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0" r:id="rId1"/>
    <p:sldMasterId id="2147483698" r:id="rId2"/>
    <p:sldMasterId id="2147483710" r:id="rId3"/>
    <p:sldMasterId id="2147483722" r:id="rId4"/>
  </p:sldMasterIdLst>
  <p:notesMasterIdLst>
    <p:notesMasterId r:id="rId16"/>
  </p:notesMasterIdLst>
  <p:handoutMasterIdLst>
    <p:handoutMasterId r:id="rId17"/>
  </p:handoutMasterIdLst>
  <p:sldIdLst>
    <p:sldId id="256" r:id="rId5"/>
    <p:sldId id="293" r:id="rId6"/>
    <p:sldId id="295" r:id="rId7"/>
    <p:sldId id="287" r:id="rId8"/>
    <p:sldId id="297" r:id="rId9"/>
    <p:sldId id="299" r:id="rId10"/>
    <p:sldId id="300" r:id="rId11"/>
    <p:sldId id="302" r:id="rId12"/>
    <p:sldId id="277" r:id="rId13"/>
    <p:sldId id="280" r:id="rId14"/>
    <p:sldId id="305" r:id="rId1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99"/>
    <a:srgbClr val="F3F979"/>
    <a:srgbClr val="006600"/>
    <a:srgbClr val="FFCCFF"/>
    <a:srgbClr val="00FF00"/>
    <a:srgbClr val="FED154"/>
    <a:srgbClr val="FFFFFF"/>
    <a:srgbClr val="A7D3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94" autoAdjust="0"/>
    <p:restoredTop sz="94660"/>
  </p:normalViewPr>
  <p:slideViewPr>
    <p:cSldViewPr>
      <p:cViewPr varScale="1">
        <p:scale>
          <a:sx n="114" d="100"/>
          <a:sy n="114" d="100"/>
        </p:scale>
        <p:origin x="139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10/19/2008 pm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fld id="{58639C17-071A-48F1-80C2-40289597B5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10/19/2008 pm</a:t>
            </a:r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fld id="{6226D665-E18E-4576-9FCF-C41BE69CFE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B2BA40-405E-45F4-8FD7-5BCE0E4ED4C5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0245" name="Date Placeholder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10/19/2008 pm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B2BA40-405E-45F4-8FD7-5BCE0E4ED4C5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0245" name="Date Placeholder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10/19/2008 pm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12"/>
            <p:cNvSpPr>
              <a:spLocks noChangeArrowheads="1"/>
            </p:cNvSpPr>
            <p:nvPr userDrawn="1"/>
          </p:nvSpPr>
          <p:spPr bwMode="white">
            <a:xfrm>
              <a:off x="0" y="2352"/>
              <a:ext cx="5760" cy="864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6" name="Rectangle 2"/>
            <p:cNvSpPr>
              <a:spLocks noChangeArrowheads="1"/>
            </p:cNvSpPr>
            <p:nvPr userDrawn="1"/>
          </p:nvSpPr>
          <p:spPr bwMode="white">
            <a:xfrm>
              <a:off x="0" y="720"/>
              <a:ext cx="5760" cy="864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7" name="Rectangle 3"/>
            <p:cNvSpPr>
              <a:spLocks noChangeArrowheads="1"/>
            </p:cNvSpPr>
            <p:nvPr userDrawn="1"/>
          </p:nvSpPr>
          <p:spPr bwMode="white">
            <a:xfrm>
              <a:off x="0" y="4080"/>
              <a:ext cx="5760" cy="24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pic>
          <p:nvPicPr>
            <p:cNvPr id="8" name="Picture 11" descr="URBBANND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 l="5824" t="8493" r="35922"/>
            <a:stretch>
              <a:fillRect/>
            </a:stretch>
          </p:blipFill>
          <p:spPr bwMode="ltGray">
            <a:xfrm>
              <a:off x="0" y="0"/>
              <a:ext cx="5760" cy="9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379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4384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2A594-7BA2-47EB-A5A3-1F259D3CB0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D6E01-5933-4A2D-8A38-45D6ACAC31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33400"/>
            <a:ext cx="1943100" cy="5562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5676900" cy="5562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9D62E-C4C0-4492-B577-4987F2D3A5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5774E-D10C-48AF-8BD5-6E4E69F027C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50310-DE9A-4283-9E1F-0A84E5D417A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99B15-DB10-4C0E-B7CA-50676003639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717BB-10D7-4C3F-A421-853150F85E2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D0259-5088-4BFB-8C13-928A7B2BBD0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05CC3-6FD8-44D9-9E62-0E26295291F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E367F-7E72-47B2-AEC9-DD7DBF386C6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3E5C3-6A71-48D0-BBBE-41F5FD3C2B1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687CC-261C-4702-AACF-7CE27973767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79598-9061-44FD-A268-13F47CFB713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BFD68-00D0-4E37-A48A-AA427FBA75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45CE0-7CA9-4AAA-8AB4-5424193A92E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A98A1-6AB6-464B-AEF1-79CDE20BCED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CDB55-3EC9-481E-AC39-00FA3C4172C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2DCEE-B126-40F6-A33D-4971C56409E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90BF2-9A06-4258-9C0F-965DE2939BC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26CEEE-2A1E-4E59-9061-FA4CD821FD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9A88E-76D5-457C-A542-8D168BBC276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2ABFE-1F12-46E9-9B87-FEDB7DDCF7D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91AC5-8F19-4317-B622-237B7253286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55409-2E18-49AB-9D9D-7996835A5EB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7F075-E224-48AA-B53B-DD0ED8F3E9F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76CBB-FC56-4EA0-95D4-00B676DC701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12"/>
            <p:cNvSpPr>
              <a:spLocks noChangeArrowheads="1"/>
            </p:cNvSpPr>
            <p:nvPr userDrawn="1"/>
          </p:nvSpPr>
          <p:spPr bwMode="white">
            <a:xfrm>
              <a:off x="0" y="2352"/>
              <a:ext cx="5760" cy="864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>
                <a:solidFill>
                  <a:srgbClr val="EAE8E2"/>
                </a:solidFill>
              </a:endParaRPr>
            </a:p>
          </p:txBody>
        </p:sp>
        <p:sp>
          <p:nvSpPr>
            <p:cNvPr id="6" name="Rectangle 2"/>
            <p:cNvSpPr>
              <a:spLocks noChangeArrowheads="1"/>
            </p:cNvSpPr>
            <p:nvPr userDrawn="1"/>
          </p:nvSpPr>
          <p:spPr bwMode="white">
            <a:xfrm>
              <a:off x="0" y="720"/>
              <a:ext cx="5760" cy="864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>
                <a:solidFill>
                  <a:srgbClr val="EAE8E2"/>
                </a:solidFill>
              </a:endParaRPr>
            </a:p>
          </p:txBody>
        </p:sp>
        <p:sp>
          <p:nvSpPr>
            <p:cNvPr id="7" name="Rectangle 3"/>
            <p:cNvSpPr>
              <a:spLocks noChangeArrowheads="1"/>
            </p:cNvSpPr>
            <p:nvPr userDrawn="1"/>
          </p:nvSpPr>
          <p:spPr bwMode="white">
            <a:xfrm>
              <a:off x="0" y="4080"/>
              <a:ext cx="5760" cy="24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>
                <a:solidFill>
                  <a:srgbClr val="EAE8E2"/>
                </a:solidFill>
              </a:endParaRPr>
            </a:p>
          </p:txBody>
        </p:sp>
        <p:pic>
          <p:nvPicPr>
            <p:cNvPr id="8" name="Picture 11" descr="URBBANND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 l="5824" t="8493" r="35922"/>
            <a:stretch>
              <a:fillRect/>
            </a:stretch>
          </p:blipFill>
          <p:spPr bwMode="ltGray">
            <a:xfrm>
              <a:off x="0" y="0"/>
              <a:ext cx="5760" cy="9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379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4384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EAE8E2"/>
              </a:solidFill>
            </a:endParaRP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EAE8E2"/>
              </a:solidFill>
            </a:endParaRPr>
          </a:p>
        </p:txBody>
      </p:sp>
      <p:sp>
        <p:nvSpPr>
          <p:cNvPr id="11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2A594-7BA2-47EB-A5A3-1F259D3CB025}" type="slidenum">
              <a:rPr lang="en-US">
                <a:solidFill>
                  <a:srgbClr val="EAE8E2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EAE8E2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EAE8E2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EAE8E2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26CEEE-2A1E-4E59-9061-FA4CD821FD2A}" type="slidenum">
              <a:rPr lang="en-US">
                <a:solidFill>
                  <a:srgbClr val="EAE8E2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EAE8E2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EAE8E2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EAE8E2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E0CCE6-FF7C-44D3-8A85-2202D4DA1F0B}" type="slidenum">
              <a:rPr lang="en-US">
                <a:solidFill>
                  <a:srgbClr val="EAE8E2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EAE8E2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EAE8E2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EAE8E2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3C9F1-8D11-4975-9C6C-E246139B9916}" type="slidenum">
              <a:rPr lang="en-US">
                <a:solidFill>
                  <a:srgbClr val="EAE8E2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EAE8E2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EAE8E2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EAE8E2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5FA38-2920-4BA4-9CEC-57619A31DD84}" type="slidenum">
              <a:rPr lang="en-US">
                <a:solidFill>
                  <a:srgbClr val="EAE8E2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EAE8E2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EAE8E2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EAE8E2"/>
              </a:solidFill>
            </a:endParaRP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8108B-4223-4452-A7DC-A5B004738155}" type="slidenum">
              <a:rPr lang="en-US">
                <a:solidFill>
                  <a:srgbClr val="EAE8E2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EAE8E2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EAE8E2"/>
              </a:solidFill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EAE8E2"/>
              </a:solidFill>
            </a:endParaRP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F9E49-7A2D-4007-BD3E-98E874704072}" type="slidenum">
              <a:rPr lang="en-US">
                <a:solidFill>
                  <a:srgbClr val="EAE8E2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EAE8E2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E0CCE6-FF7C-44D3-8A85-2202D4DA1F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EAE8E2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EAE8E2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74645E-9FB2-485D-B70C-A3CB82768F2D}" type="slidenum">
              <a:rPr lang="en-US">
                <a:solidFill>
                  <a:srgbClr val="EAE8E2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EAE8E2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EAE8E2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EAE8E2"/>
              </a:solidFill>
            </a:endParaRP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AF7A7-4A50-40F1-B5C4-1A123AD3211D}" type="slidenum">
              <a:rPr lang="en-US">
                <a:solidFill>
                  <a:srgbClr val="EAE8E2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EAE8E2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EAE8E2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EAE8E2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D6E01-5933-4A2D-8A38-45D6ACAC31C4}" type="slidenum">
              <a:rPr lang="en-US">
                <a:solidFill>
                  <a:srgbClr val="EAE8E2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EAE8E2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33400"/>
            <a:ext cx="1943100" cy="5562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5676900" cy="5562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EAE8E2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EAE8E2"/>
              </a:solidFill>
            </a:endParaRPr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9D62E-C4C0-4492-B577-4987F2D3A5B3}" type="slidenum">
              <a:rPr lang="en-US">
                <a:solidFill>
                  <a:srgbClr val="EAE8E2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EAE8E2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087A-FA4E-4161-A74B-B3DC7E947A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464C1-CF95-4B17-A017-2A63C980B27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087A-FA4E-4161-A74B-B3DC7E947A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464C1-CF95-4B17-A017-2A63C980B27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087A-FA4E-4161-A74B-B3DC7E947A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464C1-CF95-4B17-A017-2A63C980B27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087A-FA4E-4161-A74B-B3DC7E947A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464C1-CF95-4B17-A017-2A63C980B27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087A-FA4E-4161-A74B-B3DC7E947A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464C1-CF95-4B17-A017-2A63C980B27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087A-FA4E-4161-A74B-B3DC7E947A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464C1-CF95-4B17-A017-2A63C980B27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3C9F1-8D11-4975-9C6C-E246139B99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087A-FA4E-4161-A74B-B3DC7E947A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464C1-CF95-4B17-A017-2A63C980B27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087A-FA4E-4161-A74B-B3DC7E947A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464C1-CF95-4B17-A017-2A63C980B27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087A-FA4E-4161-A74B-B3DC7E947A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464C1-CF95-4B17-A017-2A63C980B27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087A-FA4E-4161-A74B-B3DC7E947A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464C1-CF95-4B17-A017-2A63C980B27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A087A-FA4E-4161-A74B-B3DC7E947A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464C1-CF95-4B17-A017-2A63C980B27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F5FA38-2920-4BA4-9CEC-57619A31DD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8108B-4223-4452-A7DC-A5B0047381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F9E49-7A2D-4007-BD3E-98E8747040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74645E-9FB2-485D-B70C-A3CB82768F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AF7A7-4A50-40F1-B5C4-1A123AD321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2530" name="Rectangle 2"/>
            <p:cNvSpPr>
              <a:spLocks noChangeArrowheads="1"/>
            </p:cNvSpPr>
            <p:nvPr/>
          </p:nvSpPr>
          <p:spPr bwMode="white">
            <a:xfrm>
              <a:off x="0" y="0"/>
              <a:ext cx="5760" cy="1200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/>
          </p:nvSpPr>
          <p:spPr bwMode="white">
            <a:xfrm>
              <a:off x="0" y="4080"/>
              <a:ext cx="5760" cy="24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>
                <a:cs typeface="+mn-cs"/>
              </a:endParaRPr>
            </a:p>
          </p:txBody>
        </p:sp>
        <p:pic>
          <p:nvPicPr>
            <p:cNvPr id="1034" name="Picture 10" descr="URBBANND"/>
            <p:cNvPicPr>
              <a:picLocks noChangeAspect="1" noChangeArrowheads="1"/>
            </p:cNvPicPr>
            <p:nvPr/>
          </p:nvPicPr>
          <p:blipFill>
            <a:blip r:embed="rId13" cstate="print"/>
            <a:srcRect t="66667"/>
            <a:stretch>
              <a:fillRect/>
            </a:stretch>
          </p:blipFill>
          <p:spPr bwMode="ltGray">
            <a:xfrm>
              <a:off x="0" y="0"/>
              <a:ext cx="57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253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fld id="{44569BED-457B-4D54-BD93-6B8CB7C624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7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ransition spd="slow">
    <p:fade thruBlk="1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Monotype Sorts"/>
        <a:buChar char="ò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Monotype Sorts"/>
        <a:buChar char="u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9973296-059F-44FC-B363-EFD881D40A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A8E8864-4982-4DF9-B9EE-47C7110614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2530" name="Rectangle 2"/>
            <p:cNvSpPr>
              <a:spLocks noChangeArrowheads="1"/>
            </p:cNvSpPr>
            <p:nvPr/>
          </p:nvSpPr>
          <p:spPr bwMode="white">
            <a:xfrm>
              <a:off x="0" y="0"/>
              <a:ext cx="5760" cy="1200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>
                <a:solidFill>
                  <a:srgbClr val="EAE8E2"/>
                </a:solidFill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/>
          </p:nvSpPr>
          <p:spPr bwMode="white">
            <a:xfrm>
              <a:off x="0" y="4080"/>
              <a:ext cx="5760" cy="24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>
                <a:solidFill>
                  <a:srgbClr val="EAE8E2"/>
                </a:solidFill>
              </a:endParaRPr>
            </a:p>
          </p:txBody>
        </p:sp>
        <p:pic>
          <p:nvPicPr>
            <p:cNvPr id="1034" name="Picture 10" descr="URBBANND"/>
            <p:cNvPicPr>
              <a:picLocks noChangeAspect="1" noChangeArrowheads="1"/>
            </p:cNvPicPr>
            <p:nvPr/>
          </p:nvPicPr>
          <p:blipFill>
            <a:blip r:embed="rId13" cstate="print"/>
            <a:srcRect t="66667"/>
            <a:stretch>
              <a:fillRect/>
            </a:stretch>
          </p:blipFill>
          <p:spPr bwMode="ltGray">
            <a:xfrm>
              <a:off x="0" y="0"/>
              <a:ext cx="57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253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srgbClr val="EAE8E2"/>
              </a:solidFill>
            </a:endParaRPr>
          </a:p>
        </p:txBody>
      </p:sp>
      <p:sp>
        <p:nvSpPr>
          <p:cNvPr id="2253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srgbClr val="EAE8E2"/>
              </a:solidFill>
            </a:endParaRP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fld id="{44569BED-457B-4D54-BD93-6B8CB7C62412}" type="slidenum">
              <a:rPr lang="en-US">
                <a:solidFill>
                  <a:srgbClr val="EAE8E2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EAE8E2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ransition spd="slow">
    <p:fade thruBlk="1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Monotype Sorts"/>
        <a:buChar char="ò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Monotype Sorts"/>
        <a:buChar char="u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9AA087A-FA4E-4161-A74B-B3DC7E947A08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7/6/2023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064464C1-CF95-4B17-A017-2A63C980B272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/url?sa=i&amp;rct=j&amp;q=&amp;esrc=s&amp;source=images&amp;cd=&amp;cad=rja&amp;uact=8&amp;docid=gnriElTmgoq3BM&amp;tbnid=9EzchJlcsSABtM:&amp;ved=0CAUQjRw&amp;url=http://www.walltecno.com/wallpaper-and-borders-6-wallpaper-background-hd.html&amp;ei=Rtl_U4KGAqT-8AGTtoHAAw&amp;bvm=bv.67720277,d.b2U&amp;psig=AFQjCNFHiphab0iY0GSZf0Ia3KtH9r0Jmw&amp;ust=1400973895241021" TargetMode="Externa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/url?sa=i&amp;rct=j&amp;q=free%20religious%20power%20point%20templates&amp;source=images&amp;cd=&amp;cad=rja&amp;docid=rLbP_AAsn7r93M&amp;tbnid=aRlhnMVU2EQUlM:&amp;ved=0CAUQjRw&amp;url=http://www.freeppt.net/background/bright-powerpoint-368.html&amp;ei=qVA1UcTrOOSJ2AXasICIBw&amp;bvm=bv.43148975,d.b2I&amp;psig=AFQjCNE7P3sVRbYQH4eWR52Fsjy2VeE18A&amp;ust=1362533003108201" TargetMode="Externa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google.com/url?sa=i&amp;rct=j&amp;q=&amp;esrc=s&amp;source=images&amp;cd=&amp;cad=rja&amp;uact=8&amp;ved=0CAcQjRw&amp;url=http://www.spoonflower.com/fabric/606297&amp;ei=WDcDVYCXLIOyyQSM2YHIBg&amp;bvm=bv.88198703,d.aWw&amp;psig=AFQjCNEGXqq2mV46wEjym2VBdmNjzbT2jg&amp;ust=1426360376942296" TargetMode="External"/><Relationship Id="rId1" Type="http://schemas.openxmlformats.org/officeDocument/2006/relationships/slideLayout" Target="../slideLayouts/slideLayout4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4800" y="1828800"/>
            <a:ext cx="8458200" cy="2123658"/>
          </a:xfrm>
          <a:prstGeom prst="rect">
            <a:avLst/>
          </a:prstGeom>
          <a:noFill/>
          <a:ln w="57150"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i="1" dirty="0">
                <a:ln w="28575" cmpd="sng">
                  <a:solidFill>
                    <a:schemeClr val="bg2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DESOBEDIENCIA</a:t>
            </a:r>
            <a:endParaRPr lang="en-US" sz="5400" b="1" dirty="0">
              <a:ln w="10541" cmpd="sng">
                <a:solidFill>
                  <a:schemeClr val="bg2"/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95600" y="152400"/>
            <a:ext cx="5074787" cy="954107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b="1" dirty="0">
                <a:solidFill>
                  <a:prstClr val="black"/>
                </a:solidFill>
                <a:latin typeface="Arial Black" pitchFamily="34" charset="0"/>
                <a:cs typeface="Arial" charset="0"/>
              </a:rPr>
              <a:t>   </a:t>
            </a:r>
            <a:r>
              <a:rPr lang="da-DK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El Plan de Dios Para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La </a:t>
            </a:r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Salvación </a:t>
            </a:r>
            <a:r>
              <a:rPr lang="da-DK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del Hombre</a:t>
            </a:r>
          </a:p>
        </p:txBody>
      </p:sp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4724400"/>
            <a:ext cx="1656236" cy="1901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685800"/>
            <a:ext cx="1658938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1981200" y="1219200"/>
            <a:ext cx="6934200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OYE LA PALABRA DE DIOS</a:t>
            </a:r>
            <a:r>
              <a:rPr lang="en-US" dirty="0">
                <a:solidFill>
                  <a:prstClr val="black"/>
                </a:solidFill>
                <a:latin typeface="Arial Black" pitchFamily="34" charset="0"/>
                <a:cs typeface="Arial" charset="0"/>
              </a:rPr>
              <a:t>,    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ROM 10:17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981200" y="1752600"/>
            <a:ext cx="6934200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CREER EN CRISTO COMO EL HIJO DE DIOS</a:t>
            </a:r>
            <a:r>
              <a:rPr lang="en-US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,                                            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JN 3:16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981200" y="2667000"/>
            <a:ext cx="693420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ARRPI</a:t>
            </a:r>
            <a:r>
              <a:rPr lang="en-US" dirty="0">
                <a:solidFill>
                  <a:srgbClr val="0000FF"/>
                </a:solidFill>
                <a:latin typeface="Arial Black" pitchFamily="34" charset="0"/>
              </a:rPr>
              <a:t>É</a:t>
            </a: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NTETE DE TUS PECADOS,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	                                      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HCH 17:30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981200" y="3581400"/>
            <a:ext cx="6934200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CONFIESA A JESUS COMO EL HIJO DE   DIOS,                                     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ROM 10:10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981200" y="4495800"/>
            <a:ext cx="6934200" cy="830997"/>
          </a:xfrm>
          <a:prstGeom prst="rect">
            <a:avLst/>
          </a:prstGeom>
          <a:solidFill>
            <a:srgbClr val="F3F979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BAUT</a:t>
            </a:r>
            <a:r>
              <a:rPr lang="en-US" dirty="0">
                <a:solidFill>
                  <a:srgbClr val="0000FF"/>
                </a:solidFill>
                <a:latin typeface="Arial Black" pitchFamily="34" charset="0"/>
              </a:rPr>
              <a:t>Í</a:t>
            </a: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ZATE 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(emergido en agua</a:t>
            </a: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) PARA PERDON DE TUS PECADOS,    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HCH 2:38</a:t>
            </a:r>
          </a:p>
        </p:txBody>
      </p:sp>
      <p:pic>
        <p:nvPicPr>
          <p:cNvPr id="2063" name="Picture 18" descr="Be Baptize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2743200"/>
            <a:ext cx="1538287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981200" y="5410200"/>
            <a:ext cx="6934200" cy="46166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SED FIEL HASTA LA MUERTE,  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REV 2:10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2400" y="228600"/>
            <a:ext cx="8839200" cy="6400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895600" y="304800"/>
            <a:ext cx="37780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INTRODUCCIÓN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990600"/>
            <a:ext cx="8839200" cy="5638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solidFill>
                    <a:schemeClr val="bg2"/>
                  </a:solidFill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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 En el Antiguo Testamento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Israel era el pueblo de Dios.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solidFill>
                    <a:schemeClr val="bg2"/>
                  </a:solidFill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 </a:t>
            </a: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¡Y como pueblo de Dios, Israel era recipiente de todas las bendiciones de Dios!</a:t>
            </a:r>
            <a:endParaRPr kumimoji="0" lang="es-MX" sz="28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solidFill>
                    <a:schemeClr val="bg2"/>
                  </a:solidFill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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Pero Israel </a:t>
            </a:r>
            <a:r>
              <a:rPr kumimoji="0" lang="es-MX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tenía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un problema mayor:</a:t>
            </a:r>
            <a:endParaRPr kumimoji="0" lang="es-MX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            </a:t>
            </a:r>
            <a:r>
              <a:rPr kumimoji="0" lang="es-MX" sz="3200" b="1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La Desobediencia</a:t>
            </a:r>
            <a:endParaRPr kumimoji="0" lang="es-MX" sz="28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solidFill>
                    <a:schemeClr val="bg2"/>
                  </a:solidFill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 </a:t>
            </a:r>
            <a:r>
              <a:rPr lang="es-MX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¿Qué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 es 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Desobediencia?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(1) 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No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hacer lo que Dios manda-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pecado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de omisi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n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(2) 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hacer lo que Dios prohíbe-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pecado</a:t>
            </a:r>
            <a:r>
              <a:rPr kumimoji="0" lang="es-MX" b="1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b="1" i="0" u="none" strike="noStrike" kern="1200" cap="none" spc="0" normalizeH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de comisi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kumimoji="0" lang="es-MX" b="1" i="0" u="none" strike="noStrike" kern="1200" cap="none" spc="0" normalizeH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n</a:t>
            </a:r>
            <a:endParaRPr kumimoji="0" lang="es-MX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(3) 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rebelión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52400" y="228600"/>
            <a:ext cx="8839200" cy="6400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609600"/>
            <a:ext cx="8229600" cy="5791200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s-MX" sz="2800" b="1" dirty="0">
                <a:ln>
                  <a:solidFill>
                    <a:schemeClr val="bg2"/>
                  </a:solidFill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 </a:t>
            </a:r>
            <a:r>
              <a:rPr lang="es-MX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Nosotros no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le</a:t>
            </a:r>
            <a:r>
              <a:rPr kumimoji="0" lang="es-MX" sz="2800" b="1" i="0" u="none" strike="noStrike" kern="1200" cap="none" spc="0" normalizeH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 damos la seriedad a        </a:t>
            </a:r>
            <a:r>
              <a:rPr lang="es-MX" sz="28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La Desobediencia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 </a:t>
            </a:r>
            <a:r>
              <a:rPr kumimoji="0" lang="es-MX" sz="2800" b="1" i="0" u="none" strike="noStrike" kern="1200" cap="none" spc="0" normalizeH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que Dios le da!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2800" b="1" dirty="0">
                <a:ln>
                  <a:solidFill>
                    <a:schemeClr val="bg2"/>
                  </a:solidFill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 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Parece ser que el hombre, aun algunos Cristianos, no les preocupa, no les molesta desobedecer a Dios. </a:t>
            </a:r>
            <a:endParaRPr kumimoji="0" lang="es-MX" sz="28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solidFill>
                    <a:schemeClr val="bg2"/>
                  </a:solidFill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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Solo necesitamos considerar lo que Dios hizo</a:t>
            </a:r>
            <a:r>
              <a:rPr kumimoji="0" lang="es-MX" sz="28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 con aquellos que le </a:t>
            </a:r>
            <a:r>
              <a:rPr lang="es-MX" sz="28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Desobedecieron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 para ver lo </a:t>
            </a:r>
            <a:r>
              <a:rPr lang="es-MX" sz="28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SERIO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 que es </a:t>
            </a:r>
            <a:r>
              <a:rPr lang="es-MX" sz="28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La Desobediencia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 para Dios!</a:t>
            </a:r>
            <a:endParaRPr kumimoji="0" lang="es-MX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  <a:sym typeface="Wingdings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solidFill>
                    <a:schemeClr val="bg2"/>
                  </a:solidFill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 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Con esto en mente v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amos considerando</a:t>
            </a:r>
            <a:r>
              <a:rPr kumimoji="0" lang="es-MX" sz="28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 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3 características de……..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33400" y="1752600"/>
            <a:ext cx="8077200" cy="2123658"/>
          </a:xfrm>
          <a:prstGeom prst="rect">
            <a:avLst/>
          </a:prstGeom>
          <a:noFill/>
          <a:ln w="57150"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i="1" dirty="0">
                <a:ln w="28575" cmpd="sng">
                  <a:solidFill>
                    <a:srgbClr val="000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DESOBEDIENCIA </a:t>
            </a:r>
            <a:r>
              <a:rPr lang="en-US" sz="4800" b="1" dirty="0">
                <a:ln w="10541" cmpd="sng">
                  <a:solidFill>
                    <a:srgbClr val="000000"/>
                  </a:solidFill>
                  <a:prstDash val="solid"/>
                </a:ln>
                <a:solidFill>
                  <a:srgbClr val="EAE8E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                         </a:t>
            </a:r>
            <a:endParaRPr lang="en-US" sz="4400" b="1" dirty="0">
              <a:ln w="10541" cmpd="sng">
                <a:solidFill>
                  <a:srgbClr val="000000"/>
                </a:solidFill>
                <a:prstDash val="solid"/>
              </a:ln>
              <a:solidFill>
                <a:srgbClr val="EAE8E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s://encrypted-tbn3.gstatic.com/images?q=tbn:ANd9GcQDJm6OzYNMHwghGYVXi2LUGJlkDnviQ5AanrqJwdPIUAyKRYck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2500" t="2222" r="2500"/>
          <a:stretch>
            <a:fillRect/>
          </a:stretch>
        </p:blipFill>
        <p:spPr bwMode="auto">
          <a:xfrm>
            <a:off x="1" y="0"/>
            <a:ext cx="9112826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066800" y="228600"/>
            <a:ext cx="7010400" cy="954107"/>
          </a:xfrm>
          <a:prstGeom prst="rect">
            <a:avLst/>
          </a:prstGeom>
          <a:ln w="3810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s-MX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DESOBEDIENCIA</a:t>
            </a:r>
          </a:p>
          <a:p>
            <a:pPr algn="ctr"/>
            <a:r>
              <a:rPr lang="es-MX" sz="2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“REVELA CARÁCTER”</a:t>
            </a:r>
            <a:endParaRPr lang="es-MX" sz="2800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228600" y="1219200"/>
            <a:ext cx="8763000" cy="54864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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 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 3"/>
              </a:rPr>
              <a:t>1 SAM 15:1-23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 3"/>
              </a:rPr>
              <a:t>  = </a:t>
            </a:r>
            <a:r>
              <a:rPr kumimoji="0" lang="es-MX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Al principio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Saúl demostró un carácter de </a:t>
            </a:r>
            <a:r>
              <a:rPr kumimoji="0" lang="es-MX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humildad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, 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1 SAM 11:12-13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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 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1 SAM 15:23; 13:11-12</a:t>
            </a:r>
            <a:endParaRPr kumimoji="0" lang="es-MX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 3"/>
              </a:rPr>
              <a:t>  = 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Después 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desobedeció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y llegó a ser 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obstinado y rebelde; </a:t>
            </a:r>
            <a:r>
              <a:rPr kumimoji="0" lang="es-MX" b="1" i="0" u="sng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aun quiso excusar su desobediencia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[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nunca hay excusa valida para la desobediencia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]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 </a:t>
            </a:r>
            <a:r>
              <a:rPr kumimoji="0" lang="es-MX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El carácter</a:t>
            </a:r>
            <a:r>
              <a:rPr kumimoji="0" lang="es-MX" b="1" i="1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de 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Saúl </a:t>
            </a:r>
            <a:r>
              <a:rPr kumimoji="0" lang="es-MX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hacia Dios</a:t>
            </a:r>
            <a:r>
              <a:rPr kumimoji="0" lang="es-MX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fue uno de</a:t>
            </a:r>
            <a:r>
              <a:rPr kumimoji="0" lang="es-MX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…..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      </a:t>
            </a:r>
            <a:r>
              <a:rPr kumimoji="0" lang="es-MX" b="1" i="1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(1) </a:t>
            </a:r>
            <a:r>
              <a:rPr kumimoji="0" lang="es-MX" b="1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Rebelión</a:t>
            </a:r>
            <a:r>
              <a:rPr kumimoji="0" lang="es-MX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(desobediencia es rebelión),               </a:t>
            </a:r>
            <a:r>
              <a:rPr kumimoji="0" lang="es-MX" b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DEUT 21:18-21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    </a:t>
            </a:r>
            <a:r>
              <a:rPr kumimoji="0" lang="es-MX" b="1" i="1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(2) </a:t>
            </a:r>
            <a:r>
              <a:rPr kumimoji="0" lang="es-MX" b="1" i="1" u="none" strike="noStrike" kern="120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Desconfianza En Dios Trae Desobediencia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ESTE ES EL TIPO DE CARÁCTER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s-MX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¡QUE REVELA EL DESOBEDIENTE!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E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    </a:t>
            </a:r>
            <a:endParaRPr kumimoji="0" lang="es-MX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86" name="Picture 22" descr="http://t1.gstatic.com/images?q=tbn:ANd9GcSFR53yic1wyNsPZDTP67vGjsAVdkcSK0If4aZLVYbS_GNBnHj7nQ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4167" t="5559" r="4167" b="4383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447800" y="228600"/>
            <a:ext cx="6172200" cy="1077218"/>
          </a:xfrm>
          <a:prstGeom prst="rect">
            <a:avLst/>
          </a:prstGeom>
          <a:ln w="3810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DESOBEDIENCIA    </a:t>
            </a:r>
          </a:p>
          <a:p>
            <a:pPr algn="ctr"/>
            <a:r>
              <a:rPr lang="en-US" sz="32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“TRAE CONSECUENCIAS”</a:t>
            </a:r>
            <a:endParaRPr lang="es-MX" sz="3200" b="1" i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0" y="1371600"/>
            <a:ext cx="8686800" cy="5257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Desobedecer a Dios es como pelear contra Dios   lo cual es “</a:t>
            </a:r>
            <a:r>
              <a:rPr kumimoji="0" lang="es-MX" sz="24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necedad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”,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HCH 5:35-39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sz="2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  </a:t>
            </a:r>
            <a:r>
              <a:rPr kumimoji="0" lang="es-MX" sz="26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Desobedecer a Dios trae consecuencias</a:t>
            </a:r>
            <a:r>
              <a:rPr kumimoji="0" lang="es-MX" sz="2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!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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GEN 3:17-19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=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24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Consecuencia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: La Muerte (física y espiritual)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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1 SAM 15:10-11; 28:15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=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24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Consecuencia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: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Dios se apartó de Saúl</a:t>
            </a:r>
            <a:endParaRPr kumimoji="0" lang="es-MX" sz="2400" b="1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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JOSU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É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5:6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=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24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Consecuencia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: Murieron en el desierto y no entraron a Canaán.  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SI DESOBEDECEMOS A DIOS 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¡VAMOS A SUFRIR CONSECUENCIAS!</a:t>
            </a:r>
            <a:endParaRPr kumimoji="0" lang="es-MX" sz="24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      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991600" y="228600"/>
            <a:ext cx="152400" cy="66294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228600"/>
            <a:ext cx="152400" cy="66294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8991600" cy="1524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752600" y="228600"/>
            <a:ext cx="5715000" cy="1077218"/>
          </a:xfrm>
          <a:prstGeom prst="rect">
            <a:avLst/>
          </a:prstGeom>
          <a:ln w="38100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DESOBEDIENCIA    </a:t>
            </a:r>
          </a:p>
          <a:p>
            <a:pPr algn="ctr"/>
            <a:r>
              <a:rPr lang="en-US" sz="32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“ES COSTOSA</a:t>
            </a:r>
            <a:r>
              <a:rPr lang="en-US" sz="28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”</a:t>
            </a:r>
            <a:endParaRPr lang="es-MX" sz="2800" b="1" i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28600" y="1447800"/>
            <a:ext cx="8686800" cy="51816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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La Biblia enseña que la Desobediencia cuesta!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"/>
              </a:rPr>
              <a:t>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Veamos algunos casos: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=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1 SAM 15:26-28; 31:1-6, 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le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+mn-cs"/>
              </a:rPr>
              <a:t>costó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a Saúl su reino</a:t>
            </a:r>
            <a:r>
              <a:rPr kumimoji="0" lang="es-MX" sz="24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y su vida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endParaRPr kumimoji="0" lang="es-MX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=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NUM 20:8-12, 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le cost</a:t>
            </a:r>
            <a:r>
              <a:rPr kumimoji="0" lang="es-MX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ó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a Moisés la entrada a la tierra prometida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=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2 SAM 12:10; 14; 18:33,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le cost</a:t>
            </a:r>
            <a:r>
              <a:rPr kumimoji="0" lang="es-MX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ó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a David mucho sufrimiento y lagrimas </a:t>
            </a:r>
            <a:endParaRPr kumimoji="0" lang="es-MX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=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GEN 3:23, 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le cost</a:t>
            </a:r>
            <a:r>
              <a:rPr kumimoji="0" lang="es-MX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ó</a:t>
            </a:r>
            <a:r>
              <a:rPr kumimoji="0" lang="es-MX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a Adán y Eva la comunión con Dios </a:t>
            </a:r>
            <a:endParaRPr kumimoji="0" lang="es-MX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CUANDO DESOBEDECEMOS A DIOS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¡NOS VA A COSTAR!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s-MX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s-MX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encrypted-tbn2.gstatic.com/images?q=tbn:ANd9GcQwbfIXoaYTnb7PMpWO6Xn8e1K8AyiEUamgjb3RZ-Rao2QmEi8w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35637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3276600" y="228600"/>
            <a:ext cx="28700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CONCLUSIÓN</a:t>
            </a:r>
            <a:endParaRPr lang="en-US" sz="2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14400"/>
            <a:ext cx="8229600" cy="57150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1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    </a:t>
            </a:r>
            <a:r>
              <a:rPr kumimoji="0" lang="es-MX" sz="2800" b="1" i="1" u="sng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rgbClr val="000099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Desobedecer a Dios es serio!</a:t>
            </a:r>
            <a:endParaRPr kumimoji="0" lang="es-MX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        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MT 7:13-14; 12:30; STG 2:10</a:t>
            </a:r>
            <a:endParaRPr kumimoji="0" lang="es-MX" b="1" i="1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Necesitamos entender que para Dios somos una de dos—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        </a:t>
            </a:r>
            <a:r>
              <a:rPr kumimoji="0" lang="es-MX" sz="28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¡Obedientes o Desobedientes!</a:t>
            </a:r>
            <a:endParaRPr kumimoji="0" lang="es-MX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lvl="0" indent="-342900" fontAlgn="auto">
              <a:spcBef>
                <a:spcPct val="20000"/>
              </a:spcBef>
              <a:spcAft>
                <a:spcPts val="0"/>
              </a:spcAft>
            </a:pPr>
            <a:r>
              <a:rPr lang="es-MX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                         </a:t>
            </a:r>
            <a:r>
              <a:rPr lang="es-MX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LECCI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s-MX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</a:t>
            </a:r>
            <a:endParaRPr kumimoji="0" lang="es-MX" b="1" i="0" u="sng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  <a:sym typeface="Wingdings 2"/>
              </a:rPr>
              <a:t> 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Las</a:t>
            </a:r>
            <a:r>
              <a:rPr kumimoji="0" lang="es-MX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oportunidades para ser obediente se presentan en la vida, no dejarlas pasar</a:t>
            </a: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MX" sz="2800" b="1" dirty="0">
                <a:latin typeface="Arial Black" pitchFamily="34" charset="0"/>
              </a:rPr>
              <a:t> </a:t>
            </a:r>
            <a:r>
              <a:rPr lang="es-MX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2"/>
              </a:rPr>
              <a:t></a:t>
            </a:r>
            <a:r>
              <a:rPr lang="es-MX" sz="2800" b="1" dirty="0">
                <a:latin typeface="Arial Black" pitchFamily="34" charset="0"/>
                <a:sym typeface="Wingdings 2"/>
              </a:rPr>
              <a:t> 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Hacer el Esfuerzo</a:t>
            </a:r>
            <a:r>
              <a:rPr kumimoji="0" lang="es-MX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Máximo </a:t>
            </a:r>
            <a:r>
              <a:rPr kumimoji="0" lang="es-MX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Para ser Obedientes porque La Desobediencia tiene la Consecuencia  y el Costo Mas Grande… </a:t>
            </a:r>
            <a:endParaRPr kumimoji="0" lang="es-MX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               </a:t>
            </a:r>
            <a:r>
              <a:rPr kumimoji="0" lang="es-MX" sz="32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n-ea"/>
                <a:cs typeface="Arial" pitchFamily="34" charset="0"/>
              </a:rPr>
              <a:t>¡La Pérdida Del Cielo!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MX" sz="32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exoduspodcasts.com/Audio/CDImages/Thumbnails/heave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059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04800" y="1066800"/>
            <a:ext cx="8534400" cy="5262979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  <a:cs typeface="+mn-cs"/>
              </a:rPr>
              <a:t>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5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¡</a:t>
            </a:r>
            <a:r>
              <a:rPr lang="en-US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  <a:cs typeface="+mn-cs"/>
              </a:rPr>
              <a:t>SI PERDEMOS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  <a:cs typeface="+mn-cs"/>
              </a:rPr>
              <a:t>EL CIELO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spc="50" dirty="0">
                <a:ln w="11430"/>
                <a:solidFill>
                  <a:schemeClr val="bg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  <a:cs typeface="+mn-cs"/>
              </a:rPr>
              <a:t>LO HEMOS PERDIDO TODO!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onstruction design template">
  <a:themeElements>
    <a:clrScheme name="Construction design template 1">
      <a:dk1>
        <a:srgbClr val="000000"/>
      </a:dk1>
      <a:lt1>
        <a:srgbClr val="EAE8E2"/>
      </a:lt1>
      <a:dk2>
        <a:srgbClr val="5F5F5F"/>
      </a:dk2>
      <a:lt2>
        <a:srgbClr val="FDBC03"/>
      </a:lt2>
      <a:accent1>
        <a:srgbClr val="A7C1CB"/>
      </a:accent1>
      <a:accent2>
        <a:srgbClr val="AFAA9F"/>
      </a:accent2>
      <a:accent3>
        <a:srgbClr val="B6B6B6"/>
      </a:accent3>
      <a:accent4>
        <a:srgbClr val="C8C6C1"/>
      </a:accent4>
      <a:accent5>
        <a:srgbClr val="D0DDE2"/>
      </a:accent5>
      <a:accent6>
        <a:srgbClr val="9E9A90"/>
      </a:accent6>
      <a:hlink>
        <a:srgbClr val="A38D77"/>
      </a:hlink>
      <a:folHlink>
        <a:srgbClr val="73675F"/>
      </a:folHlink>
    </a:clrScheme>
    <a:fontScheme name="Construction design template">
      <a:majorFont>
        <a:latin typeface="Impact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Construction design template 1">
        <a:dk1>
          <a:srgbClr val="000000"/>
        </a:dk1>
        <a:lt1>
          <a:srgbClr val="EAE8E2"/>
        </a:lt1>
        <a:dk2>
          <a:srgbClr val="5F5F5F"/>
        </a:dk2>
        <a:lt2>
          <a:srgbClr val="FDBC03"/>
        </a:lt2>
        <a:accent1>
          <a:srgbClr val="A7C1CB"/>
        </a:accent1>
        <a:accent2>
          <a:srgbClr val="AFAA9F"/>
        </a:accent2>
        <a:accent3>
          <a:srgbClr val="B6B6B6"/>
        </a:accent3>
        <a:accent4>
          <a:srgbClr val="C8C6C1"/>
        </a:accent4>
        <a:accent5>
          <a:srgbClr val="D0DDE2"/>
        </a:accent5>
        <a:accent6>
          <a:srgbClr val="9E9A90"/>
        </a:accent6>
        <a:hlink>
          <a:srgbClr val="A38D77"/>
        </a:hlink>
        <a:folHlink>
          <a:srgbClr val="7367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truction design template 2">
        <a:dk1>
          <a:srgbClr val="333333"/>
        </a:dk1>
        <a:lt1>
          <a:srgbClr val="FFFFFF"/>
        </a:lt1>
        <a:dk2>
          <a:srgbClr val="B75E31"/>
        </a:dk2>
        <a:lt2>
          <a:srgbClr val="463828"/>
        </a:lt2>
        <a:accent1>
          <a:srgbClr val="E09F98"/>
        </a:accent1>
        <a:accent2>
          <a:srgbClr val="969696"/>
        </a:accent2>
        <a:accent3>
          <a:srgbClr val="FFFFFF"/>
        </a:accent3>
        <a:accent4>
          <a:srgbClr val="2A2A2A"/>
        </a:accent4>
        <a:accent5>
          <a:srgbClr val="EDCDCA"/>
        </a:accent5>
        <a:accent6>
          <a:srgbClr val="878787"/>
        </a:accent6>
        <a:hlink>
          <a:srgbClr val="CDC0A5"/>
        </a:hlink>
        <a:folHlink>
          <a:srgbClr val="E4D8C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truction design template 3">
        <a:dk1>
          <a:srgbClr val="333333"/>
        </a:dk1>
        <a:lt1>
          <a:srgbClr val="FFFFFF"/>
        </a:lt1>
        <a:dk2>
          <a:srgbClr val="4D4D4D"/>
        </a:dk2>
        <a:lt2>
          <a:srgbClr val="000000"/>
        </a:lt2>
        <a:accent1>
          <a:srgbClr val="C0C0C0"/>
        </a:accent1>
        <a:accent2>
          <a:srgbClr val="969696"/>
        </a:accent2>
        <a:accent3>
          <a:srgbClr val="FFFFFF"/>
        </a:accent3>
        <a:accent4>
          <a:srgbClr val="2A2A2A"/>
        </a:accent4>
        <a:accent5>
          <a:srgbClr val="DCDCDC"/>
        </a:accent5>
        <a:accent6>
          <a:srgbClr val="878787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truction design template 4">
        <a:dk1>
          <a:srgbClr val="000000"/>
        </a:dk1>
        <a:lt1>
          <a:srgbClr val="EAE8E2"/>
        </a:lt1>
        <a:dk2>
          <a:srgbClr val="783A34"/>
        </a:dk2>
        <a:lt2>
          <a:srgbClr val="FFCC99"/>
        </a:lt2>
        <a:accent1>
          <a:srgbClr val="83AAAD"/>
        </a:accent1>
        <a:accent2>
          <a:srgbClr val="C09F8E"/>
        </a:accent2>
        <a:accent3>
          <a:srgbClr val="BEAEAE"/>
        </a:accent3>
        <a:accent4>
          <a:srgbClr val="C8C6C1"/>
        </a:accent4>
        <a:accent5>
          <a:srgbClr val="C1D2D3"/>
        </a:accent5>
        <a:accent6>
          <a:srgbClr val="AE9080"/>
        </a:accent6>
        <a:hlink>
          <a:srgbClr val="766758"/>
        </a:hlink>
        <a:folHlink>
          <a:srgbClr val="A067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truction design template 5">
        <a:dk1>
          <a:srgbClr val="000000"/>
        </a:dk1>
        <a:lt1>
          <a:srgbClr val="EAE8E2"/>
        </a:lt1>
        <a:dk2>
          <a:srgbClr val="246C76"/>
        </a:dk2>
        <a:lt2>
          <a:srgbClr val="FFCC99"/>
        </a:lt2>
        <a:accent1>
          <a:srgbClr val="E09850"/>
        </a:accent1>
        <a:accent2>
          <a:srgbClr val="99AEB5"/>
        </a:accent2>
        <a:accent3>
          <a:srgbClr val="ACBABD"/>
        </a:accent3>
        <a:accent4>
          <a:srgbClr val="C8C6C1"/>
        </a:accent4>
        <a:accent5>
          <a:srgbClr val="EDCAB3"/>
        </a:accent5>
        <a:accent6>
          <a:srgbClr val="8A9DA4"/>
        </a:accent6>
        <a:hlink>
          <a:srgbClr val="70AFBC"/>
        </a:hlink>
        <a:folHlink>
          <a:srgbClr val="72919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truction design template 6">
        <a:dk1>
          <a:srgbClr val="000000"/>
        </a:dk1>
        <a:lt1>
          <a:srgbClr val="EAE8E2"/>
        </a:lt1>
        <a:dk2>
          <a:srgbClr val="50627C"/>
        </a:dk2>
        <a:lt2>
          <a:srgbClr val="FFCC00"/>
        </a:lt2>
        <a:accent1>
          <a:srgbClr val="87B3BD"/>
        </a:accent1>
        <a:accent2>
          <a:srgbClr val="AFAA9F"/>
        </a:accent2>
        <a:accent3>
          <a:srgbClr val="B3B7BF"/>
        </a:accent3>
        <a:accent4>
          <a:srgbClr val="C8C6C1"/>
        </a:accent4>
        <a:accent5>
          <a:srgbClr val="C3D6DB"/>
        </a:accent5>
        <a:accent6>
          <a:srgbClr val="9E9A90"/>
        </a:accent6>
        <a:hlink>
          <a:srgbClr val="A38D77"/>
        </a:hlink>
        <a:folHlink>
          <a:srgbClr val="73675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onstruction design template">
  <a:themeElements>
    <a:clrScheme name="Construction design template 1">
      <a:dk1>
        <a:srgbClr val="000000"/>
      </a:dk1>
      <a:lt1>
        <a:srgbClr val="EAE8E2"/>
      </a:lt1>
      <a:dk2>
        <a:srgbClr val="5F5F5F"/>
      </a:dk2>
      <a:lt2>
        <a:srgbClr val="FDBC03"/>
      </a:lt2>
      <a:accent1>
        <a:srgbClr val="A7C1CB"/>
      </a:accent1>
      <a:accent2>
        <a:srgbClr val="AFAA9F"/>
      </a:accent2>
      <a:accent3>
        <a:srgbClr val="B6B6B6"/>
      </a:accent3>
      <a:accent4>
        <a:srgbClr val="C8C6C1"/>
      </a:accent4>
      <a:accent5>
        <a:srgbClr val="D0DDE2"/>
      </a:accent5>
      <a:accent6>
        <a:srgbClr val="9E9A90"/>
      </a:accent6>
      <a:hlink>
        <a:srgbClr val="A38D77"/>
      </a:hlink>
      <a:folHlink>
        <a:srgbClr val="73675F"/>
      </a:folHlink>
    </a:clrScheme>
    <a:fontScheme name="Construction design template">
      <a:majorFont>
        <a:latin typeface="Impact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Construction design template 1">
        <a:dk1>
          <a:srgbClr val="000000"/>
        </a:dk1>
        <a:lt1>
          <a:srgbClr val="EAE8E2"/>
        </a:lt1>
        <a:dk2>
          <a:srgbClr val="5F5F5F"/>
        </a:dk2>
        <a:lt2>
          <a:srgbClr val="FDBC03"/>
        </a:lt2>
        <a:accent1>
          <a:srgbClr val="A7C1CB"/>
        </a:accent1>
        <a:accent2>
          <a:srgbClr val="AFAA9F"/>
        </a:accent2>
        <a:accent3>
          <a:srgbClr val="B6B6B6"/>
        </a:accent3>
        <a:accent4>
          <a:srgbClr val="C8C6C1"/>
        </a:accent4>
        <a:accent5>
          <a:srgbClr val="D0DDE2"/>
        </a:accent5>
        <a:accent6>
          <a:srgbClr val="9E9A90"/>
        </a:accent6>
        <a:hlink>
          <a:srgbClr val="A38D77"/>
        </a:hlink>
        <a:folHlink>
          <a:srgbClr val="7367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truction design template 2">
        <a:dk1>
          <a:srgbClr val="333333"/>
        </a:dk1>
        <a:lt1>
          <a:srgbClr val="FFFFFF"/>
        </a:lt1>
        <a:dk2>
          <a:srgbClr val="B75E31"/>
        </a:dk2>
        <a:lt2>
          <a:srgbClr val="463828"/>
        </a:lt2>
        <a:accent1>
          <a:srgbClr val="E09F98"/>
        </a:accent1>
        <a:accent2>
          <a:srgbClr val="969696"/>
        </a:accent2>
        <a:accent3>
          <a:srgbClr val="FFFFFF"/>
        </a:accent3>
        <a:accent4>
          <a:srgbClr val="2A2A2A"/>
        </a:accent4>
        <a:accent5>
          <a:srgbClr val="EDCDCA"/>
        </a:accent5>
        <a:accent6>
          <a:srgbClr val="878787"/>
        </a:accent6>
        <a:hlink>
          <a:srgbClr val="CDC0A5"/>
        </a:hlink>
        <a:folHlink>
          <a:srgbClr val="E4D8C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truction design template 3">
        <a:dk1>
          <a:srgbClr val="333333"/>
        </a:dk1>
        <a:lt1>
          <a:srgbClr val="FFFFFF"/>
        </a:lt1>
        <a:dk2>
          <a:srgbClr val="4D4D4D"/>
        </a:dk2>
        <a:lt2>
          <a:srgbClr val="000000"/>
        </a:lt2>
        <a:accent1>
          <a:srgbClr val="C0C0C0"/>
        </a:accent1>
        <a:accent2>
          <a:srgbClr val="969696"/>
        </a:accent2>
        <a:accent3>
          <a:srgbClr val="FFFFFF"/>
        </a:accent3>
        <a:accent4>
          <a:srgbClr val="2A2A2A"/>
        </a:accent4>
        <a:accent5>
          <a:srgbClr val="DCDCDC"/>
        </a:accent5>
        <a:accent6>
          <a:srgbClr val="878787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truction design template 4">
        <a:dk1>
          <a:srgbClr val="000000"/>
        </a:dk1>
        <a:lt1>
          <a:srgbClr val="EAE8E2"/>
        </a:lt1>
        <a:dk2>
          <a:srgbClr val="783A34"/>
        </a:dk2>
        <a:lt2>
          <a:srgbClr val="FFCC99"/>
        </a:lt2>
        <a:accent1>
          <a:srgbClr val="83AAAD"/>
        </a:accent1>
        <a:accent2>
          <a:srgbClr val="C09F8E"/>
        </a:accent2>
        <a:accent3>
          <a:srgbClr val="BEAEAE"/>
        </a:accent3>
        <a:accent4>
          <a:srgbClr val="C8C6C1"/>
        </a:accent4>
        <a:accent5>
          <a:srgbClr val="C1D2D3"/>
        </a:accent5>
        <a:accent6>
          <a:srgbClr val="AE9080"/>
        </a:accent6>
        <a:hlink>
          <a:srgbClr val="766758"/>
        </a:hlink>
        <a:folHlink>
          <a:srgbClr val="A067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truction design template 5">
        <a:dk1>
          <a:srgbClr val="000000"/>
        </a:dk1>
        <a:lt1>
          <a:srgbClr val="EAE8E2"/>
        </a:lt1>
        <a:dk2>
          <a:srgbClr val="246C76"/>
        </a:dk2>
        <a:lt2>
          <a:srgbClr val="FFCC99"/>
        </a:lt2>
        <a:accent1>
          <a:srgbClr val="E09850"/>
        </a:accent1>
        <a:accent2>
          <a:srgbClr val="99AEB5"/>
        </a:accent2>
        <a:accent3>
          <a:srgbClr val="ACBABD"/>
        </a:accent3>
        <a:accent4>
          <a:srgbClr val="C8C6C1"/>
        </a:accent4>
        <a:accent5>
          <a:srgbClr val="EDCAB3"/>
        </a:accent5>
        <a:accent6>
          <a:srgbClr val="8A9DA4"/>
        </a:accent6>
        <a:hlink>
          <a:srgbClr val="70AFBC"/>
        </a:hlink>
        <a:folHlink>
          <a:srgbClr val="72919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truction design template 6">
        <a:dk1>
          <a:srgbClr val="000000"/>
        </a:dk1>
        <a:lt1>
          <a:srgbClr val="EAE8E2"/>
        </a:lt1>
        <a:dk2>
          <a:srgbClr val="50627C"/>
        </a:dk2>
        <a:lt2>
          <a:srgbClr val="FFCC00"/>
        </a:lt2>
        <a:accent1>
          <a:srgbClr val="87B3BD"/>
        </a:accent1>
        <a:accent2>
          <a:srgbClr val="AFAA9F"/>
        </a:accent2>
        <a:accent3>
          <a:srgbClr val="B3B7BF"/>
        </a:accent3>
        <a:accent4>
          <a:srgbClr val="C8C6C1"/>
        </a:accent4>
        <a:accent5>
          <a:srgbClr val="C3D6DB"/>
        </a:accent5>
        <a:accent6>
          <a:srgbClr val="9E9A90"/>
        </a:accent6>
        <a:hlink>
          <a:srgbClr val="A38D77"/>
        </a:hlink>
        <a:folHlink>
          <a:srgbClr val="73675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Construction design template</Template>
  <TotalTime>2605</TotalTime>
  <Words>607</Words>
  <Application>Microsoft Office PowerPoint</Application>
  <PresentationFormat>On-screen Show (4:3)</PresentationFormat>
  <Paragraphs>79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Arial Black</vt:lpstr>
      <vt:lpstr>Arial Narrow</vt:lpstr>
      <vt:lpstr>Calibri</vt:lpstr>
      <vt:lpstr>Impact</vt:lpstr>
      <vt:lpstr>Monotype Sorts</vt:lpstr>
      <vt:lpstr>Construction design template</vt:lpstr>
      <vt:lpstr>Office Theme</vt:lpstr>
      <vt:lpstr>1_Construction design template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Mistakes of Korah</dc:title>
  <dc:creator>Micky Galloway</dc:creator>
  <cp:lastModifiedBy>13613319741</cp:lastModifiedBy>
  <cp:revision>213</cp:revision>
  <dcterms:created xsi:type="dcterms:W3CDTF">2008-03-20T21:07:57Z</dcterms:created>
  <dcterms:modified xsi:type="dcterms:W3CDTF">2023-07-06T18:47:54Z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TC010690061033</vt:lpwstr>
  </property>
</Properties>
</file>