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331" r:id="rId4"/>
    <p:sldId id="323" r:id="rId5"/>
    <p:sldId id="324" r:id="rId6"/>
    <p:sldId id="274" r:id="rId7"/>
    <p:sldId id="315" r:id="rId8"/>
    <p:sldId id="316" r:id="rId9"/>
    <p:sldId id="317" r:id="rId10"/>
    <p:sldId id="318" r:id="rId11"/>
    <p:sldId id="319" r:id="rId12"/>
    <p:sldId id="320" r:id="rId13"/>
    <p:sldId id="332" r:id="rId14"/>
    <p:sldId id="312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33CC"/>
    <a:srgbClr val="F6E7E6"/>
    <a:srgbClr val="008600"/>
    <a:srgbClr val="00FF00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2" autoAdjust="0"/>
    <p:restoredTop sz="94643" autoAdjust="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3D49E7-6D7C-45F5-A173-32713D3FB17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84E664-3547-4632-B5E9-424B12E9988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24E625-0059-4D01-A91D-505E51951657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BF735-9294-4949-AFA2-1015EDFE2C9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A6742-F028-4DF2-A32F-3B89F873B0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E1517-EAB7-44F7-B66F-AA444C437FB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04307-C281-45E1-A548-ED544639C3F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CF963-C95D-4C3C-949B-D08E031BA0A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455C9-28DC-4E55-90BF-3F13D06AD01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56A93-8683-41E0-948E-39BB7FC10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EDD37-55E8-45A3-8AC5-F483D1AB20F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4BEED-3C1E-4889-B488-ABD4F5D0CE0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BC7635-CDB8-4DC1-8F8E-292D4A9B870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54A38-CD65-4F51-ADE7-7AED0EC5C7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67144-6290-4411-9BAC-449F80DF749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A6121-B715-4521-91B1-C92CBF82A1E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47C64-58CF-4026-9A59-7D0627357AA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360D2-638E-4E66-8950-D10AFD711C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863A6-1F5F-4D9C-AF09-ADCAC782D3B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6BD17C-1154-41EB-8E59-7BFFC6C864F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8BCD7-93AF-4BBA-934B-36A396F0B1A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FA82E-5246-4E73-B2D0-3D496C9C86A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D241F-93B3-49C7-A343-04C4BAB6AF0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412CE-E78B-4CE7-928F-7709F041080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F2BFA-D55E-4977-B35F-32F401EAB8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A6335-D56B-480B-BA5E-060B0A612A6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2BCB-0335-4503-A95D-47A8A702F9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51C85-C7A6-4105-9678-A9287FE0113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2BCB-0335-4503-A95D-47A8A702F9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51C85-C7A6-4105-9678-A9287FE0113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2BCB-0335-4503-A95D-47A8A702F9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51C85-C7A6-4105-9678-A9287FE0113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2BCB-0335-4503-A95D-47A8A702F9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51C85-C7A6-4105-9678-A9287FE0113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2BCB-0335-4503-A95D-47A8A702F9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51C85-C7A6-4105-9678-A9287FE0113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2BCB-0335-4503-A95D-47A8A702F9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51C85-C7A6-4105-9678-A9287FE0113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2BCB-0335-4503-A95D-47A8A702F9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51C85-C7A6-4105-9678-A9287FE0113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84BC28-2A51-4533-9D71-9CAB5A284D95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2BCB-0335-4503-A95D-47A8A702F9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51C85-C7A6-4105-9678-A9287FE0113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2BCB-0335-4503-A95D-47A8A702F9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51C85-C7A6-4105-9678-A9287FE0113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2BCB-0335-4503-A95D-47A8A702F9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51C85-C7A6-4105-9678-A9287FE0113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2BCB-0335-4503-A95D-47A8A702F9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51C85-C7A6-4105-9678-A9287FE0113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7A745F-1849-4592-9871-EC347238997B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60F9AD-E746-4A53-914B-FAC752CD7B74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DFE9E9-E3DD-4935-B1BB-95DD7508A585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BCEB72-D571-4A39-8BB1-209366C5736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3E098B-F9E2-4BAA-81D2-4E554CE95B9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F36674-BCC9-4C03-A34F-BB31BC19270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8600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0"/>
              </a:defRPr>
            </a:lvl1pPr>
          </a:lstStyle>
          <a:p>
            <a:fld id="{11E2202C-F19F-401C-82A7-48187312FC50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 Black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 Black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 Black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 Black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32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eaLnBrk="1" hangingPunct="1">
              <a:defRPr/>
            </a:pPr>
            <a:fld id="{575125D1-2CF2-4C65-ACFC-E112960CF8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eaLnBrk="1" hangingPunct="1">
                <a:defRPr/>
              </a:pPr>
              <a:t>7/19/2019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eaLnBrk="1" hangingPunct="1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eaLnBrk="1" hangingPunct="1">
              <a:defRPr/>
            </a:pPr>
            <a:fld id="{B06992DB-C1EE-4E45-B72D-73C9D98EDD5A}" type="slidenum">
              <a:rPr lang="en-US">
                <a:solidFill>
                  <a:prstClr val="black">
                    <a:tint val="75000"/>
                  </a:prstClr>
                </a:solidFill>
              </a:rPr>
              <a:pPr eaLnBrk="1" hangingPunct="1">
                <a:defRPr/>
              </a:pPr>
              <a:t>‹Nº›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50852BCB-0335-4503-A95D-47A8A702F9E8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7/19/2019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DA351C85-C7A6-4105-9678-A9287FE01137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&amp;esrc=s&amp;source=images&amp;cd=&amp;cad=rja&amp;uact=8&amp;ved=0CAcQjRw&amp;url=http://wol.jw.org/es/wol/d/r4/lp-s/1101978079&amp;ei=1SglVbuzDMT7sAXX2IKIDg&amp;bvm=bv.90237346,d.b2w&amp;psig=AFQjCNGPrf1UH6areO3inN8cAe8ax04rmQ&amp;ust=1428585011140396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/url?sa=i&amp;rct=j&amp;q=&amp;esrc=s&amp;source=images&amp;cd=&amp;cad=rja&amp;uact=8&amp;ved=&amp;url=http://distantshores.org/resources/illustrations/sweet-publishing/job&amp;ei=UQQoVfn9DYvEsAWh1oDACQ&amp;bvm=bv.90491159,d.b2w&amp;psig=AFQjCNGlvxRpD-Ys2kGT3AXB-Lj-QYwSBQ&amp;ust=1428772305825134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762000"/>
            <a:ext cx="7696200" cy="49552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s-MX" sz="3600" b="1" i="1" dirty="0">
              <a:ln w="1905"/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algn="ctr"/>
            <a:r>
              <a:rPr lang="en-US" sz="8000" b="1" u="sng" dirty="0">
                <a:ln w="190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LA ESPOSA </a:t>
            </a:r>
          </a:p>
          <a:p>
            <a:pPr algn="ctr"/>
            <a:r>
              <a:rPr lang="en-US" sz="8000" b="1" u="sng" cap="none" spc="0" dirty="0">
                <a:ln w="190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DE JOB</a:t>
            </a:r>
          </a:p>
          <a:p>
            <a:pPr algn="ctr"/>
            <a:r>
              <a:rPr lang="es-MX" sz="6000" b="1" i="1" dirty="0">
                <a:ln w="1905">
                  <a:solidFill>
                    <a:sysClr val="windowText" lastClr="000000"/>
                  </a:solidFill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“Una Actitud Para </a:t>
            </a:r>
          </a:p>
          <a:p>
            <a:pPr algn="ctr"/>
            <a:r>
              <a:rPr lang="es-MX" sz="6000" b="1" i="1" dirty="0">
                <a:ln w="1905">
                  <a:solidFill>
                    <a:sysClr val="windowText" lastClr="000000"/>
                  </a:solidFill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Evitar”</a:t>
            </a:r>
            <a:endParaRPr lang="es-MX" sz="4400" b="1" i="1" cap="none" spc="0" dirty="0">
              <a:ln w="1905">
                <a:solidFill>
                  <a:sysClr val="windowText" lastClr="000000"/>
                </a:solidFill>
              </a:ln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allelogram 1"/>
          <p:cNvSpPr/>
          <p:nvPr/>
        </p:nvSpPr>
        <p:spPr bwMode="auto">
          <a:xfrm>
            <a:off x="152400" y="381000"/>
            <a:ext cx="6096000" cy="6324600"/>
          </a:xfrm>
          <a:prstGeom prst="parallelogram">
            <a:avLst>
              <a:gd name="adj" fmla="val 8165"/>
            </a:avLst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endParaRPr lang="es-MX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pic>
        <p:nvPicPr>
          <p:cNvPr id="3" name="Picture 2" descr="http://hebrewbible.files.wordpress.com/2011/04/job-wife.jpg"/>
          <p:cNvPicPr>
            <a:picLocks noChangeAspect="1" noChangeArrowheads="1"/>
          </p:cNvPicPr>
          <p:nvPr/>
        </p:nvPicPr>
        <p:blipFill>
          <a:blip r:embed="rId2" cstate="print"/>
          <a:srcRect l="59302" r="6977"/>
          <a:stretch>
            <a:fillRect/>
          </a:stretch>
        </p:blipFill>
        <p:spPr bwMode="auto">
          <a:xfrm>
            <a:off x="6248400" y="1981200"/>
            <a:ext cx="2624328" cy="3657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6172200" y="381000"/>
            <a:ext cx="282962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u="sng" dirty="0">
                <a:ln w="1905"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LECCIONES</a:t>
            </a:r>
            <a:endParaRPr lang="en-US" sz="3200" b="1" u="sng" cap="none" spc="0" dirty="0">
              <a:ln w="1905"/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533400"/>
            <a:ext cx="601980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s-MX" sz="2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 1. </a:t>
            </a:r>
            <a:r>
              <a:rPr lang="es-MX" sz="26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En esta vida vamos a sufrir 	todo tipo de dificultad</a:t>
            </a:r>
            <a:endParaRPr lang="es-MX" sz="2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>
              <a:buNone/>
            </a:pPr>
            <a:r>
              <a:rPr lang="es-MX" sz="2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 2. </a:t>
            </a:r>
            <a:r>
              <a:rPr lang="es-MX" sz="26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No culpemos a Dios por    	nuestras adversidades,                 	</a:t>
            </a:r>
            <a:r>
              <a:rPr lang="es-MX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2 COR 12:7-10;                          	      HCH 5:40-41</a:t>
            </a:r>
          </a:p>
          <a:p>
            <a:pPr>
              <a:buNone/>
            </a:pPr>
            <a:r>
              <a:rPr lang="es-MX" sz="2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 3. </a:t>
            </a:r>
            <a:r>
              <a:rPr lang="es-MX" sz="26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Aceptar la voluntad de  	Dios,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s-MX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JOB 2:10                     	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(seguir siendo fiel)</a:t>
            </a:r>
          </a:p>
          <a:p>
            <a:pPr>
              <a:buNone/>
            </a:pPr>
            <a:r>
              <a:rPr lang="es-MX" sz="2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 4. </a:t>
            </a:r>
            <a:r>
              <a:rPr lang="es-MX" sz="26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Nunca olvidar las   	promesas de Dios,          	</a:t>
            </a:r>
            <a:r>
              <a:rPr lang="es-MX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STG 1:2-4; HEB 13:5-6;        	2 TIM 4:16-17</a:t>
            </a:r>
          </a:p>
          <a:p>
            <a:pPr>
              <a:buNone/>
            </a:pPr>
            <a:r>
              <a:rPr lang="es-MX" sz="26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 </a:t>
            </a:r>
            <a:r>
              <a:rPr lang="es-MX" sz="2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5. </a:t>
            </a:r>
            <a:r>
              <a:rPr lang="es-MX" sz="26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Cuidado de no ser   	instrumento de Satanás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allelogram 1"/>
          <p:cNvSpPr/>
          <p:nvPr/>
        </p:nvSpPr>
        <p:spPr bwMode="auto">
          <a:xfrm>
            <a:off x="1905000" y="381000"/>
            <a:ext cx="5715000" cy="5867400"/>
          </a:xfrm>
          <a:prstGeom prst="parallelogram">
            <a:avLst>
              <a:gd name="adj" fmla="val 8165"/>
            </a:avLst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endParaRPr lang="es-MX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38400" y="457200"/>
            <a:ext cx="4800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Si evitamos la actitud de la mujer de Job aseguraremos que </a:t>
            </a:r>
          </a:p>
          <a:p>
            <a:pPr algn="ctr"/>
            <a:r>
              <a:rPr lang="es-MX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en la batalla entre el espíritu y la carne </a:t>
            </a:r>
          </a:p>
          <a:p>
            <a:pPr algn="ctr"/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¡EL ESPÍRITU GANARÁ!</a:t>
            </a:r>
            <a:endParaRPr lang="es-MX" sz="36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2" name="Picture 2" descr="http://www.our.homewithgod.com/biblepaths/pagepix/bible.gif"/>
          <p:cNvPicPr>
            <a:picLocks noChangeAspect="1" noChangeArrowheads="1"/>
          </p:cNvPicPr>
          <p:nvPr/>
        </p:nvPicPr>
        <p:blipFill>
          <a:blip r:embed="rId2" cstate="print">
            <a:lum bright="-10000"/>
          </a:blip>
          <a:srcRect/>
          <a:stretch>
            <a:fillRect/>
          </a:stretch>
        </p:blipFill>
        <p:spPr bwMode="auto">
          <a:xfrm>
            <a:off x="3657600" y="3810000"/>
            <a:ext cx="20050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Bevel 7"/>
          <p:cNvSpPr/>
          <p:nvPr/>
        </p:nvSpPr>
        <p:spPr>
          <a:xfrm>
            <a:off x="304800" y="1524000"/>
            <a:ext cx="3200400" cy="1143000"/>
          </a:xfrm>
          <a:prstGeom prst="bevel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OYE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(</a:t>
            </a:r>
            <a:r>
              <a:rPr lang="en-US" dirty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ROM 10:17</a:t>
            </a:r>
            <a:r>
              <a:rPr lang="en-US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)</a:t>
            </a:r>
          </a:p>
        </p:txBody>
      </p:sp>
      <p:sp>
        <p:nvSpPr>
          <p:cNvPr id="9" name="Bevel 8"/>
          <p:cNvSpPr/>
          <p:nvPr/>
        </p:nvSpPr>
        <p:spPr>
          <a:xfrm>
            <a:off x="304800" y="2895600"/>
            <a:ext cx="3200400" cy="1219200"/>
          </a:xfrm>
          <a:prstGeom prst="bevel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Arial Black" pitchFamily="34" charset="0"/>
              </a:rPr>
              <a:t>ARREPIENTETE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Arial Black" pitchFamily="34" charset="0"/>
              </a:rPr>
              <a:t>(</a:t>
            </a:r>
            <a:r>
              <a:rPr lang="en-US" dirty="0">
                <a:solidFill>
                  <a:srgbClr val="C00000"/>
                </a:solidFill>
                <a:latin typeface="Arial Black" pitchFamily="34" charset="0"/>
              </a:rPr>
              <a:t>HCH 2:38</a:t>
            </a:r>
            <a:r>
              <a:rPr lang="en-US" dirty="0">
                <a:solidFill>
                  <a:prstClr val="black"/>
                </a:solidFill>
                <a:latin typeface="Arial Black" pitchFamily="34" charset="0"/>
              </a:rPr>
              <a:t>)</a:t>
            </a:r>
          </a:p>
        </p:txBody>
      </p:sp>
      <p:sp>
        <p:nvSpPr>
          <p:cNvPr id="10" name="Bevel 9"/>
          <p:cNvSpPr/>
          <p:nvPr/>
        </p:nvSpPr>
        <p:spPr>
          <a:xfrm>
            <a:off x="5867400" y="1524000"/>
            <a:ext cx="2971800" cy="1219200"/>
          </a:xfrm>
          <a:prstGeom prst="beve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CREE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(</a:t>
            </a:r>
            <a:r>
              <a:rPr lang="en-US" dirty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JN 3:16</a:t>
            </a:r>
            <a:r>
              <a:rPr lang="en-US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1" name="Bevel 10"/>
          <p:cNvSpPr/>
          <p:nvPr/>
        </p:nvSpPr>
        <p:spPr>
          <a:xfrm>
            <a:off x="5943600" y="2971800"/>
            <a:ext cx="2971800" cy="1295400"/>
          </a:xfrm>
          <a:prstGeom prst="bevel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Arial Black" pitchFamily="34" charset="0"/>
              </a:rPr>
              <a:t>CONFIESA (</a:t>
            </a:r>
            <a:r>
              <a:rPr lang="en-US" dirty="0">
                <a:solidFill>
                  <a:srgbClr val="C00000"/>
                </a:solidFill>
                <a:latin typeface="Arial Black" pitchFamily="34" charset="0"/>
              </a:rPr>
              <a:t>ROM 10:10</a:t>
            </a:r>
            <a:r>
              <a:rPr lang="en-US" dirty="0">
                <a:solidFill>
                  <a:prstClr val="black"/>
                </a:solidFill>
                <a:latin typeface="Arial Black" pitchFamily="34" charset="0"/>
              </a:rPr>
              <a:t>)</a:t>
            </a:r>
          </a:p>
        </p:txBody>
      </p:sp>
      <p:sp>
        <p:nvSpPr>
          <p:cNvPr id="12" name="Bevel 11"/>
          <p:cNvSpPr/>
          <p:nvPr/>
        </p:nvSpPr>
        <p:spPr>
          <a:xfrm>
            <a:off x="304800" y="4343400"/>
            <a:ext cx="3200400" cy="1295400"/>
          </a:xfrm>
          <a:prstGeom prst="beve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Arial Black" pitchFamily="34" charset="0"/>
              </a:rPr>
              <a:t>BAUTIZATE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Arial Black" pitchFamily="34" charset="0"/>
              </a:rPr>
              <a:t>(</a:t>
            </a:r>
            <a:r>
              <a:rPr lang="en-US" dirty="0">
                <a:solidFill>
                  <a:srgbClr val="C00000"/>
                </a:solidFill>
                <a:latin typeface="Arial Black" pitchFamily="34" charset="0"/>
              </a:rPr>
              <a:t>MR 16:16</a:t>
            </a:r>
            <a:r>
              <a:rPr lang="en-US" dirty="0">
                <a:solidFill>
                  <a:prstClr val="black"/>
                </a:solidFill>
                <a:latin typeface="Arial Black" pitchFamily="34" charset="0"/>
              </a:rPr>
              <a:t>)</a:t>
            </a:r>
          </a:p>
        </p:txBody>
      </p:sp>
      <p:sp>
        <p:nvSpPr>
          <p:cNvPr id="13" name="Bevel 12"/>
          <p:cNvSpPr/>
          <p:nvPr/>
        </p:nvSpPr>
        <p:spPr>
          <a:xfrm>
            <a:off x="5943600" y="4419600"/>
            <a:ext cx="2895600" cy="1295400"/>
          </a:xfrm>
          <a:prstGeom prst="bevel">
            <a:avLst/>
          </a:prstGeom>
          <a:solidFill>
            <a:srgbClr val="99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prstClr val="black"/>
                </a:solidFill>
                <a:latin typeface="Arial Black" pitchFamily="34" charset="0"/>
              </a:rPr>
              <a:t>SE FIEL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prstClr val="black"/>
                </a:solidFill>
                <a:latin typeface="Arial Black" pitchFamily="34" charset="0"/>
              </a:rPr>
              <a:t>(</a:t>
            </a:r>
            <a:r>
              <a:rPr lang="en-US" b="1" dirty="0">
                <a:solidFill>
                  <a:srgbClr val="C00000"/>
                </a:solidFill>
                <a:latin typeface="Arial Black" pitchFamily="34" charset="0"/>
              </a:rPr>
              <a:t>REV 2:10</a:t>
            </a:r>
            <a:r>
              <a:rPr lang="en-US" b="1" dirty="0">
                <a:solidFill>
                  <a:prstClr val="black"/>
                </a:solidFill>
                <a:latin typeface="Arial Black" pitchFamily="34" charset="0"/>
              </a:rPr>
              <a:t>)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33400" y="152400"/>
            <a:ext cx="8229600" cy="1143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EL PLAN DE DIOS DE SALVACI</a:t>
            </a:r>
            <a:r>
              <a:rPr lang="en-US" sz="3200" dirty="0">
                <a:latin typeface="Arial Black" pitchFamily="34" charset="0"/>
              </a:rPr>
              <a:t>Ó</a:t>
            </a:r>
            <a:r>
              <a:rPr lang="en-US" sz="32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81400" y="2286000"/>
            <a:ext cx="2145138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3200" b="1" dirty="0">
                <a:ln w="1905"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Est</a:t>
            </a:r>
            <a:r>
              <a:rPr lang="es-MX" sz="3200" dirty="0">
                <a:solidFill>
                  <a:srgbClr val="FFFF00"/>
                </a:solidFill>
                <a:latin typeface="Arial Black" pitchFamily="34" charset="0"/>
              </a:rPr>
              <a:t>á</a:t>
            </a:r>
            <a:r>
              <a:rPr lang="es-MX" sz="3200" b="1" dirty="0">
                <a:ln w="1905"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En</a:t>
            </a:r>
          </a:p>
          <a:p>
            <a:pPr algn="ctr"/>
            <a:r>
              <a:rPr lang="es-MX" sz="3200" b="1" dirty="0">
                <a:ln w="1905"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Biblia</a:t>
            </a:r>
            <a:endParaRPr lang="es-MX" sz="4800" b="1" cap="none" spc="0" dirty="0">
              <a:ln w="1905"/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04800"/>
            <a:ext cx="6172200" cy="411162"/>
          </a:xfr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3200" dirty="0">
                <a:latin typeface="Arial Black" pitchFamily="34" charset="0"/>
              </a:rPr>
              <a:t>INTRODUCCIÓN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562600"/>
          </a:xfr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es-MX" sz="2400" b="1" dirty="0">
                <a:solidFill>
                  <a:srgbClr val="008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</a:t>
            </a:r>
            <a:r>
              <a:rPr lang="es-MX" sz="2400" dirty="0">
                <a:latin typeface="Arial Black" pitchFamily="34" charset="0"/>
                <a:sym typeface="Wingdings 3"/>
              </a:rPr>
              <a:t>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MT 26:41</a:t>
            </a:r>
            <a:r>
              <a:rPr lang="es-MX" sz="2400" i="1" dirty="0">
                <a:latin typeface="Arial Black" pitchFamily="34" charset="0"/>
              </a:rPr>
              <a:t>, </a:t>
            </a:r>
            <a:r>
              <a:rPr lang="es-MX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“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Velad y orad para que no entréis en tentación; el espíritu está dispuesto, pero la carne es débil”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.</a:t>
            </a:r>
          </a:p>
          <a:p>
            <a:pPr>
              <a:buNone/>
            </a:pPr>
            <a:r>
              <a:rPr lang="es-MX" sz="2400" b="1" dirty="0">
                <a:solidFill>
                  <a:srgbClr val="008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</a:t>
            </a:r>
            <a:r>
              <a:rPr lang="es-MX" sz="2400" dirty="0">
                <a:latin typeface="Arial Black" pitchFamily="34" charset="0"/>
                <a:sym typeface="Wingdings 3"/>
              </a:rPr>
              <a:t> </a:t>
            </a:r>
            <a:r>
              <a:rPr lang="es-MX" sz="2400" dirty="0">
                <a:latin typeface="Arial Black" pitchFamily="34" charset="0"/>
              </a:rPr>
              <a:t>Estas palabras de Jesús caracterizan la vida diaria del Cristiano.</a:t>
            </a:r>
          </a:p>
          <a:p>
            <a:pPr>
              <a:buNone/>
            </a:pPr>
            <a:r>
              <a:rPr lang="es-MX" sz="2400" b="1" dirty="0">
                <a:solidFill>
                  <a:srgbClr val="008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</a:t>
            </a:r>
            <a:r>
              <a:rPr lang="es-MX" sz="2400" dirty="0">
                <a:latin typeface="Arial Black" pitchFamily="34" charset="0"/>
                <a:sym typeface="Wingdings 3"/>
              </a:rPr>
              <a:t> </a:t>
            </a:r>
            <a:r>
              <a:rPr lang="es-MX" sz="24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El espíritu </a:t>
            </a:r>
            <a:r>
              <a:rPr lang="es-MX" sz="2400" dirty="0">
                <a:latin typeface="Arial Black" pitchFamily="34" charset="0"/>
              </a:rPr>
              <a:t>quiere y esta dispuesto para hacer lo bueno, lo correcto, lo justo pero </a:t>
            </a:r>
            <a:r>
              <a:rPr lang="es-MX" sz="24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carne</a:t>
            </a:r>
            <a:r>
              <a:rPr lang="es-MX" sz="2400" dirty="0">
                <a:latin typeface="Arial Black" pitchFamily="34" charset="0"/>
              </a:rPr>
              <a:t> no.</a:t>
            </a:r>
          </a:p>
          <a:p>
            <a:pPr>
              <a:buNone/>
            </a:pPr>
            <a:r>
              <a:rPr lang="es-MX" sz="2400" b="1" dirty="0">
                <a:solidFill>
                  <a:srgbClr val="008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</a:t>
            </a:r>
            <a:r>
              <a:rPr lang="es-MX" sz="2400" dirty="0">
                <a:latin typeface="Arial Black" pitchFamily="34" charset="0"/>
                <a:sym typeface="Wingdings 3"/>
              </a:rPr>
              <a:t> </a:t>
            </a:r>
            <a:r>
              <a:rPr lang="es-MX" sz="2400" dirty="0">
                <a:latin typeface="Arial Black" pitchFamily="34" charset="0"/>
              </a:rPr>
              <a:t>El factor que termina si el espíritu o la carne gana la batalla es nuestra “</a:t>
            </a:r>
            <a:r>
              <a:rPr lang="es-MX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actitud</a:t>
            </a:r>
            <a:r>
              <a:rPr lang="es-MX" sz="2400" dirty="0">
                <a:latin typeface="Arial Black" pitchFamily="34" charset="0"/>
              </a:rPr>
              <a:t>” y especialmente cuando confrontamos adversidades.</a:t>
            </a:r>
          </a:p>
          <a:p>
            <a:pPr>
              <a:buNone/>
            </a:pPr>
            <a:r>
              <a:rPr lang="es-MX" sz="2400" b="1" dirty="0">
                <a:solidFill>
                  <a:srgbClr val="008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</a:t>
            </a:r>
            <a:r>
              <a:rPr lang="es-MX" sz="2400" dirty="0">
                <a:latin typeface="Arial Black" pitchFamily="34" charset="0"/>
                <a:sym typeface="Wingdings 3"/>
              </a:rPr>
              <a:t> </a:t>
            </a:r>
            <a:r>
              <a:rPr lang="es-MX" sz="2400" dirty="0">
                <a:latin typeface="Arial Black" pitchFamily="34" charset="0"/>
              </a:rPr>
              <a:t>Hay solo </a:t>
            </a:r>
            <a:r>
              <a:rPr lang="es-MX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dos (2) actitudes</a:t>
            </a:r>
            <a:r>
              <a:rPr lang="es-MX" sz="2400" dirty="0">
                <a:latin typeface="Arial Black" pitchFamily="34" charset="0"/>
              </a:rPr>
              <a:t> que se demuestran en </a:t>
            </a:r>
            <a:r>
              <a:rPr lang="es-MX" sz="24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lucha entre el espíritu y la carne</a:t>
            </a:r>
            <a:r>
              <a:rPr lang="es-MX" sz="2400" dirty="0">
                <a:latin typeface="Arial Black" pitchFamily="34" charset="0"/>
              </a:rPr>
              <a:t> y ambos se hallan en la historia de Job y su mujer.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38800"/>
          </a:xfr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MX" sz="2400" b="1" dirty="0">
                <a:solidFill>
                  <a:srgbClr val="008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</a:t>
            </a:r>
            <a:r>
              <a:rPr lang="es-MX" sz="2400" b="1" dirty="0">
                <a:solidFill>
                  <a:srgbClr val="008600"/>
                </a:solidFill>
                <a:latin typeface="Arial Black" pitchFamily="34" charset="0"/>
                <a:sym typeface="Wingdings 3"/>
              </a:rPr>
              <a:t> </a:t>
            </a:r>
            <a:r>
              <a:rPr lang="es-MX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Una </a:t>
            </a:r>
            <a:r>
              <a:rPr lang="es-MX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actitud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s-MX" sz="2400" dirty="0">
                <a:latin typeface="Arial Black" pitchFamily="34" charset="0"/>
              </a:rPr>
              <a:t>es la de Job…. </a:t>
            </a:r>
          </a:p>
          <a:p>
            <a:pPr>
              <a:buNone/>
            </a:pP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JOB 1:20-22</a:t>
            </a:r>
            <a:r>
              <a:rPr lang="es-MX" sz="2400" dirty="0">
                <a:latin typeface="Arial Black" pitchFamily="34" charset="0"/>
              </a:rPr>
              <a:t>, 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“</a:t>
            </a:r>
            <a:r>
              <a:rPr lang="es-ES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y 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postrándose</a:t>
            </a:r>
            <a:r>
              <a:rPr lang="es-ES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en tierra, ador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ó</a:t>
            </a:r>
            <a:r>
              <a:rPr lang="es-ES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y dijo: Desnudo salí del vientre de mi madre y desnudo volveré allá. El </a:t>
            </a:r>
            <a:r>
              <a:rPr lang="es-ES" sz="2400" b="1" i="1" cap="small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Señor</a:t>
            </a:r>
            <a:r>
              <a:rPr lang="es-ES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 dio y el </a:t>
            </a:r>
            <a:r>
              <a:rPr lang="es-ES" sz="2400" b="1" i="1" cap="small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Señor</a:t>
            </a:r>
            <a:r>
              <a:rPr lang="es-ES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 quitó; bendito sea el nombre del </a:t>
            </a:r>
            <a:r>
              <a:rPr lang="es-ES" sz="2400" b="1" i="1" cap="small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Señor</a:t>
            </a:r>
            <a:r>
              <a:rPr lang="es-ES" sz="2400" dirty="0">
                <a:latin typeface="Arial Black" pitchFamily="34" charset="0"/>
              </a:rPr>
              <a:t>. </a:t>
            </a:r>
            <a:r>
              <a:rPr lang="es-ES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En todo esto Job no peco ni culpo a Dios.” </a:t>
            </a:r>
          </a:p>
          <a:p>
            <a:pPr>
              <a:buNone/>
            </a:pPr>
            <a:r>
              <a:rPr lang="es-MX" sz="2400" b="1" dirty="0">
                <a:solidFill>
                  <a:srgbClr val="008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     </a:t>
            </a:r>
            <a:r>
              <a:rPr lang="es-ES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Esta es la actitud que debemos imitar!</a:t>
            </a:r>
            <a:endParaRPr lang="es-MX" sz="2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>
              <a:buNone/>
            </a:pPr>
            <a:r>
              <a:rPr lang="es-MX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La otra actitud</a:t>
            </a:r>
            <a:r>
              <a:rPr lang="es-MX" sz="2400" dirty="0">
                <a:latin typeface="Arial Black" pitchFamily="34" charset="0"/>
                <a:sym typeface="Wingdings 3"/>
              </a:rPr>
              <a:t> es la de la mujer de Job…. </a:t>
            </a:r>
          </a:p>
          <a:p>
            <a:pPr>
              <a:buNone/>
            </a:pPr>
            <a:r>
              <a:rPr lang="es-MX" sz="2400" dirty="0">
                <a:latin typeface="Arial Black" pitchFamily="34" charset="0"/>
                <a:sym typeface="Wingdings 3"/>
              </a:rPr>
              <a:t>  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JOB 2:9</a:t>
            </a:r>
            <a:r>
              <a:rPr lang="es-MX" sz="2400" dirty="0">
                <a:latin typeface="Arial Black" pitchFamily="34" charset="0"/>
                <a:sym typeface="Wingdings 3"/>
              </a:rPr>
              <a:t>, 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“</a:t>
            </a:r>
            <a:r>
              <a:rPr lang="es-ES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Entonces su mujer le dijo: ¿Aún conservas tu integridad? Maldice a Dios y muérete”.</a:t>
            </a:r>
            <a:endParaRPr lang="es-MX" sz="2400" b="1" i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>
              <a:buNone/>
            </a:pPr>
            <a:r>
              <a:rPr lang="es-MX" sz="2400" b="1" dirty="0">
                <a:solidFill>
                  <a:srgbClr val="008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 </a:t>
            </a:r>
            <a:r>
              <a:rPr lang="es-MX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Esta actitud la debemos evitar. </a:t>
            </a:r>
            <a:r>
              <a:rPr lang="es-MX" sz="2400" b="1" dirty="0">
                <a:latin typeface="Arial Black" pitchFamily="34" charset="0"/>
                <a:cs typeface="Arial" pitchFamily="34" charset="0"/>
              </a:rPr>
              <a:t>¿</a:t>
            </a:r>
            <a:r>
              <a:rPr lang="es-MX" sz="2400" dirty="0">
                <a:latin typeface="Arial Black" pitchFamily="34" charset="0"/>
                <a:sym typeface="Wingdings 3"/>
              </a:rPr>
              <a:t>Por qu</a:t>
            </a:r>
            <a:r>
              <a:rPr lang="es-MX" sz="2400" dirty="0">
                <a:latin typeface="Arial Black" pitchFamily="34" charset="0"/>
              </a:rPr>
              <a:t>é</a:t>
            </a:r>
            <a:r>
              <a:rPr lang="es-MX" sz="2400" dirty="0">
                <a:latin typeface="Arial Black" pitchFamily="34" charset="0"/>
                <a:sym typeface="Wingdings 3"/>
              </a:rPr>
              <a:t>?</a:t>
            </a:r>
          </a:p>
          <a:p>
            <a:pPr>
              <a:buNone/>
            </a:pPr>
            <a:r>
              <a:rPr lang="es-MX" sz="2400" b="1" dirty="0">
                <a:solidFill>
                  <a:srgbClr val="008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 </a:t>
            </a:r>
            <a:r>
              <a:rPr lang="es-MX" sz="2400" dirty="0">
                <a:latin typeface="Arial Black" pitchFamily="34" charset="0"/>
              </a:rPr>
              <a:t>Veamos la respuesta en la lección……….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762000"/>
            <a:ext cx="7162800" cy="49552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s-MX" sz="3600" b="1" i="1" dirty="0">
              <a:ln w="1905"/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algn="ctr"/>
            <a:r>
              <a:rPr lang="en-US" sz="8000" b="1" u="sng" dirty="0">
                <a:ln w="190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LA ESPOSA </a:t>
            </a:r>
          </a:p>
          <a:p>
            <a:pPr algn="ctr"/>
            <a:r>
              <a:rPr lang="en-US" sz="8000" b="1" u="sng" cap="none" spc="0" dirty="0">
                <a:ln w="190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DE JOB</a:t>
            </a:r>
          </a:p>
          <a:p>
            <a:pPr algn="ctr"/>
            <a:r>
              <a:rPr lang="es-MX" sz="6000" b="1" i="1" dirty="0">
                <a:ln w="1905">
                  <a:solidFill>
                    <a:sysClr val="windowText" lastClr="000000"/>
                  </a:solidFill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“Una Actitud Para Evitar”</a:t>
            </a:r>
            <a:endParaRPr lang="es-MX" sz="4400" b="1" i="1" cap="none" spc="0" dirty="0">
              <a:ln w="1905">
                <a:solidFill>
                  <a:sysClr val="windowText" lastClr="000000"/>
                </a:solidFill>
              </a:ln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allelogram 1"/>
          <p:cNvSpPr/>
          <p:nvPr/>
        </p:nvSpPr>
        <p:spPr bwMode="auto">
          <a:xfrm>
            <a:off x="152400" y="1600200"/>
            <a:ext cx="5638800" cy="4800600"/>
          </a:xfrm>
          <a:prstGeom prst="parallelogram">
            <a:avLst>
              <a:gd name="adj" fmla="val 8165"/>
            </a:avLst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endParaRPr lang="es-MX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14400" y="304800"/>
            <a:ext cx="8001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ELLA ACUSÓ </a:t>
            </a:r>
          </a:p>
          <a:p>
            <a:pPr algn="ctr"/>
            <a:r>
              <a:rPr lang="en-US" sz="3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FALSAMENTE A DIOS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1676400"/>
            <a:ext cx="4953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s-MX" sz="2800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V.9, </a:t>
            </a:r>
            <a:r>
              <a:rPr lang="es-MX" sz="2800" i="1" dirty="0">
                <a:ln>
                  <a:solidFill>
                    <a:sysClr val="windowText" lastClr="000000"/>
                  </a:solidFill>
                </a:ln>
                <a:solidFill>
                  <a:srgbClr val="000099"/>
                </a:solidFill>
                <a:latin typeface="Arial Black" pitchFamily="34" charset="0"/>
                <a:cs typeface="Arial" pitchFamily="34" charset="0"/>
              </a:rPr>
              <a:t>“..maldice a                        Dios………”</a:t>
            </a:r>
          </a:p>
          <a:p>
            <a:pPr>
              <a:buNone/>
            </a:pP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MX" dirty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dirty="0">
                <a:latin typeface="Arial Black" pitchFamily="34" charset="0"/>
                <a:cs typeface="Arial" pitchFamily="34" charset="0"/>
              </a:rPr>
              <a:t>Ella sentía que</a:t>
            </a:r>
          </a:p>
          <a:p>
            <a:pPr>
              <a:buNone/>
            </a:pPr>
            <a:r>
              <a:rPr lang="es-MX" dirty="0">
                <a:latin typeface="Arial Black" pitchFamily="34" charset="0"/>
                <a:cs typeface="Arial" pitchFamily="34" charset="0"/>
              </a:rPr>
              <a:t>“</a:t>
            </a:r>
            <a:r>
              <a:rPr lang="es-MX" i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Dios era culpable</a:t>
            </a:r>
            <a:r>
              <a:rPr lang="es-MX" dirty="0">
                <a:latin typeface="Arial Black" pitchFamily="34" charset="0"/>
                <a:cs typeface="Arial" pitchFamily="34" charset="0"/>
              </a:rPr>
              <a:t>” por..</a:t>
            </a:r>
          </a:p>
          <a:p>
            <a:pPr>
              <a:buNone/>
            </a:pPr>
            <a:r>
              <a:rPr lang="es-MX" dirty="0">
                <a:latin typeface="Arial Black" pitchFamily="34" charset="0"/>
                <a:cs typeface="Arial" pitchFamily="34" charset="0"/>
              </a:rPr>
              <a:t> </a:t>
            </a:r>
            <a:r>
              <a:rPr lang="es-MX" dirty="0">
                <a:solidFill>
                  <a:srgbClr val="7030A0"/>
                </a:solidFill>
                <a:latin typeface="Arial Black" pitchFamily="34" charset="0"/>
                <a:cs typeface="Arial" pitchFamily="34" charset="0"/>
              </a:rPr>
              <a:t>=</a:t>
            </a:r>
            <a:r>
              <a:rPr lang="es-MX" dirty="0">
                <a:latin typeface="Arial Black" pitchFamily="34" charset="0"/>
                <a:cs typeface="Arial" pitchFamily="34" charset="0"/>
              </a:rPr>
              <a:t> la condición de Job,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2:7-8</a:t>
            </a:r>
          </a:p>
          <a:p>
            <a:pPr>
              <a:buNone/>
            </a:pPr>
            <a:r>
              <a:rPr lang="es-MX" dirty="0">
                <a:latin typeface="Arial Black" pitchFamily="34" charset="0"/>
                <a:cs typeface="Arial" pitchFamily="34" charset="0"/>
              </a:rPr>
              <a:t> </a:t>
            </a:r>
            <a:r>
              <a:rPr lang="es-MX" dirty="0">
                <a:solidFill>
                  <a:srgbClr val="7030A0"/>
                </a:solidFill>
                <a:latin typeface="Arial Black" pitchFamily="34" charset="0"/>
                <a:cs typeface="Arial" pitchFamily="34" charset="0"/>
              </a:rPr>
              <a:t>=</a:t>
            </a:r>
            <a:r>
              <a:rPr lang="es-MX" dirty="0">
                <a:latin typeface="Arial Black" pitchFamily="34" charset="0"/>
                <a:cs typeface="Arial" pitchFamily="34" charset="0"/>
              </a:rPr>
              <a:t> la muerte de sus 10 hijos,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1:2,18-19</a:t>
            </a:r>
          </a:p>
          <a:p>
            <a:pPr>
              <a:buNone/>
            </a:pPr>
            <a:r>
              <a:rPr lang="es-MX" dirty="0">
                <a:latin typeface="Arial Black" pitchFamily="34" charset="0"/>
                <a:cs typeface="Arial" pitchFamily="34" charset="0"/>
              </a:rPr>
              <a:t> </a:t>
            </a:r>
            <a:r>
              <a:rPr lang="es-MX" dirty="0">
                <a:solidFill>
                  <a:srgbClr val="7030A0"/>
                </a:solidFill>
                <a:latin typeface="Arial Black" pitchFamily="34" charset="0"/>
                <a:cs typeface="Arial" pitchFamily="34" charset="0"/>
              </a:rPr>
              <a:t>=</a:t>
            </a:r>
            <a:r>
              <a:rPr lang="es-MX" dirty="0">
                <a:latin typeface="Arial Black" pitchFamily="34" charset="0"/>
                <a:cs typeface="Arial" pitchFamily="34" charset="0"/>
              </a:rPr>
              <a:t> la perdida de su riqueza,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1:3,13-15</a:t>
            </a:r>
          </a:p>
          <a:p>
            <a:pPr>
              <a:buNone/>
            </a:pP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MX" dirty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Y a veces nosotros </a:t>
            </a:r>
            <a:r>
              <a:rPr lang="es-MX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tendemos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sentirnos igual  en nuestras adversidades</a:t>
            </a:r>
          </a:p>
          <a:p>
            <a:endParaRPr lang="en-US" dirty="0"/>
          </a:p>
        </p:txBody>
      </p:sp>
      <p:pic>
        <p:nvPicPr>
          <p:cNvPr id="6" name="Picture 2" descr="http://hebrewbible.files.wordpress.com/2011/04/job-wife.jpg"/>
          <p:cNvPicPr>
            <a:picLocks noChangeAspect="1" noChangeArrowheads="1"/>
          </p:cNvPicPr>
          <p:nvPr/>
        </p:nvPicPr>
        <p:blipFill>
          <a:blip r:embed="rId2" cstate="print"/>
          <a:srcRect l="59302" r="6977"/>
          <a:stretch>
            <a:fillRect/>
          </a:stretch>
        </p:blipFill>
        <p:spPr bwMode="auto">
          <a:xfrm>
            <a:off x="5867400" y="1752600"/>
            <a:ext cx="3048000" cy="43434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allelogram 1"/>
          <p:cNvSpPr/>
          <p:nvPr/>
        </p:nvSpPr>
        <p:spPr bwMode="auto">
          <a:xfrm>
            <a:off x="457200" y="228600"/>
            <a:ext cx="7848600" cy="6172200"/>
          </a:xfrm>
          <a:prstGeom prst="parallelogram">
            <a:avLst>
              <a:gd name="adj" fmla="val 8165"/>
            </a:avLst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endParaRPr lang="es-MX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304800"/>
            <a:ext cx="72390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s-MX" sz="30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La esposa de Job olvido que</a:t>
            </a:r>
            <a:r>
              <a:rPr lang="es-MX" sz="3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…..</a:t>
            </a:r>
            <a:r>
              <a:rPr lang="es-MX" sz="3000" dirty="0">
                <a:solidFill>
                  <a:srgbClr val="000099"/>
                </a:solidFill>
                <a:latin typeface="Arial Black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s-MX" sz="3000" dirty="0">
                <a:solidFill>
                  <a:srgbClr val="FFC000"/>
                </a:solidFill>
                <a:latin typeface="Arial Black" pitchFamily="34" charset="0"/>
                <a:cs typeface="Arial" pitchFamily="34" charset="0"/>
              </a:rPr>
              <a:t>     </a:t>
            </a: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[1]</a:t>
            </a:r>
            <a:r>
              <a:rPr lang="es-MX" sz="2800" dirty="0">
                <a:solidFill>
                  <a:srgbClr val="FFC000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s-MX" sz="2800" dirty="0">
                <a:latin typeface="Arial Black" pitchFamily="34" charset="0"/>
                <a:cs typeface="Arial" pitchFamily="34" charset="0"/>
              </a:rPr>
              <a:t>el sufrir es parte de la vida,     </a:t>
            </a:r>
            <a:r>
              <a:rPr lang="es-MX" sz="2800" dirty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JOB 14:1; ROM 8:18; 2 TIM 3:1</a:t>
            </a:r>
          </a:p>
          <a:p>
            <a:pPr>
              <a:buNone/>
            </a:pPr>
            <a:r>
              <a:rPr lang="es-MX" sz="2800" dirty="0">
                <a:latin typeface="Arial Black" pitchFamily="34" charset="0"/>
                <a:cs typeface="Arial" pitchFamily="34" charset="0"/>
              </a:rPr>
              <a:t>     </a:t>
            </a: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[2]</a:t>
            </a:r>
            <a:r>
              <a:rPr lang="es-MX" sz="2800" dirty="0">
                <a:latin typeface="Arial Black" pitchFamily="34" charset="0"/>
                <a:cs typeface="Arial" pitchFamily="34" charset="0"/>
              </a:rPr>
              <a:t> aunque sufrimos debemos estar contentos, </a:t>
            </a:r>
            <a:r>
              <a:rPr lang="es-MX" sz="2800" dirty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FIL 4:11; HEB 13:5</a:t>
            </a:r>
          </a:p>
          <a:p>
            <a:pPr>
              <a:buNone/>
            </a:pP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 [3] </a:t>
            </a:r>
            <a:r>
              <a:rPr lang="es-MX" sz="2800" dirty="0">
                <a:latin typeface="Arial Black" pitchFamily="34" charset="0"/>
                <a:cs typeface="Arial" pitchFamily="34" charset="0"/>
              </a:rPr>
              <a:t>los tesoros verdaderos     están en el Cielo, </a:t>
            </a:r>
            <a:r>
              <a:rPr lang="es-MX" sz="2800" dirty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MT 6:19-21 </a:t>
            </a:r>
          </a:p>
          <a:p>
            <a:pPr>
              <a:buNone/>
            </a:pPr>
            <a:r>
              <a:rPr lang="es-MX" sz="2800" dirty="0">
                <a:latin typeface="Arial Black" pitchFamily="34" charset="0"/>
                <a:cs typeface="Arial" pitchFamily="34" charset="0"/>
              </a:rPr>
              <a:t>     </a:t>
            </a: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[4] </a:t>
            </a:r>
            <a:r>
              <a:rPr lang="es-MX" sz="2800" b="1" dirty="0">
                <a:latin typeface="Arial Black" pitchFamily="34" charset="0"/>
                <a:cs typeface="Arial" pitchFamily="34" charset="0"/>
              </a:rPr>
              <a:t>a veces </a:t>
            </a:r>
            <a:r>
              <a:rPr lang="es-ES" sz="2800" dirty="0">
                <a:latin typeface="Arial Black" pitchFamily="34" charset="0"/>
              </a:rPr>
              <a:t>sufrimos por nuestros escogimientos, </a:t>
            </a:r>
            <a:r>
              <a:rPr lang="es-ES" sz="2800" dirty="0">
                <a:solidFill>
                  <a:srgbClr val="C00000"/>
                </a:solidFill>
                <a:latin typeface="Arial Black" pitchFamily="34" charset="0"/>
              </a:rPr>
              <a:t>David, Israel </a:t>
            </a:r>
          </a:p>
          <a:p>
            <a:pPr>
              <a:buNone/>
            </a:pPr>
            <a:r>
              <a:rPr lang="es-E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ES" sz="2800" dirty="0">
                <a:solidFill>
                  <a:srgbClr val="C00000"/>
                </a:solidFill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sz="2800" dirty="0">
                <a:latin typeface="Arial Black" pitchFamily="34" charset="0"/>
                <a:cs typeface="Arial" pitchFamily="34" charset="0"/>
              </a:rPr>
              <a:t>Así también </a:t>
            </a:r>
            <a:r>
              <a:rPr lang="es-ES" sz="2800" dirty="0">
                <a:latin typeface="Arial Black" pitchFamily="34" charset="0"/>
                <a:cs typeface="Arial" pitchFamily="34" charset="0"/>
              </a:rPr>
              <a:t>nosotros </a:t>
            </a:r>
            <a:r>
              <a:rPr lang="es-ES" sz="2800" u="sng" dirty="0">
                <a:solidFill>
                  <a:srgbClr val="0033CC"/>
                </a:solidFill>
                <a:latin typeface="Arial Black" pitchFamily="34" charset="0"/>
                <a:cs typeface="Arial" pitchFamily="34" charset="0"/>
              </a:rPr>
              <a:t>tendemos</a:t>
            </a:r>
            <a:r>
              <a:rPr lang="es-ES" sz="2800" dirty="0">
                <a:solidFill>
                  <a:srgbClr val="0033CC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s-ES" sz="2800" dirty="0">
                <a:latin typeface="Arial Black" pitchFamily="34" charset="0"/>
                <a:cs typeface="Arial" pitchFamily="34" charset="0"/>
              </a:rPr>
              <a:t>olvidarnos de los mismo</a:t>
            </a:r>
            <a:endParaRPr lang="es-MX" sz="2800" dirty="0">
              <a:latin typeface="Arial Black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allelogram 1"/>
          <p:cNvSpPr/>
          <p:nvPr/>
        </p:nvSpPr>
        <p:spPr bwMode="auto">
          <a:xfrm>
            <a:off x="228600" y="1219200"/>
            <a:ext cx="5638800" cy="5486400"/>
          </a:xfrm>
          <a:prstGeom prst="parallelogram">
            <a:avLst>
              <a:gd name="adj" fmla="val 8165"/>
            </a:avLst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endParaRPr lang="es-MX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381000"/>
            <a:ext cx="8534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ELLA RIDICULIZÓ A SU MARIDO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1295400"/>
            <a:ext cx="51054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s-MX" sz="2800" dirty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V 9</a:t>
            </a:r>
            <a:r>
              <a:rPr lang="es-MX" sz="2800" dirty="0">
                <a:latin typeface="Arial Black" pitchFamily="34" charset="0"/>
                <a:cs typeface="Arial" pitchFamily="34" charset="0"/>
              </a:rPr>
              <a:t>, </a:t>
            </a:r>
            <a:r>
              <a:rPr lang="es-MX" sz="2800" i="1" dirty="0">
                <a:ln>
                  <a:solidFill>
                    <a:sysClr val="windowText" lastClr="000000"/>
                  </a:solidFill>
                </a:ln>
                <a:solidFill>
                  <a:srgbClr val="000099"/>
                </a:solidFill>
                <a:latin typeface="Arial Black" pitchFamily="34" charset="0"/>
                <a:cs typeface="Arial" pitchFamily="34" charset="0"/>
              </a:rPr>
              <a:t>“…</a:t>
            </a:r>
            <a:r>
              <a:rPr lang="es-MX" sz="2800" i="1" dirty="0">
                <a:ln>
                  <a:solidFill>
                    <a:sysClr val="windowText" lastClr="000000"/>
                  </a:solidFill>
                </a:ln>
                <a:solidFill>
                  <a:srgbClr val="000099"/>
                </a:solidFill>
                <a:latin typeface="Arial Black" pitchFamily="34" charset="0"/>
              </a:rPr>
              <a:t>¿Aún conservas tu integridad?</a:t>
            </a:r>
            <a:endParaRPr lang="es-MX" sz="2800" i="1" dirty="0">
              <a:ln>
                <a:solidFill>
                  <a:sysClr val="windowText" lastClr="000000"/>
                </a:solidFill>
              </a:ln>
              <a:solidFill>
                <a:srgbClr val="000099"/>
              </a:solidFill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 </a:t>
            </a:r>
            <a:r>
              <a:rPr lang="es-MX" dirty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dirty="0">
                <a:latin typeface="Arial Black" pitchFamily="34" charset="0"/>
                <a:cs typeface="Arial" pitchFamily="34" charset="0"/>
              </a:rPr>
              <a:t>En vez de animar y ayudar, </a:t>
            </a:r>
            <a:r>
              <a:rPr lang="es-MX" u="sng" dirty="0">
                <a:solidFill>
                  <a:srgbClr val="0033CC"/>
                </a:solidFill>
                <a:latin typeface="Arial Black" pitchFamily="34" charset="0"/>
                <a:cs typeface="Arial" pitchFamily="34" charset="0"/>
              </a:rPr>
              <a:t>se burla </a:t>
            </a:r>
            <a:r>
              <a:rPr lang="es-MX" u="sng" dirty="0">
                <a:solidFill>
                  <a:srgbClr val="0033CC"/>
                </a:solidFill>
                <a:latin typeface="+mj-lt"/>
                <a:cs typeface="Arial" pitchFamily="34" charset="0"/>
              </a:rPr>
              <a:t>de </a:t>
            </a:r>
            <a:r>
              <a:rPr lang="es-MX" u="sng" dirty="0">
                <a:solidFill>
                  <a:srgbClr val="0033CC"/>
                </a:solidFill>
                <a:latin typeface="+mj-lt"/>
              </a:rPr>
              <a:t>él</a:t>
            </a:r>
            <a:r>
              <a:rPr lang="es-MX" dirty="0">
                <a:latin typeface="Arial Black" pitchFamily="34" charset="0"/>
                <a:cs typeface="Arial" pitchFamily="34" charset="0"/>
              </a:rPr>
              <a:t>, (</a:t>
            </a:r>
            <a:r>
              <a:rPr lang="es-MX" i="1" dirty="0">
                <a:latin typeface="Arial Black" pitchFamily="34" charset="0"/>
                <a:cs typeface="Arial" pitchFamily="34" charset="0"/>
              </a:rPr>
              <a:t>lo critica</a:t>
            </a:r>
            <a:r>
              <a:rPr lang="es-MX" dirty="0">
                <a:latin typeface="Arial Black" pitchFamily="34" charset="0"/>
                <a:cs typeface="Arial" pitchFamily="34" charset="0"/>
              </a:rPr>
              <a:t>) </a:t>
            </a:r>
            <a:r>
              <a:rPr lang="es-MX" dirty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COL 4:6; EF 4:29</a:t>
            </a:r>
          </a:p>
          <a:p>
            <a:pPr>
              <a:buNone/>
            </a:pP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 </a:t>
            </a:r>
            <a:r>
              <a:rPr lang="es-MX" dirty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dirty="0">
                <a:latin typeface="Arial Black" pitchFamily="34" charset="0"/>
                <a:cs typeface="Arial" pitchFamily="34" charset="0"/>
              </a:rPr>
              <a:t>Se olvido que ella era su ayuda idónea, </a:t>
            </a:r>
            <a:r>
              <a:rPr lang="es-MX" dirty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GEN 2:18</a:t>
            </a:r>
          </a:p>
          <a:p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  </a:t>
            </a:r>
            <a:r>
              <a:rPr lang="es-MX" dirty="0">
                <a:latin typeface="Arial Black" pitchFamily="34" charset="0"/>
                <a:cs typeface="Arial" pitchFamily="34" charset="0"/>
              </a:rPr>
              <a:t>En la adversidad no lo am</a:t>
            </a:r>
            <a:r>
              <a:rPr lang="en-US" dirty="0">
                <a:latin typeface="Arial Black" pitchFamily="34" charset="0"/>
              </a:rPr>
              <a:t>ó</a:t>
            </a:r>
            <a:r>
              <a:rPr lang="es-MX" dirty="0">
                <a:latin typeface="Arial Black" pitchFamily="34" charset="0"/>
                <a:cs typeface="Arial" pitchFamily="34" charset="0"/>
              </a:rPr>
              <a:t> como debería,                          </a:t>
            </a:r>
            <a:r>
              <a:rPr lang="es-MX" dirty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1 COR 13:4-8</a:t>
            </a:r>
          </a:p>
          <a:p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  </a:t>
            </a:r>
            <a:r>
              <a:rPr lang="es-MX" dirty="0">
                <a:latin typeface="Arial Black" pitchFamily="34" charset="0"/>
                <a:cs typeface="Arial" pitchFamily="34" charset="0"/>
              </a:rPr>
              <a:t>Quizás no nos burlamos  de Dios pero </a:t>
            </a:r>
            <a:r>
              <a:rPr lang="es-MX" u="sng" dirty="0">
                <a:solidFill>
                  <a:srgbClr val="0033CC"/>
                </a:solidFill>
                <a:latin typeface="Arial Black" pitchFamily="34" charset="0"/>
                <a:cs typeface="Arial" pitchFamily="34" charset="0"/>
              </a:rPr>
              <a:t>tendemos cuestionarlo y dudar de </a:t>
            </a:r>
            <a:r>
              <a:rPr lang="es-MX" u="sng" dirty="0">
                <a:solidFill>
                  <a:srgbClr val="0033CC"/>
                </a:solidFill>
                <a:latin typeface="+mj-lt"/>
              </a:rPr>
              <a:t>Él</a:t>
            </a:r>
            <a:r>
              <a:rPr lang="es-MX" dirty="0">
                <a:solidFill>
                  <a:srgbClr val="0033CC"/>
                </a:solidFill>
                <a:latin typeface="Arial Black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  <p:pic>
        <p:nvPicPr>
          <p:cNvPr id="22530" name="Picture 2" descr="https://encrypted-tbn0.gstatic.com/images?q=tbn:ANd9GcQVZtO0OqsSJYwo0Yt9v7BixEEWtLCIfshEW9PjpTBa3ZgzVnYz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1" y="1981200"/>
            <a:ext cx="3124200" cy="37433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allelogram 1"/>
          <p:cNvSpPr/>
          <p:nvPr/>
        </p:nvSpPr>
        <p:spPr bwMode="auto">
          <a:xfrm>
            <a:off x="228600" y="2286000"/>
            <a:ext cx="5638800" cy="3581400"/>
          </a:xfrm>
          <a:prstGeom prst="parallelogram">
            <a:avLst>
              <a:gd name="adj" fmla="val 8165"/>
            </a:avLst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endParaRPr lang="es-MX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8200" y="228600"/>
            <a:ext cx="7772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000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latin typeface="Arial Black" pitchFamily="34" charset="0"/>
              </a:rPr>
              <a:t>VINO HACER  INSTRUMENTO DEL DIABLO</a:t>
            </a:r>
            <a:endParaRPr lang="en-US" sz="4000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2438400"/>
            <a:ext cx="4876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s-MX" sz="3200" dirty="0">
                <a:solidFill>
                  <a:srgbClr val="7030A0"/>
                </a:solidFill>
                <a:latin typeface="Arial Black" pitchFamily="34" charset="0"/>
                <a:sym typeface="Wingdings 3"/>
              </a:rPr>
              <a:t></a:t>
            </a:r>
            <a:r>
              <a:rPr lang="es-MX" sz="3200" dirty="0">
                <a:latin typeface="Arial Black" pitchFamily="34" charset="0"/>
                <a:sym typeface="Wingdings 3"/>
              </a:rPr>
              <a:t> </a:t>
            </a:r>
            <a:r>
              <a:rPr lang="es-MX" sz="3200" dirty="0">
                <a:latin typeface="Arial Black" pitchFamily="34" charset="0"/>
              </a:rPr>
              <a:t>Con </a:t>
            </a:r>
            <a:r>
              <a:rPr lang="es-MX" sz="3200" i="1" u="sng" dirty="0">
                <a:solidFill>
                  <a:srgbClr val="000099"/>
                </a:solidFill>
                <a:latin typeface="Arial Black" pitchFamily="34" charset="0"/>
              </a:rPr>
              <a:t>su actitud</a:t>
            </a:r>
            <a:r>
              <a:rPr lang="es-MX" sz="3200" i="1" dirty="0">
                <a:solidFill>
                  <a:srgbClr val="000099"/>
                </a:solidFill>
                <a:latin typeface="Arial Black" pitchFamily="34" charset="0"/>
              </a:rPr>
              <a:t>  </a:t>
            </a:r>
            <a:r>
              <a:rPr lang="es-MX" sz="3200" dirty="0">
                <a:latin typeface="Arial Black" pitchFamily="34" charset="0"/>
              </a:rPr>
              <a:t>le dio oportunidad al diablo </a:t>
            </a:r>
            <a:r>
              <a:rPr lang="es-MX" sz="3200" i="1" dirty="0">
                <a:latin typeface="Arial Black" pitchFamily="34" charset="0"/>
              </a:rPr>
              <a:t>(</a:t>
            </a:r>
            <a:r>
              <a:rPr lang="es-MX" sz="3200" i="1" dirty="0">
                <a:solidFill>
                  <a:srgbClr val="C00000"/>
                </a:solidFill>
                <a:latin typeface="Arial Black" pitchFamily="34" charset="0"/>
              </a:rPr>
              <a:t>EF 4:26-27</a:t>
            </a:r>
            <a:r>
              <a:rPr lang="es-MX" sz="3200" i="1" dirty="0">
                <a:latin typeface="Arial Black" pitchFamily="34" charset="0"/>
              </a:rPr>
              <a:t>)</a:t>
            </a:r>
          </a:p>
          <a:p>
            <a:pPr>
              <a:buNone/>
            </a:pPr>
            <a:r>
              <a:rPr lang="es-MX" sz="3200" dirty="0">
                <a:solidFill>
                  <a:srgbClr val="7030A0"/>
                </a:solidFill>
                <a:latin typeface="Arial Black" pitchFamily="34" charset="0"/>
                <a:sym typeface="Wingdings 3"/>
              </a:rPr>
              <a:t></a:t>
            </a:r>
            <a:r>
              <a:rPr lang="es-MX" sz="3200" dirty="0">
                <a:latin typeface="Arial Black" pitchFamily="34" charset="0"/>
                <a:sym typeface="Wingdings 3"/>
              </a:rPr>
              <a:t> </a:t>
            </a:r>
            <a:r>
              <a:rPr lang="es-MX" sz="3200" dirty="0">
                <a:latin typeface="Arial Black" pitchFamily="34" charset="0"/>
              </a:rPr>
              <a:t>Satanás la usó para tratar de desanimar a Job, </a:t>
            </a:r>
            <a:r>
              <a:rPr lang="es-MX" sz="3200" dirty="0">
                <a:solidFill>
                  <a:srgbClr val="C00000"/>
                </a:solidFill>
                <a:latin typeface="Arial Black" pitchFamily="34" charset="0"/>
              </a:rPr>
              <a:t>V.9</a:t>
            </a:r>
          </a:p>
          <a:p>
            <a:endParaRPr lang="en-US" dirty="0"/>
          </a:p>
        </p:txBody>
      </p:sp>
      <p:pic>
        <p:nvPicPr>
          <p:cNvPr id="26626" name="Picture 2" descr="https://encrypted-tbn0.gstatic.com/images?q=tbn:ANd9GcQJaMRBjPvsEd81qnJyD_vOSendDBLhfy0YfzSO-FNQFz6iAlj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2438400"/>
            <a:ext cx="2819400" cy="355136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allelogram 1"/>
          <p:cNvSpPr/>
          <p:nvPr/>
        </p:nvSpPr>
        <p:spPr bwMode="auto">
          <a:xfrm>
            <a:off x="304800" y="381000"/>
            <a:ext cx="8382000" cy="6019800"/>
          </a:xfrm>
          <a:prstGeom prst="parallelogram">
            <a:avLst>
              <a:gd name="adj" fmla="val 8165"/>
            </a:avLst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endParaRPr lang="es-MX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533400"/>
            <a:ext cx="73152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</a:t>
            </a:r>
            <a:r>
              <a:rPr lang="es-MX" sz="2800" dirty="0">
                <a:latin typeface="Arial Black" pitchFamily="34" charset="0"/>
                <a:sym typeface="Wingdings 3"/>
              </a:rPr>
              <a:t> </a:t>
            </a:r>
            <a:r>
              <a:rPr lang="es-MX" sz="2800" dirty="0">
                <a:latin typeface="Arial Black" pitchFamily="34" charset="0"/>
              </a:rPr>
              <a:t>Satanás obra por medio de gente.</a:t>
            </a:r>
          </a:p>
          <a:p>
            <a:pPr>
              <a:buNone/>
            </a:pPr>
            <a:r>
              <a:rPr lang="es-MX" sz="2800" dirty="0">
                <a:latin typeface="Arial Black" pitchFamily="34" charset="0"/>
              </a:rPr>
              <a:t>               </a:t>
            </a:r>
            <a:r>
              <a:rPr lang="es-MX" sz="2800" dirty="0">
                <a:solidFill>
                  <a:srgbClr val="000099"/>
                </a:solidFill>
                <a:latin typeface="Arial Black" pitchFamily="34" charset="0"/>
              </a:rPr>
              <a:t>El diablo usó….</a:t>
            </a:r>
          </a:p>
          <a:p>
            <a:pPr>
              <a:buNone/>
            </a:pPr>
            <a:r>
              <a:rPr lang="es-MX" sz="2800" dirty="0">
                <a:latin typeface="Arial Black" pitchFamily="34" charset="0"/>
              </a:rPr>
              <a:t> </a:t>
            </a: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=</a:t>
            </a:r>
            <a:r>
              <a:rPr lang="es-MX" sz="2800" dirty="0">
                <a:latin typeface="Arial Black" pitchFamily="34" charset="0"/>
              </a:rPr>
              <a:t> a Eva para </a:t>
            </a:r>
            <a:r>
              <a:rPr lang="es-MX" sz="2800" u="sng" dirty="0">
                <a:solidFill>
                  <a:srgbClr val="000099"/>
                </a:solidFill>
                <a:latin typeface="Arial Black" pitchFamily="34" charset="0"/>
              </a:rPr>
              <a:t>tentar</a:t>
            </a:r>
            <a:r>
              <a:rPr lang="es-MX" sz="2800" dirty="0">
                <a:latin typeface="Arial Black" pitchFamily="34" charset="0"/>
              </a:rPr>
              <a:t> a Adán,             </a:t>
            </a:r>
            <a:r>
              <a:rPr lang="es-MX" sz="2800" dirty="0">
                <a:solidFill>
                  <a:srgbClr val="C00000"/>
                </a:solidFill>
                <a:latin typeface="Arial Black" pitchFamily="34" charset="0"/>
              </a:rPr>
              <a:t>GEN 3:1-8 (6)</a:t>
            </a:r>
          </a:p>
          <a:p>
            <a:pPr>
              <a:buNone/>
            </a:pPr>
            <a:r>
              <a:rPr lang="es-MX" sz="2800" dirty="0">
                <a:latin typeface="Arial Black" pitchFamily="34" charset="0"/>
              </a:rPr>
              <a:t> </a:t>
            </a: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=</a:t>
            </a:r>
            <a:r>
              <a:rPr lang="es-MX" sz="2800" dirty="0">
                <a:latin typeface="Arial Black" pitchFamily="34" charset="0"/>
              </a:rPr>
              <a:t> a Judas para </a:t>
            </a:r>
            <a:r>
              <a:rPr lang="es-MX" sz="2800" u="sng" dirty="0">
                <a:solidFill>
                  <a:srgbClr val="000099"/>
                </a:solidFill>
                <a:latin typeface="Arial Black" pitchFamily="34" charset="0"/>
              </a:rPr>
              <a:t>traicionar</a:t>
            </a:r>
            <a:r>
              <a:rPr lang="es-MX" sz="2800" dirty="0">
                <a:latin typeface="Arial Black" pitchFamily="34" charset="0"/>
              </a:rPr>
              <a:t> a Jesús, </a:t>
            </a:r>
            <a:r>
              <a:rPr lang="es-MX" sz="2800" dirty="0">
                <a:solidFill>
                  <a:srgbClr val="C00000"/>
                </a:solidFill>
                <a:latin typeface="Arial Black" pitchFamily="34" charset="0"/>
              </a:rPr>
              <a:t>LC 22:2-3; JN 13:2</a:t>
            </a:r>
          </a:p>
          <a:p>
            <a:pPr>
              <a:buNone/>
            </a:pP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= </a:t>
            </a:r>
            <a:r>
              <a:rPr lang="es-MX" sz="2800" dirty="0">
                <a:latin typeface="Arial Black" pitchFamily="34" charset="0"/>
              </a:rPr>
              <a:t>a Ananías y Safira para </a:t>
            </a:r>
            <a:r>
              <a:rPr lang="es-MX" sz="2800" u="sng" dirty="0">
                <a:solidFill>
                  <a:srgbClr val="000099"/>
                </a:solidFill>
                <a:latin typeface="Arial Black" pitchFamily="34" charset="0"/>
              </a:rPr>
              <a:t>mentir</a:t>
            </a:r>
            <a:r>
              <a:rPr lang="es-MX" sz="2800" dirty="0">
                <a:latin typeface="Arial Black" pitchFamily="34" charset="0"/>
              </a:rPr>
              <a:t> al Espíritu Santo, </a:t>
            </a:r>
            <a:r>
              <a:rPr lang="es-MX" sz="2800" dirty="0">
                <a:solidFill>
                  <a:srgbClr val="C00000"/>
                </a:solidFill>
                <a:latin typeface="Arial Black" pitchFamily="34" charset="0"/>
              </a:rPr>
              <a:t>HCH 5:3,9-10</a:t>
            </a:r>
          </a:p>
          <a:p>
            <a:pPr>
              <a:buNone/>
            </a:pP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= </a:t>
            </a:r>
            <a:r>
              <a:rPr lang="es-MX" sz="2800" dirty="0">
                <a:latin typeface="Arial Black" pitchFamily="34" charset="0"/>
              </a:rPr>
              <a:t>Aun hoy el diablo usa gente,                         </a:t>
            </a:r>
            <a:r>
              <a:rPr lang="es-MX" sz="2800" dirty="0">
                <a:solidFill>
                  <a:srgbClr val="C00000"/>
                </a:solidFill>
                <a:latin typeface="Arial Black" pitchFamily="34" charset="0"/>
              </a:rPr>
              <a:t>2 COR 11:13-15</a:t>
            </a:r>
          </a:p>
          <a:p>
            <a:pPr>
              <a:buNone/>
            </a:pP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 </a:t>
            </a:r>
            <a:r>
              <a:rPr lang="es-MX" sz="2800" dirty="0">
                <a:latin typeface="Arial Black" pitchFamily="34" charset="0"/>
              </a:rPr>
              <a:t>Así nosotros </a:t>
            </a:r>
            <a:r>
              <a:rPr lang="es-MX" sz="2800" u="sng" dirty="0">
                <a:solidFill>
                  <a:srgbClr val="0033CC"/>
                </a:solidFill>
                <a:latin typeface="Arial Black" pitchFamily="34" charset="0"/>
              </a:rPr>
              <a:t>a veces le damos oportunidad al diablo</a:t>
            </a:r>
            <a:r>
              <a:rPr lang="es-MX" sz="2800" dirty="0">
                <a:latin typeface="Arial Black" pitchFamily="34" charset="0"/>
              </a:rPr>
              <a:t> con nuestra actitud.</a:t>
            </a:r>
          </a:p>
          <a:p>
            <a:pPr>
              <a:buNone/>
            </a:pPr>
            <a:endParaRPr lang="es-MX" sz="2800" dirty="0">
              <a:solidFill>
                <a:srgbClr val="C00000"/>
              </a:solidFill>
              <a:latin typeface="Arial Black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1767</TotalTime>
  <Words>472</Words>
  <Application>Microsoft Office PowerPoint</Application>
  <PresentationFormat>Presentación en pantalla (4:3)</PresentationFormat>
  <Paragraphs>76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12</vt:i4>
      </vt:variant>
    </vt:vector>
  </HeadingPairs>
  <TitlesOfParts>
    <vt:vector size="20" baseType="lpstr">
      <vt:lpstr>Arial</vt:lpstr>
      <vt:lpstr>Arial Black</vt:lpstr>
      <vt:lpstr>Calibri</vt:lpstr>
      <vt:lpstr>Times New Roman</vt:lpstr>
      <vt:lpstr>Wingdings 3</vt:lpstr>
      <vt:lpstr>blank</vt:lpstr>
      <vt:lpstr>1_Office Theme</vt:lpstr>
      <vt:lpstr>Office Theme</vt:lpstr>
      <vt:lpstr>Presentación de PowerPoint</vt:lpstr>
      <vt:lpstr>INTRODUCCIÓN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Glenn E. Hamilton</dc:creator>
  <cp:lastModifiedBy>MARIO</cp:lastModifiedBy>
  <cp:revision>111</cp:revision>
  <dcterms:created xsi:type="dcterms:W3CDTF">2002-11-07T19:17:11Z</dcterms:created>
  <dcterms:modified xsi:type="dcterms:W3CDTF">2019-07-19T23:00:21Z</dcterms:modified>
</cp:coreProperties>
</file>