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6" r:id="rId2"/>
    <p:sldId id="264" r:id="rId3"/>
    <p:sldId id="257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9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11" autoAdjust="0"/>
    <p:restoredTop sz="78004"/>
  </p:normalViewPr>
  <p:slideViewPr>
    <p:cSldViewPr snapToGrid="0">
      <p:cViewPr varScale="1">
        <p:scale>
          <a:sx n="62" d="100"/>
          <a:sy n="62" d="100"/>
        </p:scale>
        <p:origin x="1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20302-F7D7-8949-A547-A269B049EA71}" type="datetimeFigureOut">
              <a:rPr lang="es-ES_tradnl" smtClean="0"/>
              <a:t>24/2/24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los estilos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27423-1101-DA4D-B87D-188838A46CE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6562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Da la mejor idea de nuestro pasado</a:t>
            </a:r>
          </a:p>
          <a:p>
            <a:r>
              <a:rPr lang="es-ES_tradnl" dirty="0" smtClean="0"/>
              <a:t>Da la mejor luz para el presente</a:t>
            </a:r>
          </a:p>
          <a:p>
            <a:r>
              <a:rPr lang="es-ES_tradnl" dirty="0" smtClean="0"/>
              <a:t>2 Tesalonicenses 2:15</a:t>
            </a:r>
          </a:p>
          <a:p>
            <a:r>
              <a:rPr lang="es-ES_tradnl" dirty="0" smtClean="0"/>
              <a:t>Da la mejor luz para el futuro</a:t>
            </a:r>
          </a:p>
          <a:p>
            <a:r>
              <a:rPr lang="es-ES_tradnl" dirty="0" smtClean="0"/>
              <a:t>Mateo 25: 31-46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27423-1101-DA4D-B87D-188838A46CEA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4386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Nos proporciona completamente a cada buen trabajo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27423-1101-DA4D-B87D-188838A46CEA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2243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Las palabras de Cristo nos juzgarán</a:t>
            </a:r>
          </a:p>
          <a:p>
            <a:r>
              <a:rPr lang="es-ES_tradnl" dirty="0" smtClean="0"/>
              <a:t>Juan 12:48</a:t>
            </a:r>
          </a:p>
          <a:p>
            <a:r>
              <a:rPr lang="es-ES_tradnl" dirty="0" smtClean="0"/>
              <a:t>Aprendemos lo que pasará con los que se niegan a obedecer</a:t>
            </a:r>
          </a:p>
          <a:p>
            <a:r>
              <a:rPr lang="es-ES_tradnl" dirty="0" smtClean="0"/>
              <a:t>2 Tesalonicenses 1: 7-9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27423-1101-DA4D-B87D-188838A46CEA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50197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El hombre necesita </a:t>
            </a:r>
            <a:r>
              <a:rPr lang="es-ES_tradnl" smtClean="0"/>
              <a:t>la Biblia</a:t>
            </a:r>
          </a:p>
          <a:p>
            <a:r>
              <a:rPr lang="es-ES_tradnl" smtClean="0"/>
              <a:t>Jesús </a:t>
            </a:r>
            <a:r>
              <a:rPr lang="es-ES_tradnl" dirty="0" smtClean="0"/>
              <a:t>nos invita a venir a él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27423-1101-DA4D-B87D-188838A46CEA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7528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smtClean="0"/>
              <a:t>Nos preparamos leyendo, conociendo, comprendiendo y practicando la voluntad de Dios.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27423-1101-DA4D-B87D-188838A46CEA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8226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25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05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60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/>
          </a:p>
        </p:txBody>
      </p:sp>
      <p:sp useBgFill="1">
        <p:nvSpPr>
          <p:cNvPr id="5" name="Rectangle 10"/>
          <p:cNvSpPr/>
          <p:nvPr/>
        </p:nvSpPr>
        <p:spPr>
          <a:xfrm>
            <a:off x="980902" y="1267730"/>
            <a:ext cx="7182197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6" name="Rectangle 11"/>
          <p:cNvSpPr/>
          <p:nvPr/>
        </p:nvSpPr>
        <p:spPr>
          <a:xfrm>
            <a:off x="1085850" y="1411289"/>
            <a:ext cx="6972300" cy="4035425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7" name="Rectangle 12"/>
          <p:cNvSpPr/>
          <p:nvPr/>
        </p:nvSpPr>
        <p:spPr>
          <a:xfrm>
            <a:off x="3851673" y="1268413"/>
            <a:ext cx="1440656" cy="730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3937398" y="1268413"/>
            <a:ext cx="1269206" cy="615950"/>
            <a:chOff x="5250180" y="1267730"/>
            <a:chExt cx="1691640" cy="615934"/>
          </a:xfrm>
        </p:grpSpPr>
        <p:cxnSp>
          <p:nvCxnSpPr>
            <p:cNvPr id="9" name="Straight Connector 14"/>
            <p:cNvCxnSpPr/>
            <p:nvPr/>
          </p:nvCxnSpPr>
          <p:spPr>
            <a:xfrm>
              <a:off x="5250180" y="1267730"/>
              <a:ext cx="0" cy="612759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5"/>
            <p:cNvCxnSpPr/>
            <p:nvPr/>
          </p:nvCxnSpPr>
          <p:spPr>
            <a:xfrm>
              <a:off x="6941820" y="1267730"/>
              <a:ext cx="0" cy="612759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6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1827" y="2244830"/>
            <a:ext cx="6700347" cy="24372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83000"/>
              </a:lnSpc>
              <a:defRPr lang="en-US" sz="5100" b="0" kern="1200" cap="none" spc="-75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1826" y="4682063"/>
            <a:ext cx="6702635" cy="457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50" spc="6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 algn="ctr">
              <a:buNone/>
              <a:defRPr sz="1200"/>
            </a:lvl2pPr>
            <a:lvl3pPr marL="685800" indent="0" algn="ctr">
              <a:buNone/>
              <a:defRPr sz="12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Date Placeholder 19"/>
          <p:cNvSpPr>
            <a:spLocks noGrp="1"/>
          </p:cNvSpPr>
          <p:nvPr>
            <p:ph type="dt" sz="half" idx="10"/>
          </p:nvPr>
        </p:nvSpPr>
        <p:spPr>
          <a:xfrm>
            <a:off x="3988594" y="1341439"/>
            <a:ext cx="1166813" cy="485775"/>
          </a:xfrm>
          <a:prstGeom prst="rect">
            <a:avLst/>
          </a:prstGeom>
        </p:spPr>
        <p:txBody>
          <a:bodyPr/>
          <a:lstStyle>
            <a:lvl1pPr algn="ctr">
              <a:defRPr sz="975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7306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14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37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54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09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64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42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25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91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/>
          <p:nvPr userDrawn="1"/>
        </p:nvSpPr>
        <p:spPr>
          <a:xfrm>
            <a:off x="2" y="0"/>
            <a:ext cx="166253" cy="68274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6">
                  <a:lumMod val="50000"/>
                </a:schemeClr>
              </a:gs>
              <a:gs pos="37000">
                <a:schemeClr val="accent2">
                  <a:lumMod val="5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6"/>
          <p:cNvSpPr/>
          <p:nvPr userDrawn="1"/>
        </p:nvSpPr>
        <p:spPr>
          <a:xfrm>
            <a:off x="8971010" y="0"/>
            <a:ext cx="164757" cy="68274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6">
                  <a:lumMod val="50000"/>
                </a:schemeClr>
              </a:gs>
              <a:gs pos="37000">
                <a:schemeClr val="accent2">
                  <a:lumMod val="5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7"/>
          <p:cNvSpPr/>
          <p:nvPr userDrawn="1"/>
        </p:nvSpPr>
        <p:spPr>
          <a:xfrm>
            <a:off x="0" y="6668493"/>
            <a:ext cx="9135767" cy="179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7000">
                <a:schemeClr val="accent6">
                  <a:lumMod val="50000"/>
                </a:schemeClr>
              </a:gs>
              <a:gs pos="37000">
                <a:schemeClr val="accent2">
                  <a:lumMod val="50000"/>
                </a:schemeClr>
              </a:gs>
              <a:gs pos="99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2"/>
          <p:cNvSpPr/>
          <p:nvPr userDrawn="1"/>
        </p:nvSpPr>
        <p:spPr>
          <a:xfrm>
            <a:off x="0" y="-7139"/>
            <a:ext cx="9144000" cy="36233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6">
                  <a:lumMod val="50000"/>
                </a:schemeClr>
              </a:gs>
              <a:gs pos="87000">
                <a:schemeClr val="accent6">
                  <a:lumMod val="75000"/>
                </a:schemeClr>
              </a:gs>
              <a:gs pos="99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7"/>
          <p:cNvSpPr/>
          <p:nvPr userDrawn="1"/>
        </p:nvSpPr>
        <p:spPr>
          <a:xfrm>
            <a:off x="409565" y="1163782"/>
            <a:ext cx="8318134" cy="8425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87000">
                <a:schemeClr val="accent6">
                  <a:lumMod val="50000"/>
                </a:schemeClr>
              </a:gs>
              <a:gs pos="37000">
                <a:schemeClr val="accent2">
                  <a:lumMod val="50000"/>
                </a:schemeClr>
              </a:gs>
              <a:gs pos="99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5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emf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342558" y="5976423"/>
            <a:ext cx="6458884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4050" dirty="0">
                <a:effectLst>
                  <a:glow rad="127000">
                    <a:schemeClr val="bg1"/>
                  </a:glow>
                </a:effectLst>
              </a:rPr>
              <a:t>Queridos hermanos, y amigos</a:t>
            </a:r>
          </a:p>
        </p:txBody>
      </p:sp>
    </p:spTree>
    <p:extLst>
      <p:ext uri="{BB962C8B-B14F-4D97-AF65-F5344CB8AC3E}">
        <p14:creationId xmlns:p14="http://schemas.microsoft.com/office/powerpoint/2010/main" val="94615892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4" y="332509"/>
            <a:ext cx="8666018" cy="631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3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628900" y="815686"/>
            <a:ext cx="3886200" cy="742950"/>
          </a:xfrm>
          <a:prstGeom prst="rect">
            <a:avLst/>
          </a:prstGeom>
          <a:noFill/>
        </p:spPr>
        <p:txBody>
          <a:bodyPr>
            <a:prstTxWarp prst="textTriangle">
              <a:avLst/>
            </a:prstTxWarp>
            <a:spAutoFit/>
          </a:bodyPr>
          <a:lstStyle/>
          <a:p>
            <a:pPr>
              <a:defRPr/>
            </a:pPr>
            <a:r>
              <a:rPr lang="es-ES_tradnl" sz="135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bg1"/>
                </a:solidFill>
              </a:rPr>
              <a:t>Bendiciones</a:t>
            </a:r>
          </a:p>
        </p:txBody>
      </p:sp>
    </p:spTree>
    <p:extLst>
      <p:ext uri="{BB962C8B-B14F-4D97-AF65-F5344CB8AC3E}">
        <p14:creationId xmlns:p14="http://schemas.microsoft.com/office/powerpoint/2010/main" val="47611493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17198" y="748144"/>
            <a:ext cx="5943600" cy="8636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5400" b="1" dirty="0" smtClean="0"/>
              <a:t>La importancia de la</a:t>
            </a:r>
            <a:endParaRPr lang="es-ES_tradnl" sz="8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789636" y="3909409"/>
            <a:ext cx="3998766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_tradnl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</a:t>
            </a:r>
            <a:r>
              <a:rPr lang="es-ES_tradnl" sz="4000" dirty="0" smtClean="0"/>
              <a:t>Qué sabemos realmente acerca de la </a:t>
            </a:r>
            <a:r>
              <a:rPr lang="es-ES_tradnl" sz="4000" b="1" dirty="0" smtClean="0"/>
              <a:t>Biblia</a:t>
            </a:r>
            <a:r>
              <a:rPr lang="es-ES_tradnl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s-ES_tradnl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35" y="748144"/>
            <a:ext cx="2767912" cy="5694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 6"/>
          <p:cNvSpPr/>
          <p:nvPr/>
        </p:nvSpPr>
        <p:spPr>
          <a:xfrm>
            <a:off x="3718581" y="1650080"/>
            <a:ext cx="4140877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BIBLIA</a:t>
            </a:r>
            <a:endParaRPr lang="es-ES_tradnl" sz="11500" dirty="0"/>
          </a:p>
        </p:txBody>
      </p:sp>
    </p:spTree>
    <p:extLst>
      <p:ext uri="{BB962C8B-B14F-4D97-AF65-F5344CB8AC3E}">
        <p14:creationId xmlns:p14="http://schemas.microsoft.com/office/powerpoint/2010/main" val="22791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39854" y="463610"/>
            <a:ext cx="8364902" cy="65861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ES_tradnl" sz="4000" b="1" dirty="0" smtClean="0"/>
              <a:t>¿Por qué el hombre necesita </a:t>
            </a:r>
            <a:r>
              <a:rPr lang="es-ES_tradnl" sz="4000" b="1" dirty="0" smtClean="0">
                <a:solidFill>
                  <a:srgbClr val="C00000"/>
                </a:solidFill>
              </a:rPr>
              <a:t>la Biblia</a:t>
            </a:r>
            <a:r>
              <a:rPr lang="es-ES_tradnl" sz="4000" b="1" dirty="0" smtClean="0"/>
              <a:t>?</a:t>
            </a:r>
            <a:endParaRPr lang="es-ES_tradnl" sz="4000" b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4294967295"/>
          </p:nvPr>
        </p:nvSpPr>
        <p:spPr>
          <a:xfrm>
            <a:off x="2438400" y="1705233"/>
            <a:ext cx="6532609" cy="447173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buSzPct val="80000"/>
              <a:buFont typeface="Menlo-Regular" charset="0"/>
              <a:buChar char="✞"/>
            </a:pPr>
            <a:r>
              <a:rPr lang="es-ES_tradnl" sz="4000" dirty="0" smtClean="0"/>
              <a:t> Da </a:t>
            </a:r>
            <a:r>
              <a:rPr lang="es-ES_tradnl" sz="4000" dirty="0" smtClean="0"/>
              <a:t>la mejor idea de nuestro pasado</a:t>
            </a:r>
          </a:p>
          <a:p>
            <a:pPr>
              <a:buSzPct val="80000"/>
              <a:buFont typeface="Menlo-Regular" charset="0"/>
              <a:buChar char="✞"/>
            </a:pPr>
            <a:r>
              <a:rPr lang="es-ES_tradnl" sz="4000" dirty="0" smtClean="0"/>
              <a:t> Da </a:t>
            </a:r>
            <a:r>
              <a:rPr lang="es-ES_tradnl" sz="4000" dirty="0" smtClean="0"/>
              <a:t>la mejor luz para el presente</a:t>
            </a:r>
          </a:p>
          <a:p>
            <a:pPr lvl="1">
              <a:buSzPct val="80000"/>
              <a:buFont typeface="Menlo-Regular" charset="0"/>
              <a:buChar char="✞"/>
            </a:pPr>
            <a:r>
              <a:rPr lang="es-ES_tradnl" sz="3600" dirty="0" smtClean="0">
                <a:solidFill>
                  <a:srgbClr val="C00000"/>
                </a:solidFill>
              </a:rPr>
              <a:t>2 Tesalonicenses 2:15</a:t>
            </a:r>
          </a:p>
          <a:p>
            <a:pPr>
              <a:buSzPct val="80000"/>
              <a:buFont typeface="Menlo-Regular" charset="0"/>
              <a:buChar char="✞"/>
            </a:pPr>
            <a:r>
              <a:rPr lang="es-ES_tradnl" sz="4000" dirty="0" smtClean="0"/>
              <a:t> Da </a:t>
            </a:r>
            <a:r>
              <a:rPr lang="es-ES_tradnl" sz="4000" dirty="0" smtClean="0"/>
              <a:t>la mejor luz para el futuro</a:t>
            </a:r>
          </a:p>
          <a:p>
            <a:pPr lvl="1">
              <a:buSzPct val="80000"/>
              <a:buFont typeface="Menlo-Regular" charset="0"/>
              <a:buChar char="✞"/>
            </a:pPr>
            <a:r>
              <a:rPr lang="es-ES_tradnl" sz="3600" dirty="0" smtClean="0">
                <a:solidFill>
                  <a:srgbClr val="C00000"/>
                </a:solidFill>
              </a:rPr>
              <a:t>Mateo 25:31-46</a:t>
            </a:r>
            <a:endParaRPr lang="es-ES_tradnl" sz="3600" dirty="0">
              <a:solidFill>
                <a:srgbClr val="C00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54" y="1705233"/>
            <a:ext cx="1782089" cy="471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128" y="363606"/>
            <a:ext cx="8956724" cy="71704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ES_tradnl" sz="6000" b="1" smtClean="0"/>
              <a:t>La actualidad</a:t>
            </a:r>
            <a:r>
              <a:rPr lang="es-ES_tradnl" sz="6000" b="1"/>
              <a:t> </a:t>
            </a:r>
            <a:r>
              <a:rPr lang="es-ES_tradnl" sz="6000" b="1" smtClean="0"/>
              <a:t> de </a:t>
            </a:r>
            <a:r>
              <a:rPr lang="es-ES_tradnl" sz="6000" b="1" dirty="0" smtClean="0"/>
              <a:t>la </a:t>
            </a:r>
            <a:r>
              <a:rPr lang="es-ES_tradnl" sz="6000" b="1" dirty="0" smtClean="0">
                <a:solidFill>
                  <a:srgbClr val="C00000"/>
                </a:solidFill>
              </a:rPr>
              <a:t>Biblia</a:t>
            </a:r>
            <a:endParaRPr lang="es-ES_tradnl" sz="6000" b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4294967295"/>
          </p:nvPr>
        </p:nvSpPr>
        <p:spPr>
          <a:xfrm>
            <a:off x="2029260" y="1641765"/>
            <a:ext cx="6532610" cy="447173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ZapfDingbatsITC" charset="0"/>
              <a:buChar char="✞"/>
            </a:pPr>
            <a:r>
              <a:rPr lang="es-ES_tradnl" sz="3600" dirty="0" smtClean="0"/>
              <a:t> Nunca </a:t>
            </a:r>
            <a:r>
              <a:rPr lang="es-ES_tradnl" sz="3600" dirty="0" smtClean="0"/>
              <a:t>estará desactualizada</a:t>
            </a:r>
          </a:p>
          <a:p>
            <a:pPr>
              <a:buFont typeface="ZapfDingbatsITC" charset="0"/>
              <a:buChar char="✞"/>
            </a:pPr>
            <a:r>
              <a:rPr lang="es-ES_tradnl" sz="3600" dirty="0" smtClean="0"/>
              <a:t> Todo </a:t>
            </a:r>
            <a:r>
              <a:rPr lang="es-ES_tradnl" sz="3600" dirty="0" smtClean="0"/>
              <a:t>está en la Biblia que necesitamos saber</a:t>
            </a:r>
          </a:p>
          <a:p>
            <a:pPr lvl="1">
              <a:buFont typeface="ZapfDingbatsITC" charset="0"/>
              <a:buChar char="✞"/>
            </a:pPr>
            <a:r>
              <a:rPr lang="es-ES_tradnl" sz="3200" dirty="0" smtClean="0">
                <a:solidFill>
                  <a:srgbClr val="C00000"/>
                </a:solidFill>
              </a:rPr>
              <a:t> Apocalipsis </a:t>
            </a:r>
            <a:r>
              <a:rPr lang="es-ES_tradnl" sz="3200" dirty="0" smtClean="0">
                <a:solidFill>
                  <a:srgbClr val="C00000"/>
                </a:solidFill>
              </a:rPr>
              <a:t>22:18-19</a:t>
            </a:r>
          </a:p>
          <a:p>
            <a:pPr lvl="1">
              <a:buFont typeface="ZapfDingbatsITC" charset="0"/>
              <a:buChar char="✞"/>
            </a:pPr>
            <a:r>
              <a:rPr lang="es-ES_tradnl" sz="3200" dirty="0" smtClean="0">
                <a:solidFill>
                  <a:srgbClr val="C00000"/>
                </a:solidFill>
              </a:rPr>
              <a:t> 2 </a:t>
            </a:r>
            <a:r>
              <a:rPr lang="es-ES_tradnl" sz="3200" dirty="0" smtClean="0">
                <a:solidFill>
                  <a:srgbClr val="C00000"/>
                </a:solidFill>
              </a:rPr>
              <a:t>Juan 9-11</a:t>
            </a:r>
          </a:p>
          <a:p>
            <a:pPr>
              <a:buFont typeface="ZapfDingbatsITC" charset="0"/>
              <a:buChar char="✞"/>
            </a:pPr>
            <a:r>
              <a:rPr lang="es-ES_tradnl" sz="3600" dirty="0" smtClean="0"/>
              <a:t> Siempre </a:t>
            </a:r>
            <a:r>
              <a:rPr lang="es-ES_tradnl" sz="3600" dirty="0" smtClean="0"/>
              <a:t>ha satisfecho las necesidades del hombre</a:t>
            </a:r>
          </a:p>
          <a:p>
            <a:pPr lvl="1">
              <a:buFont typeface="ZapfDingbatsITC" charset="0"/>
              <a:buChar char="✞"/>
            </a:pPr>
            <a:r>
              <a:rPr lang="es-ES_tradnl" sz="3200" dirty="0" smtClean="0">
                <a:solidFill>
                  <a:srgbClr val="C00000"/>
                </a:solidFill>
              </a:rPr>
              <a:t> Romanos </a:t>
            </a:r>
            <a:r>
              <a:rPr lang="es-ES_tradnl" sz="3200" dirty="0" smtClean="0">
                <a:solidFill>
                  <a:srgbClr val="C00000"/>
                </a:solidFill>
              </a:rPr>
              <a:t>1:16-17</a:t>
            </a:r>
            <a:endParaRPr lang="es-ES_tradnl" sz="3200" dirty="0">
              <a:solidFill>
                <a:srgbClr val="C0000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34" y="1641765"/>
            <a:ext cx="1528466" cy="500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6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4988" y="394146"/>
            <a:ext cx="8453243" cy="68650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ES_tradnl" sz="5400" b="1" dirty="0" smtClean="0"/>
              <a:t>La </a:t>
            </a:r>
            <a:r>
              <a:rPr lang="es-ES_tradnl" sz="5400" b="1" dirty="0" smtClean="0">
                <a:solidFill>
                  <a:srgbClr val="C00000"/>
                </a:solidFill>
              </a:rPr>
              <a:t>Biblia</a:t>
            </a:r>
            <a:r>
              <a:rPr lang="es-ES_tradnl" sz="5400" b="1" dirty="0" smtClean="0"/>
              <a:t> bendice al hombre</a:t>
            </a:r>
            <a:endParaRPr lang="es-ES_tradnl" sz="5400" b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4294967295"/>
          </p:nvPr>
        </p:nvSpPr>
        <p:spPr>
          <a:xfrm>
            <a:off x="2438400" y="1705233"/>
            <a:ext cx="6516139" cy="447173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ZapfDingbatsITC" charset="0"/>
              <a:buChar char="✞"/>
            </a:pPr>
            <a:r>
              <a:rPr lang="es-ES_tradnl" sz="3600" dirty="0" smtClean="0"/>
              <a:t> Enseña </a:t>
            </a:r>
            <a:r>
              <a:rPr lang="es-ES_tradnl" sz="3600" dirty="0" smtClean="0"/>
              <a:t>al hombre sobre Dios</a:t>
            </a:r>
          </a:p>
          <a:p>
            <a:pPr>
              <a:buFont typeface="ZapfDingbatsITC" charset="0"/>
              <a:buChar char="✞"/>
            </a:pPr>
            <a:r>
              <a:rPr lang="es-ES_tradnl" sz="3600" dirty="0" smtClean="0"/>
              <a:t> Completamente </a:t>
            </a:r>
            <a:r>
              <a:rPr lang="es-ES_tradnl" sz="3600" dirty="0" smtClean="0"/>
              <a:t>nos proporcionan para toda buena obra</a:t>
            </a:r>
          </a:p>
          <a:p>
            <a:pPr lvl="1">
              <a:buFont typeface="ZapfDingbatsITC" charset="0"/>
              <a:buChar char="✞"/>
            </a:pPr>
            <a:r>
              <a:rPr lang="es-ES_tradnl" sz="3200" dirty="0" smtClean="0">
                <a:solidFill>
                  <a:srgbClr val="C00000"/>
                </a:solidFill>
              </a:rPr>
              <a:t> 2 </a:t>
            </a:r>
            <a:r>
              <a:rPr lang="es-ES_tradnl" sz="3200" dirty="0" smtClean="0">
                <a:solidFill>
                  <a:srgbClr val="C00000"/>
                </a:solidFill>
              </a:rPr>
              <a:t>Timoteo 3:16-17</a:t>
            </a:r>
          </a:p>
          <a:p>
            <a:pPr>
              <a:buFont typeface="ZapfDingbatsITC" charset="0"/>
              <a:buChar char="✞"/>
            </a:pPr>
            <a:r>
              <a:rPr lang="es-ES_tradnl" sz="3600" dirty="0" smtClean="0"/>
              <a:t> Bendiciones </a:t>
            </a:r>
            <a:r>
              <a:rPr lang="es-ES_tradnl" sz="3600" dirty="0" smtClean="0"/>
              <a:t>en Cristo</a:t>
            </a:r>
          </a:p>
          <a:p>
            <a:pPr lvl="1">
              <a:buFont typeface="ZapfDingbatsITC" charset="0"/>
              <a:buChar char="✞"/>
            </a:pPr>
            <a:r>
              <a:rPr lang="es-ES_tradnl" sz="3200" dirty="0" smtClean="0">
                <a:solidFill>
                  <a:srgbClr val="C00000"/>
                </a:solidFill>
              </a:rPr>
              <a:t> Efesios </a:t>
            </a:r>
            <a:r>
              <a:rPr lang="es-ES_tradnl" sz="3200" dirty="0" smtClean="0">
                <a:solidFill>
                  <a:srgbClr val="C00000"/>
                </a:solidFill>
              </a:rPr>
              <a:t>1:3</a:t>
            </a:r>
            <a:endParaRPr lang="es-ES_tradnl" sz="3200" dirty="0">
              <a:solidFill>
                <a:srgbClr val="C00000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16" y="2015836"/>
            <a:ext cx="1920634" cy="448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2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0335" y="434588"/>
            <a:ext cx="8428029" cy="106001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ES_tradnl" sz="4800" b="1" dirty="0" smtClean="0"/>
              <a:t>Seremos juzgados por la </a:t>
            </a:r>
            <a:r>
              <a:rPr lang="es-ES_tradnl" sz="4800" b="1" dirty="0" smtClean="0">
                <a:solidFill>
                  <a:srgbClr val="C00000"/>
                </a:solidFill>
              </a:rPr>
              <a:t>Biblia</a:t>
            </a:r>
            <a:endParaRPr lang="es-ES_tradnl" sz="4800" b="1" dirty="0">
              <a:solidFill>
                <a:srgbClr val="C0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4294967295"/>
          </p:nvPr>
        </p:nvSpPr>
        <p:spPr>
          <a:xfrm>
            <a:off x="2438401" y="1705233"/>
            <a:ext cx="6532610" cy="447173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ZapfDingbatsITC" charset="0"/>
              <a:buChar char="✞"/>
            </a:pPr>
            <a:r>
              <a:rPr lang="es-ES_tradnl" sz="4000" dirty="0" smtClean="0"/>
              <a:t> Las </a:t>
            </a:r>
            <a:r>
              <a:rPr lang="es-ES_tradnl" sz="4000" dirty="0"/>
              <a:t>palabras de Cristo nos </a:t>
            </a:r>
            <a:r>
              <a:rPr lang="es-ES_tradnl" sz="4000" dirty="0" smtClean="0"/>
              <a:t>juzgarán</a:t>
            </a:r>
            <a:endParaRPr lang="en-US" sz="4000" dirty="0" smtClean="0"/>
          </a:p>
          <a:p>
            <a:pPr lvl="1">
              <a:buFont typeface="ZapfDingbatsITC" charset="0"/>
              <a:buChar char="✞"/>
            </a:pPr>
            <a:r>
              <a:rPr lang="en-US" sz="3600" dirty="0" smtClean="0">
                <a:solidFill>
                  <a:srgbClr val="C00000"/>
                </a:solidFill>
              </a:rPr>
              <a:t> Juan </a:t>
            </a:r>
            <a:r>
              <a:rPr lang="en-US" sz="3600" dirty="0" smtClean="0">
                <a:solidFill>
                  <a:srgbClr val="C00000"/>
                </a:solidFill>
              </a:rPr>
              <a:t>12:48</a:t>
            </a:r>
          </a:p>
          <a:p>
            <a:pPr>
              <a:buFont typeface="ZapfDingbatsITC" charset="0"/>
              <a:buChar char="✞"/>
            </a:pPr>
            <a:r>
              <a:rPr lang="es-ES_tradnl" sz="4000" dirty="0" smtClean="0"/>
              <a:t> Aprendemos </a:t>
            </a:r>
            <a:r>
              <a:rPr lang="es-ES_tradnl" sz="4000" dirty="0"/>
              <a:t>lo que pasará con los que se niegan a </a:t>
            </a:r>
            <a:r>
              <a:rPr lang="es-ES_tradnl" sz="4000" dirty="0" smtClean="0"/>
              <a:t>obedecer</a:t>
            </a:r>
            <a:endParaRPr lang="en-US" sz="4000" dirty="0" smtClean="0"/>
          </a:p>
          <a:p>
            <a:pPr lvl="1">
              <a:buFont typeface="ZapfDingbatsITC" charset="0"/>
              <a:buChar char="✞"/>
            </a:pPr>
            <a:r>
              <a:rPr lang="en-US" sz="3600" dirty="0" smtClean="0">
                <a:solidFill>
                  <a:srgbClr val="C00000"/>
                </a:solidFill>
              </a:rPr>
              <a:t> 2 </a:t>
            </a:r>
            <a:r>
              <a:rPr lang="en-US" sz="3600" dirty="0" smtClean="0">
                <a:solidFill>
                  <a:srgbClr val="C00000"/>
                </a:solidFill>
              </a:rPr>
              <a:t>Tesalonisenses 1:7-9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35" y="1494607"/>
            <a:ext cx="2004520" cy="503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9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46020" y="353291"/>
            <a:ext cx="6871853" cy="74814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s-ES_tradnl" sz="6600" b="1" dirty="0" smtClean="0"/>
              <a:t>Conclusión</a:t>
            </a:r>
            <a:endParaRPr lang="es-ES_tradnl" sz="6600" b="1" dirty="0"/>
          </a:p>
        </p:txBody>
      </p:sp>
      <p:sp>
        <p:nvSpPr>
          <p:cNvPr id="11" name="Content Placeholder 10"/>
          <p:cNvSpPr>
            <a:spLocks noGrp="1"/>
          </p:cNvSpPr>
          <p:nvPr>
            <p:ph idx="4294967295"/>
          </p:nvPr>
        </p:nvSpPr>
        <p:spPr>
          <a:xfrm>
            <a:off x="2438401" y="1705233"/>
            <a:ext cx="6532610" cy="447173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ZapfDingbatsITC" charset="0"/>
              <a:buChar char="✞"/>
            </a:pPr>
            <a:r>
              <a:rPr lang="es-ES_tradnl" sz="4800" dirty="0" smtClean="0"/>
              <a:t> El </a:t>
            </a:r>
            <a:r>
              <a:rPr lang="es-ES_tradnl" sz="4800" dirty="0" smtClean="0"/>
              <a:t>hombre necesita la Palabra de Dios</a:t>
            </a:r>
          </a:p>
          <a:p>
            <a:pPr>
              <a:buFont typeface="ZapfDingbatsITC" charset="0"/>
              <a:buChar char="✞"/>
            </a:pPr>
            <a:r>
              <a:rPr lang="es-ES_tradnl" sz="4800" dirty="0" smtClean="0"/>
              <a:t> Jesús </a:t>
            </a:r>
            <a:r>
              <a:rPr lang="es-ES_tradnl" sz="4800" dirty="0" smtClean="0"/>
              <a:t>nos invita a venir a Él</a:t>
            </a:r>
          </a:p>
          <a:p>
            <a:pPr lvl="1">
              <a:buFont typeface="ZapfDingbatsITC" charset="0"/>
              <a:buChar char="✞"/>
            </a:pPr>
            <a:r>
              <a:rPr lang="es-ES_tradnl" sz="4400" dirty="0" smtClean="0">
                <a:solidFill>
                  <a:srgbClr val="C00000"/>
                </a:solidFill>
              </a:rPr>
              <a:t> Mateo </a:t>
            </a:r>
            <a:r>
              <a:rPr lang="es-ES_tradnl" sz="4400" dirty="0" smtClean="0">
                <a:solidFill>
                  <a:srgbClr val="C00000"/>
                </a:solidFill>
              </a:rPr>
              <a:t>11:28-30</a:t>
            </a:r>
          </a:p>
          <a:p>
            <a:pPr lvl="1">
              <a:buFont typeface="ZapfDingbatsITC" charset="0"/>
              <a:buChar char="✞"/>
            </a:pPr>
            <a:r>
              <a:rPr lang="es-ES_tradnl" sz="4400" dirty="0" smtClean="0">
                <a:solidFill>
                  <a:srgbClr val="C00000"/>
                </a:solidFill>
              </a:rPr>
              <a:t> Juan </a:t>
            </a:r>
            <a:r>
              <a:rPr lang="es-ES_tradnl" sz="4400" dirty="0" smtClean="0">
                <a:solidFill>
                  <a:srgbClr val="C00000"/>
                </a:solidFill>
              </a:rPr>
              <a:t>14:1-3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335" y="1494607"/>
            <a:ext cx="2004520" cy="503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9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4294967295"/>
          </p:nvPr>
        </p:nvSpPr>
        <p:spPr>
          <a:xfrm>
            <a:off x="2873085" y="1731383"/>
            <a:ext cx="5458691" cy="447173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ZapfDingbatsITC" charset="0"/>
              <a:buChar char="✞"/>
            </a:pPr>
            <a:r>
              <a:rPr lang="es-ES_tradnl" sz="4400" dirty="0" smtClean="0">
                <a:latin typeface="+mn-lt"/>
              </a:rPr>
              <a:t> Nos </a:t>
            </a:r>
            <a:r>
              <a:rPr lang="es-ES_tradnl" sz="4400" dirty="0">
                <a:latin typeface="+mn-lt"/>
              </a:rPr>
              <a:t>preparamos leyendo, conociendo, comprendiendo y practicando la </a:t>
            </a:r>
            <a:r>
              <a:rPr lang="es-ES_tradnl" sz="4400" dirty="0">
                <a:solidFill>
                  <a:srgbClr val="C00000"/>
                </a:solidFill>
                <a:latin typeface="+mn-lt"/>
              </a:rPr>
              <a:t>voluntad de Dios</a:t>
            </a:r>
            <a:r>
              <a:rPr lang="es-ES_tradnl" sz="4400" dirty="0">
                <a:latin typeface="+mn-lt"/>
              </a:rPr>
              <a:t>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67" y="1541100"/>
            <a:ext cx="1920634" cy="485229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46020" y="353291"/>
            <a:ext cx="6871853" cy="7481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6600" b="1" smtClean="0"/>
              <a:t>Conclusión</a:t>
            </a:r>
            <a:endParaRPr lang="es-ES_tradnl" sz="6600" b="1" dirty="0"/>
          </a:p>
        </p:txBody>
      </p:sp>
    </p:spTree>
    <p:extLst>
      <p:ext uri="{BB962C8B-B14F-4D97-AF65-F5344CB8AC3E}">
        <p14:creationId xmlns:p14="http://schemas.microsoft.com/office/powerpoint/2010/main" val="97157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436419"/>
            <a:ext cx="862445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90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chard - Segoe Widesc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chard - Segoe Widescreen" id="{87168820-346F-4648-9888-C375A6CBB576}" vid="{ED6C0224-6E68-4CAC-876D-B92032DAF7E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Richard - Segoe Widescreen</Template>
  <TotalTime>236</TotalTime>
  <Words>284</Words>
  <Application>Microsoft Macintosh PowerPoint</Application>
  <PresentationFormat>Presentación en pantalla (4:3)</PresentationFormat>
  <Paragraphs>54</Paragraphs>
  <Slides>11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Calibri Light</vt:lpstr>
      <vt:lpstr>Menlo-Regular</vt:lpstr>
      <vt:lpstr>ZapfDingbatsITC</vt:lpstr>
      <vt:lpstr>Arial</vt:lpstr>
      <vt:lpstr>Calibri</vt:lpstr>
      <vt:lpstr>Richard - Segoe Widescreen</vt:lpstr>
      <vt:lpstr>Presentación de PowerPoint</vt:lpstr>
      <vt:lpstr>Presentación de PowerPoint</vt:lpstr>
      <vt:lpstr>¿Por qué el hombre necesita la Biblia?</vt:lpstr>
      <vt:lpstr>La actualidad  de la Biblia</vt:lpstr>
      <vt:lpstr>La Biblia bendice al hombre</vt:lpstr>
      <vt:lpstr>Seremos juzgados por la Biblia</vt:lpstr>
      <vt:lpstr>Conclusión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IMPORTANCIA DE LA BIBLIA</dc:title>
  <dc:subject/>
  <dc:creator>rtigldcristojg</dc:creator>
  <cp:keywords/>
  <dc:description/>
  <cp:lastModifiedBy>Microsoft Office User</cp:lastModifiedBy>
  <cp:revision>33</cp:revision>
  <cp:lastPrinted>2024-02-24T21:46:06Z</cp:lastPrinted>
  <dcterms:created xsi:type="dcterms:W3CDTF">2015-04-01T02:48:33Z</dcterms:created>
  <dcterms:modified xsi:type="dcterms:W3CDTF">2024-02-24T21:48:25Z</dcterms:modified>
  <cp:category/>
</cp:coreProperties>
</file>