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75" r:id="rId4"/>
    <p:sldId id="258" r:id="rId5"/>
    <p:sldId id="266" r:id="rId6"/>
    <p:sldId id="267" r:id="rId7"/>
    <p:sldId id="268" r:id="rId8"/>
    <p:sldId id="278" r:id="rId9"/>
    <p:sldId id="280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81"/>
    <a:srgbClr val="CC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55E80-DEF3-4DF1-A55E-6F5D007B7D4E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E443-A003-4569-B06F-717BB332A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6DEA-E681-47CB-BB7E-DC3AAF3D8F2D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D123-36B0-4C68-8E83-EFF12B2BE2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6261C-D6F9-4D46-812B-6048EE60919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981200"/>
            <a:ext cx="60960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5052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9737-24B4-442E-89DA-FD6CD39EBF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8B9A-F009-4430-82F0-DC5014F766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F52F-0735-4B32-B5E1-561E1AFAA5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F893-7899-4800-9623-42DA5DFBA6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E2C8-8F66-41DF-ACAB-FED0BBA2BD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CE05-7DCB-40D1-A5DC-CA60EFC6D8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D1B9-F478-402B-84C1-046EA74810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880C-BE56-460A-9428-8B388DAC6E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5DD1-57AA-42CE-9897-40E6D0C551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799D-880A-440F-8A00-595B1E54DF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3F97-0CD9-406D-8857-886B6D0EF5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3074" name="Arc 2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3075" name="Arc 3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4471D0-C163-4F40-980D-7BFB726F537F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B35AE-59D6-4965-A68B-E952F3C30087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64538-BF20-4EF1-94D2-4C222DC68F31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F4D18-7B2F-44FD-8BFD-4160766C642A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CAB3-67CB-45FB-98C5-2440090CBD06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CBA0B-A2E4-4267-B0E5-2312681D1759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8A272-8FF8-44CF-9FAE-F0E278E27472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A583-777C-43A8-88FA-41ABC4FC016C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744AB-85C5-4114-AA14-A2959B9F7596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3B177-58D0-4B1A-B28F-251ECC823D61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8B645-C24D-47CF-91E0-F8E56C7D4975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0F6C-73A3-409E-8A60-F7E4B3710776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D483-426C-4E2E-9E5D-5B4048407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E4EDD8-FEB3-4134-92DB-DF63E81F96A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26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1028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CC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1F46B99-1C73-4768-80BB-40CEE51002D5}" type="slidenum">
              <a:rPr lang="en-US">
                <a:solidFill>
                  <a:srgbClr val="FFFFC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C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uknernaturecenter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cMJFXatSbrzxcM&amp;tbnid=Pt04K6TpAFajSM:&amp;ved=0CAUQjRw&amp;url=http://planeta.moy.su/blog/2012-08-25&amp;ei=YMskUsn0Eaey2gXXoIHoCg&amp;bvm=bv.51495398,d.cWc&amp;psig=AFQjCNGT638G8z9fhoKZkBeujxqGnsrpDw&amp;ust=1378229354312889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cMJFXatSbrzxcM&amp;tbnid=Pt04K6TpAFajSM:&amp;ved=0CAUQjRw&amp;url=http://annabrixthomsen.com/2013/03/03/the-redunancy-of-confession-before-change-day-179/&amp;ei=gcskUqe_F-rS2wWx24CIAw&amp;bvm=bv.51495398,d.cWc&amp;psig=AFQjCNGT638G8z9fhoKZkBeujxqGnsrpDw&amp;ust=137822935431288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Believe%20in%20God&amp;source=images&amp;cd=&amp;cad=rja&amp;docid=SyJ1y48xwIxwVM&amp;tbnid=zJgwxySIFlbPgM:&amp;ved=0CAUQjRw&amp;url=http://www.truthinspires.com/2011_09_01_archive.html&amp;ei=DZcmUt_qB8X42gWG0oGADw&amp;bvm=bv.51495398,d.aWc&amp;psig=AFQjCNHExxFLKnLWC5Dg3DWw38GpvS9CYg&amp;ust=1378346923367034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com/url?sa=i&amp;rct=j&amp;q=&amp;esrc=s&amp;frm=1&amp;source=images&amp;cd=&amp;cad=rja&amp;docid=6QhzicBbQ3wYpM&amp;tbnid=41auL1RyvQelDM:&amp;ved=0CAUQjRw&amp;url=http://lambswar.blogspot.com/2010_10_01_archive.html&amp;ei=dc0kUtiMAeXP2wWfqICoCg&amp;bvm=bv.51495398,d.aWM&amp;psig=AFQjCNGmw5BjondpPd-rbMwXomPcoGv1dw&amp;ust=1378229790452274" TargetMode="External"/><Relationship Id="rId4" Type="http://schemas.openxmlformats.org/officeDocument/2006/relationships/hyperlink" Target="http://www.colonialview.com/GalBap_08_31_03/083103j2.htm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152" t="3333" r="2251" b="4444"/>
          <a:stretch>
            <a:fillRect/>
          </a:stretch>
        </p:blipFill>
        <p:spPr bwMode="auto">
          <a:xfrm>
            <a:off x="0" y="0"/>
            <a:ext cx="9182778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1447" y="2057400"/>
            <a:ext cx="77875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	</a:t>
            </a:r>
            <a:r>
              <a:rPr lang="en-US" sz="5400" b="1" i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IMPORTANCIA</a:t>
            </a:r>
          </a:p>
          <a:p>
            <a:pPr algn="ctr"/>
            <a:r>
              <a:rPr lang="en-US" sz="5400" b="1" i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NUESTRAS </a:t>
            </a:r>
          </a:p>
          <a:p>
            <a:pPr algn="ctr"/>
            <a:r>
              <a:rPr lang="en-US" sz="5400" b="1" i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OBRAS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17220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</a:t>
            </a:r>
            <a:r>
              <a:rPr lang="en-US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sujeto de </a:t>
            </a:r>
            <a:r>
              <a:rPr lang="es-MX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“las obras”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 uno a cual las sectas religiosas </a:t>
            </a: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dan poco énfasis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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Pero las </a:t>
            </a:r>
            <a:r>
              <a:rPr lang="es-MX" sz="2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Escrituras enfatizan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 sujeto de             	          	           </a:t>
            </a:r>
            <a:r>
              <a:rPr lang="es-MX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MX" sz="2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las obras</a:t>
            </a:r>
            <a:r>
              <a:rPr lang="es-MX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”.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= obras de la carne,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GAL 5:19-21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 obras de la ley (Moisica),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3:20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 obras de merito,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 2:9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              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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palabra </a:t>
            </a:r>
            <a:r>
              <a:rPr lang="es-MX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MX" sz="2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obra</a:t>
            </a:r>
            <a:r>
              <a:rPr lang="es-MX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 </a:t>
            </a:r>
            <a:r>
              <a:rPr lang="es-MX" sz="24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acto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es-MX" sz="24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acción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	            	             </a:t>
            </a:r>
            <a:r>
              <a:rPr lang="es-MX" sz="24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hecho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es-MX" sz="24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tarea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Preguntas: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¿Por qué tanto énfasis en las obras?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¿Por qué </a:t>
            </a:r>
            <a:r>
              <a:rPr lang="es-MX" sz="2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son las obras tan importante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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Vamos a contestar estas preguntas. 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1487762" y="3768537"/>
            <a:ext cx="481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INTRODUCCI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40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	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228600"/>
            <a:ext cx="8534400" cy="1143000"/>
          </a:xfrm>
          <a:prstGeom prst="roundRect">
            <a:avLst/>
          </a:prstGeom>
          <a:solidFill>
            <a:srgbClr val="FFFF8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800" b="1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Nuestras Obras Son Importante Porque</a:t>
            </a:r>
          </a:p>
          <a:p>
            <a:r>
              <a:rPr lang="es-MX" sz="32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SON MANDAMIENTOS DE DIOS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GEN 2:15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=</a:t>
            </a: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Desde el comienzo Dios le </a:t>
            </a:r>
            <a:r>
              <a:rPr kumimoji="0" lang="es-MX" sz="2400" b="1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mand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ó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al hombre que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“</a:t>
            </a:r>
            <a:r>
              <a:rPr kumimoji="0" lang="es-MX" sz="2400" b="1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hiciera obras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EF 2:10; 2 TIM 3:16-17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=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fuimos creados y equipados para que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“</a:t>
            </a:r>
            <a:r>
              <a:rPr kumimoji="0" lang="es-MX" sz="2400" b="1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hiciéramos toda buena obra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”</a:t>
            </a:r>
            <a:endParaRPr kumimoji="0" lang="es-MX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1 SAM 15:21-22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 </a:t>
            </a: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=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era buena obra pero </a:t>
            </a:r>
            <a:r>
              <a:rPr kumimoji="0" lang="es-MX" sz="2400" b="1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no mandada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por Dios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MR 15:16; JN 6:28-29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 </a:t>
            </a:r>
            <a:r>
              <a:rPr kumimoji="0" lang="es-MX" sz="2800" b="1" i="0" u="none" strike="noStrike" kern="1200" cap="none" spc="0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=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todos </a:t>
            </a:r>
            <a:r>
              <a:rPr kumimoji="0" lang="es-MX" sz="2400" b="1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deben hacer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las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“</a:t>
            </a:r>
            <a:r>
              <a:rPr kumimoji="0" lang="es-MX" sz="2400" b="1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obras que Dios manda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228600"/>
            <a:ext cx="8534400" cy="1143000"/>
          </a:xfrm>
          <a:prstGeom prst="roundRect">
            <a:avLst/>
          </a:prstGeom>
          <a:solidFill>
            <a:srgbClr val="FFFF8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807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800" b="1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Nuestras Obras Son Importante Porque</a:t>
            </a:r>
          </a:p>
          <a:p>
            <a:r>
              <a:rPr lang="es-MX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VALIDAN NUESTRA FE</a:t>
            </a:r>
            <a:endParaRPr lang="es-MX" sz="32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STG 2:14,17-18,20,24,26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=</a:t>
            </a: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estos versículos nos dicen 2 importante verdades concerniente </a:t>
            </a: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“las obras”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baseline="0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b="1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[1] </a:t>
            </a:r>
            <a:r>
              <a:rPr lang="es-MX" sz="2400" b="1" baseline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las obras validen la</a:t>
            </a: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fe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(la</a:t>
            </a: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fe </a:t>
            </a:r>
            <a:r>
              <a:rPr kumimoji="0" lang="es-MX" sz="2400" b="1" i="0" u="sng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no acompañada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con obras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, esta muerta)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  [2] </a:t>
            </a: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la fe sola no salva, se requiere</a:t>
            </a: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es-MX" sz="2400" b="1" i="0" strike="noStrike" kern="1200" cap="none" spc="0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“</a:t>
            </a:r>
            <a:r>
              <a:rPr kumimoji="0" lang="es-MX" sz="2400" b="1" i="0" u="sng" strike="noStrike" kern="1200" cap="none" spc="0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obras</a:t>
            </a:r>
            <a:r>
              <a:rPr kumimoji="0" lang="es-MX" sz="2400" b="1" i="0" strike="noStrike" kern="1200" cap="none" spc="0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” 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(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v.19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)</a:t>
            </a:r>
            <a:endParaRPr kumimoji="0" lang="es-MX" sz="2400" b="1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La carta a los Hebreos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demuestra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 que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las obras               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	                       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validen la 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              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HEB11:7, 8, 17 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(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STG 2:21-23</a:t>
            </a: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Nuestra Fe Necesita Obras – 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 las obras es lo que validan o afirman la Fe!</a:t>
            </a:r>
            <a:endParaRPr kumimoji="0" lang="es-MX" sz="2400" b="1" i="0" u="none" strike="noStrike" kern="1200" cap="none" spc="0" normalizeH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228600"/>
            <a:ext cx="8534400" cy="1143000"/>
          </a:xfrm>
          <a:prstGeom prst="roundRect">
            <a:avLst/>
          </a:prstGeom>
          <a:solidFill>
            <a:srgbClr val="FFFF8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7924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800" b="1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Nuestras Obras Son Importante Porque</a:t>
            </a:r>
          </a:p>
          <a:p>
            <a:r>
              <a:rPr lang="es-MX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SER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Á</a:t>
            </a:r>
            <a:r>
              <a:rPr lang="es-MX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 JUZGADAS</a:t>
            </a:r>
            <a:endParaRPr lang="es-MX" sz="32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JN 9:4; HEB 9:27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 debemos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hacer las obras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que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Dios nos manda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mientras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tenemos vida y oportunidad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=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no hay nada intermedio; </a:t>
            </a:r>
            <a:r>
              <a:rPr lang="es-MX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toda oportunidad para hacer obras termina con la muerte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=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Himno 70, tercer estrofa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REV 20:12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Lo que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será juzgado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en el juicio serán 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“las obras”           	    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(las qu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e hicimos o no hicimos)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      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 62:12; ECC 12:14; MT 16:27;                        	          ROM 2:6; 2 COR 5:10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LECCIÓN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√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Es La Importancia De Las Obras?</a:t>
            </a:r>
            <a:endParaRPr lang="es-MX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Repuesta: </a:t>
            </a:r>
          </a:p>
          <a:p>
            <a:pPr>
              <a:buNone/>
            </a:pP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es-MX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LAS OBRAS SON LA BASE DEL JUICIO!!</a:t>
            </a:r>
            <a:endParaRPr lang="es-MX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	                (buenas y malas)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</a:rPr>
              <a:t>La pregunta es: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Estamos haciendo buenas obras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√ </a:t>
            </a:r>
            <a:r>
              <a:rPr lang="es-MX" sz="2400" dirty="0">
                <a:latin typeface="Arial Black" pitchFamily="34" charset="0"/>
              </a:rPr>
              <a:t>Si no estamos haciendo las buenas obras que             Dios nos manda……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¿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Entonces que obras serán juzgadas en el juicio? </a:t>
            </a:r>
          </a:p>
          <a:p>
            <a:pPr>
              <a:buNone/>
            </a:pP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(REV20:12)</a:t>
            </a:r>
          </a:p>
          <a:p>
            <a:pPr>
              <a:buNone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Termino con esto……………</a:t>
            </a:r>
          </a:p>
          <a:p>
            <a:pPr algn="ctr">
              <a:buNone/>
            </a:pP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9506" y="5486400"/>
            <a:ext cx="49982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¡TUS OBRAS LO </a:t>
            </a:r>
          </a:p>
          <a:p>
            <a:pPr algn="ctr"/>
            <a:r>
              <a:rPr lang="en-US" sz="40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DETERMINAR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Á</a:t>
            </a:r>
            <a:r>
              <a:rPr lang="en-US" sz="40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381000"/>
            <a:ext cx="74925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¿CUÁL SERÁ TU DESTINO?</a:t>
            </a:r>
            <a:endParaRPr lang="en-US" sz="2800" b="1" i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" name="Picture 2" descr="http://2.bp.blogspot.com/_Xkv5o55jDiI/TEW0S-IXw0I/AAAAAAAAAcg/v12XUiC3qyY/s1600/heaven-hell+-+101.jpg"/>
          <p:cNvPicPr>
            <a:picLocks noChangeAspect="1" noChangeArrowheads="1"/>
          </p:cNvPicPr>
          <p:nvPr/>
        </p:nvPicPr>
        <p:blipFill>
          <a:blip r:embed="rId2" cstate="print"/>
          <a:srcRect l="6690" t="10811" r="53777"/>
          <a:stretch>
            <a:fillRect/>
          </a:stretch>
        </p:blipFill>
        <p:spPr bwMode="auto">
          <a:xfrm>
            <a:off x="457200" y="1143000"/>
            <a:ext cx="3581400" cy="437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191000" y="2590800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o</a:t>
            </a:r>
            <a:endParaRPr lang="en-US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9" name="Picture 2" descr="http://2.bp.blogspot.com/_Xkv5o55jDiI/TEW0S-IXw0I/AAAAAAAAAcg/v12XUiC3qyY/s1600/heaven-hell+-+101.jpg"/>
          <p:cNvPicPr>
            <a:picLocks noChangeAspect="1" noChangeArrowheads="1"/>
          </p:cNvPicPr>
          <p:nvPr/>
        </p:nvPicPr>
        <p:blipFill>
          <a:blip r:embed="rId2" cstate="print"/>
          <a:srcRect l="51270" t="10811" r="9197"/>
          <a:stretch>
            <a:fillRect/>
          </a:stretch>
        </p:blipFill>
        <p:spPr bwMode="auto">
          <a:xfrm>
            <a:off x="5257800" y="1143000"/>
            <a:ext cx="3581400" cy="437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thegospelforallnations.com/images/fi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752600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990600" y="1981200"/>
            <a:ext cx="20874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</a:t>
            </a:r>
          </a:p>
          <a:p>
            <a:pPr algn="ctr"/>
            <a:r>
              <a:rPr lang="en-US" sz="4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CIELO</a:t>
            </a:r>
            <a:endParaRPr lang="en-US" sz="4400" b="1" cap="none" spc="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1600200"/>
            <a:ext cx="29803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</a:t>
            </a:r>
          </a:p>
          <a:p>
            <a:pPr algn="ctr"/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INFIERNO</a:t>
            </a:r>
            <a:endParaRPr lang="en-US" sz="4000" b="1" cap="none" spc="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6258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DE DIOS DE SALVACIÓN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767" y="2971800"/>
            <a:ext cx="2291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10:17</a:t>
            </a:r>
          </a:p>
        </p:txBody>
      </p:sp>
      <p:pic>
        <p:nvPicPr>
          <p:cNvPr id="8" name="Picture 6" descr="https://encrypted-tbn0.gstatic.com/images?q=tbn:ANd9GcSpS1qbCs_hyC666LElEH8apRppcfzLDKbw-MxOhBgHWv6wMl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090" t="14249" r="20721"/>
          <a:stretch>
            <a:fillRect/>
          </a:stretch>
        </p:blipFill>
        <p:spPr bwMode="auto">
          <a:xfrm>
            <a:off x="5943600" y="1676399"/>
            <a:ext cx="2438400" cy="186145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14400" y="609600"/>
            <a:ext cx="998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OYE</a:t>
            </a:r>
            <a:endParaRPr lang="en-US" sz="2800" b="1" cap="none" spc="0" dirty="0">
              <a:ln w="1905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914400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CREE</a:t>
            </a:r>
            <a:endParaRPr lang="en-US" sz="2800" b="1" cap="none" spc="0" dirty="0">
              <a:ln w="1905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1219200"/>
            <a:ext cx="28376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ARREPIENTETE</a:t>
            </a:r>
            <a:endParaRPr lang="en-US" sz="2400" b="1" cap="none" spc="0" dirty="0">
              <a:ln w="1905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733800"/>
            <a:ext cx="2239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CONFIESA</a:t>
            </a:r>
            <a:endParaRPr lang="en-US" sz="2800" b="1" cap="none" spc="0" dirty="0">
              <a:ln w="1905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4978" y="3810000"/>
            <a:ext cx="24562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BAUTIZATE</a:t>
            </a:r>
            <a:endParaRPr lang="en-US" sz="2800" b="1" cap="none" spc="0" dirty="0">
              <a:ln w="1905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3467" y="4724400"/>
            <a:ext cx="1701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FIEL</a:t>
            </a:r>
            <a:endParaRPr lang="en-US" sz="2800" b="1" cap="none" spc="0" dirty="0">
              <a:ln w="1905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74800" y="3048000"/>
            <a:ext cx="1680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JN 3:16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09722" y="3581400"/>
            <a:ext cx="2258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HCH 17:30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4567" y="6019800"/>
            <a:ext cx="2291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10:10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85758" y="6096000"/>
            <a:ext cx="1997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MR 16:16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60381" y="5181600"/>
            <a:ext cx="1959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REV 2:10</a:t>
            </a:r>
            <a:endParaRPr lang="en-US" sz="28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5" name="Picture 5" descr="Jeff's Baptis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267200"/>
            <a:ext cx="28021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t0.gstatic.com/images?q=tbn:ANd9GcRLtlg3tjD7ExI_SP7-1Nbd0CVmdmnrsz5nXn3XGhnVyTzz31F-U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447800"/>
            <a:ext cx="1981200" cy="1584960"/>
          </a:xfrm>
          <a:prstGeom prst="rect">
            <a:avLst/>
          </a:prstGeom>
          <a:noFill/>
        </p:spPr>
      </p:pic>
      <p:pic>
        <p:nvPicPr>
          <p:cNvPr id="37" name="Picture 4" descr="https://encrypted-tbn0.gstatic.com/images?q=tbn:ANd9GcRSeZu3Tt_ImaUPOmXqN6eMrt6nuidG6KVQseDlTD-nvwe7TBw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21658" t="8163" r="43147" b="12245"/>
          <a:stretch>
            <a:fillRect/>
          </a:stretch>
        </p:blipFill>
        <p:spPr bwMode="auto">
          <a:xfrm>
            <a:off x="457200" y="4267200"/>
            <a:ext cx="2400300" cy="1676400"/>
          </a:xfrm>
          <a:prstGeom prst="rect">
            <a:avLst/>
          </a:prstGeom>
          <a:noFill/>
        </p:spPr>
      </p:pic>
      <p:pic>
        <p:nvPicPr>
          <p:cNvPr id="38" name="Picture 12" descr="http://lh4.ggpht.com/_65FkiadEy2A/TMb-Tbd8YbI/AAAAAAAAAP8/ud9BPS4AGuE/IMG_0562_thumb%5B4%5D.jpg?imgmax=8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143000"/>
            <a:ext cx="2362200" cy="172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reworld">
  <a:themeElements>
    <a:clrScheme name="wirewor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reworl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wirewor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rewor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rewor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rewor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rewor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rewor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rewor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9900"/>
    </a:dk2>
    <a:lt2>
      <a:srgbClr val="5F5F5F"/>
    </a:lt2>
    <a:accent1>
      <a:srgbClr val="CCFFCC"/>
    </a:accent1>
    <a:accent2>
      <a:srgbClr val="CC0066"/>
    </a:accent2>
    <a:accent3>
      <a:srgbClr val="FFFFFF"/>
    </a:accent3>
    <a:accent4>
      <a:srgbClr val="000000"/>
    </a:accent4>
    <a:accent5>
      <a:srgbClr val="E2FFE2"/>
    </a:accent5>
    <a:accent6>
      <a:srgbClr val="B9005C"/>
    </a:accent6>
    <a:hlink>
      <a:srgbClr val="CC00CC"/>
    </a:hlink>
    <a:folHlink>
      <a:srgbClr val="99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530</Words>
  <Application>Microsoft Office PowerPoint</Application>
  <PresentationFormat>On-screen Show (4:3)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wireworld</vt:lpstr>
      <vt:lpstr>Fireball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LECCIÓN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</dc:creator>
  <cp:lastModifiedBy>13613319741</cp:lastModifiedBy>
  <cp:revision>11</cp:revision>
  <dcterms:created xsi:type="dcterms:W3CDTF">2017-01-16T22:08:17Z</dcterms:created>
  <dcterms:modified xsi:type="dcterms:W3CDTF">2022-03-07T05:04:31Z</dcterms:modified>
</cp:coreProperties>
</file>