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sldIdLst>
    <p:sldId id="257" r:id="rId4"/>
    <p:sldId id="258" r:id="rId5"/>
    <p:sldId id="264" r:id="rId6"/>
    <p:sldId id="268" r:id="rId7"/>
    <p:sldId id="269" r:id="rId8"/>
    <p:sldId id="270" r:id="rId9"/>
    <p:sldId id="272" r:id="rId10"/>
    <p:sldId id="273" r:id="rId11"/>
    <p:sldId id="275" r:id="rId12"/>
    <p:sldId id="277" r:id="rId13"/>
    <p:sldId id="283" r:id="rId14"/>
    <p:sldId id="28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0099"/>
    <a:srgbClr val="FFFFD1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747" autoAdjust="0"/>
    <p:restoredTop sz="94660"/>
  </p:normalViewPr>
  <p:slideViewPr>
    <p:cSldViewPr>
      <p:cViewPr varScale="1">
        <p:scale>
          <a:sx n="104" d="100"/>
          <a:sy n="104" d="100"/>
        </p:scale>
        <p:origin x="1530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5953E-3B31-436A-8C1F-A7CFF7EF924F}" type="datetimeFigureOut">
              <a:rPr lang="en-US" smtClean="0"/>
              <a:pPr/>
              <a:t>3/6/2022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79BA5-0E61-440A-82D6-99B5DCB911A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5953E-3B31-436A-8C1F-A7CFF7EF924F}" type="datetimeFigureOut">
              <a:rPr lang="en-US" smtClean="0"/>
              <a:pPr/>
              <a:t>3/6/2022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79BA5-0E61-440A-82D6-99B5DCB911A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5953E-3B31-436A-8C1F-A7CFF7EF924F}" type="datetimeFigureOut">
              <a:rPr lang="en-US" smtClean="0"/>
              <a:pPr/>
              <a:t>3/6/2022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79BA5-0E61-440A-82D6-99B5DCB911A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0BF735-9294-4949-AFA2-1015EDFE2C9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3/6/2022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2A6742-F028-4DF2-A32F-3B89F873B02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CE1517-EAB7-44F7-B66F-AA444C437FB8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3/6/2022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B04307-C281-45E1-A548-ED544639C3F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ECF963-C95D-4C3C-949B-D08E031BA0A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3/6/2022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5455C9-28DC-4E55-90BF-3F13D06AD01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C56A93-8683-41E0-948E-39BB7FC1012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3/6/2022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9EDD37-55E8-45A3-8AC5-F483D1AB20F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C4BEED-3C1E-4889-B488-ABD4F5D0CE0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3/6/2022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BC7635-CDB8-4DC1-8F8E-292D4A9B870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B54A38-CD65-4F51-ADE7-7AED0EC5C71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3/6/2022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067144-6290-4411-9BAC-449F80DF749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7A6121-B715-4521-91B1-C92CBF82A1E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3/6/2022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147C64-58CF-4026-9A59-7D0627357AA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B360D2-638E-4E66-8950-D10AFD711C4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3/6/2022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863A6-1F5F-4D9C-AF09-ADCAC782D3B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5953E-3B31-436A-8C1F-A7CFF7EF924F}" type="datetimeFigureOut">
              <a:rPr lang="en-US" smtClean="0"/>
              <a:pPr/>
              <a:t>3/6/2022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79BA5-0E61-440A-82D6-99B5DCB911A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38BCD7-93AF-4BBA-934B-36A396F0B1A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3/6/2022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9FA82E-5246-4E73-B2D0-3D496C9C86A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1D241F-93B3-49C7-A343-04C4BAB6AF0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3/6/2022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3412CE-E78B-4CE7-928F-7709F041080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6F2BFA-D55E-4977-B35F-32F401EAB82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3/6/2022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BA6335-D56B-480B-BA5E-060B0A612A6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C18252AA-484F-44F9-B6BD-5EFCA43B852F}" type="datetimeFigureOut">
              <a:rPr lang="en-US"/>
              <a:pPr>
                <a:defRPr/>
              </a:pPr>
              <a:t>3/6/2022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AE4E5216-FAA4-4E0B-ABA8-E793CB537FA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C6B4B625-0D40-41BD-914F-44EA3CEDB7A7}" type="datetimeFigureOut">
              <a:rPr lang="en-US"/>
              <a:pPr>
                <a:defRPr/>
              </a:pPr>
              <a:t>3/6/2022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A2FC9715-FE11-46BE-8F89-63C2ECE43A0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F1C00DD6-C76C-40FC-92CC-2F3F4C9BDB4B}" type="datetimeFigureOut">
              <a:rPr lang="en-US"/>
              <a:pPr>
                <a:defRPr/>
              </a:pPr>
              <a:t>3/6/2022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351B57BA-50B8-4C58-B363-EBC7686EFF4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2B359FD2-16D9-4541-8A15-D9FF37376279}" type="datetimeFigureOut">
              <a:rPr lang="en-US"/>
              <a:pPr>
                <a:defRPr/>
              </a:pPr>
              <a:t>3/6/2022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475A3D6E-2F4E-4913-B2FA-7D392911D63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AA642280-7431-4134-BA4D-610E8938201C}" type="datetimeFigureOut">
              <a:rPr lang="en-US"/>
              <a:pPr>
                <a:defRPr/>
              </a:pPr>
              <a:t>3/6/2022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F6D7FD71-12E0-4781-8D88-CC493B4472E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2DBA6335-9480-46F2-B2EB-0E3B64984186}" type="datetimeFigureOut">
              <a:rPr lang="en-US"/>
              <a:pPr>
                <a:defRPr/>
              </a:pPr>
              <a:t>3/6/2022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4E502AC-98E0-4CC2-B7DD-FA27B07DEAE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AA233C7-E1AF-4D70-8A6D-B0DC8C185F51}" type="datetimeFigureOut">
              <a:rPr lang="en-US"/>
              <a:pPr>
                <a:defRPr/>
              </a:pPr>
              <a:t>3/6/2022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AAA1DB93-F9F0-47EC-BCC0-FB7B555AA56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5953E-3B31-436A-8C1F-A7CFF7EF924F}" type="datetimeFigureOut">
              <a:rPr lang="en-US" smtClean="0"/>
              <a:pPr/>
              <a:t>3/6/2022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79BA5-0E61-440A-82D6-99B5DCB911A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6A8BB7C-62E7-4D0A-A950-C1AD4CFBB23B}" type="datetimeFigureOut">
              <a:rPr lang="en-US"/>
              <a:pPr>
                <a:defRPr/>
              </a:pPr>
              <a:t>3/6/2022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6543FB28-72AA-4323-B80C-5E978DFDD26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F205C871-AC52-41C1-9C20-D3B73C797F49}" type="datetimeFigureOut">
              <a:rPr lang="en-US"/>
              <a:pPr>
                <a:defRPr/>
              </a:pPr>
              <a:t>3/6/2022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2CCFA84C-2C2B-4E5F-9E62-9F7570A9C53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150552BE-B2D0-42F1-9489-C9B7C120166F}" type="datetimeFigureOut">
              <a:rPr lang="en-US"/>
              <a:pPr>
                <a:defRPr/>
              </a:pPr>
              <a:t>3/6/2022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0AEC3FC-9A2F-4E55-A865-0BB96CD3EBA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5990A2C-1D27-4BFB-99E5-BA7C36011C22}" type="datetimeFigureOut">
              <a:rPr lang="en-US"/>
              <a:pPr>
                <a:defRPr/>
              </a:pPr>
              <a:t>3/6/2022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BC472945-A668-49C4-BB37-BDAEDCBAB58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5953E-3B31-436A-8C1F-A7CFF7EF924F}" type="datetimeFigureOut">
              <a:rPr lang="en-US" smtClean="0"/>
              <a:pPr/>
              <a:t>3/6/2022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79BA5-0E61-440A-82D6-99B5DCB911A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5953E-3B31-436A-8C1F-A7CFF7EF924F}" type="datetimeFigureOut">
              <a:rPr lang="en-US" smtClean="0"/>
              <a:pPr/>
              <a:t>3/6/2022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79BA5-0E61-440A-82D6-99B5DCB911A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5953E-3B31-436A-8C1F-A7CFF7EF924F}" type="datetimeFigureOut">
              <a:rPr lang="en-US" smtClean="0"/>
              <a:pPr/>
              <a:t>3/6/2022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79BA5-0E61-440A-82D6-99B5DCB911A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5953E-3B31-436A-8C1F-A7CFF7EF924F}" type="datetimeFigureOut">
              <a:rPr lang="en-US" smtClean="0"/>
              <a:pPr/>
              <a:t>3/6/2022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79BA5-0E61-440A-82D6-99B5DCB911A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5953E-3B31-436A-8C1F-A7CFF7EF924F}" type="datetimeFigureOut">
              <a:rPr lang="en-US" smtClean="0"/>
              <a:pPr/>
              <a:t>3/6/2022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79BA5-0E61-440A-82D6-99B5DCB911A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5953E-3B31-436A-8C1F-A7CFF7EF924F}" type="datetimeFigureOut">
              <a:rPr lang="en-US" smtClean="0"/>
              <a:pPr/>
              <a:t>3/6/2022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79BA5-0E61-440A-82D6-99B5DCB911A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25953E-3B31-436A-8C1F-A7CFF7EF924F}" type="datetimeFigureOut">
              <a:rPr lang="en-US" smtClean="0"/>
              <a:pPr/>
              <a:t>3/6/2022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279BA5-0E61-440A-82D6-99B5DCB911A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75125D1-2CF2-4C65-ACFC-E112960CF86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3/6/2022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06992DB-C1EE-4E45-B72D-73C9D98EDD5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819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fld id="{5C3A2849-745B-4757-93FB-7B0D04CD2D3F}" type="datetimeFigureOut">
              <a:rPr lang="en-US"/>
              <a:pPr>
                <a:defRPr/>
              </a:pPr>
              <a:t>3/6/2022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fld id="{33204D25-58FD-45CE-9B48-3064F5670E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google.com/url?sa=i&amp;rct=j&amp;q=&amp;esrc=s&amp;source=images&amp;cd=&amp;cad=rja&amp;uact=8&amp;ved=0ahUKEwihu8zUgoDOAhVG1CYKHcKTD6MQjRwIBw&amp;url=https://220lily.wordpress.com/2015/03/27/the-umbrella-of-salvation/&amp;bvm=bv.127521224,d.eWE&amp;psig=AFQjCNEi5y67l0Y6DmNfwcLZaGzKVYaTqQ&amp;ust=1469034394686859" TargetMode="Externa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3" Type="http://schemas.openxmlformats.org/officeDocument/2006/relationships/image" Target="../media/image3.jpeg"/><Relationship Id="rId7" Type="http://schemas.openxmlformats.org/officeDocument/2006/relationships/image" Target="../media/image5.jpeg"/><Relationship Id="rId2" Type="http://schemas.openxmlformats.org/officeDocument/2006/relationships/hyperlink" Target="http://www.google.com/url?sa=i&amp;rct=j&amp;q=&amp;esrc=s&amp;frm=1&amp;source=images&amp;cd=&amp;cad=rja&amp;docid=6QhzicBbQ3wYpM&amp;tbnid=41auL1RyvQelDM:&amp;ved=0CAUQjRw&amp;url=http://lambswar.blogspot.com/2010_10_01_archive.html&amp;ei=dc0kUtiMAeXP2wWfqICoCg&amp;bvm=bv.51495398,d.aWM&amp;psig=AFQjCNGmw5BjondpPd-rbMwXomPcoGv1dw&amp;ust=1378229790452274" TargetMode="External"/><Relationship Id="rId1" Type="http://schemas.openxmlformats.org/officeDocument/2006/relationships/slideLayout" Target="../slideLayouts/slideLayout29.xml"/><Relationship Id="rId6" Type="http://schemas.openxmlformats.org/officeDocument/2006/relationships/hyperlink" Target="http://www.google.com/url?sa=i&amp;rct=j&amp;q=&amp;esrc=s&amp;frm=1&amp;source=images&amp;cd=&amp;cad=rja&amp;docid=cMJFXatSbrzxcM&amp;tbnid=Pt04K6TpAFajSM:&amp;ved=0CAUQjRw&amp;url=http://planeta.moy.su/blog/2012-08-25&amp;ei=YMskUsn0Eaey2gXXoIHoCg&amp;bvm=bv.51495398,d.cWc&amp;psig=AFQjCNGT638G8z9fhoKZkBeujxqGnsrpDw&amp;ust=1378229354312889" TargetMode="External"/><Relationship Id="rId5" Type="http://schemas.openxmlformats.org/officeDocument/2006/relationships/image" Target="../media/image4.jpeg"/><Relationship Id="rId10" Type="http://schemas.openxmlformats.org/officeDocument/2006/relationships/image" Target="../media/image7.jpeg"/><Relationship Id="rId4" Type="http://schemas.openxmlformats.org/officeDocument/2006/relationships/hyperlink" Target="http://www.google.com/url?sa=i&amp;rct=j&amp;q=&amp;esrc=s&amp;frm=1&amp;source=images&amp;cd=&amp;cad=rja&amp;docid=cMJFXatSbrzxcM&amp;tbnid=Pt04K6TpAFajSM:&amp;ved=0CAUQjRw&amp;url=http://annabrixthomsen.com/2013/03/03/the-redunancy-of-confession-before-change-day-179/&amp;ei=gcskUqe_F-rS2wWx24CIAw&amp;bvm=bv.51495398,d.cWc&amp;psig=AFQjCNGT638G8z9fhoKZkBeujxqGnsrpDw&amp;ust=1378229354312889" TargetMode="External"/><Relationship Id="rId9" Type="http://schemas.openxmlformats.org/officeDocument/2006/relationships/hyperlink" Target="http://www.google.com/url?sa=i&amp;rct=j&amp;q=Believe%20in%20God&amp;source=images&amp;cd=&amp;cad=rja&amp;docid=SyJ1y48xwIxwVM&amp;tbnid=zJgwxySIFlbPgM:&amp;ved=0CAUQjRw&amp;url=http://www.truthinspires.com/2011_09_01_archive.html&amp;ei=DZcmUt_qB8X42gWG0oGADw&amp;bvm=bv.51495398,d.aWc&amp;psig=AFQjCNHExxFLKnLWC5Dg3DWw38GpvS9CYg&amp;ust=1378346923367034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s://220lily.files.wordpress.com/2013/06/mcconnellnoahll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4058233" y="381000"/>
            <a:ext cx="4867999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905"/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LA </a:t>
            </a:r>
          </a:p>
          <a:p>
            <a:pPr algn="ctr"/>
            <a:r>
              <a:rPr lang="en-US" sz="5400" b="1" dirty="0">
                <a:ln w="1905"/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SALVACI</a:t>
            </a:r>
            <a:r>
              <a:rPr lang="en-US" sz="5400" dirty="0">
                <a:solidFill>
                  <a:srgbClr val="FFFF00"/>
                </a:solidFill>
                <a:latin typeface="Arial Black" pitchFamily="34" charset="0"/>
              </a:rPr>
              <a:t>Ó</a:t>
            </a:r>
            <a:r>
              <a:rPr lang="en-US" sz="5400" b="1" dirty="0">
                <a:ln w="1905"/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N </a:t>
            </a:r>
          </a:p>
          <a:p>
            <a:pPr algn="ctr"/>
            <a:r>
              <a:rPr lang="en-US" sz="5400" b="1" dirty="0">
                <a:ln w="1905"/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DE </a:t>
            </a:r>
            <a:r>
              <a:rPr lang="en-US" sz="5400" b="1" cap="none" spc="0" dirty="0">
                <a:ln w="1905"/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NO</a:t>
            </a:r>
            <a:r>
              <a:rPr lang="en-US" sz="5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É</a:t>
            </a:r>
            <a:r>
              <a:rPr lang="en-US" sz="5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endParaRPr lang="en-US" sz="5400" b="1" cap="none" spc="0" dirty="0">
              <a:ln w="1905"/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5" name="Picture 3" descr="C:\Program Files\Microsoft Office\Clipart\standard\stddir4\so01898_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29540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MX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/>
              </a:rPr>
              <a:t></a:t>
            </a:r>
            <a:r>
              <a:rPr lang="es-MX" sz="2800" dirty="0">
                <a:latin typeface="Arial Black" pitchFamily="34" charset="0"/>
                <a:sym typeface="Wingdings"/>
              </a:rPr>
              <a:t> </a:t>
            </a:r>
            <a:r>
              <a:rPr lang="es-MX" sz="2800" u="sng" dirty="0">
                <a:solidFill>
                  <a:srgbClr val="0000FF"/>
                </a:solidFill>
                <a:latin typeface="Arial Black" pitchFamily="34" charset="0"/>
              </a:rPr>
              <a:t>Gracia</a:t>
            </a:r>
            <a:r>
              <a:rPr lang="es-MX" sz="2800" dirty="0">
                <a:latin typeface="Arial Black" pitchFamily="34" charset="0"/>
              </a:rPr>
              <a:t>, </a:t>
            </a:r>
            <a:r>
              <a:rPr lang="es-MX" sz="2800" u="sng" dirty="0">
                <a:solidFill>
                  <a:srgbClr val="0000FF"/>
                </a:solidFill>
                <a:latin typeface="Arial Black" pitchFamily="34" charset="0"/>
              </a:rPr>
              <a:t>Fe</a:t>
            </a:r>
            <a:r>
              <a:rPr lang="es-MX" sz="2800" dirty="0">
                <a:latin typeface="Arial Black" pitchFamily="34" charset="0"/>
              </a:rPr>
              <a:t> y </a:t>
            </a:r>
            <a:r>
              <a:rPr lang="es-MX" sz="2800" u="sng" dirty="0">
                <a:solidFill>
                  <a:srgbClr val="0000FF"/>
                </a:solidFill>
                <a:latin typeface="Arial Black" pitchFamily="34" charset="0"/>
              </a:rPr>
              <a:t>Obediencia</a:t>
            </a:r>
            <a:r>
              <a:rPr lang="es-MX" sz="2800" dirty="0">
                <a:latin typeface="Arial Black" pitchFamily="34" charset="0"/>
              </a:rPr>
              <a:t> salvó a Noé y es lo mismo que nos salva a nosotros.</a:t>
            </a:r>
          </a:p>
          <a:p>
            <a:pPr>
              <a:buNone/>
            </a:pPr>
            <a:r>
              <a:rPr lang="es-MX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/>
              </a:rPr>
              <a:t></a:t>
            </a:r>
            <a:r>
              <a:rPr lang="es-MX" sz="2800" dirty="0">
                <a:latin typeface="Arial Black" pitchFamily="34" charset="0"/>
                <a:sym typeface="Wingdings"/>
              </a:rPr>
              <a:t> </a:t>
            </a:r>
            <a:r>
              <a:rPr lang="es-MX" sz="2800" dirty="0">
                <a:solidFill>
                  <a:srgbClr val="0000FF"/>
                </a:solidFill>
                <a:latin typeface="Arial Black" pitchFamily="34" charset="0"/>
              </a:rPr>
              <a:t>Somos salvos por Gracia</a:t>
            </a:r>
            <a:r>
              <a:rPr lang="es-MX" sz="2800" dirty="0">
                <a:latin typeface="Arial Black" pitchFamily="34" charset="0"/>
              </a:rPr>
              <a:t>, </a:t>
            </a:r>
            <a:r>
              <a:rPr lang="es-MX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EF 2:8 </a:t>
            </a:r>
            <a:r>
              <a:rPr lang="es-MX" sz="2800" dirty="0">
                <a:latin typeface="Arial Black" pitchFamily="34" charset="0"/>
              </a:rPr>
              <a:t>– no podemos ganar la salvación</a:t>
            </a:r>
          </a:p>
          <a:p>
            <a:pPr>
              <a:buNone/>
            </a:pPr>
            <a:r>
              <a:rPr lang="es-MX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/>
              </a:rPr>
              <a:t></a:t>
            </a:r>
            <a:r>
              <a:rPr lang="es-MX" sz="2800" dirty="0">
                <a:latin typeface="Arial Black" pitchFamily="34" charset="0"/>
                <a:sym typeface="Wingdings"/>
              </a:rPr>
              <a:t> </a:t>
            </a:r>
            <a:r>
              <a:rPr lang="es-MX" sz="2800" dirty="0">
                <a:solidFill>
                  <a:srgbClr val="0000FF"/>
                </a:solidFill>
                <a:latin typeface="Arial Black" pitchFamily="34" charset="0"/>
              </a:rPr>
              <a:t>Somos salvos por Fe</a:t>
            </a:r>
            <a:r>
              <a:rPr lang="es-MX" sz="2800" dirty="0">
                <a:latin typeface="Arial Black" pitchFamily="34" charset="0"/>
              </a:rPr>
              <a:t>, </a:t>
            </a:r>
            <a:r>
              <a:rPr lang="es-MX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HEB 11:6 </a:t>
            </a:r>
            <a:r>
              <a:rPr lang="es-MX" sz="2800" dirty="0">
                <a:latin typeface="Arial Black" pitchFamily="34" charset="0"/>
              </a:rPr>
              <a:t>– sin fe no podemos agradar a Dios</a:t>
            </a:r>
          </a:p>
          <a:p>
            <a:pPr>
              <a:buNone/>
            </a:pPr>
            <a:r>
              <a:rPr lang="es-MX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/>
              </a:rPr>
              <a:t></a:t>
            </a:r>
            <a:r>
              <a:rPr lang="es-MX" sz="2800" dirty="0">
                <a:latin typeface="Arial Black" pitchFamily="34" charset="0"/>
                <a:sym typeface="Wingdings"/>
              </a:rPr>
              <a:t> </a:t>
            </a:r>
            <a:r>
              <a:rPr lang="es-MX" sz="2800" dirty="0">
                <a:solidFill>
                  <a:srgbClr val="0000FF"/>
                </a:solidFill>
                <a:latin typeface="Arial Black" pitchFamily="34" charset="0"/>
              </a:rPr>
              <a:t>Somos salvos por Obediencia</a:t>
            </a:r>
            <a:r>
              <a:rPr lang="es-MX" sz="2800" dirty="0">
                <a:latin typeface="Arial Black" pitchFamily="34" charset="0"/>
              </a:rPr>
              <a:t>,                 </a:t>
            </a:r>
            <a:r>
              <a:rPr lang="es-MX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STG 2:26 </a:t>
            </a:r>
            <a:r>
              <a:rPr lang="es-MX" sz="2800" dirty="0">
                <a:latin typeface="Arial Black" pitchFamily="34" charset="0"/>
              </a:rPr>
              <a:t>– la fe sin obras esta muerta</a:t>
            </a:r>
          </a:p>
          <a:p>
            <a:pPr algn="ctr">
              <a:buNone/>
            </a:pPr>
            <a:r>
              <a:rPr lang="es-MX" sz="2800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La Salvación De Noé Fue Una Sombra De Nuestra Salvación! </a:t>
            </a:r>
          </a:p>
          <a:p>
            <a:pPr>
              <a:buNone/>
            </a:pPr>
            <a:endParaRPr lang="en-US" sz="2800" dirty="0">
              <a:latin typeface="Arial Black" pitchFamily="34" charset="0"/>
            </a:endParaRPr>
          </a:p>
          <a:p>
            <a:pPr>
              <a:buNone/>
            </a:pPr>
            <a:endParaRPr lang="en-US" sz="2800" dirty="0">
              <a:latin typeface="Arial Black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819400" y="457200"/>
            <a:ext cx="325018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CONCLUSI</a:t>
            </a:r>
            <a:r>
              <a:rPr lang="en-US" sz="3200" dirty="0">
                <a:latin typeface="Arial Black" pitchFamily="34" charset="0"/>
              </a:rPr>
              <a:t>Ó</a:t>
            </a:r>
            <a:r>
              <a:rPr lang="en-US" sz="3200" b="1" dirty="0">
                <a:ln w="1905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N</a:t>
            </a:r>
            <a:endParaRPr lang="en-US" sz="3200" b="1" cap="none" spc="0" dirty="0">
              <a:ln w="1905"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43026" y="304800"/>
            <a:ext cx="6724598" cy="5232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2800" b="1" dirty="0">
                <a:ln w="1905"/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charset="0"/>
              </a:rPr>
              <a:t>EL PLAN DE DIOS DE SALVACI</a:t>
            </a:r>
            <a:r>
              <a:rPr lang="en-US" sz="2800" dirty="0">
                <a:solidFill>
                  <a:srgbClr val="006600"/>
                </a:solidFill>
                <a:latin typeface="Arial Black" pitchFamily="34" charset="0"/>
              </a:rPr>
              <a:t>Ó</a:t>
            </a:r>
            <a:r>
              <a:rPr lang="en-US" sz="2800" b="1" dirty="0">
                <a:ln w="1905"/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charset="0"/>
              </a:rPr>
              <a:t>N</a:t>
            </a:r>
          </a:p>
        </p:txBody>
      </p:sp>
      <p:sp>
        <p:nvSpPr>
          <p:cNvPr id="5" name="Rectangle 4"/>
          <p:cNvSpPr/>
          <p:nvPr/>
        </p:nvSpPr>
        <p:spPr>
          <a:xfrm>
            <a:off x="1676400" y="1219200"/>
            <a:ext cx="3470275" cy="12001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2400" dirty="0">
                <a:ln w="1905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charset="0"/>
              </a:rPr>
              <a:t>OYE </a:t>
            </a:r>
          </a:p>
          <a:p>
            <a:pPr algn="ctr">
              <a:defRPr/>
            </a:pPr>
            <a:r>
              <a:rPr lang="en-US" sz="2400" dirty="0">
                <a:ln w="1905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charset="0"/>
              </a:rPr>
              <a:t>(</a:t>
            </a:r>
            <a:r>
              <a:rPr lang="es-MX" sz="2400" dirty="0">
                <a:ln w="1905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charset="0"/>
              </a:rPr>
              <a:t>la Palabra de Dios</a:t>
            </a:r>
            <a:r>
              <a:rPr lang="en-US" sz="2400" dirty="0">
                <a:ln w="1905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charset="0"/>
              </a:rPr>
              <a:t>)</a:t>
            </a:r>
            <a:endParaRPr lang="en-US" sz="2400" dirty="0">
              <a:ln w="1905"/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cs typeface="Arial" charset="0"/>
            </a:endParaRPr>
          </a:p>
          <a:p>
            <a:pPr algn="ctr">
              <a:defRPr/>
            </a:pPr>
            <a:r>
              <a:rPr lang="en-US" sz="2400" b="1" dirty="0">
                <a:ln w="1905"/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charset="0"/>
              </a:rPr>
              <a:t>ROM 10:17</a:t>
            </a:r>
          </a:p>
        </p:txBody>
      </p:sp>
      <p:pic>
        <p:nvPicPr>
          <p:cNvPr id="6" name="Picture 12" descr="http://lh4.ggpht.com/_65FkiadEy2A/TMb-Tbd8YbI/AAAAAAAAAP8/ud9BPS4AGuE/IMG_0562_thumb%5B4%5D.jpg?imgmax=800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1143000"/>
            <a:ext cx="1524000" cy="127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6934200" y="914400"/>
            <a:ext cx="1828800" cy="2308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s-MX" sz="2400" b="1" dirty="0">
                <a:ln w="1905"/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charset="0"/>
              </a:rPr>
              <a:t>CREE</a:t>
            </a:r>
          </a:p>
          <a:p>
            <a:pPr algn="ctr">
              <a:defRPr/>
            </a:pPr>
            <a:r>
              <a:rPr lang="es-MX" sz="2400" b="1" dirty="0">
                <a:ln w="1905"/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charset="0"/>
              </a:rPr>
              <a:t>(en Cristo como El Hijo de Dios)</a:t>
            </a:r>
          </a:p>
          <a:p>
            <a:pPr algn="ctr">
              <a:defRPr/>
            </a:pPr>
            <a:r>
              <a:rPr lang="es-MX" sz="2400" b="1" dirty="0">
                <a:ln w="1905"/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charset="0"/>
              </a:rPr>
              <a:t>JN 3:16</a:t>
            </a:r>
          </a:p>
        </p:txBody>
      </p:sp>
      <p:pic>
        <p:nvPicPr>
          <p:cNvPr id="9" name="Picture 6" descr="https://encrypted-tbn0.gstatic.com/images?q=tbn:ANd9GcSpS1qbCs_hyC666LElEH8apRppcfzLDKbw-MxOhBgHWv6wMlMc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 l="10091" t="14249" r="20721"/>
          <a:stretch>
            <a:fillRect/>
          </a:stretch>
        </p:blipFill>
        <p:spPr bwMode="auto">
          <a:xfrm>
            <a:off x="762000" y="2667000"/>
            <a:ext cx="1828800" cy="120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/>
          <p:cNvSpPr/>
          <p:nvPr/>
        </p:nvSpPr>
        <p:spPr>
          <a:xfrm>
            <a:off x="2590800" y="2667000"/>
            <a:ext cx="2987675" cy="12001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2400" b="1" dirty="0">
                <a:ln w="1905"/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charset="0"/>
              </a:rPr>
              <a:t>ARREPIENTETE</a:t>
            </a:r>
          </a:p>
          <a:p>
            <a:pPr algn="ctr">
              <a:defRPr/>
            </a:pPr>
            <a:r>
              <a:rPr lang="en-US" sz="2400" b="1" dirty="0">
                <a:ln w="1905"/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charset="0"/>
              </a:rPr>
              <a:t>(de </a:t>
            </a:r>
            <a:r>
              <a:rPr lang="es-MX" sz="2400" b="1" dirty="0">
                <a:ln w="1905"/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charset="0"/>
              </a:rPr>
              <a:t>tus</a:t>
            </a:r>
            <a:r>
              <a:rPr lang="en-US" sz="2400" b="1" dirty="0">
                <a:ln w="1905"/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charset="0"/>
              </a:rPr>
              <a:t> </a:t>
            </a:r>
            <a:r>
              <a:rPr lang="es-MX" sz="2400" b="1" dirty="0">
                <a:ln w="1905"/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charset="0"/>
              </a:rPr>
              <a:t>pecados</a:t>
            </a:r>
            <a:r>
              <a:rPr lang="en-US" sz="2400" b="1" dirty="0">
                <a:ln w="1905"/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charset="0"/>
              </a:rPr>
              <a:t>)</a:t>
            </a:r>
          </a:p>
          <a:p>
            <a:pPr algn="ctr">
              <a:defRPr/>
            </a:pPr>
            <a:r>
              <a:rPr lang="en-US" sz="2400" b="1" dirty="0">
                <a:ln w="1905"/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charset="0"/>
              </a:rPr>
              <a:t>HCH 17:30</a:t>
            </a:r>
          </a:p>
        </p:txBody>
      </p:sp>
      <p:pic>
        <p:nvPicPr>
          <p:cNvPr id="11" name="Picture 4" descr="https://encrypted-tbn0.gstatic.com/images?q=tbn:ANd9GcRSeZu3Tt_ImaUPOmXqN6eMrt6nuidG6KVQseDlTD-nvwe7TBwm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 l="21658" t="8163" r="43147" b="12245"/>
          <a:stretch>
            <a:fillRect/>
          </a:stretch>
        </p:blipFill>
        <p:spPr bwMode="auto">
          <a:xfrm>
            <a:off x="228600" y="3962400"/>
            <a:ext cx="16764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/>
          <p:nvPr/>
        </p:nvSpPr>
        <p:spPr>
          <a:xfrm>
            <a:off x="1844675" y="3962400"/>
            <a:ext cx="4884738" cy="12001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s-MX" sz="2400" b="1" dirty="0">
                <a:ln w="1905"/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charset="0"/>
              </a:rPr>
              <a:t>CONFIESA</a:t>
            </a:r>
          </a:p>
          <a:p>
            <a:pPr algn="ctr">
              <a:defRPr/>
            </a:pPr>
            <a:r>
              <a:rPr lang="es-MX" sz="2400" b="1" dirty="0">
                <a:ln w="1905"/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charset="0"/>
              </a:rPr>
              <a:t>(a Cristo como Hijo de Dios)</a:t>
            </a:r>
          </a:p>
          <a:p>
            <a:pPr algn="ctr">
              <a:defRPr/>
            </a:pPr>
            <a:r>
              <a:rPr lang="es-MX" sz="2400" b="1" dirty="0">
                <a:ln w="1905"/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charset="0"/>
              </a:rPr>
              <a:t>ROM 10:10</a:t>
            </a:r>
          </a:p>
        </p:txBody>
      </p:sp>
      <p:pic>
        <p:nvPicPr>
          <p:cNvPr id="13" name="Picture 4" descr="BaptismSmall"/>
          <p:cNvPicPr>
            <a:picLocks noChangeAspect="1" noChangeArrowheads="1" noCrop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38200" y="5257800"/>
            <a:ext cx="1981200" cy="1341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13"/>
          <p:cNvSpPr/>
          <p:nvPr/>
        </p:nvSpPr>
        <p:spPr>
          <a:xfrm>
            <a:off x="2819400" y="5334000"/>
            <a:ext cx="5119688" cy="12001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s-MX" sz="2400" b="1" dirty="0">
                <a:ln w="1905"/>
                <a:solidFill>
                  <a:srgbClr val="F7964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charset="0"/>
              </a:rPr>
              <a:t>BAUTIZATE</a:t>
            </a:r>
          </a:p>
          <a:p>
            <a:pPr algn="ctr">
              <a:defRPr/>
            </a:pPr>
            <a:r>
              <a:rPr lang="es-MX" sz="2400" b="1" dirty="0">
                <a:ln w="1905"/>
                <a:solidFill>
                  <a:srgbClr val="F79646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charset="0"/>
              </a:rPr>
              <a:t>(para perdón de tus pecados)</a:t>
            </a:r>
          </a:p>
          <a:p>
            <a:pPr algn="ctr">
              <a:defRPr/>
            </a:pPr>
            <a:r>
              <a:rPr lang="es-MX" sz="2400" b="1" dirty="0">
                <a:ln w="1905"/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charset="0"/>
              </a:rPr>
              <a:t>HCH 2:38  </a:t>
            </a:r>
          </a:p>
        </p:txBody>
      </p:sp>
      <p:sp>
        <p:nvSpPr>
          <p:cNvPr id="15" name="Oval 14"/>
          <p:cNvSpPr/>
          <p:nvPr/>
        </p:nvSpPr>
        <p:spPr>
          <a:xfrm>
            <a:off x="6781800" y="3505200"/>
            <a:ext cx="2209800" cy="1981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7086600" y="3657600"/>
            <a:ext cx="1757363" cy="15700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s-MX" sz="2400" b="1" dirty="0">
                <a:ln w="1905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charset="0"/>
              </a:rPr>
              <a:t>SE FIEL</a:t>
            </a:r>
          </a:p>
          <a:p>
            <a:pPr algn="ctr">
              <a:defRPr/>
            </a:pPr>
            <a:r>
              <a:rPr lang="es-MX" sz="2400" b="1" dirty="0">
                <a:ln w="1905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charset="0"/>
              </a:rPr>
              <a:t>(hasta la </a:t>
            </a:r>
          </a:p>
          <a:p>
            <a:pPr algn="ctr">
              <a:defRPr/>
            </a:pPr>
            <a:r>
              <a:rPr lang="es-MX" sz="2400" b="1" dirty="0">
                <a:ln w="1905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charset="0"/>
              </a:rPr>
              <a:t>Muerte) </a:t>
            </a:r>
          </a:p>
          <a:p>
            <a:pPr algn="ctr">
              <a:defRPr/>
            </a:pPr>
            <a:r>
              <a:rPr lang="es-MX" sz="2400" b="1" dirty="0">
                <a:ln w="1905"/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charset="0"/>
              </a:rPr>
              <a:t>REV 2:10</a:t>
            </a:r>
          </a:p>
        </p:txBody>
      </p:sp>
      <p:pic>
        <p:nvPicPr>
          <p:cNvPr id="7170" name="Picture 2" descr="http://t0.gstatic.com/images?q=tbn:ANd9GcRLtlg3tjD7ExI_SP7-1Nbd0CVmdmnrsz5nXn3XGhnVyTzz31F-Ug">
            <a:hlinkClick r:id="rId9"/>
          </p:cNvPr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334000" y="1066800"/>
            <a:ext cx="1524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800" decel="100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10" grpId="0"/>
      <p:bldP spid="12" grpId="0"/>
      <p:bldP spid="14" grpId="0"/>
      <p:bldP spid="15" grpId="0" animBg="1"/>
      <p:bldP spid="1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Autofit/>
          </a:bodyPr>
          <a:lstStyle/>
          <a:p>
            <a:r>
              <a:rPr lang="en-US" sz="3200" dirty="0">
                <a:latin typeface="Arial Black" pitchFamily="34" charset="0"/>
                <a:cs typeface="Arial" pitchFamily="34" charset="0"/>
              </a:rPr>
              <a:t>INTRODUCCI</a:t>
            </a:r>
            <a:r>
              <a:rPr lang="en-US" sz="3200" dirty="0">
                <a:latin typeface="Arial Black" pitchFamily="34" charset="0"/>
              </a:rPr>
              <a:t>Ó</a:t>
            </a:r>
            <a:r>
              <a:rPr lang="en-US" sz="3200" dirty="0">
                <a:latin typeface="Arial Black" pitchFamily="34" charset="0"/>
                <a:cs typeface="Arial" pitchFamily="34" charset="0"/>
              </a:rPr>
              <a:t>N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914400"/>
            <a:ext cx="8382000" cy="57150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s-MX" sz="36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/>
              </a:rPr>
              <a:t>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/>
              </a:rPr>
              <a:t> </a:t>
            </a:r>
            <a:r>
              <a:rPr lang="es-MX" sz="2800" dirty="0">
                <a:latin typeface="Arial Black" pitchFamily="34" charset="0"/>
              </a:rPr>
              <a:t>En le mundo religioso no hay tema mas discutido que la Salvación! </a:t>
            </a:r>
          </a:p>
          <a:p>
            <a:pPr>
              <a:buNone/>
            </a:pPr>
            <a:r>
              <a:rPr lang="es-MX" sz="36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/>
              </a:rPr>
              <a:t>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/>
              </a:rPr>
              <a:t> </a:t>
            </a:r>
            <a:r>
              <a:rPr lang="es-MX" sz="2800" dirty="0">
                <a:latin typeface="Arial Black" pitchFamily="34" charset="0"/>
              </a:rPr>
              <a:t>La discusión viene por las multitudes creencias sobre como ser salvo.</a:t>
            </a:r>
          </a:p>
          <a:p>
            <a:pPr>
              <a:buNone/>
            </a:pPr>
            <a:r>
              <a:rPr lang="es-MX" sz="36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/>
              </a:rPr>
              <a:t></a:t>
            </a:r>
            <a:r>
              <a:rPr lang="es-MX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/>
              </a:rPr>
              <a:t> </a:t>
            </a:r>
            <a:r>
              <a:rPr lang="es-MX" sz="2800" dirty="0">
                <a:latin typeface="Arial Black" pitchFamily="34" charset="0"/>
              </a:rPr>
              <a:t>La Biblia ensena que </a:t>
            </a:r>
            <a:r>
              <a:rPr lang="es-MX" sz="2800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no hay una sola cosa que pueda salvar al hombre</a:t>
            </a:r>
          </a:p>
          <a:p>
            <a:pPr>
              <a:buNone/>
            </a:pPr>
            <a:r>
              <a:rPr lang="es-MX" sz="35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/>
              </a:rPr>
              <a:t></a:t>
            </a:r>
            <a:r>
              <a:rPr lang="es-MX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/>
              </a:rPr>
              <a:t> </a:t>
            </a:r>
            <a:r>
              <a:rPr lang="es-MX" sz="2800" dirty="0">
                <a:latin typeface="Arial Black" pitchFamily="34" charset="0"/>
              </a:rPr>
              <a:t>En la Palabra encontramos </a:t>
            </a:r>
            <a:r>
              <a:rPr lang="es-MX" sz="2800" dirty="0">
                <a:solidFill>
                  <a:srgbClr val="0000FF"/>
                </a:solidFill>
                <a:latin typeface="Arial Black" pitchFamily="34" charset="0"/>
              </a:rPr>
              <a:t>el plan de Dios para salvación</a:t>
            </a:r>
            <a:r>
              <a:rPr lang="es-MX" sz="2800" dirty="0">
                <a:latin typeface="Arial Black" pitchFamily="34" charset="0"/>
              </a:rPr>
              <a:t> (no es plan del hombre)</a:t>
            </a:r>
          </a:p>
          <a:p>
            <a:pPr>
              <a:buNone/>
            </a:pPr>
            <a:r>
              <a:rPr lang="es-MX" sz="35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/>
              </a:rPr>
              <a:t></a:t>
            </a:r>
            <a:r>
              <a:rPr lang="es-MX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/>
              </a:rPr>
              <a:t> </a:t>
            </a:r>
            <a:r>
              <a:rPr lang="es-MX" sz="2800" dirty="0">
                <a:latin typeface="Arial Black" pitchFamily="34" charset="0"/>
              </a:rPr>
              <a:t>Este plan involucra varias cosas como vamos a ver.</a:t>
            </a:r>
          </a:p>
          <a:p>
            <a:pPr>
              <a:buNone/>
            </a:pPr>
            <a:endParaRPr lang="en-US" sz="28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800" decel="100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MX" sz="36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/>
              </a:rPr>
              <a:t> </a:t>
            </a:r>
            <a:r>
              <a:rPr lang="es-MX" dirty="0">
                <a:latin typeface="Arial Black" pitchFamily="34" charset="0"/>
              </a:rPr>
              <a:t>En esta ocasión quiero que juntos veamos el caso de un hombre llamado No</a:t>
            </a:r>
            <a:r>
              <a:rPr lang="es-MX" b="1" dirty="0">
                <a:latin typeface="Arial Black" pitchFamily="34" charset="0"/>
                <a:cs typeface="Arial" pitchFamily="34" charset="0"/>
              </a:rPr>
              <a:t>é </a:t>
            </a:r>
            <a:r>
              <a:rPr lang="es-MX" dirty="0">
                <a:latin typeface="Arial Black" pitchFamily="34" charset="0"/>
              </a:rPr>
              <a:t>.</a:t>
            </a:r>
          </a:p>
          <a:p>
            <a:pPr>
              <a:buNone/>
            </a:pPr>
            <a:r>
              <a:rPr lang="es-MX" sz="36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/>
              </a:rPr>
              <a:t></a:t>
            </a:r>
            <a:r>
              <a:rPr lang="es-MX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"/>
              </a:rPr>
              <a:t> </a:t>
            </a:r>
            <a:r>
              <a:rPr lang="es-MX" dirty="0">
                <a:latin typeface="Arial Black" pitchFamily="34" charset="0"/>
              </a:rPr>
              <a:t>Aunque No</a:t>
            </a:r>
            <a:r>
              <a:rPr lang="es-MX" b="1" dirty="0">
                <a:latin typeface="Arial Black" pitchFamily="34" charset="0"/>
                <a:cs typeface="Arial" pitchFamily="34" charset="0"/>
              </a:rPr>
              <a:t>é </a:t>
            </a:r>
            <a:r>
              <a:rPr lang="es-MX" u="sng" dirty="0">
                <a:solidFill>
                  <a:srgbClr val="0000FF"/>
                </a:solidFill>
                <a:latin typeface="Arial Black" pitchFamily="34" charset="0"/>
              </a:rPr>
              <a:t>no fue salvo bajo el Nuevo Testamento…</a:t>
            </a:r>
          </a:p>
          <a:p>
            <a:pPr algn="ctr">
              <a:buNone/>
            </a:pPr>
            <a:r>
              <a:rPr lang="es-MX" dirty="0">
                <a:latin typeface="Arial Black" pitchFamily="34" charset="0"/>
              </a:rPr>
              <a:t>  </a:t>
            </a:r>
            <a:r>
              <a:rPr lang="es-MX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lo que lo salvó </a:t>
            </a:r>
            <a:r>
              <a:rPr lang="es-MX" sz="36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es necesario     para nuestra salvación</a:t>
            </a:r>
            <a:r>
              <a:rPr lang="es-MX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!</a:t>
            </a:r>
          </a:p>
          <a:p>
            <a:pPr>
              <a:buNone/>
            </a:pPr>
            <a:endParaRPr lang="en-US" sz="28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  <a:solidFill>
            <a:schemeClr val="accent6">
              <a:lumMod val="20000"/>
              <a:lumOff val="80000"/>
            </a:schemeClr>
          </a:solidFill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s-MX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GEN 6:8</a:t>
            </a:r>
            <a:r>
              <a:rPr lang="es-MX" sz="2400" dirty="0">
                <a:latin typeface="Arial Black" pitchFamily="34" charset="0"/>
              </a:rPr>
              <a:t>. </a:t>
            </a:r>
            <a:r>
              <a:rPr lang="es-MX" sz="2400" b="1" dirty="0">
                <a:latin typeface="Arial Black" pitchFamily="34" charset="0"/>
                <a:cs typeface="Arial" pitchFamily="34" charset="0"/>
              </a:rPr>
              <a:t>De todos los vivientes solo Noé      </a:t>
            </a:r>
            <a:r>
              <a:rPr lang="es-MX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hallo gracia</a:t>
            </a: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</a:t>
            </a:r>
            <a:r>
              <a:rPr lang="es-MX" sz="2400" b="1" dirty="0">
                <a:latin typeface="Arial Black" pitchFamily="34" charset="0"/>
                <a:cs typeface="Arial" pitchFamily="34" charset="0"/>
              </a:rPr>
              <a:t>ante los ojos de Dios.</a:t>
            </a:r>
          </a:p>
          <a:p>
            <a:pPr>
              <a:buNone/>
            </a:pPr>
            <a:r>
              <a:rPr lang="es-MX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</a:t>
            </a:r>
            <a:r>
              <a:rPr lang="es-MX" sz="2800" b="1" dirty="0">
                <a:latin typeface="Arial Black" pitchFamily="34" charset="0"/>
                <a:cs typeface="Arial" pitchFamily="34" charset="0"/>
                <a:sym typeface="Wingdings 3"/>
              </a:rPr>
              <a:t> </a:t>
            </a:r>
            <a:r>
              <a:rPr lang="es-MX" sz="2400" b="1" dirty="0">
                <a:latin typeface="Arial Black" pitchFamily="34" charset="0"/>
                <a:cs typeface="Arial" pitchFamily="34" charset="0"/>
              </a:rPr>
              <a:t>Sin la gracia de Dios Noé no podía haber  sido salvo!</a:t>
            </a:r>
          </a:p>
          <a:p>
            <a:pPr algn="ctr">
              <a:buNone/>
            </a:pPr>
            <a:r>
              <a:rPr lang="es-MX" b="1" u="sng" dirty="0">
                <a:solidFill>
                  <a:srgbClr val="C00000"/>
                </a:solidFill>
                <a:latin typeface="Arial Black" pitchFamily="34" charset="0"/>
                <a:cs typeface="Arial" pitchFamily="34" charset="0"/>
              </a:rPr>
              <a:t>Gracia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2400" b="1" dirty="0">
                <a:latin typeface="Arial Black" pitchFamily="34" charset="0"/>
                <a:cs typeface="Arial" pitchFamily="34" charset="0"/>
              </a:rPr>
              <a:t>= </a:t>
            </a:r>
            <a:r>
              <a:rPr lang="es-MX" sz="2800" b="1" dirty="0">
                <a:latin typeface="Arial Black" pitchFamily="34" charset="0"/>
                <a:cs typeface="Arial" pitchFamily="34" charset="0"/>
              </a:rPr>
              <a:t>favor no merecido</a:t>
            </a:r>
            <a:r>
              <a:rPr lang="es-MX" sz="2400" b="1" dirty="0">
                <a:latin typeface="Arial Black" pitchFamily="34" charset="0"/>
                <a:cs typeface="Arial" pitchFamily="34" charset="0"/>
              </a:rPr>
              <a:t>.                                                </a:t>
            </a:r>
            <a:r>
              <a:rPr lang="es-MX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La gracia de Dios es el favor de Dios.</a:t>
            </a:r>
            <a:endParaRPr lang="es-MX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cs typeface="Arial" pitchFamily="34" charset="0"/>
            </a:endParaRPr>
          </a:p>
          <a:p>
            <a:pPr>
              <a:buNone/>
            </a:pPr>
            <a:r>
              <a:rPr lang="es-MX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  <a:sym typeface="Wingdings 3"/>
              </a:rPr>
              <a:t></a:t>
            </a:r>
            <a:r>
              <a:rPr lang="es-MX" sz="2400" b="1" dirty="0">
                <a:latin typeface="Arial" pitchFamily="34" charset="0"/>
                <a:cs typeface="Arial" pitchFamily="34" charset="0"/>
                <a:sym typeface="Wingdings 3"/>
              </a:rPr>
              <a:t> </a:t>
            </a:r>
            <a:r>
              <a:rPr lang="es-MX" sz="2400" b="1" dirty="0">
                <a:latin typeface="Arial Black" pitchFamily="34" charset="0"/>
                <a:cs typeface="Arial" pitchFamily="34" charset="0"/>
              </a:rPr>
              <a:t>Por </a:t>
            </a:r>
            <a:r>
              <a:rPr lang="es-MX" sz="2800" b="1" dirty="0">
                <a:solidFill>
                  <a:srgbClr val="C00000"/>
                </a:solidFill>
                <a:latin typeface="Arial Black" pitchFamily="34" charset="0"/>
                <a:cs typeface="Arial" pitchFamily="34" charset="0"/>
              </a:rPr>
              <a:t>“gracia” </a:t>
            </a:r>
            <a:r>
              <a:rPr lang="es-MX" sz="2400" b="1" dirty="0">
                <a:latin typeface="Arial Black" pitchFamily="34" charset="0"/>
                <a:cs typeface="Arial" pitchFamily="34" charset="0"/>
              </a:rPr>
              <a:t>Dios………….</a:t>
            </a:r>
          </a:p>
          <a:p>
            <a:pPr>
              <a:buNone/>
            </a:pPr>
            <a:r>
              <a:rPr lang="es-MX" sz="24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[1] </a:t>
            </a:r>
            <a:r>
              <a:rPr lang="es-MX" sz="2400" b="1" dirty="0">
                <a:latin typeface="Arial Black" pitchFamily="34" charset="0"/>
                <a:cs typeface="Arial" pitchFamily="34" charset="0"/>
              </a:rPr>
              <a:t>Le hizo la salvación disponible a Noé—                     Noé no podía salvarse así mismo; </a:t>
            </a:r>
            <a:r>
              <a:rPr lang="es-MX" sz="2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así es con nosotros</a:t>
            </a:r>
            <a:r>
              <a:rPr lang="es-MX" sz="2400" b="1" dirty="0">
                <a:latin typeface="Arial Black" pitchFamily="34" charset="0"/>
                <a:cs typeface="Arial" pitchFamily="34" charset="0"/>
              </a:rPr>
              <a:t>, </a:t>
            </a:r>
            <a:r>
              <a:rPr lang="es-MX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EF 2:8, </a:t>
            </a:r>
            <a:r>
              <a:rPr lang="es-MX" sz="28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“</a:t>
            </a:r>
            <a:r>
              <a:rPr lang="es-MX" sz="28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Porque </a:t>
            </a:r>
            <a:r>
              <a:rPr lang="es-MX" sz="2800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por gracia sois salvos</a:t>
            </a:r>
            <a:r>
              <a:rPr lang="es-MX" sz="2800" b="1" i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…”</a:t>
            </a:r>
            <a:endParaRPr lang="es-MX" sz="2400" b="1" i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cs typeface="Arial" pitchFamily="34" charset="0"/>
            </a:endParaRPr>
          </a:p>
          <a:p>
            <a:pPr>
              <a:buNone/>
            </a:pPr>
            <a:endParaRPr lang="en-US" sz="2400" b="1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2057400" y="228600"/>
            <a:ext cx="4648200" cy="114300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905000" y="228600"/>
            <a:ext cx="5081446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LA </a:t>
            </a:r>
            <a:r>
              <a:rPr lang="en-US" sz="3200" b="1" u="sng" dirty="0">
                <a:ln w="1905"/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GRACIA</a:t>
            </a:r>
            <a:r>
              <a:rPr lang="en-US" sz="32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 DE DIOS</a:t>
            </a:r>
          </a:p>
          <a:p>
            <a:pPr algn="ctr"/>
            <a:r>
              <a:rPr lang="en-US" sz="3200" b="1" cap="none" spc="0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SALV</a:t>
            </a:r>
            <a:r>
              <a:rPr lang="en-US" sz="3200" dirty="0">
                <a:latin typeface="Arial Black" pitchFamily="34" charset="0"/>
              </a:rPr>
              <a:t>Ó</a:t>
            </a:r>
            <a:r>
              <a:rPr lang="en-US" sz="3200" b="1" cap="none" spc="0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 A NO</a:t>
            </a:r>
            <a:r>
              <a:rPr lang="en-US" sz="3200" b="1" dirty="0">
                <a:latin typeface="Arial Black" pitchFamily="34" charset="0"/>
              </a:rPr>
              <a:t>É</a:t>
            </a:r>
            <a:r>
              <a:rPr lang="en-US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endParaRPr lang="en-US" sz="3200" b="1" cap="none" spc="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638800"/>
          </a:xfrm>
          <a:solidFill>
            <a:schemeClr val="accent6">
              <a:lumMod val="20000"/>
              <a:lumOff val="80000"/>
            </a:schemeClr>
          </a:solidFill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pPr>
              <a:buNone/>
            </a:pPr>
            <a:r>
              <a:rPr lang="es-MX" sz="28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[</a:t>
            </a:r>
            <a:r>
              <a:rPr lang="es-MX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2] </a:t>
            </a:r>
            <a:r>
              <a:rPr lang="es-MX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GEN 6:13-16.</a:t>
            </a:r>
          </a:p>
          <a:p>
            <a:pPr>
              <a:buNone/>
            </a:pPr>
            <a:r>
              <a:rPr lang="es-MX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</a:t>
            </a:r>
            <a:r>
              <a:rPr lang="es-MX" b="1" dirty="0">
                <a:latin typeface="Arial Black" pitchFamily="34" charset="0"/>
                <a:cs typeface="Arial" pitchFamily="34" charset="0"/>
              </a:rPr>
              <a:t>Le dio </a:t>
            </a:r>
            <a:r>
              <a:rPr lang="es-MX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un plan a Noé</a:t>
            </a:r>
            <a:r>
              <a:rPr lang="es-MX" b="1" dirty="0">
                <a:latin typeface="Arial Black" pitchFamily="34" charset="0"/>
                <a:cs typeface="Arial" pitchFamily="34" charset="0"/>
              </a:rPr>
              <a:t> que requería que Noé hiciera algo.  </a:t>
            </a:r>
          </a:p>
          <a:p>
            <a:pPr>
              <a:buNone/>
            </a:pPr>
            <a:r>
              <a:rPr lang="es-MX" b="1" i="1" dirty="0">
                <a:latin typeface="Arial Black" pitchFamily="34" charset="0"/>
                <a:cs typeface="Arial" pitchFamily="34" charset="0"/>
              </a:rPr>
              <a:t>(edificara un arca según los requisitos que Dios le dio) </a:t>
            </a:r>
          </a:p>
          <a:p>
            <a:pPr>
              <a:buNone/>
            </a:pPr>
            <a:r>
              <a:rPr lang="es-MX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 </a:t>
            </a:r>
            <a:r>
              <a:rPr lang="es-MX" b="1" dirty="0">
                <a:latin typeface="Arial Black" pitchFamily="34" charset="0"/>
                <a:cs typeface="Arial" pitchFamily="34" charset="0"/>
              </a:rPr>
              <a:t>Sin duda Noé fue salvo </a:t>
            </a:r>
          </a:p>
          <a:p>
            <a:pPr>
              <a:buNone/>
            </a:pPr>
            <a:r>
              <a:rPr lang="es-MX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           </a:t>
            </a:r>
            <a:r>
              <a:rPr lang="es-MX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por la </a:t>
            </a:r>
            <a:r>
              <a:rPr lang="es-MX" b="1" i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GRACIA</a:t>
            </a:r>
            <a:r>
              <a:rPr lang="es-MX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de Dios!</a:t>
            </a:r>
          </a:p>
          <a:p>
            <a:pPr>
              <a:buNone/>
            </a:pPr>
            <a:r>
              <a:rPr lang="es-MX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 </a:t>
            </a:r>
            <a:r>
              <a:rPr lang="es-MX" b="1" dirty="0">
                <a:latin typeface="Arial Black" pitchFamily="34" charset="0"/>
                <a:cs typeface="Arial" pitchFamily="34" charset="0"/>
                <a:sym typeface="Wingdings 3"/>
              </a:rPr>
              <a:t>P</a:t>
            </a:r>
            <a:r>
              <a:rPr lang="es-MX" b="1" dirty="0">
                <a:latin typeface="Arial Black" pitchFamily="34" charset="0"/>
                <a:cs typeface="Arial" pitchFamily="34" charset="0"/>
              </a:rPr>
              <a:t>ero eso </a:t>
            </a:r>
            <a:r>
              <a:rPr lang="es-MX" b="1" u="sng" dirty="0">
                <a:latin typeface="Arial Black" pitchFamily="34" charset="0"/>
                <a:cs typeface="Arial" pitchFamily="34" charset="0"/>
              </a:rPr>
              <a:t>no fue lo único</a:t>
            </a:r>
            <a:r>
              <a:rPr lang="es-MX" b="1" dirty="0">
                <a:latin typeface="Arial Black" pitchFamily="34" charset="0"/>
                <a:cs typeface="Arial" pitchFamily="34" charset="0"/>
              </a:rPr>
              <a:t> que salv</a:t>
            </a:r>
            <a:r>
              <a:rPr lang="es-MX" dirty="0">
                <a:latin typeface="Arial Black" pitchFamily="34" charset="0"/>
              </a:rPr>
              <a:t>ó</a:t>
            </a:r>
            <a:r>
              <a:rPr lang="es-MX" b="1" dirty="0">
                <a:latin typeface="Arial Black" pitchFamily="34" charset="0"/>
                <a:cs typeface="Arial" pitchFamily="34" charset="0"/>
              </a:rPr>
              <a:t> a Noé.</a:t>
            </a:r>
          </a:p>
          <a:p>
            <a:pPr>
              <a:buNone/>
            </a:pPr>
            <a:r>
              <a:rPr lang="es-MX" b="1" dirty="0">
                <a:latin typeface="Arial Black" pitchFamily="34" charset="0"/>
                <a:cs typeface="Arial" pitchFamily="34" charset="0"/>
                <a:sym typeface="Wingdings 3"/>
              </a:rPr>
              <a:t>            </a:t>
            </a:r>
            <a:r>
              <a:rPr lang="es-MX" b="1" dirty="0">
                <a:latin typeface="Arial Black" pitchFamily="34" charset="0"/>
                <a:cs typeface="Arial" pitchFamily="34" charset="0"/>
              </a:rPr>
              <a:t>Hubo algo mas. Veamos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  <a:solidFill>
            <a:schemeClr val="accent3">
              <a:lumMod val="20000"/>
              <a:lumOff val="80000"/>
            </a:schemeClr>
          </a:solidFill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txBody>
          <a:bodyPr>
            <a:noAutofit/>
          </a:bodyPr>
          <a:lstStyle/>
          <a:p>
            <a:pPr>
              <a:buNone/>
            </a:pPr>
            <a:r>
              <a:rPr lang="es-MX" b="1" dirty="0">
                <a:solidFill>
                  <a:srgbClr val="C00000"/>
                </a:solidFill>
                <a:latin typeface="Arial Black" pitchFamily="34" charset="0"/>
                <a:cs typeface="Arial" pitchFamily="34" charset="0"/>
              </a:rPr>
              <a:t>HEB 11:7</a:t>
            </a:r>
            <a:r>
              <a:rPr lang="es-MX" b="1" dirty="0">
                <a:latin typeface="Arial Black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s-MX" b="1" dirty="0">
                <a:latin typeface="Arial Black" pitchFamily="34" charset="0"/>
                <a:cs typeface="Arial" pitchFamily="34" charset="0"/>
              </a:rPr>
              <a:t> </a:t>
            </a:r>
            <a:r>
              <a:rPr lang="es-MX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=</a:t>
            </a:r>
            <a:r>
              <a:rPr lang="es-MX" b="1" dirty="0">
                <a:latin typeface="Arial Black" pitchFamily="34" charset="0"/>
                <a:cs typeface="Arial" pitchFamily="34" charset="0"/>
              </a:rPr>
              <a:t> Dios avis</a:t>
            </a:r>
            <a:r>
              <a:rPr lang="es-MX" dirty="0">
                <a:latin typeface="Arial Black" pitchFamily="34" charset="0"/>
              </a:rPr>
              <a:t>ó</a:t>
            </a:r>
            <a:r>
              <a:rPr lang="es-MX" b="1" dirty="0">
                <a:latin typeface="Arial Black" pitchFamily="34" charset="0"/>
                <a:cs typeface="Arial" pitchFamily="34" charset="0"/>
              </a:rPr>
              <a:t> a Noé de la venida destrucción, </a:t>
            </a:r>
            <a:r>
              <a:rPr lang="es-MX" b="1" dirty="0">
                <a:solidFill>
                  <a:srgbClr val="C00000"/>
                </a:solidFill>
                <a:latin typeface="Arial Black" pitchFamily="34" charset="0"/>
                <a:cs typeface="Arial" pitchFamily="34" charset="0"/>
              </a:rPr>
              <a:t>GEN 6:13</a:t>
            </a:r>
            <a:r>
              <a:rPr lang="es-MX" b="1" dirty="0">
                <a:latin typeface="Arial Black" pitchFamily="34" charset="0"/>
                <a:cs typeface="Arial" pitchFamily="34" charset="0"/>
              </a:rPr>
              <a:t>. </a:t>
            </a:r>
            <a:endParaRPr lang="es-MX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cs typeface="Arial" pitchFamily="34" charset="0"/>
            </a:endParaRPr>
          </a:p>
          <a:p>
            <a:pPr>
              <a:buNone/>
            </a:pPr>
            <a:r>
              <a:rPr lang="es-MX" b="1" dirty="0">
                <a:latin typeface="Arial Black" pitchFamily="34" charset="0"/>
                <a:cs typeface="Arial" pitchFamily="34" charset="0"/>
              </a:rPr>
              <a:t> </a:t>
            </a:r>
            <a:r>
              <a:rPr lang="es-MX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=</a:t>
            </a:r>
            <a:r>
              <a:rPr lang="es-MX" b="1" dirty="0">
                <a:latin typeface="Arial Black" pitchFamily="34" charset="0"/>
                <a:cs typeface="Arial" pitchFamily="34" charset="0"/>
              </a:rPr>
              <a:t> Aunque Noé nunca había visto un “diluvio”, </a:t>
            </a:r>
            <a:r>
              <a:rPr lang="es-MX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el creyó</a:t>
            </a:r>
            <a:r>
              <a:rPr lang="es-MX" b="1" dirty="0">
                <a:latin typeface="Arial Black" pitchFamily="34" charset="0"/>
                <a:cs typeface="Arial" pitchFamily="34" charset="0"/>
              </a:rPr>
              <a:t>, </a:t>
            </a:r>
            <a:r>
              <a:rPr lang="es-MX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tuvo fe</a:t>
            </a:r>
            <a:r>
              <a:rPr lang="es-MX" b="1" dirty="0">
                <a:latin typeface="Arial Black" pitchFamily="34" charset="0"/>
                <a:cs typeface="Arial" pitchFamily="34" charset="0"/>
              </a:rPr>
              <a:t>,                 </a:t>
            </a:r>
            <a:r>
              <a:rPr lang="es-MX" b="1" dirty="0">
                <a:solidFill>
                  <a:srgbClr val="C00000"/>
                </a:solidFill>
                <a:latin typeface="Arial Black" pitchFamily="34" charset="0"/>
                <a:cs typeface="Arial" pitchFamily="34" charset="0"/>
              </a:rPr>
              <a:t>HEB 11:1,7</a:t>
            </a:r>
          </a:p>
          <a:p>
            <a:pPr>
              <a:buNone/>
            </a:pPr>
            <a:r>
              <a:rPr lang="es-MX" b="1" dirty="0">
                <a:latin typeface="Arial Black" pitchFamily="34" charset="0"/>
                <a:cs typeface="Arial" pitchFamily="34" charset="0"/>
              </a:rPr>
              <a:t> </a:t>
            </a:r>
            <a:r>
              <a:rPr lang="es-MX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2"/>
              </a:rPr>
              <a:t> </a:t>
            </a:r>
            <a:r>
              <a:rPr lang="es-MX" b="1" dirty="0">
                <a:latin typeface="Arial Black" pitchFamily="34" charset="0"/>
                <a:cs typeface="Arial" pitchFamily="34" charset="0"/>
                <a:sym typeface="Wingdings 2"/>
              </a:rPr>
              <a:t>Es necesario creerle a Dios!</a:t>
            </a:r>
          </a:p>
          <a:p>
            <a:pPr>
              <a:buNone/>
            </a:pPr>
            <a:r>
              <a:rPr lang="es-MX" b="1" dirty="0">
                <a:latin typeface="Arial Black" pitchFamily="34" charset="0"/>
                <a:cs typeface="Arial" pitchFamily="34" charset="0"/>
                <a:sym typeface="Wingdings 2"/>
              </a:rPr>
              <a:t>      El </a:t>
            </a:r>
            <a:r>
              <a:rPr lang="es-MX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2"/>
              </a:rPr>
              <a:t>“</a:t>
            </a:r>
            <a:r>
              <a:rPr lang="es-MX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2"/>
              </a:rPr>
              <a:t>Creer</a:t>
            </a:r>
            <a:r>
              <a:rPr lang="es-MX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2"/>
              </a:rPr>
              <a:t>” </a:t>
            </a:r>
            <a:r>
              <a:rPr lang="es-MX" b="1" dirty="0">
                <a:latin typeface="Arial Black" pitchFamily="34" charset="0"/>
                <a:cs typeface="Arial" pitchFamily="34" charset="0"/>
                <a:sym typeface="Wingdings 2"/>
              </a:rPr>
              <a:t>lleva a </a:t>
            </a:r>
            <a:r>
              <a:rPr lang="es-MX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2"/>
              </a:rPr>
              <a:t>“</a:t>
            </a:r>
            <a:r>
              <a:rPr lang="es-MX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2"/>
              </a:rPr>
              <a:t>Obedecer</a:t>
            </a:r>
            <a:r>
              <a:rPr lang="es-MX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2"/>
              </a:rPr>
              <a:t>”!</a:t>
            </a:r>
            <a:endParaRPr lang="en-US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2743200" y="228600"/>
            <a:ext cx="3657600" cy="11430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819400" y="228600"/>
            <a:ext cx="3352799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LA </a:t>
            </a:r>
            <a:r>
              <a:rPr lang="en-US" sz="3200" b="1" u="sng" dirty="0">
                <a:ln w="1905"/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FE</a:t>
            </a:r>
          </a:p>
          <a:p>
            <a:pPr algn="ctr"/>
            <a:r>
              <a:rPr lang="en-US" sz="3200" b="1" cap="none" spc="0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SALV</a:t>
            </a:r>
            <a:r>
              <a:rPr lang="en-US" sz="3200" dirty="0">
                <a:latin typeface="Arial Black" pitchFamily="34" charset="0"/>
              </a:rPr>
              <a:t>Ó</a:t>
            </a:r>
            <a:r>
              <a:rPr lang="en-US" sz="3200" b="1" cap="none" spc="0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 A NO</a:t>
            </a:r>
            <a:r>
              <a:rPr lang="en-US" sz="3200" b="1" dirty="0">
                <a:latin typeface="Arial Black" pitchFamily="34" charset="0"/>
              </a:rPr>
              <a:t>É</a:t>
            </a:r>
            <a:r>
              <a:rPr lang="en-US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endParaRPr lang="en-US" sz="3200" b="1" cap="none" spc="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3">
              <a:lumMod val="20000"/>
              <a:lumOff val="80000"/>
            </a:schemeClr>
          </a:solidFill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pPr>
              <a:buNone/>
            </a:pPr>
            <a:r>
              <a:rPr lang="es-MX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2"/>
              </a:rPr>
              <a:t></a:t>
            </a:r>
            <a:r>
              <a:rPr lang="es-MX" b="1" dirty="0">
                <a:latin typeface="Arial Black" pitchFamily="34" charset="0"/>
                <a:cs typeface="Arial" pitchFamily="34" charset="0"/>
                <a:sym typeface="Wingdings 2"/>
              </a:rPr>
              <a:t> </a:t>
            </a:r>
            <a:r>
              <a:rPr lang="es-MX" b="1" dirty="0">
                <a:solidFill>
                  <a:srgbClr val="C00000"/>
                </a:solidFill>
                <a:latin typeface="Arial Black" pitchFamily="34" charset="0"/>
                <a:cs typeface="Arial" pitchFamily="34" charset="0"/>
              </a:rPr>
              <a:t>GEN 6:22 </a:t>
            </a:r>
            <a:r>
              <a:rPr lang="es-MX" b="1" dirty="0">
                <a:latin typeface="Arial Black" pitchFamily="34" charset="0"/>
                <a:cs typeface="Arial" pitchFamily="34" charset="0"/>
              </a:rPr>
              <a:t>Noé </a:t>
            </a:r>
            <a:r>
              <a:rPr lang="es-MX" b="1" u="sng" dirty="0">
                <a:solidFill>
                  <a:srgbClr val="0000FF"/>
                </a:solidFill>
                <a:latin typeface="Arial Black" pitchFamily="34" charset="0"/>
                <a:cs typeface="Arial" pitchFamily="34" charset="0"/>
              </a:rPr>
              <a:t>hizo</a:t>
            </a:r>
            <a:r>
              <a:rPr lang="es-MX" b="1" dirty="0">
                <a:latin typeface="Arial Black" pitchFamily="34" charset="0"/>
                <a:cs typeface="Arial" pitchFamily="34" charset="0"/>
              </a:rPr>
              <a:t> todo lo que Dios le mand</a:t>
            </a:r>
            <a:r>
              <a:rPr lang="es-MX" dirty="0">
                <a:latin typeface="Arial Black" pitchFamily="34" charset="0"/>
              </a:rPr>
              <a:t>ó</a:t>
            </a:r>
            <a:r>
              <a:rPr lang="es-MX" b="1" dirty="0">
                <a:solidFill>
                  <a:srgbClr val="C00000"/>
                </a:solidFill>
                <a:latin typeface="Arial Black" pitchFamily="34" charset="0"/>
                <a:cs typeface="Arial" pitchFamily="34" charset="0"/>
              </a:rPr>
              <a:t> </a:t>
            </a:r>
            <a:r>
              <a:rPr lang="es-MX" b="1" dirty="0">
                <a:latin typeface="Arial Black" pitchFamily="34" charset="0"/>
                <a:cs typeface="Arial" pitchFamily="34" charset="0"/>
              </a:rPr>
              <a:t>y </a:t>
            </a:r>
            <a:r>
              <a:rPr lang="es-MX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su obediencia</a:t>
            </a:r>
            <a:r>
              <a:rPr lang="es-MX" b="1" dirty="0">
                <a:solidFill>
                  <a:srgbClr val="0000FF"/>
                </a:solidFill>
                <a:latin typeface="Arial Black" pitchFamily="34" charset="0"/>
                <a:cs typeface="Arial" pitchFamily="34" charset="0"/>
              </a:rPr>
              <a:t> </a:t>
            </a:r>
            <a:r>
              <a:rPr lang="es-MX" b="1" dirty="0">
                <a:latin typeface="Arial Black" pitchFamily="34" charset="0"/>
                <a:cs typeface="Arial" pitchFamily="34" charset="0"/>
              </a:rPr>
              <a:t>a Dios </a:t>
            </a:r>
            <a:r>
              <a:rPr lang="es-MX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fue evidencia</a:t>
            </a:r>
            <a:r>
              <a:rPr lang="es-MX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</a:t>
            </a:r>
            <a:r>
              <a:rPr lang="es-MX" b="1" dirty="0">
                <a:latin typeface="Arial Black" pitchFamily="34" charset="0"/>
                <a:cs typeface="Arial" pitchFamily="34" charset="0"/>
              </a:rPr>
              <a:t>de </a:t>
            </a:r>
            <a:r>
              <a:rPr lang="es-MX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su fe</a:t>
            </a:r>
            <a:r>
              <a:rPr lang="es-MX" b="1" dirty="0">
                <a:latin typeface="Arial Black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s-MX" b="1" dirty="0">
                <a:latin typeface="Arial Black" pitchFamily="34" charset="0"/>
                <a:cs typeface="Arial" pitchFamily="34" charset="0"/>
              </a:rPr>
              <a:t>             Noé le </a:t>
            </a:r>
            <a:r>
              <a:rPr lang="es-MX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crey</a:t>
            </a:r>
            <a:r>
              <a:rPr lang="es-MX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ó</a:t>
            </a:r>
            <a:r>
              <a:rPr lang="es-MX" b="1" dirty="0">
                <a:latin typeface="Arial Black" pitchFamily="34" charset="0"/>
                <a:cs typeface="Arial" pitchFamily="34" charset="0"/>
              </a:rPr>
              <a:t> a Dios y     	 	       por eso le </a:t>
            </a:r>
            <a:r>
              <a:rPr lang="es-MX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obedeció</a:t>
            </a:r>
            <a:r>
              <a:rPr lang="es-MX" b="1" dirty="0">
                <a:latin typeface="Arial Black" pitchFamily="34" charset="0"/>
                <a:cs typeface="Arial" pitchFamily="34" charset="0"/>
              </a:rPr>
              <a:t>!</a:t>
            </a:r>
            <a:r>
              <a:rPr lang="es-MX" b="1" dirty="0">
                <a:solidFill>
                  <a:srgbClr val="C00000"/>
                </a:solidFill>
                <a:latin typeface="Arial Black" pitchFamily="34" charset="0"/>
                <a:cs typeface="Arial" pitchFamily="34" charset="0"/>
              </a:rPr>
              <a:t> </a:t>
            </a:r>
          </a:p>
          <a:p>
            <a:pPr algn="ctr">
              <a:buNone/>
            </a:pPr>
            <a:r>
              <a:rPr lang="es-MX" b="1" dirty="0">
                <a:latin typeface="Arial Black" pitchFamily="34" charset="0"/>
                <a:cs typeface="Arial" pitchFamily="34" charset="0"/>
              </a:rPr>
              <a:t>Y esto nos trae a la otra cosa que salvó a Noé.</a:t>
            </a:r>
          </a:p>
          <a:p>
            <a:pPr>
              <a:buNone/>
            </a:pP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2209800" y="152400"/>
            <a:ext cx="4419600" cy="1143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2438400" y="228600"/>
            <a:ext cx="4038600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LA </a:t>
            </a:r>
            <a:r>
              <a:rPr lang="en-US" sz="3200" b="1" u="sng" dirty="0">
                <a:ln w="1905"/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OBEDIENCIA</a:t>
            </a:r>
          </a:p>
          <a:p>
            <a:pPr algn="ctr"/>
            <a:r>
              <a:rPr lang="en-US" sz="3200" b="1" cap="none" spc="0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SALV</a:t>
            </a:r>
            <a:r>
              <a:rPr lang="en-US" sz="3200" dirty="0">
                <a:latin typeface="Arial Black" pitchFamily="34" charset="0"/>
              </a:rPr>
              <a:t>Ó</a:t>
            </a:r>
            <a:r>
              <a:rPr lang="en-US" sz="3200" b="1" cap="none" spc="0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 A NO</a:t>
            </a:r>
            <a:r>
              <a:rPr lang="en-US" sz="3200" b="1" dirty="0">
                <a:latin typeface="Arial Black" pitchFamily="34" charset="0"/>
              </a:rPr>
              <a:t>É</a:t>
            </a:r>
            <a:r>
              <a:rPr lang="en-US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endParaRPr lang="en-US" sz="3200" b="1" cap="none" spc="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 Black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953000"/>
          </a:xfrm>
          <a:prstGeom prst="rect">
            <a:avLst/>
          </a:prstGeom>
          <a:solidFill>
            <a:srgbClr val="FFFFD1"/>
          </a:solidFill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txBody>
          <a:bodyPr>
            <a:no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s-MX" sz="2800" noProof="0" dirty="0">
                <a:solidFill>
                  <a:srgbClr val="C00000"/>
                </a:solidFill>
                <a:latin typeface="Arial Black" pitchFamily="34" charset="0"/>
              </a:rPr>
              <a:t>GEN 6:14</a:t>
            </a:r>
            <a:r>
              <a:rPr lang="es-MX" sz="2800" noProof="0" dirty="0">
                <a:latin typeface="Arial Black" pitchFamily="34" charset="0"/>
              </a:rPr>
              <a:t>, </a:t>
            </a:r>
            <a:r>
              <a:rPr lang="es-MX" sz="2800" b="1" i="1" noProof="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“Hazte un arca..” </a:t>
            </a:r>
          </a:p>
          <a:p>
            <a:pPr marL="342900" lvl="0" indent="-342900">
              <a:spcBef>
                <a:spcPct val="20000"/>
              </a:spcBef>
            </a:pPr>
            <a:r>
              <a:rPr lang="es-MX" sz="2800" noProof="0" dirty="0">
                <a:solidFill>
                  <a:srgbClr val="C00000"/>
                </a:solidFill>
                <a:latin typeface="Arial Black" pitchFamily="34" charset="0"/>
              </a:rPr>
              <a:t>HEB 11:7</a:t>
            </a:r>
            <a:r>
              <a:rPr lang="es-MX" sz="2800" noProof="0" dirty="0">
                <a:latin typeface="Arial Black" pitchFamily="34" charset="0"/>
              </a:rPr>
              <a:t>, </a:t>
            </a:r>
            <a:r>
              <a:rPr lang="es-MX" sz="2800" b="1" i="1" noProof="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“Noé..</a:t>
            </a:r>
            <a:r>
              <a:rPr lang="es-MX" sz="2800" b="1" i="1" u="sng" noProof="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preparó</a:t>
            </a:r>
            <a:r>
              <a:rPr lang="es-MX" sz="2800" b="1" i="1" noProof="0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el arca en que su casa se salvara”</a:t>
            </a:r>
          </a:p>
          <a:p>
            <a:pPr marL="342900" lvl="0" indent="-342900">
              <a:spcBef>
                <a:spcPct val="20000"/>
              </a:spcBef>
            </a:pPr>
            <a:r>
              <a:rPr lang="es-MX" sz="32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3"/>
              </a:rPr>
              <a:t></a:t>
            </a:r>
            <a:r>
              <a:rPr lang="es-MX" sz="28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3"/>
              </a:rPr>
              <a:t> </a:t>
            </a:r>
            <a:r>
              <a:rPr kumimoji="0" lang="es-MX" sz="2800" b="0" i="0" u="none" strike="noStrike" kern="1200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</a:rPr>
              <a:t>Para Noé la </a:t>
            </a:r>
            <a:r>
              <a:rPr lang="es-MX" sz="3200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Gracia</a:t>
            </a:r>
            <a:r>
              <a:rPr kumimoji="0" lang="es-MX" sz="2800" b="1" i="0" strike="noStrike" kern="1200" cap="none" spc="0" normalizeH="0" baseline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</a:rPr>
              <a:t> </a:t>
            </a:r>
            <a:r>
              <a:rPr kumimoji="0" lang="es-MX" sz="2800" b="0" i="0" u="none" strike="noStrike" kern="1200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</a:rPr>
              <a:t>y la</a:t>
            </a:r>
            <a:r>
              <a:rPr kumimoji="0" lang="es-MX" sz="2800" b="0" i="0" u="none" strike="noStrike" kern="1200" cap="none" spc="0" normalizeH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</a:rPr>
              <a:t> </a:t>
            </a:r>
            <a:r>
              <a:rPr kumimoji="0" lang="es-MX" sz="3200" b="1" i="0" u="sng" strike="noStrike" kern="1200" cap="none" spc="0" normalizeH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</a:rPr>
              <a:t>Fe</a:t>
            </a:r>
            <a:r>
              <a:rPr kumimoji="0" lang="es-MX" sz="2800" b="0" i="0" u="none" strike="noStrike" kern="1200" cap="none" spc="0" normalizeH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</a:rPr>
              <a:t> eran esencial </a:t>
            </a:r>
          </a:p>
          <a:p>
            <a:pPr marL="342900" lvl="0" indent="-342900" algn="ctr">
              <a:spcBef>
                <a:spcPct val="20000"/>
              </a:spcBef>
            </a:pPr>
            <a:r>
              <a:rPr lang="es-MX" sz="2800" dirty="0">
                <a:latin typeface="Arial Black" pitchFamily="34" charset="0"/>
              </a:rPr>
              <a:t>   </a:t>
            </a:r>
            <a:r>
              <a:rPr kumimoji="0" lang="es-MX" sz="2800" b="1" i="1" strike="noStrike" kern="1200" cap="none" spc="0" normalizeH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</a:rPr>
              <a:t>pero si no hubiera </a:t>
            </a:r>
            <a:r>
              <a:rPr lang="es-MX" sz="3200" b="1" i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O</a:t>
            </a:r>
            <a:r>
              <a:rPr kumimoji="0" lang="es-MX" sz="3200" b="1" i="1" u="sng" strike="noStrike" kern="1200" cap="none" spc="0" normalizeH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</a:rPr>
              <a:t>bedecido</a:t>
            </a:r>
            <a:r>
              <a:rPr kumimoji="0" lang="es-MX" sz="2800" b="1" i="1" strike="noStrike" kern="1200" cap="none" spc="0" normalizeH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</a:rPr>
              <a:t>             </a:t>
            </a:r>
            <a:r>
              <a:rPr kumimoji="0" lang="es-MX" sz="2800" b="1" i="1" strike="noStrike" kern="1200" cap="none" spc="0" normalizeH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</a:rPr>
              <a:t>se hubiera perdido!</a:t>
            </a:r>
          </a:p>
          <a:p>
            <a:pPr marL="342900" lvl="0" indent="-342900">
              <a:spcBef>
                <a:spcPct val="20000"/>
              </a:spcBef>
            </a:pPr>
            <a:r>
              <a:rPr lang="es-MX" sz="32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3"/>
              </a:rPr>
              <a:t></a:t>
            </a:r>
            <a:r>
              <a:rPr lang="es-MX" sz="2800" dirty="0">
                <a:latin typeface="Arial Black" pitchFamily="34" charset="0"/>
                <a:sym typeface="Wingdings 3"/>
              </a:rPr>
              <a:t> </a:t>
            </a:r>
            <a:r>
              <a:rPr lang="es-MX" sz="2800" dirty="0">
                <a:latin typeface="Arial Black" pitchFamily="34" charset="0"/>
              </a:rPr>
              <a:t>Noé </a:t>
            </a:r>
            <a:r>
              <a:rPr lang="es-MX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“Obedeció” </a:t>
            </a:r>
            <a:r>
              <a:rPr lang="es-MX" sz="2800" dirty="0">
                <a:latin typeface="Arial Black" pitchFamily="34" charset="0"/>
              </a:rPr>
              <a:t>y construyó el arca </a:t>
            </a:r>
            <a:r>
              <a:rPr lang="es-MX" sz="2800" u="sng" dirty="0">
                <a:latin typeface="Arial Black" pitchFamily="34" charset="0"/>
              </a:rPr>
              <a:t>que lo salvó</a:t>
            </a:r>
            <a:r>
              <a:rPr lang="es-MX" sz="2800" dirty="0">
                <a:latin typeface="Arial Black" pitchFamily="34" charset="0"/>
              </a:rPr>
              <a:t> y se demostró diferente al resto del mundo, </a:t>
            </a:r>
            <a:r>
              <a:rPr lang="es-MX" sz="2800" dirty="0">
                <a:solidFill>
                  <a:srgbClr val="C00000"/>
                </a:solidFill>
                <a:latin typeface="Arial Black" pitchFamily="34" charset="0"/>
              </a:rPr>
              <a:t>HEB 11:7</a:t>
            </a:r>
            <a:r>
              <a:rPr lang="es-MX" sz="2800" dirty="0">
                <a:latin typeface="Arial Black" pitchFamily="34" charset="0"/>
              </a:rPr>
              <a:t>.</a:t>
            </a:r>
            <a:endParaRPr kumimoji="0" lang="es-MX" sz="2800" b="0" i="0" u="none" strike="noStrike" kern="1200" cap="none" spc="0" normalizeH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304800" y="1066800"/>
            <a:ext cx="8534400" cy="4800600"/>
          </a:xfrm>
          <a:prstGeom prst="rect">
            <a:avLst/>
          </a:prstGeom>
          <a:solidFill>
            <a:srgbClr val="FFFFD1"/>
          </a:solidFill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txBody>
          <a:bodyPr>
            <a:no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s-MX" sz="32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Wingdings 3"/>
              </a:rPr>
              <a:t></a:t>
            </a:r>
            <a:r>
              <a:rPr lang="es-MX" sz="3200" dirty="0">
                <a:latin typeface="Arial Black" pitchFamily="34" charset="0"/>
                <a:sym typeface="Wingdings 3"/>
              </a:rPr>
              <a:t> </a:t>
            </a:r>
            <a:r>
              <a:rPr kumimoji="0" lang="es-MX" sz="3200" b="0" i="0" u="sng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 Black" pitchFamily="34" charset="0"/>
              </a:rPr>
              <a:t>Dios</a:t>
            </a:r>
            <a:r>
              <a:rPr kumimoji="0" lang="es-MX" sz="3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</a:rPr>
              <a:t> por medio de Su Palabra </a:t>
            </a:r>
            <a:r>
              <a:rPr kumimoji="0" lang="es-MX" sz="3200" b="0" i="0" u="sng" strike="noStrike" kern="1200" cap="none" spc="0" normalizeH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 Black" pitchFamily="34" charset="0"/>
              </a:rPr>
              <a:t>nos advierte </a:t>
            </a:r>
            <a:r>
              <a:rPr lang="es-MX" sz="3200" u="sng" dirty="0">
                <a:solidFill>
                  <a:srgbClr val="0000FF"/>
                </a:solidFill>
                <a:latin typeface="Arial Black" pitchFamily="34" charset="0"/>
              </a:rPr>
              <a:t>sobre el obedecer</a:t>
            </a:r>
            <a:r>
              <a:rPr kumimoji="0" lang="es-MX" sz="3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</a:rPr>
              <a:t>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s-MX" sz="3200" baseline="0" dirty="0">
                <a:solidFill>
                  <a:srgbClr val="C00000"/>
                </a:solidFill>
                <a:latin typeface="Arial Black" pitchFamily="34" charset="0"/>
              </a:rPr>
              <a:t>MT</a:t>
            </a:r>
            <a:r>
              <a:rPr lang="es-MX" sz="3200" dirty="0">
                <a:solidFill>
                  <a:srgbClr val="C00000"/>
                </a:solidFill>
                <a:latin typeface="Arial Black" pitchFamily="34" charset="0"/>
              </a:rPr>
              <a:t> 7:21 </a:t>
            </a:r>
            <a:r>
              <a:rPr lang="es-MX" sz="3200" dirty="0">
                <a:latin typeface="Arial Black" pitchFamily="34" charset="0"/>
              </a:rPr>
              <a:t>– para ir al cielo tenemos que </a:t>
            </a:r>
            <a:r>
              <a:rPr lang="es-MX" sz="3200" u="sng" dirty="0">
                <a:solidFill>
                  <a:srgbClr val="0000FF"/>
                </a:solidFill>
                <a:latin typeface="Arial Black" pitchFamily="34" charset="0"/>
              </a:rPr>
              <a:t>obedecer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32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Black" pitchFamily="34" charset="0"/>
              </a:rPr>
              <a:t>MR</a:t>
            </a:r>
            <a:r>
              <a:rPr kumimoji="0" lang="es-MX" sz="3200" b="0" i="0" u="none" strike="noStrike" kern="1200" cap="none" spc="0" normalizeH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Black" pitchFamily="34" charset="0"/>
              </a:rPr>
              <a:t> 16:15-16 </a:t>
            </a:r>
            <a:r>
              <a:rPr kumimoji="0" lang="es-MX" sz="3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</a:rPr>
              <a:t>– el que cree y </a:t>
            </a:r>
            <a:r>
              <a:rPr kumimoji="0" lang="es-MX" sz="3200" b="0" i="0" u="sng" strike="noStrike" kern="1200" cap="none" spc="0" normalizeH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 Black" pitchFamily="34" charset="0"/>
              </a:rPr>
              <a:t>obedece</a:t>
            </a:r>
            <a:r>
              <a:rPr kumimoji="0" lang="es-MX" sz="32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</a:rPr>
              <a:t> es salvo </a:t>
            </a:r>
            <a:r>
              <a:rPr kumimoji="0" lang="es-MX" sz="3200" b="0" i="1" u="none" strike="noStrike" kern="1200" cap="none" spc="0" normalizeH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 Black" pitchFamily="34" charset="0"/>
              </a:rPr>
              <a:t>(cree es obedecer)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s-MX" sz="3200" dirty="0">
                <a:solidFill>
                  <a:srgbClr val="C00000"/>
                </a:solidFill>
                <a:latin typeface="Arial Black" pitchFamily="34" charset="0"/>
              </a:rPr>
              <a:t>2 TES 1:8-9 </a:t>
            </a:r>
            <a:r>
              <a:rPr lang="es-MX" sz="3200" dirty="0">
                <a:latin typeface="Arial Black" pitchFamily="34" charset="0"/>
              </a:rPr>
              <a:t>– el que no </a:t>
            </a:r>
            <a:r>
              <a:rPr lang="es-MX" sz="3200" u="sng" dirty="0">
                <a:solidFill>
                  <a:srgbClr val="0000FF"/>
                </a:solidFill>
                <a:latin typeface="Arial Black" pitchFamily="34" charset="0"/>
              </a:rPr>
              <a:t>obedece</a:t>
            </a:r>
            <a:r>
              <a:rPr lang="es-MX" sz="3200" dirty="0">
                <a:latin typeface="Arial Black" pitchFamily="34" charset="0"/>
              </a:rPr>
              <a:t> el evangelio no se salvar</a:t>
            </a:r>
            <a:r>
              <a:rPr lang="es-MX" altLang="en-US" sz="3200" b="1" dirty="0">
                <a:latin typeface="Arial Black" panose="020B0A04020102020204" pitchFamily="34" charset="0"/>
              </a:rPr>
              <a:t>á</a:t>
            </a:r>
            <a:endParaRPr kumimoji="0" lang="es-MX" sz="3200" b="0" u="none" strike="noStrike" kern="1200" cap="none" spc="0" normalizeH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800" decel="100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474</TotalTime>
  <Words>645</Words>
  <Application>Microsoft Office PowerPoint</Application>
  <PresentationFormat>On-screen Show (4:3)</PresentationFormat>
  <Paragraphs>73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Arial Black</vt:lpstr>
      <vt:lpstr>Calibri</vt:lpstr>
      <vt:lpstr>Office Theme</vt:lpstr>
      <vt:lpstr>1_Office Theme</vt:lpstr>
      <vt:lpstr>5_Office Theme</vt:lpstr>
      <vt:lpstr>PowerPoint Presentation</vt:lpstr>
      <vt:lpstr>INTRODUCCIÓN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Luis</dc:creator>
  <cp:lastModifiedBy>13613319741</cp:lastModifiedBy>
  <cp:revision>25</cp:revision>
  <dcterms:created xsi:type="dcterms:W3CDTF">2016-07-09T14:00:47Z</dcterms:created>
  <dcterms:modified xsi:type="dcterms:W3CDTF">2022-03-07T05:17:20Z</dcterms:modified>
</cp:coreProperties>
</file>