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8" r:id="rId3"/>
    <p:sldId id="258" r:id="rId4"/>
    <p:sldId id="277" r:id="rId5"/>
    <p:sldId id="273" r:id="rId6"/>
    <p:sldId id="260" r:id="rId7"/>
    <p:sldId id="261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C5FFE2"/>
    <a:srgbClr val="99FFCC"/>
    <a:srgbClr val="0033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ADEA7-08B2-44A4-BBBA-182D236FC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5ADE81-55C7-4904-B74E-36B07850E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83DCC-E0C1-491D-9A3C-8B2901D35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7F5F4-0A58-4AF2-BD90-8D7C53FF4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B4A5E-9C3A-494A-AEBE-CF29E6E2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157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07009-D286-4465-98FE-1715D62E5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AF75D-7794-4F7C-969A-9D6FE785C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0911E-A3D4-4D92-8EAF-05A935A43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191BD-1882-4074-9553-E9FEB1654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F59DB-BFA6-4BAD-8D3A-716497F7C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579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44F1A5-A384-4EDC-AACD-5074A93D0C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28309B-A14F-433D-B613-90B6B7F851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4A684-55B3-4B99-839E-487A335D4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31CD0-A44E-414C-885D-9405A4EB7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C4848-282E-408E-836B-966D3DE8B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9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99C72-DA90-4FCA-87F5-41665AA02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FC822-C60E-4C29-A93F-B1DFB2196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A73FB-8733-4A64-B44F-DF2276BF6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6197F-3B2F-44A2-B119-D286FCF8C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5AF85-1451-468A-9446-DB173D5D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66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9C19A-68AD-4224-AE0B-D41AC99DC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685F3-1095-4F9C-9546-E37666AC7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049DB-AB65-4FA7-AE8E-797EC536D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35F70-5694-4BC9-AEBD-76A09447F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CB8D6-8CE4-4C52-B571-6534F5652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166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C22D8-7DA8-449D-9EAE-1609BFC8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35527-5ECF-436A-AA97-A0CC575CF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9D0AE2-507A-4E35-99DF-E10FAD104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A9E720-FD1F-46B0-8FAE-D36A26791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B5AB4-50A3-4981-9656-0684717E2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347D4C-6EDE-4931-900B-2D9DD0D90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034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E823C-EF2E-4B82-A889-5611438CF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65B73-0D9B-4A3F-B393-A3F667E49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9182E5-85A6-47EC-BD31-C2E89D467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AB03F6-288B-4DB1-9F47-A07EE94EB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A7CC94-FC78-484D-AC0B-CDE254E151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034DFF-75DA-40DE-8124-537064748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56E320-AB0F-4B86-92C8-EA1356182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C884D9-A123-489D-96E8-DCE65DC23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77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65F79-F962-4981-810E-9A8FF61EE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59BD6-3050-4DF9-81AF-86BF44D6C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B91CA-15DD-4446-931D-4DF78FCA8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8FD229-A249-483D-AE0E-08C7CE2F3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29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C4C78E-8C86-4066-859C-C766FCEA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33F532-D12B-43B7-ACF0-3CCE33F1B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F92479-18C4-49F0-8EFA-24B07EA3D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075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C7478-E4A6-41BB-8F8E-6A530DC97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F3A88-105D-4C03-91A0-116555E13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91C95A-38EC-4E7C-9419-9806BED1F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DDFE6-2811-4819-82E5-CC48D192C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0E6D57-1FE2-4F4F-8137-C5A86E48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E7DEA-48CB-4027-9DC9-CF849F41A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10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704D8-2007-479A-A733-45BD429AB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17FD3B-684D-4D9D-896D-36DD4AF6FA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15D391-785E-4C46-899E-33D271A49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6DD86-C3DC-457D-B4EB-DF76C2F2E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089AA4-4098-48AD-8C60-541C03A21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EA8E11-E1A4-410F-A3DE-3FA170EFD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73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BAA28E-BBC6-4280-988B-4A2E0DBE2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7D845-21EC-44A6-B608-F52C62D8D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9870B-66A0-41EF-9360-F981BEBC8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84F16-4A11-41E8-9E7F-4C6D0DBFDA62}" type="datetimeFigureOut">
              <a:rPr lang="en-US" smtClean="0"/>
              <a:t>2/5/2022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C666F-05EA-4FB5-BC9E-BC7CC713DA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B94A6-6AB5-487F-A669-B995CD5513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9F58E-2AC2-4C0C-8826-1BBF7B68E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85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lonialview.com/GalBap_08_31_03/083103j2.htm" TargetMode="External"/><Relationship Id="rId3" Type="http://schemas.openxmlformats.org/officeDocument/2006/relationships/image" Target="../media/image6.gif"/><Relationship Id="rId7" Type="http://schemas.openxmlformats.org/officeDocument/2006/relationships/image" Target="../media/image9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4" Type="http://schemas.openxmlformats.org/officeDocument/2006/relationships/hyperlink" Target="http://www.google.com/url?sa=i&amp;rct=j&amp;q=&amp;esrc=s&amp;frm=1&amp;source=images&amp;cd=&amp;cad=rja&amp;docid=cMJFXatSbrzxcM&amp;tbnid=Pt04K6TpAFajSM:&amp;ved=0CAUQjRw&amp;url=http://annabrixthomsen.com/2013/03/03/the-redunancy-of-confession-before-change-day-179/&amp;ei=gcskUqe_F-rS2wWx24CIAw&amp;bvm=bv.51495398,d.cWc&amp;psig=AFQjCNGT638G8z9fhoKZkBeujxqGnsrpDw&amp;ust=1378229354312889" TargetMode="External"/><Relationship Id="rId9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god%20can%20destroy%20both%20body%20and%20soul%20in%20Hell&amp;source=images&amp;cd=&amp;cad=rja&amp;docid=Dv8-JHk_RxsP_M&amp;tbnid=NJgRXhR4wFzw4M:&amp;ved=0CAUQjRw&amp;url=http://www.rainhamaria.com.br/Pagina/13731/Padre-canadense-contesta-Papa-e-diz-que-ateus-vao-para-inferno&amp;ei=kRYNUtHTCeOGyQGBh4CYDQ&amp;bvm=bv.50768961,d.b2I&amp;psig=AFQjCNFdb6nSuWfJH4SnlcUyS7nn8z4t-Q&amp;ust=1376675749692270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://www.google.com/url?sa=i&amp;rct=j&amp;q=&amp;esrc=s&amp;frm=1&amp;source=images&amp;cd=&amp;cad=rja&amp;docid=d7dTdxCguNONsM&amp;tbnid=VNHaQi4roqcDHM:&amp;ved=0CAUQjRw&amp;url=http://www.bibletruths731.com/hell/&amp;ei=JiWKUv6xAYjc2gXIloHADQ&amp;bvm=bv.56643336,d.b2I&amp;psig=AFQjCNE_y0g4AEOh1sVdIbD2EspvxoBXaw&amp;ust=1384871229751962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2EAACB-F893-4089-98D8-68BA87F12712}"/>
              </a:ext>
            </a:extLst>
          </p:cNvPr>
          <p:cNvSpPr/>
          <p:nvPr/>
        </p:nvSpPr>
        <p:spPr>
          <a:xfrm>
            <a:off x="1683488" y="1582340"/>
            <a:ext cx="8825024" cy="36933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6000" i="1" dirty="0">
                <a:ln>
                  <a:solidFill>
                    <a:sysClr val="windowText" lastClr="000000"/>
                  </a:solidFill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 QUÉ UN HOMBRE APRENDIÓ MUY TARDE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ES" sz="440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</a:t>
            </a:r>
            <a:r>
              <a:rPr lang="es-ES" sz="540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LC 16:19-31</a:t>
            </a:r>
            <a:endParaRPr lang="es-ES" sz="4400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659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81400" y="304800"/>
            <a:ext cx="61058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PLAN DE DIOS DE SALVACIÓN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1014449" y="990599"/>
            <a:ext cx="2414551" cy="1770979"/>
          </a:xfrm>
          <a:prstGeom prst="round2DiagRect">
            <a:avLst/>
          </a:prstGeom>
          <a:blipFill rotWithShape="0">
            <a:blip r:embed="rId2" cstate="print"/>
            <a:stretch>
              <a:fillRect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Round Diagonal Corner Rectangle 6"/>
          <p:cNvSpPr/>
          <p:nvPr/>
        </p:nvSpPr>
        <p:spPr>
          <a:xfrm>
            <a:off x="4734926" y="1591355"/>
            <a:ext cx="2797896" cy="1447800"/>
          </a:xfrm>
          <a:prstGeom prst="round2DiagRect">
            <a:avLst/>
          </a:prstGeom>
          <a:blipFill rotWithShape="0">
            <a:blip r:embed="rId3" cstate="print"/>
            <a:stretch>
              <a:fillRect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50000"/>
              <a:hueOff val="2150439"/>
              <a:satOff val="-2822"/>
              <a:lumOff val="-27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8" name="Picture 6" descr="https://encrypted-tbn0.gstatic.com/images?q=tbn:ANd9GcSpS1qbCs_hyC666LElEH8apRppcfzLDKbw-MxOhBgHWv6wMlMc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 l="10090" t="14249" r="20721"/>
          <a:stretch>
            <a:fillRect/>
          </a:stretch>
        </p:blipFill>
        <p:spPr bwMode="auto">
          <a:xfrm>
            <a:off x="8458200" y="1295399"/>
            <a:ext cx="3046228" cy="1701455"/>
          </a:xfrm>
          <a:prstGeom prst="rect">
            <a:avLst/>
          </a:prstGeom>
          <a:noFill/>
        </p:spPr>
      </p:pic>
      <p:sp>
        <p:nvSpPr>
          <p:cNvPr id="9" name="Round Diagonal Corner Rectangle 8"/>
          <p:cNvSpPr/>
          <p:nvPr/>
        </p:nvSpPr>
        <p:spPr>
          <a:xfrm>
            <a:off x="989045" y="4191000"/>
            <a:ext cx="2897155" cy="1694780"/>
          </a:xfrm>
          <a:prstGeom prst="round2DiagRect">
            <a:avLst/>
          </a:prstGeom>
          <a:blipFill rotWithShape="0">
            <a:blip r:embed="rId6" cstate="print"/>
            <a:stretch>
              <a:fillRect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50000"/>
              <a:hueOff val="6451317"/>
              <a:satOff val="-8465"/>
              <a:lumOff val="-833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Round Diagonal Corner Rectangle 10"/>
          <p:cNvSpPr/>
          <p:nvPr/>
        </p:nvSpPr>
        <p:spPr>
          <a:xfrm>
            <a:off x="8401117" y="4421166"/>
            <a:ext cx="3026595" cy="1424346"/>
          </a:xfrm>
          <a:prstGeom prst="round2DiagRect">
            <a:avLst/>
          </a:prstGeom>
          <a:blipFill rotWithShape="0">
            <a:blip r:embed="rId7" cstate="print"/>
            <a:stretch>
              <a:fillRect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50000"/>
              <a:hueOff val="10752195"/>
              <a:satOff val="-14108"/>
              <a:lumOff val="-138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Rectangle 12"/>
          <p:cNvSpPr/>
          <p:nvPr/>
        </p:nvSpPr>
        <p:spPr>
          <a:xfrm>
            <a:off x="989045" y="2700949"/>
            <a:ext cx="229126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ROM 10:17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22389" y="543579"/>
            <a:ext cx="99867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OYE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512717" y="1164034"/>
            <a:ext cx="12618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CREE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316902" y="791634"/>
            <a:ext cx="32784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ARREPI</a:t>
            </a:r>
            <a:r>
              <a:rPr lang="en-US" sz="2800" dirty="0">
                <a:solidFill>
                  <a:srgbClr val="0000FF"/>
                </a:solidFill>
                <a:latin typeface="Arial Black" pitchFamily="34" charset="0"/>
              </a:rPr>
              <a:t>É</a:t>
            </a:r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NTETE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72093" y="3644465"/>
            <a:ext cx="223971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CONFIESA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15533" y="3594504"/>
            <a:ext cx="245625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BAUTIZATE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05578" y="3929390"/>
            <a:ext cx="17011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SE FIEL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303525" y="2922253"/>
            <a:ext cx="168026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JN 3:16</a:t>
            </a:r>
            <a:endParaRPr lang="en-US" sz="2400" b="1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903086" y="3009765"/>
            <a:ext cx="22589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HCH 17:30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220540" y="5867401"/>
            <a:ext cx="229126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ROM 10:10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133606" y="5768371"/>
            <a:ext cx="202010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MR 16:16</a:t>
            </a:r>
          </a:p>
          <a:p>
            <a:pPr algn="ctr"/>
            <a:r>
              <a:rPr lang="en-US" sz="28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HCH 2:38</a:t>
            </a:r>
            <a:endParaRPr lang="en-US" sz="2400" b="1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012269" y="5845477"/>
            <a:ext cx="19591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REV 2:10</a:t>
            </a:r>
          </a:p>
        </p:txBody>
      </p:sp>
      <p:pic>
        <p:nvPicPr>
          <p:cNvPr id="35" name="Picture 5" descr="Jeff's Baptism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734926" y="4062366"/>
            <a:ext cx="2933477" cy="1712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4171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4" grpId="0"/>
      <p:bldP spid="27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3C1FF5-35E9-442B-87CC-BBA9ADB47EA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8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789485-AC92-4C42-8D8C-648165E73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447361" cy="681477"/>
          </a:xfr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INTRODUCCI</a:t>
            </a:r>
            <a:r>
              <a:rPr lang="en-US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31F15B-CFE5-44BB-B1DC-43B8D9697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8805"/>
            <a:ext cx="10515600" cy="5314070"/>
          </a:xfrm>
          <a:ln w="38100">
            <a:solidFill>
              <a:srgbClr val="660066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vida y la biblia son 2 gran maestros.</a:t>
            </a:r>
          </a:p>
          <a:p>
            <a:pPr marL="0" indent="0"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diferencia es que </a:t>
            </a:r>
            <a:r>
              <a:rPr lang="es-MX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vida</a:t>
            </a: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enseña la lección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después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que cometemos el error; </a:t>
            </a:r>
            <a:r>
              <a:rPr lang="es-MX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</a:t>
            </a: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nos enseña la lección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antes</a:t>
            </a: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cometer el error.</a:t>
            </a:r>
          </a:p>
          <a:p>
            <a:pPr marL="0" indent="0"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Desafortunadamente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muchos le damos                                           </a:t>
            </a:r>
            <a:r>
              <a:rPr lang="es-MX" sz="2600" b="1" i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 énfasis a la vida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que a la Biblia y aprenden las lecciones </a:t>
            </a:r>
            <a:r>
              <a:rPr lang="es-MX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cuando es muy tarde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biblia relata la historia de un hombre que aprendió lecciones valiosas pero </a:t>
            </a:r>
            <a:r>
              <a:rPr lang="es-MX" sz="2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las aprendió muy tarde</a:t>
            </a:r>
          </a:p>
          <a:p>
            <a:pPr marL="0" indent="0"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 esta mañana vamos considerando las lecciones que este hombre aprendió muy tarde y lo que la biblia dice de ellas. </a:t>
            </a:r>
            <a:r>
              <a:rPr lang="es-MX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Finalmente veremos la lección para nosotros</a:t>
            </a:r>
          </a:p>
        </p:txBody>
      </p:sp>
    </p:spTree>
    <p:extLst>
      <p:ext uri="{BB962C8B-B14F-4D97-AF65-F5344CB8AC3E}">
        <p14:creationId xmlns:p14="http://schemas.microsoft.com/office/powerpoint/2010/main" val="400817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E2261-F656-4DD5-9268-F61176658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558" y="365125"/>
            <a:ext cx="8360884" cy="1133169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es-ES" sz="4000" b="1" dirty="0">
                <a:latin typeface="Arial Black" pitchFamily="34" charset="0"/>
              </a:rPr>
            </a:br>
            <a:r>
              <a:rPr lang="es-ES" sz="3100" b="1" i="1" dirty="0">
                <a:latin typeface="Arial Black" pitchFamily="34" charset="0"/>
              </a:rPr>
              <a:t>El Hombre Aprendió Muy Tarde Que..</a:t>
            </a:r>
            <a:br>
              <a:rPr lang="es-ES" sz="3100" b="1" i="1" dirty="0">
                <a:latin typeface="Arial Black" pitchFamily="34" charset="0"/>
              </a:rPr>
            </a:br>
            <a:r>
              <a:rPr lang="es-ES" sz="31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LAS RIQUEZAS TERRENAL SON VANIDAD</a:t>
            </a:r>
            <a:br>
              <a:rPr lang="en-US" sz="3100" dirty="0">
                <a:solidFill>
                  <a:srgbClr val="0000FF"/>
                </a:solidFill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07AF7-2893-4E2A-91AB-7858965B9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5581"/>
            <a:ext cx="10515600" cy="4807294"/>
          </a:xfrm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LC 16:19,22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El hombre rico murió y fue sepultado y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¿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Qu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é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de sus riquezas?</a:t>
            </a:r>
          </a:p>
          <a:p>
            <a:pPr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ECC 4:8; 5:10</a:t>
            </a:r>
            <a:endParaRPr lang="es-MX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  <a:sym typeface="Wingdings 3"/>
            </a:endParaRP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Las riquezas no satisfacen</a:t>
            </a:r>
          </a:p>
          <a:p>
            <a:pPr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ECC 5:13-14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endParaRPr lang="es-MX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 podemos asegurar que dejaremos una herencia</a:t>
            </a:r>
          </a:p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ECC 5:15-16; 1 TIM 6:7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     </a:t>
            </a:r>
            <a:endParaRPr lang="es-MX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Las riquezas son vanidad; no te las puedes llevar</a:t>
            </a:r>
          </a:p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TIM 6:10; MT 16:26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               </a:t>
            </a:r>
            <a:endParaRPr lang="es-MX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Las riquezas puede causar que pierdas tu alma                         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98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64968-788D-4D83-BF67-EF035214E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416" y="365125"/>
            <a:ext cx="8295167" cy="1325563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s-ES" sz="2800" b="1" i="1" dirty="0">
                <a:latin typeface="Arial Black" pitchFamily="34" charset="0"/>
              </a:rPr>
              <a:t>El Hombre Aprendió Que..</a:t>
            </a:r>
            <a:br>
              <a:rPr lang="es-ES" sz="2800" b="1" dirty="0">
                <a:latin typeface="Arial Black" pitchFamily="34" charset="0"/>
              </a:rPr>
            </a:b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Leelawadee" pitchFamily="34" charset="-34"/>
              </a:rPr>
              <a:t>EL CASTIGO PARA EL PECADO ES REAL,  DOLOROSO Y PARA SIEMPRE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0AA3D-AEA4-4C69-903E-8163C39FD639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Leelawadee" pitchFamily="34" charset="-34"/>
              </a:rPr>
              <a:t>LC 16:23-24</a:t>
            </a:r>
          </a:p>
          <a:p>
            <a:pPr marL="0" indent="0">
              <a:buNone/>
            </a:pPr>
            <a:r>
              <a:rPr lang="es-MX" sz="2400" dirty="0"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que muere en pecado es atormentado en el Hades! (en el  lugar de tormento)</a:t>
            </a:r>
          </a:p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REV 20:14-15</a:t>
            </a:r>
          </a:p>
          <a:p>
            <a:pPr marL="0" indent="0">
              <a:buNone/>
            </a:pPr>
            <a:r>
              <a:rPr lang="es-MX" sz="2400" dirty="0"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castigo eterno por el pecado es el </a:t>
            </a:r>
            <a:r>
              <a:rPr lang="es-MX" sz="24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INFIERNO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que se refiere como</a:t>
            </a:r>
            <a:r>
              <a:rPr lang="es-MX" sz="24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la MUERTE SEGUNDA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</a:p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MT 25:30,41;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MR 9:43 (44,46,48); REV 21:8</a:t>
            </a:r>
          </a:p>
          <a:p>
            <a:pPr>
              <a:buNone/>
            </a:pPr>
            <a:r>
              <a:rPr lang="es-MX" sz="2400" dirty="0"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</a:t>
            </a:r>
            <a:r>
              <a:rPr lang="es-MX" sz="2400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dolor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y </a:t>
            </a:r>
            <a:r>
              <a:rPr lang="es-MX" sz="2400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sufrimiento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del INFIERNO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 de lo m</a:t>
            </a:r>
            <a:r>
              <a:rPr lang="en-US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á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 severo y es eterno!</a:t>
            </a:r>
            <a:endParaRPr lang="es-MX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marL="0" indent="0">
              <a:buNone/>
            </a:pPr>
            <a:r>
              <a:rPr lang="en-US" dirty="0"/>
              <a:t>                      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¡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No Hay Alivio De Este Castigo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44066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0AA3D-AEA4-4C69-903E-8163C39FD639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REV 20:14-15</a:t>
            </a:r>
          </a:p>
          <a:p>
            <a:pPr marL="0" indent="0">
              <a:buNone/>
            </a:pPr>
            <a:r>
              <a:rPr lang="es-MX" dirty="0"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castigo eterno por el pecado es el </a:t>
            </a:r>
            <a:r>
              <a:rPr lang="es-MX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INFIERNO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que se refiere como</a:t>
            </a:r>
            <a:r>
              <a:rPr lang="es-MX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la MUERTE SEGUNDA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</a:p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MT 25:30,41;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MR 9:43 (44,46,48); REV 21:8</a:t>
            </a:r>
          </a:p>
          <a:p>
            <a:pPr>
              <a:buNone/>
            </a:pPr>
            <a:r>
              <a:rPr lang="es-MX" dirty="0"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</a:t>
            </a:r>
            <a:r>
              <a:rPr lang="es-MX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dolor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y </a:t>
            </a:r>
            <a:r>
              <a:rPr lang="es-MX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sufrimiento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del INFIERNO 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 de lo m</a:t>
            </a:r>
            <a:r>
              <a:rPr lang="en-US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á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 severo y es eterno!</a:t>
            </a:r>
            <a:endParaRPr lang="es-MX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marL="0" indent="0">
              <a:buNone/>
            </a:pPr>
            <a:r>
              <a:rPr lang="en-US" dirty="0"/>
              <a:t>                   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¡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No Hay Alivio De Este Castigo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  <a:endParaRPr lang="es-MX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73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A9A57-6852-4045-9AB7-75DAD585F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6637" y="333228"/>
            <a:ext cx="7667847" cy="942680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br>
              <a:rPr lang="es-E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s-E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Hombre Aprendió Muy Tarde Que..</a:t>
            </a:r>
            <a:b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MUERTE FÍSICA ES PERMANENTE</a:t>
            </a:r>
            <a:b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7E6E9-5F59-4563-BA42-EA6C28CE6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4751"/>
            <a:ext cx="10515600" cy="4755928"/>
          </a:xfrm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LC 16:27-29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  <a:sym typeface="Wingdings"/>
              </a:rPr>
              <a:t></a:t>
            </a:r>
            <a:r>
              <a:rPr lang="en-US" b="1" dirty="0">
                <a:solidFill>
                  <a:srgbClr val="006600"/>
                </a:solidFill>
                <a:latin typeface="Arial Black" panose="020B0A04020102020204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latin typeface="Arial Black" panose="020B0A04020102020204" pitchFamily="34" charset="0"/>
                <a:cs typeface="Arial" pitchFamily="34" charset="0"/>
              </a:rPr>
              <a:t>La Muerte Física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es el fin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 </a:t>
            </a:r>
            <a:r>
              <a:rPr lang="es-MX" b="1" dirty="0">
                <a:latin typeface="Arial Black" panose="020B0A04020102020204" pitchFamily="34" charset="0"/>
                <a:cs typeface="Arial" pitchFamily="34" charset="0"/>
              </a:rPr>
              <a:t>de nuestra existencia aquí en la tierra!</a:t>
            </a:r>
          </a:p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ECC 9:3-6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  <a:sym typeface="Wingdings"/>
              </a:rPr>
              <a:t></a:t>
            </a:r>
            <a:r>
              <a:rPr lang="en-US" b="1" dirty="0">
                <a:solidFill>
                  <a:srgbClr val="006600"/>
                </a:solidFill>
                <a:latin typeface="Arial Black" panose="020B0A04020102020204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latin typeface="Arial Black" panose="020B0A04020102020204" pitchFamily="34" charset="0"/>
                <a:cs typeface="Arial" pitchFamily="34" charset="0"/>
              </a:rPr>
              <a:t>La doctrina de la reencarnación es falsa</a:t>
            </a:r>
          </a:p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2 SAM 12:23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  <a:sym typeface="Wingdings"/>
              </a:rPr>
              <a:t></a:t>
            </a:r>
            <a:r>
              <a:rPr lang="en-US" b="1" dirty="0">
                <a:solidFill>
                  <a:srgbClr val="006600"/>
                </a:solidFill>
                <a:latin typeface="Arial Black" panose="020B0A04020102020204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latin typeface="Arial Black" panose="020B0A04020102020204" pitchFamily="34" charset="0"/>
                <a:cs typeface="Arial" pitchFamily="34" charset="0"/>
                <a:sym typeface="Wingdings"/>
              </a:rPr>
              <a:t>Una vez muertos no podemos regresar a vivir, 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  <a:sym typeface="Wingdings"/>
              </a:rPr>
              <a:t>nunca jamás pasaremos por esta vida</a:t>
            </a:r>
            <a:r>
              <a:rPr lang="es-MX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  <a:sym typeface="Wingdings"/>
              </a:rPr>
              <a:t>!</a:t>
            </a:r>
          </a:p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HEB 9:27</a:t>
            </a:r>
          </a:p>
          <a:p>
            <a:pPr>
              <a:buNone/>
            </a:pPr>
            <a:r>
              <a:rPr lang="en-US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  <a:sym typeface="Wingdings"/>
              </a:rPr>
              <a:t></a:t>
            </a:r>
            <a:r>
              <a:rPr lang="en-US" b="1" dirty="0">
                <a:latin typeface="Arial Black" panose="020B0A04020102020204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latin typeface="Arial Black" panose="020B0A04020102020204" pitchFamily="34" charset="0"/>
                <a:cs typeface="Arial" pitchFamily="34" charset="0"/>
                <a:sym typeface="Wingdings"/>
              </a:rPr>
              <a:t>E</a:t>
            </a:r>
            <a:r>
              <a:rPr lang="es-MX" b="1" dirty="0">
                <a:latin typeface="Arial Black" panose="020B0A04020102020204" pitchFamily="34" charset="0"/>
                <a:cs typeface="Arial" pitchFamily="34" charset="0"/>
              </a:rPr>
              <a:t>l evento siguiente que experimentaremos:                     	                         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El Juicio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67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779F1-E5F4-4B12-BB71-58967025E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314" y="681037"/>
            <a:ext cx="8231372" cy="910782"/>
          </a:xfrm>
          <a:solidFill>
            <a:srgbClr val="C5FFE2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br>
              <a:rPr lang="es-E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s-E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Hombre Aprendió Muy Tarde Que..</a:t>
            </a:r>
            <a:br>
              <a:rPr lang="en-US" sz="2800" b="1" dirty="0">
                <a:latin typeface="Arial Black" pitchFamily="34" charset="0"/>
              </a:rPr>
            </a:b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NECESITAMOS OÍR LA PALABRA DE DIOS</a:t>
            </a:r>
            <a:br>
              <a:rPr lang="en-US" sz="2800" b="1" dirty="0">
                <a:latin typeface="Arial Black" pitchFamily="34" charset="0"/>
              </a:rPr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9C71F-55FD-4F43-8047-792BDDBC194D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LC 16:27-28,31</a:t>
            </a:r>
          </a:p>
          <a:p>
            <a:pPr marL="0" indent="0"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La Palabra de Dios nos dice </a:t>
            </a:r>
            <a:r>
              <a:rPr lang="es-MX" sz="2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como evitar el Infierno</a:t>
            </a:r>
          </a:p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JN 8:32; 2 TIM 3:16</a:t>
            </a:r>
          </a:p>
          <a:p>
            <a:pPr marL="0" indent="0"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Palabra nos libra del error, nos corrige y nos enseña lo correcto</a:t>
            </a:r>
          </a:p>
          <a:p>
            <a:pPr marL="0" indent="0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 TIM 3:17;  COL 1:28</a:t>
            </a:r>
          </a:p>
          <a:p>
            <a:pPr marL="0" indent="0"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dirty="0">
                <a:latin typeface="Arial Black" pitchFamily="34" charset="0"/>
              </a:rPr>
              <a:t>La Palabra del Señor nos hace </a:t>
            </a:r>
            <a:r>
              <a:rPr lang="es-MX" sz="2400" b="1" dirty="0">
                <a:solidFill>
                  <a:srgbClr val="0000FF"/>
                </a:solidFill>
                <a:latin typeface="Arial Black" pitchFamily="34" charset="0"/>
              </a:rPr>
              <a:t>“</a:t>
            </a:r>
            <a:r>
              <a:rPr lang="es-MX" sz="2400" b="1" u="sng" dirty="0">
                <a:solidFill>
                  <a:srgbClr val="0000FF"/>
                </a:solidFill>
                <a:latin typeface="Arial Black" pitchFamily="34" charset="0"/>
              </a:rPr>
              <a:t>perfectos</a:t>
            </a:r>
            <a:r>
              <a:rPr lang="es-MX" sz="2400" b="1" dirty="0">
                <a:solidFill>
                  <a:srgbClr val="0000FF"/>
                </a:solidFill>
                <a:latin typeface="Arial Black" pitchFamily="34" charset="0"/>
              </a:rPr>
              <a:t>” (maduros espiritualmente) </a:t>
            </a:r>
            <a:r>
              <a:rPr lang="es-MX" sz="2400" b="1" dirty="0">
                <a:latin typeface="Arial Black" pitchFamily="34" charset="0"/>
              </a:rPr>
              <a:t>para ya no ser llevados por doquiera por diferente doctrinas,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EF 4:14</a:t>
            </a:r>
            <a:endParaRPr lang="es-MX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99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5D20B-FA5D-4B63-A522-9DE5B31E2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098"/>
            <a:ext cx="3319130" cy="602991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CONCLUSI</a:t>
            </a:r>
            <a:r>
              <a:rPr lang="en-US" sz="36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A81A6-FEFD-4D2E-90A4-70CCF1BED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507" y="1253331"/>
            <a:ext cx="10515600" cy="4351338"/>
          </a:xfrm>
          <a:ln w="381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anose="05000000000000000000" pitchFamily="2" charset="2"/>
              </a:rPr>
              <a:t>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cosa triste es que este hombre podría haber evitado el castigo eterno!</a:t>
            </a:r>
          </a:p>
          <a:p>
            <a:pPr marL="0" indent="0"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anose="05000000000000000000" pitchFamily="2" charset="2"/>
              </a:rPr>
              <a:t>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anose="05000000000000000000" pitchFamily="2" charset="2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Nosotros podemos evitar el Infierno si aprendemos la lección.</a:t>
            </a:r>
          </a:p>
          <a:p>
            <a:pPr marL="0" indent="0">
              <a:buNone/>
            </a:pPr>
            <a:r>
              <a:rPr lang="es-MX" b="1" i="1" dirty="0">
                <a:solidFill>
                  <a:srgbClr val="0000FF"/>
                </a:solidFill>
                <a:latin typeface="Arial Black" pitchFamily="34" charset="0"/>
              </a:rPr>
              <a:t>                              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LECCI</a:t>
            </a:r>
            <a:r>
              <a:rPr lang="en-US" b="1" u="sng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</a:p>
          <a:p>
            <a:pPr>
              <a:buNone/>
            </a:pPr>
            <a:r>
              <a:rPr lang="es-MX" b="1" i="1" dirty="0">
                <a:solidFill>
                  <a:srgbClr val="0000FF"/>
                </a:solidFill>
                <a:latin typeface="Arial Black" pitchFamily="34" charset="0"/>
              </a:rPr>
              <a:t>  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 que este hombre aprendió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después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que murió….</a:t>
            </a:r>
          </a:p>
          <a:p>
            <a:pPr algn="ctr">
              <a:buNone/>
            </a:pPr>
            <a:r>
              <a:rPr lang="es-MX" b="1" dirty="0">
                <a:latin typeface="Arial Black" pitchFamily="34" charset="0"/>
              </a:rPr>
              <a:t>     </a:t>
            </a:r>
            <a:r>
              <a:rPr lang="es-MX" sz="3600" b="1" dirty="0">
                <a:solidFill>
                  <a:srgbClr val="C00000"/>
                </a:solidFill>
                <a:latin typeface="Arial Black" pitchFamily="34" charset="0"/>
              </a:rPr>
              <a:t>NOSOTROS NECESITAMOS APRENDER</a:t>
            </a:r>
            <a:r>
              <a:rPr lang="es-MX" sz="3600" b="1" dirty="0">
                <a:latin typeface="Arial Black" pitchFamily="34" charset="0"/>
              </a:rPr>
              <a:t>                        </a:t>
            </a:r>
            <a:r>
              <a:rPr lang="es-MX" sz="3600" b="1" i="1" u="sng" dirty="0">
                <a:solidFill>
                  <a:srgbClr val="0000FF"/>
                </a:solidFill>
                <a:latin typeface="Arial Black" pitchFamily="34" charset="0"/>
              </a:rPr>
              <a:t>HOY </a:t>
            </a:r>
            <a:r>
              <a:rPr lang="es-MX" sz="3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MIENTRAS VIVIMOS!</a:t>
            </a:r>
            <a:endParaRPr lang="es-MX" sz="3200" b="1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55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62821-694B-4D6E-BB9B-A8795979A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5331" y="730472"/>
            <a:ext cx="8851462" cy="110697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>
              <a:buNone/>
            </a:pPr>
            <a:r>
              <a:rPr lang="es-MX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 otra manera </a:t>
            </a:r>
            <a:r>
              <a:rPr lang="es-MX" sz="32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Seremos Atormentado</a:t>
            </a:r>
          </a:p>
          <a:p>
            <a:pPr marL="0" indent="0" algn="ctr">
              <a:buNone/>
            </a:pPr>
            <a:r>
              <a:rPr lang="es-MX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el </a:t>
            </a:r>
            <a:r>
              <a:rPr lang="es-MX" sz="32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INFIERNO Para La Eternidad!</a:t>
            </a:r>
            <a:r>
              <a:rPr lang="es-MX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es-MX" sz="3200" b="1" cap="none" spc="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7" name="Picture 8" descr="fire_8">
            <a:extLst>
              <a:ext uri="{FF2B5EF4-FFF2-40B4-BE49-F238E27FC236}">
                <a16:creationId xmlns:a16="http://schemas.microsoft.com/office/drawing/2014/main" id="{CBBC6BBE-4BEB-43C0-94D4-83E517485E4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0428" y="1837442"/>
            <a:ext cx="7814874" cy="457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http://t1.gstatic.com/images?q=tbn:ANd9GcT-ZliJuUTPeRIyS40TefxoM6wvkwuAz9qW6ZDfmt6oGE_HTvng">
            <a:hlinkClick r:id="rId3"/>
            <a:extLst>
              <a:ext uri="{FF2B5EF4-FFF2-40B4-BE49-F238E27FC236}">
                <a16:creationId xmlns:a16="http://schemas.microsoft.com/office/drawing/2014/main" id="{1A4F84D8-D35A-4B61-BE78-D89F0D4D7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l="32389" t="11628" r="29015"/>
          <a:stretch>
            <a:fillRect/>
          </a:stretch>
        </p:blipFill>
        <p:spPr bwMode="auto">
          <a:xfrm>
            <a:off x="2542159" y="4116906"/>
            <a:ext cx="1572641" cy="22984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10" descr="http://www.bibletruths731.com/wp-content/uploads/2012/11/Hell-2.21.jpg">
            <a:hlinkClick r:id="rId5"/>
            <a:extLst>
              <a:ext uri="{FF2B5EF4-FFF2-40B4-BE49-F238E27FC236}">
                <a16:creationId xmlns:a16="http://schemas.microsoft.com/office/drawing/2014/main" id="{0B661AC1-4DBF-4EB1-853E-6B7C6E902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 l="28159" t="16279" r="20887"/>
          <a:stretch>
            <a:fillRect/>
          </a:stretch>
        </p:blipFill>
        <p:spPr bwMode="auto">
          <a:xfrm>
            <a:off x="4510693" y="3888306"/>
            <a:ext cx="2463729" cy="24637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6" descr="http://bp0.blogger.com/__jFgOqdirRY/R_457QIrk4I/AAAAAAAABAM/9ndvChQrk2c/s400/hell2.jpg">
            <a:extLst>
              <a:ext uri="{FF2B5EF4-FFF2-40B4-BE49-F238E27FC236}">
                <a16:creationId xmlns:a16="http://schemas.microsoft.com/office/drawing/2014/main" id="{05DBA1B3-4D6D-4302-A699-10EAE6583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 l="40797" t="24599" r="31786" b="27273"/>
          <a:stretch>
            <a:fillRect/>
          </a:stretch>
        </p:blipFill>
        <p:spPr bwMode="auto">
          <a:xfrm>
            <a:off x="7529568" y="3888306"/>
            <a:ext cx="2220488" cy="2467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905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602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Office Theme</vt:lpstr>
      <vt:lpstr>PowerPoint Presentation</vt:lpstr>
      <vt:lpstr>INTRODUCCIÓN</vt:lpstr>
      <vt:lpstr> El Hombre Aprendió Muy Tarde Que.. LAS RIQUEZAS TERRENAL SON VANIDAD </vt:lpstr>
      <vt:lpstr>El Hombre Aprendió Que.. EL CASTIGO PARA EL PECADO ES REAL,  DOLOROSO Y PARA SIEMPRE</vt:lpstr>
      <vt:lpstr>PowerPoint Presentation</vt:lpstr>
      <vt:lpstr> El Hombre Aprendió Muy Tarde Que.. LA MUERTE FÍSICA ES PERMANENTE </vt:lpstr>
      <vt:lpstr> El Hombre Aprendió Muy Tarde Que.. NECESITAMOS OÍR LA PALABRA DE DIOS </vt:lpstr>
      <vt:lpstr>CONCLUSIÓN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INTRODUCCION</dc:title>
  <dc:creator>Luis Torres</dc:creator>
  <cp:lastModifiedBy>13613319741</cp:lastModifiedBy>
  <cp:revision>35</cp:revision>
  <dcterms:created xsi:type="dcterms:W3CDTF">2017-12-08T15:02:11Z</dcterms:created>
  <dcterms:modified xsi:type="dcterms:W3CDTF">2022-02-06T05:24:56Z</dcterms:modified>
</cp:coreProperties>
</file>