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7"/>
  </p:notesMasterIdLst>
  <p:sldIdLst>
    <p:sldId id="288" r:id="rId2"/>
    <p:sldId id="285" r:id="rId3"/>
    <p:sldId id="270" r:id="rId4"/>
    <p:sldId id="273" r:id="rId5"/>
    <p:sldId id="274" r:id="rId6"/>
    <p:sldId id="275" r:id="rId7"/>
    <p:sldId id="276" r:id="rId8"/>
    <p:sldId id="280" r:id="rId9"/>
    <p:sldId id="265" r:id="rId10"/>
    <p:sldId id="281" r:id="rId11"/>
    <p:sldId id="282" r:id="rId12"/>
    <p:sldId id="287" r:id="rId13"/>
    <p:sldId id="289" r:id="rId14"/>
    <p:sldId id="290" r:id="rId15"/>
    <p:sldId id="291"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9000"/>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4"/>
    <p:restoredTop sz="73753" autoAdjust="0"/>
  </p:normalViewPr>
  <p:slideViewPr>
    <p:cSldViewPr>
      <p:cViewPr varScale="1">
        <p:scale>
          <a:sx n="51" d="100"/>
          <a:sy n="51" d="100"/>
        </p:scale>
        <p:origin x="172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BAD25-6F4A-4D17-BCA0-B26B1410ED11}" type="datetimeFigureOut">
              <a:rPr lang="en-US" smtClean="0"/>
              <a:t>5/25/23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1A9F6-3DA7-4E13-B51C-5D59D5082AC0}" type="slidenum">
              <a:rPr lang="en-US" smtClean="0"/>
              <a:t>‹Nr.›</a:t>
            </a:fld>
            <a:endParaRPr lang="en-US"/>
          </a:p>
        </p:txBody>
      </p:sp>
    </p:spTree>
    <p:extLst>
      <p:ext uri="{BB962C8B-B14F-4D97-AF65-F5344CB8AC3E}">
        <p14:creationId xmlns:p14="http://schemas.microsoft.com/office/powerpoint/2010/main" val="4167419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www.google.com/url?sa=t&amp;rct=j&amp;q=&amp;esrc=s&amp;source=web&amp;cd=&amp;ved=2ahUKEwi_8MP-x5D_AhUCHewKHRQ-DOcQFnoECDYQAw&amp;url=https%3A%2F%2Fdle.rae.es%2Funificar%23%3A~%3Atext%3DHacer%2520de%2520muchas%2520cosas%2520una%2Creduci%25C3%25A9ndolas%2520a%2520una%2520misma%2520especie.&amp;usg=AOvVaw3y_TDcpIH1O00W2dVP2cj0"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0" i="0" u="none" strike="noStrike" kern="1200" dirty="0" smtClean="0">
                <a:solidFill>
                  <a:schemeClr val="tx1"/>
                </a:solidFill>
                <a:effectLst/>
                <a:latin typeface="+mn-lt"/>
                <a:ea typeface="+mn-ea"/>
                <a:cs typeface="+mn-cs"/>
              </a:rPr>
              <a:t>Nota: UNIFICADOS Hacer de muchas cosas una o un todo, uniéndolas, mezclándolas o reduciéndolas a una misma especie.</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20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2000" b="1" dirty="0" smtClean="0"/>
              <a:t>**</a:t>
            </a:r>
            <a:r>
              <a:rPr lang="es-ES_tradnl" sz="1200" b="0" i="0" u="none" strike="noStrike" kern="1200" dirty="0" smtClean="0">
                <a:solidFill>
                  <a:schemeClr val="tx1"/>
                </a:solidFill>
                <a:effectLst/>
                <a:latin typeface="+mn-lt"/>
                <a:ea typeface="+mn-ea"/>
                <a:cs typeface="+mn-cs"/>
                <a:hlinkClick r:id="rId3"/>
              </a:rPr>
              <a:t>unificar | Definición | Diccionario de la lengua española | RAE</a:t>
            </a:r>
          </a:p>
          <a:p>
            <a:r>
              <a:rPr lang="es-ES_tradnl" sz="2000" b="1" dirty="0" smtClean="0"/>
              <a:t> unificar</a:t>
            </a:r>
            <a:r>
              <a:rPr lang="es-ES_tradnl" sz="1200" b="0" i="0" u="none" strike="noStrike" kern="1200" dirty="0" smtClean="0">
                <a:solidFill>
                  <a:schemeClr val="tx1"/>
                </a:solidFill>
                <a:effectLst/>
                <a:latin typeface="+mn-lt"/>
                <a:ea typeface="+mn-ea"/>
                <a:cs typeface="+mn-cs"/>
              </a:rPr>
              <a:t> Del lat. tardío </a:t>
            </a:r>
            <a:r>
              <a:rPr lang="es-ES_tradnl" sz="1200" b="0" i="1" u="none" strike="noStrike" kern="1200" dirty="0" err="1" smtClean="0">
                <a:solidFill>
                  <a:schemeClr val="tx1"/>
                </a:solidFill>
                <a:effectLst/>
                <a:latin typeface="+mn-lt"/>
                <a:ea typeface="+mn-ea"/>
                <a:cs typeface="+mn-cs"/>
              </a:rPr>
              <a:t>unificāre</a:t>
            </a:r>
            <a:r>
              <a:rPr lang="es-ES_tradnl" sz="1200" b="0" i="1" u="none" strike="noStrike" kern="1200" dirty="0" smtClean="0">
                <a:solidFill>
                  <a:schemeClr val="tx1"/>
                </a:solidFill>
                <a:effectLst/>
                <a:latin typeface="+mn-lt"/>
                <a:ea typeface="+mn-ea"/>
                <a:cs typeface="+mn-cs"/>
              </a:rPr>
              <a:t>.</a:t>
            </a:r>
            <a:endParaRPr lang="es-ES_tradnl" sz="1200" b="0" i="0" u="none" strike="noStrike" kern="1200" dirty="0" smtClean="0">
              <a:solidFill>
                <a:schemeClr val="tx1"/>
              </a:solidFill>
              <a:effectLst/>
              <a:latin typeface="+mn-lt"/>
              <a:ea typeface="+mn-ea"/>
              <a:cs typeface="+mn-cs"/>
            </a:endParaRPr>
          </a:p>
          <a:p>
            <a:r>
              <a:rPr lang="es-ES_tradnl" sz="1200" b="1" i="0" u="none" strike="noStrike" kern="1200" dirty="0" smtClean="0">
                <a:solidFill>
                  <a:schemeClr val="tx1"/>
                </a:solidFill>
                <a:effectLst/>
                <a:latin typeface="+mn-lt"/>
                <a:ea typeface="+mn-ea"/>
                <a:cs typeface="+mn-cs"/>
              </a:rPr>
              <a:t>1. </a:t>
            </a:r>
            <a:r>
              <a:rPr lang="es-ES_tradnl" sz="1200" b="0" i="0" u="none" strike="noStrike" kern="1200" dirty="0" err="1" smtClean="0">
                <a:solidFill>
                  <a:schemeClr val="tx1"/>
                </a:solidFill>
                <a:effectLst/>
                <a:latin typeface="+mn-lt"/>
                <a:ea typeface="+mn-ea"/>
                <a:cs typeface="+mn-cs"/>
              </a:rPr>
              <a:t>tr</a:t>
            </a:r>
            <a:r>
              <a:rPr lang="es-ES_tradnl" sz="1200" b="0" i="0" u="none" strike="noStrike" kern="1200" dirty="0" smtClean="0">
                <a:solidFill>
                  <a:schemeClr val="tx1"/>
                </a:solidFill>
                <a:effectLst/>
                <a:latin typeface="+mn-lt"/>
                <a:ea typeface="+mn-ea"/>
                <a:cs typeface="+mn-cs"/>
              </a:rPr>
              <a:t>. Hacer de muchas cosas una o un todo, uniéndolas, mezclándolas o reduciéndolas a una misma especie. U. t. c. </a:t>
            </a:r>
            <a:r>
              <a:rPr lang="es-ES_tradnl" sz="1200" b="0" i="0" u="none" strike="noStrike" kern="1200" dirty="0" err="1" smtClean="0">
                <a:solidFill>
                  <a:schemeClr val="tx1"/>
                </a:solidFill>
                <a:effectLst/>
                <a:latin typeface="+mn-lt"/>
                <a:ea typeface="+mn-ea"/>
                <a:cs typeface="+mn-cs"/>
              </a:rPr>
              <a:t>prnl</a:t>
            </a:r>
            <a:r>
              <a:rPr lang="es-ES_tradnl" sz="1200" b="0" i="0" u="none" strike="noStrike" kern="1200" dirty="0" smtClean="0">
                <a:solidFill>
                  <a:schemeClr val="tx1"/>
                </a:solidFill>
                <a:effectLst/>
                <a:latin typeface="+mn-lt"/>
                <a:ea typeface="+mn-ea"/>
                <a:cs typeface="+mn-cs"/>
              </a:rPr>
              <a:t>.</a:t>
            </a:r>
          </a:p>
          <a:p>
            <a:r>
              <a:rPr lang="es-ES_tradnl" sz="1200" b="1" i="0" u="none" strike="noStrike" kern="1200" dirty="0" smtClean="0">
                <a:solidFill>
                  <a:schemeClr val="tx1"/>
                </a:solidFill>
                <a:effectLst/>
                <a:latin typeface="+mn-lt"/>
                <a:ea typeface="+mn-ea"/>
                <a:cs typeface="+mn-cs"/>
              </a:rPr>
              <a:t>2. </a:t>
            </a:r>
            <a:r>
              <a:rPr lang="es-ES_tradnl" sz="1200" b="0" i="0" u="none" strike="noStrike" kern="1200" dirty="0" err="1" smtClean="0">
                <a:solidFill>
                  <a:schemeClr val="tx1"/>
                </a:solidFill>
                <a:effectLst/>
                <a:latin typeface="+mn-lt"/>
                <a:ea typeface="+mn-ea"/>
                <a:cs typeface="+mn-cs"/>
              </a:rPr>
              <a:t>tr</a:t>
            </a:r>
            <a:r>
              <a:rPr lang="es-ES_tradnl" sz="1200" b="0" i="0" u="none" strike="noStrike" kern="1200" dirty="0" smtClean="0">
                <a:solidFill>
                  <a:schemeClr val="tx1"/>
                </a:solidFill>
                <a:effectLst/>
                <a:latin typeface="+mn-lt"/>
                <a:ea typeface="+mn-ea"/>
                <a:cs typeface="+mn-cs"/>
              </a:rPr>
              <a:t>. Hacer que cosas diferentes o separadas formen </a:t>
            </a:r>
            <a:r>
              <a:rPr lang="es-ES_tradnl" sz="1200" b="0" i="0" u="none" strike="noStrike" kern="1200" dirty="0" err="1" smtClean="0">
                <a:solidFill>
                  <a:schemeClr val="tx1"/>
                </a:solidFill>
                <a:effectLst/>
                <a:latin typeface="+mn-lt"/>
                <a:ea typeface="+mn-ea"/>
                <a:cs typeface="+mn-cs"/>
              </a:rPr>
              <a:t>unaorganización</a:t>
            </a:r>
            <a:r>
              <a:rPr lang="es-ES_tradnl" sz="1200" b="0" i="0" u="none" strike="noStrike" kern="1200" dirty="0" smtClean="0">
                <a:solidFill>
                  <a:schemeClr val="tx1"/>
                </a:solidFill>
                <a:effectLst/>
                <a:latin typeface="+mn-lt"/>
                <a:ea typeface="+mn-ea"/>
                <a:cs typeface="+mn-cs"/>
              </a:rPr>
              <a:t>, produzcan un determinado efecto, tengan una </a:t>
            </a:r>
            <a:r>
              <a:rPr lang="es-ES_tradnl" sz="1200" b="0" i="0" u="none" strike="noStrike" kern="1200" dirty="0" err="1" smtClean="0">
                <a:solidFill>
                  <a:schemeClr val="tx1"/>
                </a:solidFill>
                <a:effectLst/>
                <a:latin typeface="+mn-lt"/>
                <a:ea typeface="+mn-ea"/>
                <a:cs typeface="+mn-cs"/>
              </a:rPr>
              <a:t>mismafinalidad</a:t>
            </a:r>
            <a:r>
              <a:rPr lang="es-ES_tradnl" sz="1200" b="0" i="0" u="none" strike="noStrike" kern="1200" dirty="0" smtClean="0">
                <a:solidFill>
                  <a:schemeClr val="tx1"/>
                </a:solidFill>
                <a:effectLst/>
                <a:latin typeface="+mn-lt"/>
                <a:ea typeface="+mn-ea"/>
                <a:cs typeface="+mn-cs"/>
              </a:rPr>
              <a:t>, etc. U. t. c. </a:t>
            </a:r>
            <a:r>
              <a:rPr lang="es-ES_tradnl" sz="1200" b="0" i="0" u="none" strike="noStrike" kern="1200" dirty="0" err="1" smtClean="0">
                <a:solidFill>
                  <a:schemeClr val="tx1"/>
                </a:solidFill>
                <a:effectLst/>
                <a:latin typeface="+mn-lt"/>
                <a:ea typeface="+mn-ea"/>
                <a:cs typeface="+mn-cs"/>
              </a:rPr>
              <a:t>prnl</a:t>
            </a:r>
            <a:r>
              <a:rPr lang="es-ES_tradnl" sz="1200" b="0" i="0" u="none" strike="noStrike"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D091A9F6-3DA7-4E13-B51C-5D59D5082AC0}" type="slidenum">
              <a:rPr lang="en-US" smtClean="0"/>
              <a:t>3</a:t>
            </a:fld>
            <a:endParaRPr lang="en-US"/>
          </a:p>
        </p:txBody>
      </p:sp>
    </p:spTree>
    <p:extLst>
      <p:ext uri="{BB962C8B-B14F-4D97-AF65-F5344CB8AC3E}">
        <p14:creationId xmlns:p14="http://schemas.microsoft.com/office/powerpoint/2010/main" val="809682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dirty="0" smtClean="0">
                <a:solidFill>
                  <a:schemeClr val="tx1"/>
                </a:solidFill>
                <a:effectLst/>
                <a:latin typeface="+mn-lt"/>
                <a:ea typeface="+mn-ea"/>
                <a:cs typeface="+mn-cs"/>
              </a:rPr>
              <a:t>2:3</a:t>
            </a:r>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Nada hagáis por contienda</a:t>
            </a:r>
            <a:r>
              <a:rPr lang="es-MX" sz="1200" kern="1200" dirty="0" smtClean="0">
                <a:solidFill>
                  <a:schemeClr val="tx1"/>
                </a:solidFill>
                <a:effectLst/>
                <a:latin typeface="+mn-lt"/>
                <a:ea typeface="+mn-ea"/>
                <a:cs typeface="+mn-cs"/>
              </a:rPr>
              <a:t>", </a:t>
            </a:r>
            <a:r>
              <a:rPr lang="es-MX" sz="1200" b="1" kern="1200" cap="small" dirty="0" smtClean="0">
                <a:solidFill>
                  <a:schemeClr val="tx1"/>
                </a:solidFill>
                <a:effectLst/>
                <a:latin typeface="+mn-lt"/>
                <a:ea typeface="+mn-ea"/>
                <a:cs typeface="+mn-cs"/>
              </a:rPr>
              <a:t>erithia</a:t>
            </a:r>
            <a:r>
              <a:rPr lang="es-MX" sz="1200" kern="1200" dirty="0" smtClean="0">
                <a:solidFill>
                  <a:schemeClr val="tx1"/>
                </a:solidFill>
                <a:effectLst/>
                <a:latin typeface="+mn-lt"/>
                <a:ea typeface="+mn-ea"/>
                <a:cs typeface="+mn-cs"/>
              </a:rPr>
              <a:t>, "por egoísmo", margen: "rivalidad" (BAS), no buscando rango, posición, que no haya espíritu partidario. "</a:t>
            </a:r>
            <a:r>
              <a:rPr lang="es-MX" sz="1200" b="1" kern="1200" cap="small" dirty="0" smtClean="0">
                <a:solidFill>
                  <a:schemeClr val="tx1"/>
                </a:solidFill>
                <a:effectLst/>
                <a:latin typeface="+mn-lt"/>
                <a:ea typeface="+mn-ea"/>
                <a:cs typeface="+mn-cs"/>
              </a:rPr>
              <a:t>erithia</a:t>
            </a:r>
            <a:r>
              <a:rPr lang="es-MX" sz="1200" kern="1200" dirty="0" smtClean="0">
                <a:solidFill>
                  <a:schemeClr val="tx1"/>
                </a:solidFill>
                <a:effectLst/>
                <a:latin typeface="+mn-lt"/>
                <a:ea typeface="+mn-ea"/>
                <a:cs typeface="+mn-cs"/>
              </a:rPr>
              <a:t> de­nota ambición, buscar uno lo propio, rivalidad, siendo la voluntariosidad una idea subyacente a la palabra; por ello, de­nota formación de partidos" (Vine). El propósito de esta clase de "contienda" es promover alguna facción. Con esta actitud algún hermano busca victoria personal sobre otro hermano(s) por medio de in­fluencia humana. Con la fuerza de números (si ha ganado a su lado la ma­yoría de los miembros), o con una exhibi­ción de inteligencia superior (argumentación sofística), vencerá a sus oponentes. Rom. 12:3,16; Gál. 6:3 deben examinarse con cuidado en conexión con este texto. Si algún hermano tiene más alto concepto de sí que el que debe tener, hay gran peligro de rivalidades y partidos (división).</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por vanagloria</a:t>
            </a:r>
            <a:r>
              <a:rPr lang="es-MX" sz="1200" kern="1200" dirty="0" smtClean="0">
                <a:solidFill>
                  <a:schemeClr val="tx1"/>
                </a:solidFill>
                <a:effectLst/>
                <a:latin typeface="+mn-lt"/>
                <a:ea typeface="+mn-ea"/>
                <a:cs typeface="+mn-cs"/>
              </a:rPr>
              <a:t>". Véase Gál. 5:26, de­nota "gloria vacía". Es una especie de orgullo que es vacío, porque tal vanaglo­rioso quiere exaltarse a sí mismo, en lugar de buscar el bien de la congregación. El interés propio no debe ser el objetivo del cristiano.</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a:t>
            </a:r>
            <a:r>
              <a:rPr lang="es-MX" sz="1200" i="1" kern="1200" dirty="0" smtClean="0">
                <a:solidFill>
                  <a:schemeClr val="tx1"/>
                </a:solidFill>
                <a:effectLst/>
                <a:latin typeface="+mn-lt"/>
                <a:ea typeface="+mn-ea"/>
                <a:cs typeface="+mn-cs"/>
              </a:rPr>
              <a:t>-- "antes bien con humildad estimando cada uno a los demás como superiores a él mismo".</a:t>
            </a:r>
            <a:r>
              <a:rPr lang="es-MX" sz="1200" kern="1200" dirty="0" smtClean="0">
                <a:solidFill>
                  <a:schemeClr val="tx1"/>
                </a:solidFill>
                <a:effectLst/>
                <a:latin typeface="+mn-lt"/>
                <a:ea typeface="+mn-ea"/>
                <a:cs typeface="+mn-cs"/>
              </a:rPr>
              <a:t> Cada cristiano sabe sus propias faltas y debilidades, y de esta manera es fácil suponer que el otro hermano es mejor que él. La humildad impide y des­truye el deseo de ganar la primacía sobre otros hermanos. El hermano humilde no promueve su propia reputación; él busca el bien de sus hermanos. Si obedecemos este mandamiento, dará el golpe mortal a toda ambición vana. Jesús enseña que el discípulo que está dispuesto a servir es el mayor en el reino (Mat. 23:11; Mar. 9:34,35; Lucas 22:24-27).</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Sobre la humildad véanse también Hech. 20:19; Col. 2:18,23; 3:12; 1 Ped. 5:5. El cristiano humilde no se exalta a sí mismo, sino a su hermano.</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a:t>
            </a:r>
            <a:r>
              <a:rPr lang="es-MX" sz="1200" b="1" kern="1200" dirty="0" smtClean="0">
                <a:solidFill>
                  <a:schemeClr val="tx1"/>
                </a:solidFill>
                <a:effectLst/>
                <a:latin typeface="+mn-lt"/>
                <a:ea typeface="+mn-ea"/>
                <a:cs typeface="+mn-cs"/>
              </a:rPr>
              <a:t>2:4</a:t>
            </a:r>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no mirando cada uno por lo suyo propio</a:t>
            </a:r>
            <a:r>
              <a:rPr lang="es-MX" sz="1200" kern="1200" dirty="0" smtClean="0">
                <a:solidFill>
                  <a:schemeClr val="tx1"/>
                </a:solidFill>
                <a:effectLst/>
                <a:latin typeface="+mn-lt"/>
                <a:ea typeface="+mn-ea"/>
                <a:cs typeface="+mn-cs"/>
              </a:rPr>
              <a:t>". No debemos descuidar nuestro propio empleo o negocio, pero sí debemos ver más allá de los propios intereses. Rom. 12:10, "en cuanto a honra, prefi­riéndoos los unos a los otros". ¡Qué iglesia más fría cuando cada miembro está ab­sorbido en sus propias cosas y solamente piensa en sus propios deseos, derechos y planes! El cristiano es advertido contra el entremeterse en asuntos ajenos (1 Tim. 5:13; 2 Tes. 3:11; 1 Ped. 4:15), pero aquí se nos enseña a tener solicitud por los hermanos, a preocuparnos unos por otros (1 Cor. 12:25), y a buscar la manera de servirles; por ejemplo, debemos ayudar a los tiernos (los recién convertidos), a los débiles en la fe, a los descarriados (Gál. 6:1,2; 1 Tes. 5:14), y a los hermanos que tengan problemas de cualquier índole. Muchos hermanos, tanto jóvenes como también hermanos avanzados en años, necesitan de nuestra atención. Si nos ocu­pamos en esta obra del Señor, segura­mente destruiremos lo que haya de egoísmo en nosotros. "Si alguno quiere venir en pos de mí, niéguese a sí mismo, y tome su cruz, y sígame" (Mat. 16:24).</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a:t>
            </a:r>
            <a:r>
              <a:rPr lang="es-MX" sz="1200" b="1" kern="1200" dirty="0" smtClean="0">
                <a:solidFill>
                  <a:schemeClr val="tx1"/>
                </a:solidFill>
                <a:effectLst/>
                <a:latin typeface="+mn-lt"/>
                <a:ea typeface="+mn-ea"/>
                <a:cs typeface="+mn-cs"/>
              </a:rPr>
              <a:t>2:5</a:t>
            </a:r>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Haya, pues, en vosotros este sentir que hubo también en Cristo Jesús</a:t>
            </a:r>
            <a:r>
              <a:rPr lang="es-MX" sz="1200" kern="1200" dirty="0" smtClean="0">
                <a:solidFill>
                  <a:schemeClr val="tx1"/>
                </a:solidFill>
                <a:effectLst/>
                <a:latin typeface="+mn-lt"/>
                <a:ea typeface="+mn-ea"/>
                <a:cs typeface="+mn-cs"/>
              </a:rPr>
              <a:t>". Mat. 11:29, "Llevad mi yugo sobre vosotros, y aprended de mí, que soy manso y humilde de corazón". Cristo Jesús es el perfecto ejemplo de la humildad enseñada en los vers. 1-4. El dejó su habitación celestial y su gloria inefable para nacer en un pese­bre, tomando la forma de hombre. Fue criado en Nazaret, una ciudad desprecia­da por los de Judea (Jn. 1:46), era galileo y algunos de sus apóstoles también eran galileos. Llevó una corona de espinas, murió sobre una cruz romana como mal­hechor, y fue sepultado en un sepulcro ajeno. </a:t>
            </a:r>
            <a:r>
              <a:rPr lang="es-MX" sz="1200" u="words" kern="1200" dirty="0" smtClean="0">
                <a:solidFill>
                  <a:schemeClr val="tx1"/>
                </a:solidFill>
                <a:effectLst/>
                <a:latin typeface="+mn-lt"/>
                <a:ea typeface="+mn-ea"/>
                <a:cs typeface="+mn-cs"/>
              </a:rPr>
              <a:t>De esta manera nuestro Señor Je­sucristo tomó la forma más humilde de la humanidad para salvarnos y para dejarnos el ejemplo perfecto de la humildad</a:t>
            </a:r>
            <a:r>
              <a:rPr lang="es-MX"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a:t>
            </a:r>
            <a:r>
              <a:rPr lang="es-MX" sz="1200" b="1" kern="1200" dirty="0" smtClean="0">
                <a:solidFill>
                  <a:schemeClr val="tx1"/>
                </a:solidFill>
                <a:effectLst/>
                <a:latin typeface="+mn-lt"/>
                <a:ea typeface="+mn-ea"/>
                <a:cs typeface="+mn-cs"/>
              </a:rPr>
              <a:t>2:6</a:t>
            </a:r>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el cual, siendo en forma de Dios</a:t>
            </a:r>
            <a:r>
              <a:rPr lang="es-MX" sz="1200" kern="1200" dirty="0" smtClean="0">
                <a:solidFill>
                  <a:schemeClr val="tx1"/>
                </a:solidFill>
                <a:effectLst/>
                <a:latin typeface="+mn-lt"/>
                <a:ea typeface="+mn-ea"/>
                <a:cs typeface="+mn-cs"/>
              </a:rPr>
              <a:t>". La Deidad de Jesús se enseña claramente en este texto (los vers. 6-11). </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siendo</a:t>
            </a:r>
            <a:r>
              <a:rPr lang="es-MX" sz="1200" kern="1200" dirty="0" smtClean="0">
                <a:solidFill>
                  <a:schemeClr val="tx1"/>
                </a:solidFill>
                <a:effectLst/>
                <a:latin typeface="+mn-lt"/>
                <a:ea typeface="+mn-ea"/>
                <a:cs typeface="+mn-cs"/>
              </a:rPr>
              <a:t>". Esta palabra enfatiza </a:t>
            </a:r>
            <a:r>
              <a:rPr lang="es-MX" sz="1200" b="1" u="sng" kern="1200" dirty="0" smtClean="0">
                <a:solidFill>
                  <a:schemeClr val="tx1"/>
                </a:solidFill>
                <a:effectLst/>
                <a:latin typeface="+mn-lt"/>
                <a:ea typeface="+mn-ea"/>
                <a:cs typeface="+mn-cs"/>
              </a:rPr>
              <a:t>la rea­lidad de la existencia</a:t>
            </a:r>
            <a:r>
              <a:rPr lang="es-MX" sz="1200" kern="1200" dirty="0" smtClean="0">
                <a:solidFill>
                  <a:schemeClr val="tx1"/>
                </a:solidFill>
                <a:effectLst/>
                <a:latin typeface="+mn-lt"/>
                <a:ea typeface="+mn-ea"/>
                <a:cs typeface="+mn-cs"/>
              </a:rPr>
              <a:t> (Hech. 16:20, "siendo judíos"; Gál. 2:14). Por eso, indica lo que se expresa más ampliamente en Juan 1:1.</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forma</a:t>
            </a:r>
            <a:r>
              <a:rPr lang="es-MX" sz="1200" kern="1200" dirty="0" smtClean="0">
                <a:solidFill>
                  <a:schemeClr val="tx1"/>
                </a:solidFill>
                <a:effectLst/>
                <a:latin typeface="+mn-lt"/>
                <a:ea typeface="+mn-ea"/>
                <a:cs typeface="+mn-cs"/>
              </a:rPr>
              <a:t>".	La palabra "forma" viene de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que solamente aparece en este texto (vers. 6,7) y en Marcos 16:12, "se apareció en otra </a:t>
            </a:r>
            <a:r>
              <a:rPr lang="es-MX" sz="1200" b="1" kern="1200" dirty="0" smtClean="0">
                <a:solidFill>
                  <a:schemeClr val="tx1"/>
                </a:solidFill>
                <a:effectLst/>
                <a:latin typeface="+mn-lt"/>
                <a:ea typeface="+mn-ea"/>
                <a:cs typeface="+mn-cs"/>
              </a:rPr>
              <a:t>forma</a:t>
            </a:r>
            <a:r>
              <a:rPr lang="es-MX" sz="1200" kern="1200" dirty="0" smtClean="0">
                <a:solidFill>
                  <a:schemeClr val="tx1"/>
                </a:solidFill>
                <a:effectLst/>
                <a:latin typeface="+mn-lt"/>
                <a:ea typeface="+mn-ea"/>
                <a:cs typeface="+mn-cs"/>
              </a:rPr>
              <a:t> a dos de ellos". Según los léxicos significa "forma, figura" (Mckibben-Stockwell-Rivas); "la forma en la cual una persona o cosa se ve; la apa­riencia externa ... la forma en la cual él apareció a los habitantes del cielo" (Thayer); "forma, apariencia externa, figura" (Arndt-Gingrich).</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Pero Thayer admite que otros eruditos (como Lightfoot y Trench) dicen que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a:t>
            </a:r>
            <a:r>
              <a:rPr lang="es-MX" sz="1200" i="1" kern="1200" dirty="0" smtClean="0">
                <a:solidFill>
                  <a:schemeClr val="tx1"/>
                </a:solidFill>
                <a:effectLst/>
                <a:latin typeface="+mn-lt"/>
                <a:ea typeface="+mn-ea"/>
                <a:cs typeface="+mn-cs"/>
              </a:rPr>
              <a:t>forma</a:t>
            </a:r>
            <a:r>
              <a:rPr lang="es-MX" sz="1200" kern="1200" dirty="0" smtClean="0">
                <a:solidFill>
                  <a:schemeClr val="tx1"/>
                </a:solidFill>
                <a:effectLst/>
                <a:latin typeface="+mn-lt"/>
                <a:ea typeface="+mn-ea"/>
                <a:cs typeface="+mn-cs"/>
              </a:rPr>
              <a:t> difiere de </a:t>
            </a:r>
            <a:r>
              <a:rPr lang="es-MX" sz="1200" b="1" kern="1200" cap="small" dirty="0" smtClean="0">
                <a:solidFill>
                  <a:schemeClr val="tx1"/>
                </a:solidFill>
                <a:effectLst/>
                <a:latin typeface="+mn-lt"/>
                <a:ea typeface="+mn-ea"/>
                <a:cs typeface="+mn-cs"/>
              </a:rPr>
              <a:t>schema</a:t>
            </a:r>
            <a:r>
              <a:rPr lang="es-MX" sz="1200" kern="1200" dirty="0" smtClean="0">
                <a:solidFill>
                  <a:schemeClr val="tx1"/>
                </a:solidFill>
                <a:effectLst/>
                <a:latin typeface="+mn-lt"/>
                <a:ea typeface="+mn-ea"/>
                <a:cs typeface="+mn-cs"/>
              </a:rPr>
              <a:t> </a:t>
            </a:r>
            <a:r>
              <a:rPr lang="es-MX" sz="1200" i="1" kern="1200" dirty="0" smtClean="0">
                <a:solidFill>
                  <a:schemeClr val="tx1"/>
                </a:solidFill>
                <a:effectLst/>
                <a:latin typeface="+mn-lt"/>
                <a:ea typeface="+mn-ea"/>
                <a:cs typeface="+mn-cs"/>
              </a:rPr>
              <a:t>figura, forma, apariencia</a:t>
            </a:r>
            <a:r>
              <a:rPr lang="es-MX" sz="1200" kern="1200" dirty="0" smtClean="0">
                <a:solidFill>
                  <a:schemeClr val="tx1"/>
                </a:solidFill>
                <a:effectLst/>
                <a:latin typeface="+mn-lt"/>
                <a:ea typeface="+mn-ea"/>
                <a:cs typeface="+mn-cs"/>
              </a:rPr>
              <a:t>, como aquello que es </a:t>
            </a:r>
            <a:r>
              <a:rPr lang="es-MX" sz="1200" i="1" kern="1200" dirty="0" smtClean="0">
                <a:solidFill>
                  <a:schemeClr val="tx1"/>
                </a:solidFill>
                <a:effectLst/>
                <a:latin typeface="+mn-lt"/>
                <a:ea typeface="+mn-ea"/>
                <a:cs typeface="+mn-cs"/>
              </a:rPr>
              <a:t>intrínseco</a:t>
            </a:r>
            <a:r>
              <a:rPr lang="es-MX" sz="1200" kern="1200" dirty="0" smtClean="0">
                <a:solidFill>
                  <a:schemeClr val="tx1"/>
                </a:solidFill>
                <a:effectLst/>
                <a:latin typeface="+mn-lt"/>
                <a:ea typeface="+mn-ea"/>
                <a:cs typeface="+mn-cs"/>
              </a:rPr>
              <a:t> y esencial difiere de lo que es externo y accidental" y agrega que "la dis­tinción es rechazada por muchos". (La palabra </a:t>
            </a:r>
            <a:r>
              <a:rPr lang="es-MX" sz="1200" b="1" kern="1200" cap="small" dirty="0" smtClean="0">
                <a:solidFill>
                  <a:schemeClr val="tx1"/>
                </a:solidFill>
                <a:effectLst/>
                <a:latin typeface="+mn-lt"/>
                <a:ea typeface="+mn-ea"/>
                <a:cs typeface="+mn-cs"/>
              </a:rPr>
              <a:t>schema</a:t>
            </a:r>
            <a:r>
              <a:rPr lang="es-MX" sz="1200" kern="1200" dirty="0" smtClean="0">
                <a:solidFill>
                  <a:schemeClr val="tx1"/>
                </a:solidFill>
                <a:effectLst/>
                <a:latin typeface="+mn-lt"/>
                <a:ea typeface="+mn-ea"/>
                <a:cs typeface="+mn-cs"/>
              </a:rPr>
              <a:t> traduce la palabra "condición" o forma, BAS, del ver. 8).</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El Diccionario Expositivo de Vine dice,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denota la forma o rasgo distin­tivo especial o característico de una per­sona o cosa. Se usa con un significado par­ticular en NT, sólo de Cristo, en Fil. 2:6,7, en las frases 'siendo en forma de Dios' y 'tomando forma de siervo'. Una excelente definición de esta palabra es la dada por Gifford: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es así propiamente la naturaleza o esencia, no en abstracto, sino tal como subsiste realmente en el indi­viduo, y retenida en tanto que el individuo mismo existe ... Así, en el pasaje ante nosotros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a:t>
            </a:r>
            <a:r>
              <a:rPr lang="es-MX" sz="1200" b="1" kern="1200" cap="small" dirty="0" smtClean="0">
                <a:solidFill>
                  <a:schemeClr val="tx1"/>
                </a:solidFill>
                <a:effectLst/>
                <a:latin typeface="+mn-lt"/>
                <a:ea typeface="+mn-ea"/>
                <a:cs typeface="+mn-cs"/>
              </a:rPr>
              <a:t>Theou</a:t>
            </a:r>
            <a:r>
              <a:rPr lang="es-MX" sz="1200" kern="1200" dirty="0" smtClean="0">
                <a:solidFill>
                  <a:schemeClr val="tx1"/>
                </a:solidFill>
                <a:effectLst/>
                <a:latin typeface="+mn-lt"/>
                <a:ea typeface="+mn-ea"/>
                <a:cs typeface="+mn-cs"/>
              </a:rPr>
              <a:t> es la naturaleza divina real e inseparablemente subsistente en la Pesona de Cristo ... Para la inter­pretación de 'la forma de Dios' es sufi­ciente decir que (1) incluye toda la natu­raleza y esencia de la Deidad, y que es in­separable de ellas, ya que no podrán tener existencia real sin ella; y (2) que no in­cluye en sí misma nada 'accidental' o sepa­rable, tal como modos particulares de manifestación, ni condiciones de gloria o majestad, que pueden en un momento es­tar junto con la 'forma', y en otro mo­mento separados de ella ... El verdadero significado de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en la expresión 'forma de Dios' queda confirmada por su repetición en la frase correspondiente, 'forma de siervo'. Se admite univer­salmente que las dos frases son directa­mente antitéticas, y que por ello 'forma' tiene que tener el mismo sentido en am­bas' (Gifford, </a:t>
            </a:r>
            <a:r>
              <a:rPr lang="es-MX" sz="1200" i="1" kern="1200" dirty="0" smtClean="0">
                <a:solidFill>
                  <a:schemeClr val="tx1"/>
                </a:solidFill>
                <a:effectLst/>
                <a:latin typeface="+mn-lt"/>
                <a:ea typeface="+mn-ea"/>
                <a:cs typeface="+mn-cs"/>
              </a:rPr>
              <a:t>The Incarnation,</a:t>
            </a:r>
            <a:r>
              <a:rPr lang="es-MX" sz="1200" kern="1200" dirty="0" smtClean="0">
                <a:solidFill>
                  <a:schemeClr val="tx1"/>
                </a:solidFill>
                <a:effectLst/>
                <a:latin typeface="+mn-lt"/>
                <a:ea typeface="+mn-ea"/>
                <a:cs typeface="+mn-cs"/>
              </a:rPr>
              <a:t> págs. 16, 19, 39). La definición anteriormente men­cionada se aplica a su utilización en Mr 16:12, en cuanto a las maneras particu­lares en que el Señor se manifestó a Sí mismo".</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The Expositor's Greek Testament dice que la palabra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se refiere a la </a:t>
            </a:r>
            <a:r>
              <a:rPr lang="es-MX" sz="1200" i="1" kern="1200" dirty="0" smtClean="0">
                <a:solidFill>
                  <a:schemeClr val="tx1"/>
                </a:solidFill>
                <a:effectLst/>
                <a:latin typeface="+mn-lt"/>
                <a:ea typeface="+mn-ea"/>
                <a:cs typeface="+mn-cs"/>
              </a:rPr>
              <a:t>la naturaleza</a:t>
            </a:r>
            <a:r>
              <a:rPr lang="es-MX" sz="1200" kern="1200" dirty="0" smtClean="0">
                <a:solidFill>
                  <a:schemeClr val="tx1"/>
                </a:solidFill>
                <a:effectLst/>
                <a:latin typeface="+mn-lt"/>
                <a:ea typeface="+mn-ea"/>
                <a:cs typeface="+mn-cs"/>
              </a:rPr>
              <a:t> de Cristo, es decir, que El era divino (y llegó a ser humano). Cita 2 Cor. 8:9 como el paralelo más cercano a Fil. 2:6 y dice que en ambos Pablo se refiere al "contraste inefable entre el estado celes­tial y el estado terrenal".</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Por lo tanto, vemos que algunos erudi­tos dicen que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significa la forma esen­cial e intrínseca de Cristo como Dios y también como hombre, y otros eruditos dicen que la palabra significa simplemente su apariencia. </a:t>
            </a:r>
            <a:r>
              <a:rPr lang="es-MX" sz="1200" i="1" u="words" kern="1200" dirty="0" smtClean="0">
                <a:solidFill>
                  <a:schemeClr val="tx1"/>
                </a:solidFill>
                <a:effectLst/>
                <a:latin typeface="+mn-lt"/>
                <a:ea typeface="+mn-ea"/>
                <a:cs typeface="+mn-cs"/>
              </a:rPr>
              <a:t>Lo importante es que se afirme enfáticamente la Deidad de Cristo</a:t>
            </a:r>
            <a:r>
              <a:rPr lang="es-MX" sz="1200" i="1" kern="1200" dirty="0" smtClean="0">
                <a:solidFill>
                  <a:schemeClr val="tx1"/>
                </a:solidFill>
                <a:effectLst/>
                <a:latin typeface="+mn-lt"/>
                <a:ea typeface="+mn-ea"/>
                <a:cs typeface="+mn-cs"/>
              </a:rPr>
              <a:t>, </a:t>
            </a:r>
            <a:r>
              <a:rPr lang="es-MX" sz="1200" i="1" u="sng" kern="1200" dirty="0" smtClean="0">
                <a:solidFill>
                  <a:schemeClr val="tx1"/>
                </a:solidFill>
                <a:effectLst/>
                <a:latin typeface="+mn-lt"/>
                <a:ea typeface="+mn-ea"/>
                <a:cs typeface="+mn-cs"/>
              </a:rPr>
              <a:t>antes y después de llegar a ser hombre</a:t>
            </a:r>
            <a:r>
              <a:rPr lang="es-MX" sz="1200" i="1" kern="1200" dirty="0" smtClean="0">
                <a:solidFill>
                  <a:schemeClr val="tx1"/>
                </a:solidFill>
                <a:effectLst/>
                <a:latin typeface="+mn-lt"/>
                <a:ea typeface="+mn-ea"/>
                <a:cs typeface="+mn-cs"/>
              </a:rPr>
              <a:t>.</a:t>
            </a:r>
            <a:r>
              <a:rPr lang="es-MX" sz="1200" kern="1200" dirty="0" smtClean="0">
                <a:solidFill>
                  <a:schemeClr val="tx1"/>
                </a:solidFill>
                <a:effectLst/>
                <a:latin typeface="+mn-lt"/>
                <a:ea typeface="+mn-ea"/>
                <a:cs typeface="+mn-cs"/>
              </a:rPr>
              <a:t> Los que definen la palabra "forma" como figura o apariencia no niegan la Deidad de Cristo, sino solamente aplican la palabra al "aspecto" (Juan 5:37) o gloria (Juan 17:5) de su estado preencarnado.</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Nadie puede negar que hubiera contraste entre su estado celestial y su estado terre­nal. Recuérdese sobre todo que el punto principal de Pablo es la humillación de Cristo. </a:t>
            </a:r>
            <a:r>
              <a:rPr lang="es-MX" sz="1200" b="1" kern="1200" dirty="0" smtClean="0">
                <a:solidFill>
                  <a:schemeClr val="tx1"/>
                </a:solidFill>
                <a:effectLst/>
                <a:latin typeface="+mn-lt"/>
                <a:ea typeface="+mn-ea"/>
                <a:cs typeface="+mn-cs"/>
              </a:rPr>
              <a:t>La encarnación de Cristo es el ejemplo supremo de la humillación</a:t>
            </a:r>
            <a:r>
              <a:rPr lang="es-MX" sz="1200" kern="1200" dirty="0" smtClean="0">
                <a:solidFill>
                  <a:schemeClr val="tx1"/>
                </a:solidFill>
                <a:effectLst/>
                <a:latin typeface="+mn-lt"/>
                <a:ea typeface="+mn-ea"/>
                <a:cs typeface="+mn-cs"/>
              </a:rPr>
              <a:t>, y Pablo habla de ella para que sirva de ejemplo para los cristianos (ver. 5, "Haya, pues, en vosotros este sentir que hubo también en Cristo Jesús ...").</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"Siendo en forma de Dios" se refiere, pues, o al </a:t>
            </a:r>
            <a:r>
              <a:rPr lang="es-MX" sz="1200" i="1" kern="1200" dirty="0" smtClean="0">
                <a:solidFill>
                  <a:schemeClr val="tx1"/>
                </a:solidFill>
                <a:effectLst/>
                <a:latin typeface="+mn-lt"/>
                <a:ea typeface="+mn-ea"/>
                <a:cs typeface="+mn-cs"/>
              </a:rPr>
              <a:t>estado</a:t>
            </a:r>
            <a:r>
              <a:rPr lang="es-MX" sz="1200" kern="1200" dirty="0" smtClean="0">
                <a:solidFill>
                  <a:schemeClr val="tx1"/>
                </a:solidFill>
                <a:effectLst/>
                <a:latin typeface="+mn-lt"/>
                <a:ea typeface="+mn-ea"/>
                <a:cs typeface="+mn-cs"/>
              </a:rPr>
              <a:t> divino (su Deidad) y o a la </a:t>
            </a:r>
            <a:r>
              <a:rPr lang="es-MX" sz="1200" i="1" kern="1200" dirty="0" smtClean="0">
                <a:solidFill>
                  <a:schemeClr val="tx1"/>
                </a:solidFill>
                <a:effectLst/>
                <a:latin typeface="+mn-lt"/>
                <a:ea typeface="+mn-ea"/>
                <a:cs typeface="+mn-cs"/>
              </a:rPr>
              <a:t>gloria</a:t>
            </a:r>
            <a:r>
              <a:rPr lang="es-MX" sz="1200" kern="1200" dirty="0" smtClean="0">
                <a:solidFill>
                  <a:schemeClr val="tx1"/>
                </a:solidFill>
                <a:effectLst/>
                <a:latin typeface="+mn-lt"/>
                <a:ea typeface="+mn-ea"/>
                <a:cs typeface="+mn-cs"/>
              </a:rPr>
              <a:t> que Cristo tenía con el Padre "antes que el mundo fuese" (Juan 17:5). </a:t>
            </a:r>
            <a:r>
              <a:rPr lang="es-MX" sz="1200" i="1" kern="1200" dirty="0" smtClean="0">
                <a:solidFill>
                  <a:schemeClr val="tx1"/>
                </a:solidFill>
                <a:effectLst/>
                <a:latin typeface="+mn-lt"/>
                <a:ea typeface="+mn-ea"/>
                <a:cs typeface="+mn-cs"/>
              </a:rPr>
              <a:t>Posiblemente la palabra se refiera a las dos cosas, porque los dos conceptos no chocan.</a:t>
            </a:r>
            <a:r>
              <a:rPr lang="es-MX" sz="1200" kern="1200" dirty="0" smtClean="0">
                <a:solidFill>
                  <a:schemeClr val="tx1"/>
                </a:solidFill>
                <a:effectLst/>
                <a:latin typeface="+mn-lt"/>
                <a:ea typeface="+mn-ea"/>
                <a:cs typeface="+mn-cs"/>
              </a:rPr>
              <a:t> Hay un contraste aquí entre "forma de Dios",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a:t>
            </a:r>
            <a:r>
              <a:rPr lang="es-MX" sz="1200" b="1" kern="1200" cap="small" dirty="0" smtClean="0">
                <a:solidFill>
                  <a:schemeClr val="tx1"/>
                </a:solidFill>
                <a:effectLst/>
                <a:latin typeface="+mn-lt"/>
                <a:ea typeface="+mn-ea"/>
                <a:cs typeface="+mn-cs"/>
              </a:rPr>
              <a:t>theou</a:t>
            </a:r>
            <a:r>
              <a:rPr lang="es-MX" sz="1200" kern="1200" dirty="0" smtClean="0">
                <a:solidFill>
                  <a:schemeClr val="tx1"/>
                </a:solidFill>
                <a:effectLst/>
                <a:latin typeface="+mn-lt"/>
                <a:ea typeface="+mn-ea"/>
                <a:cs typeface="+mn-cs"/>
              </a:rPr>
              <a:t> y "forma de siervo"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a:t>
            </a:r>
            <a:r>
              <a:rPr lang="es-MX" sz="1200" b="1" kern="1200" cap="small" dirty="0" smtClean="0">
                <a:solidFill>
                  <a:schemeClr val="tx1"/>
                </a:solidFill>
                <a:effectLst/>
                <a:latin typeface="+mn-lt"/>
                <a:ea typeface="+mn-ea"/>
                <a:cs typeface="+mn-cs"/>
              </a:rPr>
              <a:t>doulou</a:t>
            </a:r>
            <a:r>
              <a:rPr lang="es-MX" sz="1200" kern="1200" dirty="0" smtClean="0">
                <a:solidFill>
                  <a:schemeClr val="tx1"/>
                </a:solidFill>
                <a:effectLst/>
                <a:latin typeface="+mn-lt"/>
                <a:ea typeface="+mn-ea"/>
                <a:cs typeface="+mn-cs"/>
              </a:rPr>
              <a:t>. </a:t>
            </a:r>
            <a:r>
              <a:rPr lang="es-MX" sz="1200" i="1" kern="1200" dirty="0" smtClean="0">
                <a:solidFill>
                  <a:schemeClr val="tx1"/>
                </a:solidFill>
                <a:effectLst/>
                <a:latin typeface="+mn-lt"/>
                <a:ea typeface="+mn-ea"/>
                <a:cs typeface="+mn-cs"/>
              </a:rPr>
              <a:t>Cuando Cristo llegó a ser hombre, no se despojó a sí mismo de su Deidad; no dejó de ser Dios.</a:t>
            </a:r>
            <a:r>
              <a:rPr lang="es-MX" sz="1200" kern="1200" dirty="0" smtClean="0">
                <a:solidFill>
                  <a:schemeClr val="tx1"/>
                </a:solidFill>
                <a:effectLst/>
                <a:latin typeface="+mn-lt"/>
                <a:ea typeface="+mn-ea"/>
                <a:cs typeface="+mn-cs"/>
              </a:rPr>
              <a:t> En el cielo Cristo tuvo el </a:t>
            </a:r>
            <a:r>
              <a:rPr lang="es-MX" sz="1200" i="1" kern="1200" dirty="0" smtClean="0">
                <a:solidFill>
                  <a:schemeClr val="tx1"/>
                </a:solidFill>
                <a:effectLst/>
                <a:latin typeface="+mn-lt"/>
                <a:ea typeface="+mn-ea"/>
                <a:cs typeface="+mn-cs"/>
              </a:rPr>
              <a:t>aspecto</a:t>
            </a:r>
            <a:r>
              <a:rPr lang="es-MX" sz="1200" kern="1200" dirty="0" smtClean="0">
                <a:solidFill>
                  <a:schemeClr val="tx1"/>
                </a:solidFill>
                <a:effectLst/>
                <a:latin typeface="+mn-lt"/>
                <a:ea typeface="+mn-ea"/>
                <a:cs typeface="+mn-cs"/>
              </a:rPr>
              <a:t> de Dios (Juan 5:37); en la tierra, sin embargo, tuvo el </a:t>
            </a:r>
            <a:r>
              <a:rPr lang="es-MX" sz="1200" i="1" kern="1200" dirty="0" smtClean="0">
                <a:solidFill>
                  <a:schemeClr val="tx1"/>
                </a:solidFill>
                <a:effectLst/>
                <a:latin typeface="+mn-lt"/>
                <a:ea typeface="+mn-ea"/>
                <a:cs typeface="+mn-cs"/>
              </a:rPr>
              <a:t>aspecto</a:t>
            </a:r>
            <a:r>
              <a:rPr lang="es-MX" sz="1200" kern="1200" dirty="0" smtClean="0">
                <a:solidFill>
                  <a:schemeClr val="tx1"/>
                </a:solidFill>
                <a:effectLst/>
                <a:latin typeface="+mn-lt"/>
                <a:ea typeface="+mn-ea"/>
                <a:cs typeface="+mn-cs"/>
              </a:rPr>
              <a:t> de un siervo. Su conducta era la de un siervo, aunque </a:t>
            </a:r>
            <a:r>
              <a:rPr lang="es-MX" sz="1200" b="1" u="sng" kern="1200" dirty="0" smtClean="0">
                <a:solidFill>
                  <a:schemeClr val="tx1"/>
                </a:solidFill>
                <a:effectLst/>
                <a:latin typeface="+mn-lt"/>
                <a:ea typeface="+mn-ea"/>
                <a:cs typeface="+mn-cs"/>
              </a:rPr>
              <a:t>demostraba ampliamente que era Dios</a:t>
            </a:r>
            <a:r>
              <a:rPr lang="es-MX"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"no estimó el ser igual a Dios</a:t>
            </a:r>
            <a:r>
              <a:rPr lang="es-MX" sz="1200" kern="1200" dirty="0" smtClean="0">
                <a:solidFill>
                  <a:schemeClr val="tx1"/>
                </a:solidFill>
                <a:effectLst/>
                <a:latin typeface="+mn-lt"/>
                <a:ea typeface="+mn-ea"/>
                <a:cs typeface="+mn-cs"/>
              </a:rPr>
              <a:t> ..." Jesu­cristo siempre era y siguió siendo igual a Dios aquí en la tierra (Juan 5:18) porque El </a:t>
            </a:r>
            <a:r>
              <a:rPr lang="es-MX" sz="1200" b="1" kern="1200" dirty="0" smtClean="0">
                <a:solidFill>
                  <a:schemeClr val="tx1"/>
                </a:solidFill>
                <a:effectLst/>
                <a:latin typeface="+mn-lt"/>
                <a:ea typeface="+mn-ea"/>
                <a:cs typeface="+mn-cs"/>
              </a:rPr>
              <a:t>es</a:t>
            </a:r>
            <a:r>
              <a:rPr lang="es-MX" sz="1200" kern="1200" dirty="0" smtClean="0">
                <a:solidFill>
                  <a:schemeClr val="tx1"/>
                </a:solidFill>
                <a:effectLst/>
                <a:latin typeface="+mn-lt"/>
                <a:ea typeface="+mn-ea"/>
                <a:cs typeface="+mn-cs"/>
              </a:rPr>
              <a:t> Dios (Dios el Hijo). Véanse Rom. 9:5; Col. 2:9; Tito 2:13; 2 Ped. 1:1; 1 Jn. 5:20.</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como cosa a que aferrarse</a:t>
            </a:r>
            <a:r>
              <a:rPr lang="es-MX" sz="1200" kern="1200" dirty="0" smtClean="0">
                <a:solidFill>
                  <a:schemeClr val="tx1"/>
                </a:solidFill>
                <a:effectLst/>
                <a:latin typeface="+mn-lt"/>
                <a:ea typeface="+mn-ea"/>
                <a:cs typeface="+mn-cs"/>
              </a:rPr>
              <a:t>". Cristo no estimó el ser igual a Dios </a:t>
            </a:r>
            <a:r>
              <a:rPr lang="es-MX" sz="1200" i="1" kern="1200" dirty="0" smtClean="0">
                <a:solidFill>
                  <a:schemeClr val="tx1"/>
                </a:solidFill>
                <a:effectLst/>
                <a:latin typeface="+mn-lt"/>
                <a:ea typeface="+mn-ea"/>
                <a:cs typeface="+mn-cs"/>
              </a:rPr>
              <a:t>en cuanto a la majestad celestial</a:t>
            </a:r>
            <a:r>
              <a:rPr lang="es-MX" sz="1200" kern="1200" dirty="0" smtClean="0">
                <a:solidFill>
                  <a:schemeClr val="tx1"/>
                </a:solidFill>
                <a:effectLst/>
                <a:latin typeface="+mn-lt"/>
                <a:ea typeface="+mn-ea"/>
                <a:cs typeface="+mn-cs"/>
              </a:rPr>
              <a:t> como cosa a qué afe­rrarse o asirse fuertemente como a un premio o tesoro demasiado precioso para ser dejado aun por un tiempo corto, es decir, </a:t>
            </a:r>
            <a:r>
              <a:rPr lang="es-MX" sz="1200" u="sng" kern="1200" dirty="0" smtClean="0">
                <a:solidFill>
                  <a:schemeClr val="tx1"/>
                </a:solidFill>
                <a:effectLst/>
                <a:latin typeface="+mn-lt"/>
                <a:ea typeface="+mn-ea"/>
                <a:cs typeface="+mn-cs"/>
              </a:rPr>
              <a:t>Cristo no rehusó humillarse</a:t>
            </a:r>
            <a:r>
              <a:rPr lang="es-MX" sz="1200" kern="1200" dirty="0" smtClean="0">
                <a:solidFill>
                  <a:schemeClr val="tx1"/>
                </a:solidFill>
                <a:effectLst/>
                <a:latin typeface="+mn-lt"/>
                <a:ea typeface="+mn-ea"/>
                <a:cs typeface="+mn-cs"/>
              </a:rPr>
              <a:t>. Al con­trario, estaba dispuesto a llegar a ser un hombre </a:t>
            </a:r>
            <a:r>
              <a:rPr lang="es-MX" sz="1200" b="1" u="sng" kern="1200" dirty="0" smtClean="0">
                <a:solidFill>
                  <a:schemeClr val="tx1"/>
                </a:solidFill>
                <a:effectLst/>
                <a:latin typeface="+mn-lt"/>
                <a:ea typeface="+mn-ea"/>
                <a:cs typeface="+mn-cs"/>
              </a:rPr>
              <a:t>para morir por nosotros</a:t>
            </a:r>
            <a:r>
              <a:rPr lang="es-MX" sz="1200" kern="1200" dirty="0" smtClean="0">
                <a:solidFill>
                  <a:schemeClr val="tx1"/>
                </a:solidFill>
                <a:effectLst/>
                <a:latin typeface="+mn-lt"/>
                <a:ea typeface="+mn-ea"/>
                <a:cs typeface="+mn-cs"/>
              </a:rPr>
              <a:t>. </a:t>
            </a:r>
            <a:r>
              <a:rPr lang="es-MX" sz="1200" u="sng" kern="1200" dirty="0" smtClean="0">
                <a:solidFill>
                  <a:schemeClr val="tx1"/>
                </a:solidFill>
                <a:effectLst/>
                <a:latin typeface="+mn-lt"/>
                <a:ea typeface="+mn-ea"/>
                <a:cs typeface="+mn-cs"/>
              </a:rPr>
              <a:t>Muchos (como los "testigos") quieren robar a Jesús de su Deidad</a:t>
            </a:r>
            <a:r>
              <a:rPr lang="es-MX" sz="1200" kern="1200" dirty="0" smtClean="0">
                <a:solidFill>
                  <a:schemeClr val="tx1"/>
                </a:solidFill>
                <a:effectLst/>
                <a:latin typeface="+mn-lt"/>
                <a:ea typeface="+mn-ea"/>
                <a:cs typeface="+mn-cs"/>
              </a:rPr>
              <a:t>. Dicen que El no es todopoderoso, y que no es eterno (estos son atributos de la Deidad). Pero nuestra salvación depende de la verdad afirmada tantas veces en la Biblia de que Cristo es eterno, y que cuando llegó a ser hombre (aceptó la naturaleza humana), no dejó de ser Dios (no dejó ni su naturaleza divina, ni sus atributos divinos). </a:t>
            </a:r>
            <a:r>
              <a:rPr lang="es-MX" sz="1200" b="1" u="sng" kern="1200" dirty="0" smtClean="0">
                <a:solidFill>
                  <a:schemeClr val="tx1"/>
                </a:solidFill>
                <a:effectLst/>
                <a:latin typeface="+mn-lt"/>
                <a:ea typeface="+mn-ea"/>
                <a:cs typeface="+mn-cs"/>
              </a:rPr>
              <a:t>Un mero hombre no podía salvarnos</a:t>
            </a:r>
            <a:r>
              <a:rPr lang="es-MX"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a:t>
            </a:r>
            <a:r>
              <a:rPr lang="es-MX" sz="1200" b="1" kern="1200" dirty="0" smtClean="0">
                <a:solidFill>
                  <a:schemeClr val="tx1"/>
                </a:solidFill>
                <a:effectLst/>
                <a:latin typeface="+mn-lt"/>
                <a:ea typeface="+mn-ea"/>
                <a:cs typeface="+mn-cs"/>
              </a:rPr>
              <a:t>2:7</a:t>
            </a:r>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se despojó a sí mismo</a:t>
            </a:r>
            <a:r>
              <a:rPr lang="es-MX" sz="1200" kern="1200" dirty="0" smtClean="0">
                <a:solidFill>
                  <a:schemeClr val="tx1"/>
                </a:solidFill>
                <a:effectLst/>
                <a:latin typeface="+mn-lt"/>
                <a:ea typeface="+mn-ea"/>
                <a:cs typeface="+mn-cs"/>
              </a:rPr>
              <a:t>". Este texto se refiere simple y sencillamente a </a:t>
            </a:r>
            <a:r>
              <a:rPr lang="es-MX" sz="1200" b="1" u="sng" kern="1200" dirty="0" smtClean="0">
                <a:solidFill>
                  <a:schemeClr val="tx1"/>
                </a:solidFill>
                <a:effectLst/>
                <a:latin typeface="+mn-lt"/>
                <a:ea typeface="+mn-ea"/>
                <a:cs typeface="+mn-cs"/>
              </a:rPr>
              <a:t>la en­carnación de Cristo</a:t>
            </a:r>
            <a:r>
              <a:rPr lang="es-MX" sz="1200" kern="1200" dirty="0" smtClean="0">
                <a:solidFill>
                  <a:schemeClr val="tx1"/>
                </a:solidFill>
                <a:effectLst/>
                <a:latin typeface="+mn-lt"/>
                <a:ea typeface="+mn-ea"/>
                <a:cs typeface="+mn-cs"/>
              </a:rPr>
              <a:t> (Mat. 1:23; Juan 1:14; Col. 2:9). </a:t>
            </a:r>
            <a:r>
              <a:rPr lang="es-MX" sz="1200" i="1" kern="1200" dirty="0" smtClean="0">
                <a:solidFill>
                  <a:schemeClr val="tx1"/>
                </a:solidFill>
                <a:effectLst/>
                <a:latin typeface="+mn-lt"/>
                <a:ea typeface="+mn-ea"/>
                <a:cs typeface="+mn-cs"/>
              </a:rPr>
              <a:t>En el resto del versículo Pablo emplea dos gerundios para explicar clara­mente </a:t>
            </a:r>
            <a:r>
              <a:rPr lang="es-MX" sz="1200" i="1" u="sng" kern="1200" dirty="0" smtClean="0">
                <a:solidFill>
                  <a:schemeClr val="tx1"/>
                </a:solidFill>
                <a:effectLst/>
                <a:latin typeface="+mn-lt"/>
                <a:ea typeface="+mn-ea"/>
                <a:cs typeface="+mn-cs"/>
              </a:rPr>
              <a:t>cómo</a:t>
            </a:r>
            <a:r>
              <a:rPr lang="es-MX" sz="1200" i="1" kern="1200" dirty="0" smtClean="0">
                <a:solidFill>
                  <a:schemeClr val="tx1"/>
                </a:solidFill>
                <a:effectLst/>
                <a:latin typeface="+mn-lt"/>
                <a:ea typeface="+mn-ea"/>
                <a:cs typeface="+mn-cs"/>
              </a:rPr>
              <a:t> Cristo se despojó a sí mismo: "tomando forma de siervo, hecho semejante a los hombres".</a:t>
            </a:r>
            <a:r>
              <a:rPr lang="es-MX" sz="1200" kern="1200" dirty="0" smtClean="0">
                <a:solidFill>
                  <a:schemeClr val="tx1"/>
                </a:solidFill>
                <a:effectLst/>
                <a:latin typeface="+mn-lt"/>
                <a:ea typeface="+mn-ea"/>
                <a:cs typeface="+mn-cs"/>
              </a:rPr>
              <a:t> "Se despojó a sí mismo"; ¿cómo? "tomando forma de siervo". ¿Cuándo? cuando fue "hecho semejante a los hombres".</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Como dice Lenski, "'Se despojó a sí mismo' </a:t>
            </a:r>
            <a:r>
              <a:rPr lang="es-MX" sz="1200" b="1" u="sng" kern="1200" dirty="0" smtClean="0">
                <a:solidFill>
                  <a:schemeClr val="tx1"/>
                </a:solidFill>
                <a:effectLst/>
                <a:latin typeface="+mn-lt"/>
                <a:ea typeface="+mn-ea"/>
                <a:cs typeface="+mn-cs"/>
              </a:rPr>
              <a:t>es un pensamiento incompleto que nos deja con una pregunta</a:t>
            </a:r>
            <a:r>
              <a:rPr lang="es-MX" sz="1200" kern="1200" dirty="0" smtClean="0">
                <a:solidFill>
                  <a:schemeClr val="tx1"/>
                </a:solidFill>
                <a:effectLst/>
                <a:latin typeface="+mn-lt"/>
                <a:ea typeface="+mn-ea"/>
                <a:cs typeface="+mn-cs"/>
              </a:rPr>
              <a:t>. Pablo com­pleta el pensamiento, pero no con una declaración acerca de algo que Cristo se hubiera despojado (vaciado) fuera de sí mismo, sino por un participio (gerundio) que </a:t>
            </a:r>
            <a:r>
              <a:rPr lang="es-MX" sz="1200" i="1" u="sng" kern="1200" dirty="0" smtClean="0">
                <a:solidFill>
                  <a:schemeClr val="tx1"/>
                </a:solidFill>
                <a:effectLst/>
                <a:latin typeface="+mn-lt"/>
                <a:ea typeface="+mn-ea"/>
                <a:cs typeface="+mn-cs"/>
              </a:rPr>
              <a:t>define</a:t>
            </a:r>
            <a:r>
              <a:rPr lang="es-MX" sz="1200" i="1" kern="1200" dirty="0" smtClean="0">
                <a:solidFill>
                  <a:schemeClr val="tx1"/>
                </a:solidFill>
                <a:effectLst/>
                <a:latin typeface="+mn-lt"/>
                <a:ea typeface="+mn-ea"/>
                <a:cs typeface="+mn-cs"/>
              </a:rPr>
              <a:t> el acto de despojarse: 'en que él tomó la forma de siervo', e inmediatamente dice </a:t>
            </a:r>
            <a:r>
              <a:rPr lang="es-MX" sz="1200" i="1" u="sng" kern="1200" dirty="0" smtClean="0">
                <a:solidFill>
                  <a:schemeClr val="tx1"/>
                </a:solidFill>
                <a:effectLst/>
                <a:latin typeface="+mn-lt"/>
                <a:ea typeface="+mn-ea"/>
                <a:cs typeface="+mn-cs"/>
              </a:rPr>
              <a:t>cuándo</a:t>
            </a:r>
            <a:r>
              <a:rPr lang="es-MX" sz="1200" i="1" kern="1200" dirty="0" smtClean="0">
                <a:solidFill>
                  <a:schemeClr val="tx1"/>
                </a:solidFill>
                <a:effectLst/>
                <a:latin typeface="+mn-lt"/>
                <a:ea typeface="+mn-ea"/>
                <a:cs typeface="+mn-cs"/>
              </a:rPr>
              <a:t> todos estos actos ocurrieron: 'cuando llegó a ser semejante al hombre', cuando se encarnó. Todos los aoristos ... ex­presan </a:t>
            </a:r>
            <a:r>
              <a:rPr lang="es-MX" sz="1200" i="1" u="sng" kern="1200" dirty="0" smtClean="0">
                <a:solidFill>
                  <a:schemeClr val="tx1"/>
                </a:solidFill>
                <a:effectLst/>
                <a:latin typeface="+mn-lt"/>
                <a:ea typeface="+mn-ea"/>
                <a:cs typeface="+mn-cs"/>
              </a:rPr>
              <a:t>acción simultánea</a:t>
            </a:r>
            <a:r>
              <a:rPr lang="es-MX" sz="1200" i="1" kern="1200" dirty="0" smtClean="0">
                <a:solidFill>
                  <a:schemeClr val="tx1"/>
                </a:solidFill>
                <a:effectLst/>
                <a:latin typeface="+mn-lt"/>
                <a:ea typeface="+mn-ea"/>
                <a:cs typeface="+mn-cs"/>
              </a:rPr>
              <a:t>" </a:t>
            </a:r>
            <a:r>
              <a:rPr lang="es-MX" sz="1200" kern="1200" dirty="0" smtClean="0">
                <a:solidFill>
                  <a:schemeClr val="tx1"/>
                </a:solidFill>
                <a:effectLst/>
                <a:latin typeface="+mn-lt"/>
                <a:ea typeface="+mn-ea"/>
                <a:cs typeface="+mn-cs"/>
              </a:rPr>
              <a:t>(énfasis mío, wp).</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Vine dice la misma cosa al comentar sobre la palabra </a:t>
            </a:r>
            <a:r>
              <a:rPr lang="es-MX" sz="1200" b="1" kern="1200" cap="small" dirty="0" smtClean="0">
                <a:solidFill>
                  <a:schemeClr val="tx1"/>
                </a:solidFill>
                <a:effectLst/>
                <a:latin typeface="+mn-lt"/>
                <a:ea typeface="+mn-ea"/>
                <a:cs typeface="+mn-cs"/>
              </a:rPr>
              <a:t>kenoo</a:t>
            </a:r>
            <a:r>
              <a:rPr lang="es-MX" sz="1200" kern="1200" dirty="0" smtClean="0">
                <a:solidFill>
                  <a:schemeClr val="tx1"/>
                </a:solidFill>
                <a:effectLst/>
                <a:latin typeface="+mn-lt"/>
                <a:ea typeface="+mn-ea"/>
                <a:cs typeface="+mn-cs"/>
              </a:rPr>
              <a:t> (despojarse): "Las cláusulas que siguen al verbo </a:t>
            </a:r>
            <a:r>
              <a:rPr lang="es-MX" sz="1200" i="1" kern="1200" dirty="0" smtClean="0">
                <a:solidFill>
                  <a:schemeClr val="tx1"/>
                </a:solidFill>
                <a:effectLst/>
                <a:latin typeface="+mn-lt"/>
                <a:ea typeface="+mn-ea"/>
                <a:cs typeface="+mn-cs"/>
              </a:rPr>
              <a:t>dan la </a:t>
            </a:r>
            <a:r>
              <a:rPr lang="es-MX" sz="1200" i="1" u="sng" kern="1200" dirty="0" smtClean="0">
                <a:solidFill>
                  <a:schemeClr val="tx1"/>
                </a:solidFill>
                <a:effectLst/>
                <a:latin typeface="+mn-lt"/>
                <a:ea typeface="+mn-ea"/>
                <a:cs typeface="+mn-cs"/>
              </a:rPr>
              <a:t>exége­sis</a:t>
            </a:r>
            <a:r>
              <a:rPr lang="es-MX" sz="1200" i="1" kern="1200" dirty="0" smtClean="0">
                <a:solidFill>
                  <a:schemeClr val="tx1"/>
                </a:solidFill>
                <a:effectLst/>
                <a:latin typeface="+mn-lt"/>
                <a:ea typeface="+mn-ea"/>
                <a:cs typeface="+mn-cs"/>
              </a:rPr>
              <a:t> de su significado, especialmente las frases 'forma de siervo', y 'semejante a los hombres'"</a:t>
            </a:r>
            <a:r>
              <a:rPr lang="es-MX" sz="1200" kern="1200" dirty="0" smtClean="0">
                <a:solidFill>
                  <a:schemeClr val="tx1"/>
                </a:solidFill>
                <a:effectLst/>
                <a:latin typeface="+mn-lt"/>
                <a:ea typeface="+mn-ea"/>
                <a:cs typeface="+mn-cs"/>
              </a:rPr>
              <a:t> (énfasis mío, wp).</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También Lange dice la misma cosa: "Es el llegar a ser hombre, o sea, la encar­nación, que se indica, como declara lo que sigue, y ya que </a:t>
            </a:r>
            <a:r>
              <a:rPr lang="es-MX" sz="1200" b="1" kern="1200" cap="small" dirty="0" smtClean="0">
                <a:solidFill>
                  <a:schemeClr val="tx1"/>
                </a:solidFill>
                <a:effectLst/>
                <a:latin typeface="+mn-lt"/>
                <a:ea typeface="+mn-ea"/>
                <a:cs typeface="+mn-cs"/>
              </a:rPr>
              <a:t>labon</a:t>
            </a:r>
            <a:r>
              <a:rPr lang="es-MX" sz="1200" kern="1200" dirty="0" smtClean="0">
                <a:solidFill>
                  <a:schemeClr val="tx1"/>
                </a:solidFill>
                <a:effectLst/>
                <a:latin typeface="+mn-lt"/>
                <a:ea typeface="+mn-ea"/>
                <a:cs typeface="+mn-cs"/>
              </a:rPr>
              <a:t> (que es contem­poránea con </a:t>
            </a:r>
            <a:r>
              <a:rPr lang="es-MX" sz="1200" b="1" kern="1200" cap="small" dirty="0" smtClean="0">
                <a:solidFill>
                  <a:schemeClr val="tx1"/>
                </a:solidFill>
                <a:effectLst/>
                <a:latin typeface="+mn-lt"/>
                <a:ea typeface="+mn-ea"/>
                <a:cs typeface="+mn-cs"/>
              </a:rPr>
              <a:t>ekenose</a:t>
            </a:r>
            <a:r>
              <a:rPr lang="es-MX" sz="1200" kern="1200" dirty="0" smtClean="0">
                <a:solidFill>
                  <a:schemeClr val="tx1"/>
                </a:solidFill>
                <a:effectLst/>
                <a:latin typeface="+mn-lt"/>
                <a:ea typeface="+mn-ea"/>
                <a:cs typeface="+mn-cs"/>
              </a:rPr>
              <a:t> como en Efes. 1:9, 13) debe entenderse como un </a:t>
            </a:r>
            <a:r>
              <a:rPr lang="es-MX" sz="1200" u="sng" kern="1200" dirty="0" smtClean="0">
                <a:solidFill>
                  <a:schemeClr val="tx1"/>
                </a:solidFill>
                <a:effectLst/>
                <a:latin typeface="+mn-lt"/>
                <a:ea typeface="+mn-ea"/>
                <a:cs typeface="+mn-cs"/>
              </a:rPr>
              <a:t>límite modal</a:t>
            </a:r>
            <a:r>
              <a:rPr lang="es-MX" sz="1200" kern="1200" dirty="0" smtClean="0">
                <a:solidFill>
                  <a:schemeClr val="tx1"/>
                </a:solidFill>
                <a:effectLst/>
                <a:latin typeface="+mn-lt"/>
                <a:ea typeface="+mn-ea"/>
                <a:cs typeface="+mn-cs"/>
              </a:rPr>
              <a:t> del verbo (</a:t>
            </a:r>
            <a:r>
              <a:rPr lang="es-MX" sz="1200" b="1" kern="1200" cap="small" dirty="0" smtClean="0">
                <a:solidFill>
                  <a:schemeClr val="tx1"/>
                </a:solidFill>
                <a:effectLst/>
                <a:latin typeface="+mn-lt"/>
                <a:ea typeface="+mn-ea"/>
                <a:cs typeface="+mn-cs"/>
              </a:rPr>
              <a:t>ekenose</a:t>
            </a:r>
            <a:r>
              <a:rPr lang="es-MX" sz="1200" kern="1200" dirty="0" smtClean="0">
                <a:solidFill>
                  <a:schemeClr val="tx1"/>
                </a:solidFill>
                <a:effectLst/>
                <a:latin typeface="+mn-lt"/>
                <a:ea typeface="+mn-ea"/>
                <a:cs typeface="+mn-cs"/>
              </a:rPr>
              <a:t>), este despo­jamiento de sí mismo es la encarnación del Señor".</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Dejó el ambiente celestial, la majestad y gloria que tenía con el Padre (Jn. 17:5) y llegó a ser hombre. ¿Cómo se vio Jesús aquí en la tierra? Como hombre, como in­ferior a los ángeles. ¿Por qué aceptó esta forma humilde? Para dar su cuerpo por nuestros pecados (Heb. 2:14,15; 10:4-10).</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a:t>
            </a:r>
            <a:r>
              <a:rPr lang="es-MX" sz="1200" i="1" u="words" kern="1200" dirty="0" smtClean="0">
                <a:solidFill>
                  <a:schemeClr val="tx1"/>
                </a:solidFill>
                <a:effectLst/>
                <a:latin typeface="+mn-lt"/>
                <a:ea typeface="+mn-ea"/>
                <a:cs typeface="+mn-cs"/>
              </a:rPr>
              <a:t>Pero su humillación no afectó en lo más mínimo su Deidad</a:t>
            </a:r>
            <a:r>
              <a:rPr lang="es-MX" sz="1200" i="1" kern="1200" dirty="0" smtClean="0">
                <a:solidFill>
                  <a:schemeClr val="tx1"/>
                </a:solidFill>
                <a:effectLst/>
                <a:latin typeface="+mn-lt"/>
                <a:ea typeface="+mn-ea"/>
                <a:cs typeface="+mn-cs"/>
              </a:rPr>
              <a:t>.</a:t>
            </a:r>
            <a:r>
              <a:rPr lang="es-MX" sz="1200" kern="1200" dirty="0" smtClean="0">
                <a:solidFill>
                  <a:schemeClr val="tx1"/>
                </a:solidFill>
                <a:effectLst/>
                <a:latin typeface="+mn-lt"/>
                <a:ea typeface="+mn-ea"/>
                <a:cs typeface="+mn-cs"/>
              </a:rPr>
              <a:t> Se refiere únicamente a su gran humillación en la encarnación, de que vino a ser hombre para poder morir por nosotros y así salvarnos de los pecados. Dios no podía morir </a:t>
            </a:r>
            <a:r>
              <a:rPr lang="es-MX" sz="1200" i="1" kern="1200" dirty="0" smtClean="0">
                <a:solidFill>
                  <a:schemeClr val="tx1"/>
                </a:solidFill>
                <a:effectLst/>
                <a:latin typeface="+mn-lt"/>
                <a:ea typeface="+mn-ea"/>
                <a:cs typeface="+mn-cs"/>
              </a:rPr>
              <a:t>por nosotros</a:t>
            </a:r>
            <a:r>
              <a:rPr lang="es-MX" sz="1200" kern="1200" dirty="0" smtClean="0">
                <a:solidFill>
                  <a:schemeClr val="tx1"/>
                </a:solidFill>
                <a:effectLst/>
                <a:latin typeface="+mn-lt"/>
                <a:ea typeface="+mn-ea"/>
                <a:cs typeface="+mn-cs"/>
              </a:rPr>
              <a:t>, porque Dios no puede morir. Los ángeles no podían morir por nosotros. El hombre no podía morir por sus propios pecados porque todos los hombres han pecado (Rom. 3:23). La sangre de animales no puede quitar los pecados (Heb. 10:4). En­tonces, ¿cuál era la solución? </a:t>
            </a:r>
            <a:r>
              <a:rPr lang="es-MX" sz="1200" b="1" u="sng" kern="1200" dirty="0" smtClean="0">
                <a:solidFill>
                  <a:schemeClr val="tx1"/>
                </a:solidFill>
                <a:effectLst/>
                <a:latin typeface="+mn-lt"/>
                <a:ea typeface="+mn-ea"/>
                <a:cs typeface="+mn-cs"/>
              </a:rPr>
              <a:t>Dios llegó a ser hombre para poder morir por nosotros.</a:t>
            </a:r>
            <a:r>
              <a:rPr lang="es-MX" sz="1200" kern="1200" dirty="0" smtClean="0">
                <a:solidFill>
                  <a:schemeClr val="tx1"/>
                </a:solidFill>
                <a:effectLst/>
                <a:latin typeface="+mn-lt"/>
                <a:ea typeface="+mn-ea"/>
                <a:cs typeface="+mn-cs"/>
              </a:rPr>
              <a:t> No había y no hay otro plan de salvación. Los que rechazan el sufrimiento vicario de Cristo terminantemente re­chazan la salvación de sus almas. “Hech. 4:12”</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La gran verdad de la humillación de Je­sucristo, una verdad tan sublime, es usada por los "testigos" como arma contra Cristo para atacar su Deidad y blasfemar su santo nombre. (Todo "testigo" se arrepentirá de su blasfemia cuando muera).</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Cristo no menospreció en ninguna manera la exaltación que gozaba con el Padre, pero su misión terrenal era de tanta importancia que estaba dispuesto a hacer este sacrificio.</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s-ES_tradnl" sz="1200" kern="1200" noProof="0" dirty="0" smtClean="0">
                <a:solidFill>
                  <a:schemeClr val="tx1"/>
                </a:solidFill>
                <a:effectLst/>
                <a:latin typeface="+mn-lt"/>
                <a:ea typeface="+mn-ea"/>
                <a:cs typeface="+mn-cs"/>
              </a:rPr>
              <a:t>Presentarse Mateo 20:20-28, Apóstoles que buscan preeminencia Lucas 22: 24-30, y también hubo una lucha entre ellos, cuáles de ellos deberían contabilizarse el </a:t>
            </a:r>
            <a:r>
              <a:rPr lang="es-ES_tradnl" sz="1200" kern="1200" noProof="0" dirty="0" err="1" smtClean="0">
                <a:solidFill>
                  <a:schemeClr val="tx1"/>
                </a:solidFill>
                <a:effectLst/>
                <a:latin typeface="+mn-lt"/>
                <a:ea typeface="+mn-ea"/>
                <a:cs typeface="+mn-cs"/>
              </a:rPr>
              <a:t>mejor.Jam</a:t>
            </a:r>
            <a:r>
              <a:rPr lang="es-ES_tradnl" sz="1200" kern="1200" noProof="0" dirty="0" smtClean="0">
                <a:solidFill>
                  <a:schemeClr val="tx1"/>
                </a:solidFill>
                <a:effectLst/>
                <a:latin typeface="+mn-lt"/>
                <a:ea typeface="+mn-ea"/>
                <a:cs typeface="+mn-cs"/>
              </a:rPr>
              <a:t> 2: 1-9, primeros cristianos</a:t>
            </a:r>
            <a:endParaRPr lang="es-ES_tradnl" noProof="0" dirty="0"/>
          </a:p>
        </p:txBody>
      </p:sp>
      <p:sp>
        <p:nvSpPr>
          <p:cNvPr id="4" name="Slide Number Placeholder 3"/>
          <p:cNvSpPr>
            <a:spLocks noGrp="1"/>
          </p:cNvSpPr>
          <p:nvPr>
            <p:ph type="sldNum" sz="quarter" idx="5"/>
          </p:nvPr>
        </p:nvSpPr>
        <p:spPr/>
        <p:txBody>
          <a:bodyPr/>
          <a:lstStyle/>
          <a:p>
            <a:fld id="{D091A9F6-3DA7-4E13-B51C-5D59D5082AC0}" type="slidenum">
              <a:rPr lang="en-US" smtClean="0"/>
              <a:t>4</a:t>
            </a:fld>
            <a:endParaRPr lang="en-US"/>
          </a:p>
        </p:txBody>
      </p:sp>
    </p:spTree>
    <p:extLst>
      <p:ext uri="{BB962C8B-B14F-4D97-AF65-F5344CB8AC3E}">
        <p14:creationId xmlns:p14="http://schemas.microsoft.com/office/powerpoint/2010/main" val="110167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dirty="0" smtClean="0">
                <a:solidFill>
                  <a:schemeClr val="tx1"/>
                </a:solidFill>
                <a:effectLst/>
                <a:latin typeface="+mn-lt"/>
                <a:ea typeface="+mn-ea"/>
                <a:cs typeface="+mn-cs"/>
              </a:rPr>
              <a:t>2:3</a:t>
            </a:r>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Nada hagáis por contienda</a:t>
            </a:r>
            <a:r>
              <a:rPr lang="es-MX" sz="1200" kern="1200" dirty="0" smtClean="0">
                <a:solidFill>
                  <a:schemeClr val="tx1"/>
                </a:solidFill>
                <a:effectLst/>
                <a:latin typeface="+mn-lt"/>
                <a:ea typeface="+mn-ea"/>
                <a:cs typeface="+mn-cs"/>
              </a:rPr>
              <a:t>", </a:t>
            </a:r>
            <a:r>
              <a:rPr lang="es-MX" sz="1200" b="1" kern="1200" cap="small" dirty="0" smtClean="0">
                <a:solidFill>
                  <a:schemeClr val="tx1"/>
                </a:solidFill>
                <a:effectLst/>
                <a:latin typeface="+mn-lt"/>
                <a:ea typeface="+mn-ea"/>
                <a:cs typeface="+mn-cs"/>
              </a:rPr>
              <a:t>erithia</a:t>
            </a:r>
            <a:r>
              <a:rPr lang="es-MX" sz="1200" kern="1200" dirty="0" smtClean="0">
                <a:solidFill>
                  <a:schemeClr val="tx1"/>
                </a:solidFill>
                <a:effectLst/>
                <a:latin typeface="+mn-lt"/>
                <a:ea typeface="+mn-ea"/>
                <a:cs typeface="+mn-cs"/>
              </a:rPr>
              <a:t>, "por egoísmo", margen: "rivalidad" (BAS), no buscando rango, posición, que no haya espíritu partidario. "</a:t>
            </a:r>
            <a:r>
              <a:rPr lang="es-MX" sz="1200" b="1" kern="1200" cap="small" dirty="0" smtClean="0">
                <a:solidFill>
                  <a:schemeClr val="tx1"/>
                </a:solidFill>
                <a:effectLst/>
                <a:latin typeface="+mn-lt"/>
                <a:ea typeface="+mn-ea"/>
                <a:cs typeface="+mn-cs"/>
              </a:rPr>
              <a:t>erithia</a:t>
            </a:r>
            <a:r>
              <a:rPr lang="es-MX" sz="1200" kern="1200" dirty="0" smtClean="0">
                <a:solidFill>
                  <a:schemeClr val="tx1"/>
                </a:solidFill>
                <a:effectLst/>
                <a:latin typeface="+mn-lt"/>
                <a:ea typeface="+mn-ea"/>
                <a:cs typeface="+mn-cs"/>
              </a:rPr>
              <a:t> de­nota ambición, buscar uno lo propio, rivalidad, siendo la voluntariosidad una idea subyacente a la palabra; por ello, de­nota formación de partidos" (Vine). El propósito de esta clase de "contienda" es promover alguna facción. Con esta actitud algún hermano busca victoria personal sobre otro hermano(s) por medio de in­fluencia humana. Con la fuerza de números (si ha ganado a su lado la ma­yoría de los miembros), o con una exhibi­ción de inteligencia superior (argumentación sofística), vencerá a sus oponentes. Rom. 12:3,16; Gál. 6:3 deben examinarse con cuidado en conexión con este texto. Si algún hermano tiene más alto concepto de sí que el que debe tener, hay gran peligro de rivalidades y partidos (división).</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por vanagloria</a:t>
            </a:r>
            <a:r>
              <a:rPr lang="es-MX" sz="1200" kern="1200" dirty="0" smtClean="0">
                <a:solidFill>
                  <a:schemeClr val="tx1"/>
                </a:solidFill>
                <a:effectLst/>
                <a:latin typeface="+mn-lt"/>
                <a:ea typeface="+mn-ea"/>
                <a:cs typeface="+mn-cs"/>
              </a:rPr>
              <a:t>". Véase Gál. 5:26, de­nota "gloria vacía". Es una especie de orgullo que es vacío, porque tal vanaglo­rioso quiere exaltarse a sí mismo, en lugar de buscar el bien de la congregación. El interés propio no debe ser el objetivo del cristiano.</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a:t>
            </a:r>
            <a:r>
              <a:rPr lang="es-MX" sz="1200" i="1" kern="1200" dirty="0" smtClean="0">
                <a:solidFill>
                  <a:schemeClr val="tx1"/>
                </a:solidFill>
                <a:effectLst/>
                <a:latin typeface="+mn-lt"/>
                <a:ea typeface="+mn-ea"/>
                <a:cs typeface="+mn-cs"/>
              </a:rPr>
              <a:t>-- "antes bien con humildad estimando cada uno a los demás como superiores a él mismo".</a:t>
            </a:r>
            <a:r>
              <a:rPr lang="es-MX" sz="1200" kern="1200" dirty="0" smtClean="0">
                <a:solidFill>
                  <a:schemeClr val="tx1"/>
                </a:solidFill>
                <a:effectLst/>
                <a:latin typeface="+mn-lt"/>
                <a:ea typeface="+mn-ea"/>
                <a:cs typeface="+mn-cs"/>
              </a:rPr>
              <a:t> Cada cristiano sabe sus propias faltas y debilidades, y de esta manera es fácil suponer que el otro hermano es mejor que él. La humildad impide y des­truye el deseo de ganar la primacía sobre otros hermanos. El hermano humilde no promueve su propia reputación; él busca el bien de sus hermanos. Si obedecemos este mandamiento, dará el golpe mortal a toda ambición vana. Jesús enseña que el discípulo que está dispuesto a servir es el mayor en el reino (Mat. 23:11; Mar. 9:34,35; Lucas 22:24-27).</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Sobre la humildad véanse también Hech. 20:19; Col. 2:18,23; 3:12; 1 Ped. 5:5. El cristiano humilde no se exalta a sí mismo, sino a su hermano.</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a:t>
            </a:r>
            <a:r>
              <a:rPr lang="es-MX" sz="1200" b="1" kern="1200" dirty="0" smtClean="0">
                <a:solidFill>
                  <a:schemeClr val="tx1"/>
                </a:solidFill>
                <a:effectLst/>
                <a:latin typeface="+mn-lt"/>
                <a:ea typeface="+mn-ea"/>
                <a:cs typeface="+mn-cs"/>
              </a:rPr>
              <a:t>2:4</a:t>
            </a:r>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no mirando cada uno por lo suyo propio</a:t>
            </a:r>
            <a:r>
              <a:rPr lang="es-MX" sz="1200" kern="1200" dirty="0" smtClean="0">
                <a:solidFill>
                  <a:schemeClr val="tx1"/>
                </a:solidFill>
                <a:effectLst/>
                <a:latin typeface="+mn-lt"/>
                <a:ea typeface="+mn-ea"/>
                <a:cs typeface="+mn-cs"/>
              </a:rPr>
              <a:t>". No debemos descuidar nuestro propio empleo o negocio, pero sí debemos ver más allá de los propios intereses. Rom. 12:10, "en cuanto a honra, prefi­riéndoos los unos a los otros". ¡Qué iglesia más fría cuando cada miembro está ab­sorbido en sus propias cosas y solamente piensa en sus propios deseos, derechos y planes! El cristiano es advertido contra el entremeterse en asuntos ajenos (1 Tim. 5:13; 2 Tes. 3:11; 1 Ped. 4:15), pero aquí se nos enseña a tener solicitud por los hermanos, a preocuparnos unos por otros (1 Cor. 12:25), y a buscar la manera de servirles; por ejemplo, debemos ayudar a los tiernos (los recién convertidos), a los débiles en la fe, a los descarriados (Gál. 6:1,2; 1 Tes. 5:14), y a los hermanos que tengan problemas de cualquier índole. Muchos hermanos, tanto jóvenes como también hermanos avanzados en años, necesitan de nuestra atención. Si nos ocu­pamos en esta obra del Señor, segura­mente destruiremos lo que haya de egoísmo en nosotros. "Si alguno quiere venir en pos de mí, niéguese a sí mismo, y tome su cruz, y sígame" (Mat. 16:24).</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a:t>
            </a:r>
            <a:r>
              <a:rPr lang="es-MX" sz="1200" b="1" kern="1200" dirty="0" smtClean="0">
                <a:solidFill>
                  <a:schemeClr val="tx1"/>
                </a:solidFill>
                <a:effectLst/>
                <a:latin typeface="+mn-lt"/>
                <a:ea typeface="+mn-ea"/>
                <a:cs typeface="+mn-cs"/>
              </a:rPr>
              <a:t>2:5</a:t>
            </a:r>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Haya, pues, en vosotros este sentir que hubo también en Cristo Jesús</a:t>
            </a:r>
            <a:r>
              <a:rPr lang="es-MX" sz="1200" kern="1200" dirty="0" smtClean="0">
                <a:solidFill>
                  <a:schemeClr val="tx1"/>
                </a:solidFill>
                <a:effectLst/>
                <a:latin typeface="+mn-lt"/>
                <a:ea typeface="+mn-ea"/>
                <a:cs typeface="+mn-cs"/>
              </a:rPr>
              <a:t>". Mat. 11:29, "Llevad mi yugo sobre vosotros, y aprended de mí, que soy manso y humilde de corazón". Cristo Jesús es el perfecto ejemplo de la humildad enseñada en los vers. 1-4. El dejó su habitación celestial y su gloria inefable para nacer en un pese­bre, tomando la forma de hombre. Fue criado en Nazaret, una ciudad desprecia­da por los de Judea (Jn. 1:46), era galileo y algunos de sus apóstoles también eran galileos. Llevó una corona de espinas, murió sobre una cruz romana como mal­hechor, y fue sepultado en un sepulcro ajeno. </a:t>
            </a:r>
            <a:r>
              <a:rPr lang="es-MX" sz="1200" u="words" kern="1200" dirty="0" smtClean="0">
                <a:solidFill>
                  <a:schemeClr val="tx1"/>
                </a:solidFill>
                <a:effectLst/>
                <a:latin typeface="+mn-lt"/>
                <a:ea typeface="+mn-ea"/>
                <a:cs typeface="+mn-cs"/>
              </a:rPr>
              <a:t>De esta manera nuestro Señor Je­sucristo tomó la forma más humilde de la humanidad para salvarnos y para dejarnos el ejemplo perfecto de la humildad</a:t>
            </a:r>
            <a:r>
              <a:rPr lang="es-MX"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a:t>
            </a:r>
            <a:r>
              <a:rPr lang="es-MX" sz="1200" b="1" kern="1200" dirty="0" smtClean="0">
                <a:solidFill>
                  <a:schemeClr val="tx1"/>
                </a:solidFill>
                <a:effectLst/>
                <a:latin typeface="+mn-lt"/>
                <a:ea typeface="+mn-ea"/>
                <a:cs typeface="+mn-cs"/>
              </a:rPr>
              <a:t>2:6</a:t>
            </a:r>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el cual, siendo en forma de Dios</a:t>
            </a:r>
            <a:r>
              <a:rPr lang="es-MX" sz="1200" kern="1200" dirty="0" smtClean="0">
                <a:solidFill>
                  <a:schemeClr val="tx1"/>
                </a:solidFill>
                <a:effectLst/>
                <a:latin typeface="+mn-lt"/>
                <a:ea typeface="+mn-ea"/>
                <a:cs typeface="+mn-cs"/>
              </a:rPr>
              <a:t>". La Deidad de Jesús se enseña claramente en este texto (los vers. 6-11). </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siendo</a:t>
            </a:r>
            <a:r>
              <a:rPr lang="es-MX" sz="1200" kern="1200" dirty="0" smtClean="0">
                <a:solidFill>
                  <a:schemeClr val="tx1"/>
                </a:solidFill>
                <a:effectLst/>
                <a:latin typeface="+mn-lt"/>
                <a:ea typeface="+mn-ea"/>
                <a:cs typeface="+mn-cs"/>
              </a:rPr>
              <a:t>". Esta palabra enfatiza </a:t>
            </a:r>
            <a:r>
              <a:rPr lang="es-MX" sz="1200" b="1" u="sng" kern="1200" dirty="0" smtClean="0">
                <a:solidFill>
                  <a:schemeClr val="tx1"/>
                </a:solidFill>
                <a:effectLst/>
                <a:latin typeface="+mn-lt"/>
                <a:ea typeface="+mn-ea"/>
                <a:cs typeface="+mn-cs"/>
              </a:rPr>
              <a:t>la rea­lidad de la existencia</a:t>
            </a:r>
            <a:r>
              <a:rPr lang="es-MX" sz="1200" kern="1200" dirty="0" smtClean="0">
                <a:solidFill>
                  <a:schemeClr val="tx1"/>
                </a:solidFill>
                <a:effectLst/>
                <a:latin typeface="+mn-lt"/>
                <a:ea typeface="+mn-ea"/>
                <a:cs typeface="+mn-cs"/>
              </a:rPr>
              <a:t> (Hech. 16:20, "siendo judíos"; Gál. 2:14). Por eso, indica lo que se expresa más ampliamente en Juan 1:1.</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forma</a:t>
            </a:r>
            <a:r>
              <a:rPr lang="es-MX" sz="1200" kern="1200" dirty="0" smtClean="0">
                <a:solidFill>
                  <a:schemeClr val="tx1"/>
                </a:solidFill>
                <a:effectLst/>
                <a:latin typeface="+mn-lt"/>
                <a:ea typeface="+mn-ea"/>
                <a:cs typeface="+mn-cs"/>
              </a:rPr>
              <a:t>".	La palabra "forma" viene de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que solamente aparece en este texto (vers. 6,7) y en Marcos 16:12, "se apareció en otra </a:t>
            </a:r>
            <a:r>
              <a:rPr lang="es-MX" sz="1200" b="1" kern="1200" dirty="0" smtClean="0">
                <a:solidFill>
                  <a:schemeClr val="tx1"/>
                </a:solidFill>
                <a:effectLst/>
                <a:latin typeface="+mn-lt"/>
                <a:ea typeface="+mn-ea"/>
                <a:cs typeface="+mn-cs"/>
              </a:rPr>
              <a:t>forma</a:t>
            </a:r>
            <a:r>
              <a:rPr lang="es-MX" sz="1200" kern="1200" dirty="0" smtClean="0">
                <a:solidFill>
                  <a:schemeClr val="tx1"/>
                </a:solidFill>
                <a:effectLst/>
                <a:latin typeface="+mn-lt"/>
                <a:ea typeface="+mn-ea"/>
                <a:cs typeface="+mn-cs"/>
              </a:rPr>
              <a:t> a dos de ellos". Según los léxicos significa "forma, figura" (Mckibben-Stockwell-Rivas); "la forma en la cual una persona o cosa se ve; la apa­riencia externa ... la forma en la cual él apareció a los habitantes del cielo" (Thayer); "forma, apariencia externa, figura" (Arndt-Gingrich).</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Pero Thayer admite que otros eruditos (como Lightfoot y Trench) dicen que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a:t>
            </a:r>
            <a:r>
              <a:rPr lang="es-MX" sz="1200" i="1" kern="1200" dirty="0" smtClean="0">
                <a:solidFill>
                  <a:schemeClr val="tx1"/>
                </a:solidFill>
                <a:effectLst/>
                <a:latin typeface="+mn-lt"/>
                <a:ea typeface="+mn-ea"/>
                <a:cs typeface="+mn-cs"/>
              </a:rPr>
              <a:t>forma</a:t>
            </a:r>
            <a:r>
              <a:rPr lang="es-MX" sz="1200" kern="1200" dirty="0" smtClean="0">
                <a:solidFill>
                  <a:schemeClr val="tx1"/>
                </a:solidFill>
                <a:effectLst/>
                <a:latin typeface="+mn-lt"/>
                <a:ea typeface="+mn-ea"/>
                <a:cs typeface="+mn-cs"/>
              </a:rPr>
              <a:t> difiere de </a:t>
            </a:r>
            <a:r>
              <a:rPr lang="es-MX" sz="1200" b="1" kern="1200" cap="small" dirty="0" smtClean="0">
                <a:solidFill>
                  <a:schemeClr val="tx1"/>
                </a:solidFill>
                <a:effectLst/>
                <a:latin typeface="+mn-lt"/>
                <a:ea typeface="+mn-ea"/>
                <a:cs typeface="+mn-cs"/>
              </a:rPr>
              <a:t>schema</a:t>
            </a:r>
            <a:r>
              <a:rPr lang="es-MX" sz="1200" kern="1200" dirty="0" smtClean="0">
                <a:solidFill>
                  <a:schemeClr val="tx1"/>
                </a:solidFill>
                <a:effectLst/>
                <a:latin typeface="+mn-lt"/>
                <a:ea typeface="+mn-ea"/>
                <a:cs typeface="+mn-cs"/>
              </a:rPr>
              <a:t> </a:t>
            </a:r>
            <a:r>
              <a:rPr lang="es-MX" sz="1200" i="1" kern="1200" dirty="0" smtClean="0">
                <a:solidFill>
                  <a:schemeClr val="tx1"/>
                </a:solidFill>
                <a:effectLst/>
                <a:latin typeface="+mn-lt"/>
                <a:ea typeface="+mn-ea"/>
                <a:cs typeface="+mn-cs"/>
              </a:rPr>
              <a:t>figura, forma, apariencia</a:t>
            </a:r>
            <a:r>
              <a:rPr lang="es-MX" sz="1200" kern="1200" dirty="0" smtClean="0">
                <a:solidFill>
                  <a:schemeClr val="tx1"/>
                </a:solidFill>
                <a:effectLst/>
                <a:latin typeface="+mn-lt"/>
                <a:ea typeface="+mn-ea"/>
                <a:cs typeface="+mn-cs"/>
              </a:rPr>
              <a:t>, como aquello que es </a:t>
            </a:r>
            <a:r>
              <a:rPr lang="es-MX" sz="1200" i="1" kern="1200" dirty="0" smtClean="0">
                <a:solidFill>
                  <a:schemeClr val="tx1"/>
                </a:solidFill>
                <a:effectLst/>
                <a:latin typeface="+mn-lt"/>
                <a:ea typeface="+mn-ea"/>
                <a:cs typeface="+mn-cs"/>
              </a:rPr>
              <a:t>intrínseco</a:t>
            </a:r>
            <a:r>
              <a:rPr lang="es-MX" sz="1200" kern="1200" dirty="0" smtClean="0">
                <a:solidFill>
                  <a:schemeClr val="tx1"/>
                </a:solidFill>
                <a:effectLst/>
                <a:latin typeface="+mn-lt"/>
                <a:ea typeface="+mn-ea"/>
                <a:cs typeface="+mn-cs"/>
              </a:rPr>
              <a:t> y esencial difiere de lo que es externo y accidental" y agrega que "la dis­tinción es rechazada por muchos". (La palabra </a:t>
            </a:r>
            <a:r>
              <a:rPr lang="es-MX" sz="1200" b="1" kern="1200" cap="small" dirty="0" smtClean="0">
                <a:solidFill>
                  <a:schemeClr val="tx1"/>
                </a:solidFill>
                <a:effectLst/>
                <a:latin typeface="+mn-lt"/>
                <a:ea typeface="+mn-ea"/>
                <a:cs typeface="+mn-cs"/>
              </a:rPr>
              <a:t>schema</a:t>
            </a:r>
            <a:r>
              <a:rPr lang="es-MX" sz="1200" kern="1200" dirty="0" smtClean="0">
                <a:solidFill>
                  <a:schemeClr val="tx1"/>
                </a:solidFill>
                <a:effectLst/>
                <a:latin typeface="+mn-lt"/>
                <a:ea typeface="+mn-ea"/>
                <a:cs typeface="+mn-cs"/>
              </a:rPr>
              <a:t> traduce la palabra "condición" o forma, BAS, del ver. 8).</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El Diccionario Expositivo de Vine dice,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denota la forma o rasgo distin­tivo especial o característico de una per­sona o cosa. Se usa con un significado par­ticular en NT, sólo de Cristo, en Fil. 2:6,7, en las frases 'siendo en forma de Dios' y 'tomando forma de siervo'. Una excelente definición de esta palabra es la dada por Gifford: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es así propiamente la naturaleza o esencia, no en abstracto, sino tal como subsiste realmente en el indi­viduo, y retenida en tanto que el individuo mismo existe ... Así, en el pasaje ante nosotros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a:t>
            </a:r>
            <a:r>
              <a:rPr lang="es-MX" sz="1200" b="1" kern="1200" cap="small" dirty="0" smtClean="0">
                <a:solidFill>
                  <a:schemeClr val="tx1"/>
                </a:solidFill>
                <a:effectLst/>
                <a:latin typeface="+mn-lt"/>
                <a:ea typeface="+mn-ea"/>
                <a:cs typeface="+mn-cs"/>
              </a:rPr>
              <a:t>Theou</a:t>
            </a:r>
            <a:r>
              <a:rPr lang="es-MX" sz="1200" kern="1200" dirty="0" smtClean="0">
                <a:solidFill>
                  <a:schemeClr val="tx1"/>
                </a:solidFill>
                <a:effectLst/>
                <a:latin typeface="+mn-lt"/>
                <a:ea typeface="+mn-ea"/>
                <a:cs typeface="+mn-cs"/>
              </a:rPr>
              <a:t> es la naturaleza divina real e inseparablemente subsistente en la Pesona de Cristo ... Para la inter­pretación de 'la forma de Dios' es sufi­ciente decir que (1) incluye toda la natu­raleza y esencia de la Deidad, y que es in­separable de ellas, ya que no podrán tener existencia real sin ella; y (2) que no in­cluye en sí misma nada 'accidental' o sepa­rable, tal como modos particulares de manifestación, ni condiciones de gloria o majestad, que pueden en un momento es­tar junto con la 'forma', y en otro mo­mento separados de ella ... El verdadero significado de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en la expresión 'forma de Dios' queda confirmada por su repetición en la frase correspondiente, 'forma de siervo'. Se admite univer­salmente que las dos frases son directa­mente antitéticas, y que por ello 'forma' tiene que tener el mismo sentido en am­bas' (Gifford, </a:t>
            </a:r>
            <a:r>
              <a:rPr lang="es-MX" sz="1200" i="1" kern="1200" dirty="0" smtClean="0">
                <a:solidFill>
                  <a:schemeClr val="tx1"/>
                </a:solidFill>
                <a:effectLst/>
                <a:latin typeface="+mn-lt"/>
                <a:ea typeface="+mn-ea"/>
                <a:cs typeface="+mn-cs"/>
              </a:rPr>
              <a:t>The Incarnation,</a:t>
            </a:r>
            <a:r>
              <a:rPr lang="es-MX" sz="1200" kern="1200" dirty="0" smtClean="0">
                <a:solidFill>
                  <a:schemeClr val="tx1"/>
                </a:solidFill>
                <a:effectLst/>
                <a:latin typeface="+mn-lt"/>
                <a:ea typeface="+mn-ea"/>
                <a:cs typeface="+mn-cs"/>
              </a:rPr>
              <a:t> págs. 16, 19, 39). La definición anteriormente men­cionada se aplica a su utilización en Mr 16:12, en cuanto a las maneras particu­lares en que el Señor se manifestó a Sí mismo".</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The Expositor's Greek Testament dice que la palabra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se refiere a la </a:t>
            </a:r>
            <a:r>
              <a:rPr lang="es-MX" sz="1200" i="1" kern="1200" dirty="0" smtClean="0">
                <a:solidFill>
                  <a:schemeClr val="tx1"/>
                </a:solidFill>
                <a:effectLst/>
                <a:latin typeface="+mn-lt"/>
                <a:ea typeface="+mn-ea"/>
                <a:cs typeface="+mn-cs"/>
              </a:rPr>
              <a:t>la naturaleza</a:t>
            </a:r>
            <a:r>
              <a:rPr lang="es-MX" sz="1200" kern="1200" dirty="0" smtClean="0">
                <a:solidFill>
                  <a:schemeClr val="tx1"/>
                </a:solidFill>
                <a:effectLst/>
                <a:latin typeface="+mn-lt"/>
                <a:ea typeface="+mn-ea"/>
                <a:cs typeface="+mn-cs"/>
              </a:rPr>
              <a:t> de Cristo, es decir, que El era divino (y llegó a ser humano). Cita 2 Cor. 8:9 como el paralelo más cercano a Fil. 2:6 y dice que en ambos Pablo se refiere al "contraste inefable entre el estado celes­tial y el estado terrenal".</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Por lo tanto, vemos que algunos erudi­tos dicen que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significa la forma esen­cial e intrínseca de Cristo como Dios y también como hombre, y otros eruditos dicen que la palabra significa simplemente su apariencia. </a:t>
            </a:r>
            <a:r>
              <a:rPr lang="es-MX" sz="1200" i="1" u="words" kern="1200" dirty="0" smtClean="0">
                <a:solidFill>
                  <a:schemeClr val="tx1"/>
                </a:solidFill>
                <a:effectLst/>
                <a:latin typeface="+mn-lt"/>
                <a:ea typeface="+mn-ea"/>
                <a:cs typeface="+mn-cs"/>
              </a:rPr>
              <a:t>Lo importante es que se afirme enfáticamente la Deidad de Cristo</a:t>
            </a:r>
            <a:r>
              <a:rPr lang="es-MX" sz="1200" i="1" kern="1200" dirty="0" smtClean="0">
                <a:solidFill>
                  <a:schemeClr val="tx1"/>
                </a:solidFill>
                <a:effectLst/>
                <a:latin typeface="+mn-lt"/>
                <a:ea typeface="+mn-ea"/>
                <a:cs typeface="+mn-cs"/>
              </a:rPr>
              <a:t>, </a:t>
            </a:r>
            <a:r>
              <a:rPr lang="es-MX" sz="1200" i="1" u="sng" kern="1200" dirty="0" smtClean="0">
                <a:solidFill>
                  <a:schemeClr val="tx1"/>
                </a:solidFill>
                <a:effectLst/>
                <a:latin typeface="+mn-lt"/>
                <a:ea typeface="+mn-ea"/>
                <a:cs typeface="+mn-cs"/>
              </a:rPr>
              <a:t>antes y después de llegar a ser hombre</a:t>
            </a:r>
            <a:r>
              <a:rPr lang="es-MX" sz="1200" i="1" kern="1200" dirty="0" smtClean="0">
                <a:solidFill>
                  <a:schemeClr val="tx1"/>
                </a:solidFill>
                <a:effectLst/>
                <a:latin typeface="+mn-lt"/>
                <a:ea typeface="+mn-ea"/>
                <a:cs typeface="+mn-cs"/>
              </a:rPr>
              <a:t>.</a:t>
            </a:r>
            <a:r>
              <a:rPr lang="es-MX" sz="1200" kern="1200" dirty="0" smtClean="0">
                <a:solidFill>
                  <a:schemeClr val="tx1"/>
                </a:solidFill>
                <a:effectLst/>
                <a:latin typeface="+mn-lt"/>
                <a:ea typeface="+mn-ea"/>
                <a:cs typeface="+mn-cs"/>
              </a:rPr>
              <a:t> Los que definen la palabra "forma" como figura o apariencia no niegan la Deidad de Cristo, sino solamente aplican la palabra al "aspecto" (Juan 5:37) o gloria (Juan 17:5) de su estado preencarnado.</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Nadie puede negar que hubiera contraste entre su estado celestial y su estado terre­nal. Recuérdese sobre todo que el punto principal de Pablo es la humillación de Cristo. </a:t>
            </a:r>
            <a:r>
              <a:rPr lang="es-MX" sz="1200" b="1" kern="1200" dirty="0" smtClean="0">
                <a:solidFill>
                  <a:schemeClr val="tx1"/>
                </a:solidFill>
                <a:effectLst/>
                <a:latin typeface="+mn-lt"/>
                <a:ea typeface="+mn-ea"/>
                <a:cs typeface="+mn-cs"/>
              </a:rPr>
              <a:t>La encarnación de Cristo es el ejemplo supremo de la humillación</a:t>
            </a:r>
            <a:r>
              <a:rPr lang="es-MX" sz="1200" kern="1200" dirty="0" smtClean="0">
                <a:solidFill>
                  <a:schemeClr val="tx1"/>
                </a:solidFill>
                <a:effectLst/>
                <a:latin typeface="+mn-lt"/>
                <a:ea typeface="+mn-ea"/>
                <a:cs typeface="+mn-cs"/>
              </a:rPr>
              <a:t>, y Pablo habla de ella para que sirva de ejemplo para los cristianos (ver. 5, "Haya, pues, en vosotros este sentir que hubo también en Cristo Jesús ...").</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"Siendo en forma de Dios" se refiere, pues, o al </a:t>
            </a:r>
            <a:r>
              <a:rPr lang="es-MX" sz="1200" i="1" kern="1200" dirty="0" smtClean="0">
                <a:solidFill>
                  <a:schemeClr val="tx1"/>
                </a:solidFill>
                <a:effectLst/>
                <a:latin typeface="+mn-lt"/>
                <a:ea typeface="+mn-ea"/>
                <a:cs typeface="+mn-cs"/>
              </a:rPr>
              <a:t>estado</a:t>
            </a:r>
            <a:r>
              <a:rPr lang="es-MX" sz="1200" kern="1200" dirty="0" smtClean="0">
                <a:solidFill>
                  <a:schemeClr val="tx1"/>
                </a:solidFill>
                <a:effectLst/>
                <a:latin typeface="+mn-lt"/>
                <a:ea typeface="+mn-ea"/>
                <a:cs typeface="+mn-cs"/>
              </a:rPr>
              <a:t> divino (su Deidad) y o a la </a:t>
            </a:r>
            <a:r>
              <a:rPr lang="es-MX" sz="1200" i="1" kern="1200" dirty="0" smtClean="0">
                <a:solidFill>
                  <a:schemeClr val="tx1"/>
                </a:solidFill>
                <a:effectLst/>
                <a:latin typeface="+mn-lt"/>
                <a:ea typeface="+mn-ea"/>
                <a:cs typeface="+mn-cs"/>
              </a:rPr>
              <a:t>gloria</a:t>
            </a:r>
            <a:r>
              <a:rPr lang="es-MX" sz="1200" kern="1200" dirty="0" smtClean="0">
                <a:solidFill>
                  <a:schemeClr val="tx1"/>
                </a:solidFill>
                <a:effectLst/>
                <a:latin typeface="+mn-lt"/>
                <a:ea typeface="+mn-ea"/>
                <a:cs typeface="+mn-cs"/>
              </a:rPr>
              <a:t> que Cristo tenía con el Padre "antes que el mundo fuese" (Juan 17:5). </a:t>
            </a:r>
            <a:r>
              <a:rPr lang="es-MX" sz="1200" i="1" kern="1200" dirty="0" smtClean="0">
                <a:solidFill>
                  <a:schemeClr val="tx1"/>
                </a:solidFill>
                <a:effectLst/>
                <a:latin typeface="+mn-lt"/>
                <a:ea typeface="+mn-ea"/>
                <a:cs typeface="+mn-cs"/>
              </a:rPr>
              <a:t>Posiblemente la palabra se refiera a las dos cosas, porque los dos conceptos no chocan.</a:t>
            </a:r>
            <a:r>
              <a:rPr lang="es-MX" sz="1200" kern="1200" dirty="0" smtClean="0">
                <a:solidFill>
                  <a:schemeClr val="tx1"/>
                </a:solidFill>
                <a:effectLst/>
                <a:latin typeface="+mn-lt"/>
                <a:ea typeface="+mn-ea"/>
                <a:cs typeface="+mn-cs"/>
              </a:rPr>
              <a:t> Hay un contraste aquí entre "forma de Dios",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a:t>
            </a:r>
            <a:r>
              <a:rPr lang="es-MX" sz="1200" b="1" kern="1200" cap="small" dirty="0" smtClean="0">
                <a:solidFill>
                  <a:schemeClr val="tx1"/>
                </a:solidFill>
                <a:effectLst/>
                <a:latin typeface="+mn-lt"/>
                <a:ea typeface="+mn-ea"/>
                <a:cs typeface="+mn-cs"/>
              </a:rPr>
              <a:t>theou</a:t>
            </a:r>
            <a:r>
              <a:rPr lang="es-MX" sz="1200" kern="1200" dirty="0" smtClean="0">
                <a:solidFill>
                  <a:schemeClr val="tx1"/>
                </a:solidFill>
                <a:effectLst/>
                <a:latin typeface="+mn-lt"/>
                <a:ea typeface="+mn-ea"/>
                <a:cs typeface="+mn-cs"/>
              </a:rPr>
              <a:t> y "forma de siervo" </a:t>
            </a:r>
            <a:r>
              <a:rPr lang="es-MX" sz="1200" b="1" kern="1200" cap="small" dirty="0" smtClean="0">
                <a:solidFill>
                  <a:schemeClr val="tx1"/>
                </a:solidFill>
                <a:effectLst/>
                <a:latin typeface="+mn-lt"/>
                <a:ea typeface="+mn-ea"/>
                <a:cs typeface="+mn-cs"/>
              </a:rPr>
              <a:t>morphe</a:t>
            </a:r>
            <a:r>
              <a:rPr lang="es-MX" sz="1200" kern="1200" dirty="0" smtClean="0">
                <a:solidFill>
                  <a:schemeClr val="tx1"/>
                </a:solidFill>
                <a:effectLst/>
                <a:latin typeface="+mn-lt"/>
                <a:ea typeface="+mn-ea"/>
                <a:cs typeface="+mn-cs"/>
              </a:rPr>
              <a:t> </a:t>
            </a:r>
            <a:r>
              <a:rPr lang="es-MX" sz="1200" b="1" kern="1200" cap="small" dirty="0" smtClean="0">
                <a:solidFill>
                  <a:schemeClr val="tx1"/>
                </a:solidFill>
                <a:effectLst/>
                <a:latin typeface="+mn-lt"/>
                <a:ea typeface="+mn-ea"/>
                <a:cs typeface="+mn-cs"/>
              </a:rPr>
              <a:t>doulou</a:t>
            </a:r>
            <a:r>
              <a:rPr lang="es-MX" sz="1200" kern="1200" dirty="0" smtClean="0">
                <a:solidFill>
                  <a:schemeClr val="tx1"/>
                </a:solidFill>
                <a:effectLst/>
                <a:latin typeface="+mn-lt"/>
                <a:ea typeface="+mn-ea"/>
                <a:cs typeface="+mn-cs"/>
              </a:rPr>
              <a:t>. </a:t>
            </a:r>
            <a:r>
              <a:rPr lang="es-MX" sz="1200" i="1" kern="1200" dirty="0" smtClean="0">
                <a:solidFill>
                  <a:schemeClr val="tx1"/>
                </a:solidFill>
                <a:effectLst/>
                <a:latin typeface="+mn-lt"/>
                <a:ea typeface="+mn-ea"/>
                <a:cs typeface="+mn-cs"/>
              </a:rPr>
              <a:t>Cuando Cristo llegó a ser hombre, no se despojó a sí mismo de su Deidad; no dejó de ser Dios.</a:t>
            </a:r>
            <a:r>
              <a:rPr lang="es-MX" sz="1200" kern="1200" dirty="0" smtClean="0">
                <a:solidFill>
                  <a:schemeClr val="tx1"/>
                </a:solidFill>
                <a:effectLst/>
                <a:latin typeface="+mn-lt"/>
                <a:ea typeface="+mn-ea"/>
                <a:cs typeface="+mn-cs"/>
              </a:rPr>
              <a:t> En el cielo Cristo tuvo el </a:t>
            </a:r>
            <a:r>
              <a:rPr lang="es-MX" sz="1200" i="1" kern="1200" dirty="0" smtClean="0">
                <a:solidFill>
                  <a:schemeClr val="tx1"/>
                </a:solidFill>
                <a:effectLst/>
                <a:latin typeface="+mn-lt"/>
                <a:ea typeface="+mn-ea"/>
                <a:cs typeface="+mn-cs"/>
              </a:rPr>
              <a:t>aspecto</a:t>
            </a:r>
            <a:r>
              <a:rPr lang="es-MX" sz="1200" kern="1200" dirty="0" smtClean="0">
                <a:solidFill>
                  <a:schemeClr val="tx1"/>
                </a:solidFill>
                <a:effectLst/>
                <a:latin typeface="+mn-lt"/>
                <a:ea typeface="+mn-ea"/>
                <a:cs typeface="+mn-cs"/>
              </a:rPr>
              <a:t> de Dios (Juan 5:37); en la tierra, sin embargo, tuvo el </a:t>
            </a:r>
            <a:r>
              <a:rPr lang="es-MX" sz="1200" i="1" kern="1200" dirty="0" smtClean="0">
                <a:solidFill>
                  <a:schemeClr val="tx1"/>
                </a:solidFill>
                <a:effectLst/>
                <a:latin typeface="+mn-lt"/>
                <a:ea typeface="+mn-ea"/>
                <a:cs typeface="+mn-cs"/>
              </a:rPr>
              <a:t>aspecto</a:t>
            </a:r>
            <a:r>
              <a:rPr lang="es-MX" sz="1200" kern="1200" dirty="0" smtClean="0">
                <a:solidFill>
                  <a:schemeClr val="tx1"/>
                </a:solidFill>
                <a:effectLst/>
                <a:latin typeface="+mn-lt"/>
                <a:ea typeface="+mn-ea"/>
                <a:cs typeface="+mn-cs"/>
              </a:rPr>
              <a:t> de un siervo. Su conducta era la de un siervo, aunque </a:t>
            </a:r>
            <a:r>
              <a:rPr lang="es-MX" sz="1200" b="1" u="sng" kern="1200" dirty="0" smtClean="0">
                <a:solidFill>
                  <a:schemeClr val="tx1"/>
                </a:solidFill>
                <a:effectLst/>
                <a:latin typeface="+mn-lt"/>
                <a:ea typeface="+mn-ea"/>
                <a:cs typeface="+mn-cs"/>
              </a:rPr>
              <a:t>demostraba ampliamente que era Dios</a:t>
            </a:r>
            <a:r>
              <a:rPr lang="es-MX"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"no estimó el ser igual a Dios</a:t>
            </a:r>
            <a:r>
              <a:rPr lang="es-MX" sz="1200" kern="1200" dirty="0" smtClean="0">
                <a:solidFill>
                  <a:schemeClr val="tx1"/>
                </a:solidFill>
                <a:effectLst/>
                <a:latin typeface="+mn-lt"/>
                <a:ea typeface="+mn-ea"/>
                <a:cs typeface="+mn-cs"/>
              </a:rPr>
              <a:t> ..." Jesu­cristo siempre era y siguió siendo igual a Dios aquí en la tierra (Juan 5:18) porque El </a:t>
            </a:r>
            <a:r>
              <a:rPr lang="es-MX" sz="1200" b="1" kern="1200" dirty="0" smtClean="0">
                <a:solidFill>
                  <a:schemeClr val="tx1"/>
                </a:solidFill>
                <a:effectLst/>
                <a:latin typeface="+mn-lt"/>
                <a:ea typeface="+mn-ea"/>
                <a:cs typeface="+mn-cs"/>
              </a:rPr>
              <a:t>es</a:t>
            </a:r>
            <a:r>
              <a:rPr lang="es-MX" sz="1200" kern="1200" dirty="0" smtClean="0">
                <a:solidFill>
                  <a:schemeClr val="tx1"/>
                </a:solidFill>
                <a:effectLst/>
                <a:latin typeface="+mn-lt"/>
                <a:ea typeface="+mn-ea"/>
                <a:cs typeface="+mn-cs"/>
              </a:rPr>
              <a:t> Dios (Dios el Hijo). Véanse Rom. 9:5; Col. 2:9; Tito 2:13; 2 Ped. 1:1; 1 Jn. 5:20.</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como cosa a que aferrarse</a:t>
            </a:r>
            <a:r>
              <a:rPr lang="es-MX" sz="1200" kern="1200" dirty="0" smtClean="0">
                <a:solidFill>
                  <a:schemeClr val="tx1"/>
                </a:solidFill>
                <a:effectLst/>
                <a:latin typeface="+mn-lt"/>
                <a:ea typeface="+mn-ea"/>
                <a:cs typeface="+mn-cs"/>
              </a:rPr>
              <a:t>". Cristo no estimó el ser igual a Dios </a:t>
            </a:r>
            <a:r>
              <a:rPr lang="es-MX" sz="1200" i="1" kern="1200" dirty="0" smtClean="0">
                <a:solidFill>
                  <a:schemeClr val="tx1"/>
                </a:solidFill>
                <a:effectLst/>
                <a:latin typeface="+mn-lt"/>
                <a:ea typeface="+mn-ea"/>
                <a:cs typeface="+mn-cs"/>
              </a:rPr>
              <a:t>en cuanto a la majestad celestial</a:t>
            </a:r>
            <a:r>
              <a:rPr lang="es-MX" sz="1200" kern="1200" dirty="0" smtClean="0">
                <a:solidFill>
                  <a:schemeClr val="tx1"/>
                </a:solidFill>
                <a:effectLst/>
                <a:latin typeface="+mn-lt"/>
                <a:ea typeface="+mn-ea"/>
                <a:cs typeface="+mn-cs"/>
              </a:rPr>
              <a:t> como cosa a qué afe­rrarse o asirse fuertemente como a un premio o tesoro demasiado precioso para ser dejado aun por un tiempo corto, es decir, </a:t>
            </a:r>
            <a:r>
              <a:rPr lang="es-MX" sz="1200" u="sng" kern="1200" dirty="0" smtClean="0">
                <a:solidFill>
                  <a:schemeClr val="tx1"/>
                </a:solidFill>
                <a:effectLst/>
                <a:latin typeface="+mn-lt"/>
                <a:ea typeface="+mn-ea"/>
                <a:cs typeface="+mn-cs"/>
              </a:rPr>
              <a:t>Cristo no rehusó humillarse</a:t>
            </a:r>
            <a:r>
              <a:rPr lang="es-MX" sz="1200" kern="1200" dirty="0" smtClean="0">
                <a:solidFill>
                  <a:schemeClr val="tx1"/>
                </a:solidFill>
                <a:effectLst/>
                <a:latin typeface="+mn-lt"/>
                <a:ea typeface="+mn-ea"/>
                <a:cs typeface="+mn-cs"/>
              </a:rPr>
              <a:t>. Al con­trario, estaba dispuesto a llegar a ser un hombre </a:t>
            </a:r>
            <a:r>
              <a:rPr lang="es-MX" sz="1200" b="1" u="sng" kern="1200" dirty="0" smtClean="0">
                <a:solidFill>
                  <a:schemeClr val="tx1"/>
                </a:solidFill>
                <a:effectLst/>
                <a:latin typeface="+mn-lt"/>
                <a:ea typeface="+mn-ea"/>
                <a:cs typeface="+mn-cs"/>
              </a:rPr>
              <a:t>para morir por nosotros</a:t>
            </a:r>
            <a:r>
              <a:rPr lang="es-MX" sz="1200" kern="1200" dirty="0" smtClean="0">
                <a:solidFill>
                  <a:schemeClr val="tx1"/>
                </a:solidFill>
                <a:effectLst/>
                <a:latin typeface="+mn-lt"/>
                <a:ea typeface="+mn-ea"/>
                <a:cs typeface="+mn-cs"/>
              </a:rPr>
              <a:t>. </a:t>
            </a:r>
            <a:r>
              <a:rPr lang="es-MX" sz="1200" u="sng" kern="1200" dirty="0" smtClean="0">
                <a:solidFill>
                  <a:schemeClr val="tx1"/>
                </a:solidFill>
                <a:effectLst/>
                <a:latin typeface="+mn-lt"/>
                <a:ea typeface="+mn-ea"/>
                <a:cs typeface="+mn-cs"/>
              </a:rPr>
              <a:t>Muchos (como los "testigos") quieren robar a Jesús de su Deidad</a:t>
            </a:r>
            <a:r>
              <a:rPr lang="es-MX" sz="1200" kern="1200" dirty="0" smtClean="0">
                <a:solidFill>
                  <a:schemeClr val="tx1"/>
                </a:solidFill>
                <a:effectLst/>
                <a:latin typeface="+mn-lt"/>
                <a:ea typeface="+mn-ea"/>
                <a:cs typeface="+mn-cs"/>
              </a:rPr>
              <a:t>. Dicen que El no es todopoderoso, y que no es eterno (estos son atributos de la Deidad). Pero nuestra salvación depende de la verdad afirmada tantas veces en la Biblia de que Cristo es eterno, y que cuando llegó a ser hombre (aceptó la naturaleza humana), no dejó de ser Dios (no dejó ni su naturaleza divina, ni sus atributos divinos). </a:t>
            </a:r>
            <a:r>
              <a:rPr lang="es-MX" sz="1200" b="1" u="sng" kern="1200" dirty="0" smtClean="0">
                <a:solidFill>
                  <a:schemeClr val="tx1"/>
                </a:solidFill>
                <a:effectLst/>
                <a:latin typeface="+mn-lt"/>
                <a:ea typeface="+mn-ea"/>
                <a:cs typeface="+mn-cs"/>
              </a:rPr>
              <a:t>Un mero hombre no podía salvarnos</a:t>
            </a:r>
            <a:r>
              <a:rPr lang="es-MX"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a:t>
            </a:r>
            <a:r>
              <a:rPr lang="es-MX" sz="1200" b="1" kern="1200" dirty="0" smtClean="0">
                <a:solidFill>
                  <a:schemeClr val="tx1"/>
                </a:solidFill>
                <a:effectLst/>
                <a:latin typeface="+mn-lt"/>
                <a:ea typeface="+mn-ea"/>
                <a:cs typeface="+mn-cs"/>
              </a:rPr>
              <a:t>2:7</a:t>
            </a:r>
            <a:r>
              <a:rPr lang="es-MX" sz="1200" kern="1200" dirty="0" smtClean="0">
                <a:solidFill>
                  <a:schemeClr val="tx1"/>
                </a:solidFill>
                <a:effectLst/>
                <a:latin typeface="+mn-lt"/>
                <a:ea typeface="+mn-ea"/>
                <a:cs typeface="+mn-cs"/>
              </a:rPr>
              <a:t> -- "</a:t>
            </a:r>
            <a:r>
              <a:rPr lang="es-MX" sz="1200" i="1" kern="1200" dirty="0" smtClean="0">
                <a:solidFill>
                  <a:schemeClr val="tx1"/>
                </a:solidFill>
                <a:effectLst/>
                <a:latin typeface="+mn-lt"/>
                <a:ea typeface="+mn-ea"/>
                <a:cs typeface="+mn-cs"/>
              </a:rPr>
              <a:t>se despojó a sí mismo</a:t>
            </a:r>
            <a:r>
              <a:rPr lang="es-MX" sz="1200" kern="1200" dirty="0" smtClean="0">
                <a:solidFill>
                  <a:schemeClr val="tx1"/>
                </a:solidFill>
                <a:effectLst/>
                <a:latin typeface="+mn-lt"/>
                <a:ea typeface="+mn-ea"/>
                <a:cs typeface="+mn-cs"/>
              </a:rPr>
              <a:t>". Este texto se refiere simple y sencillamente a </a:t>
            </a:r>
            <a:r>
              <a:rPr lang="es-MX" sz="1200" b="1" u="sng" kern="1200" dirty="0" smtClean="0">
                <a:solidFill>
                  <a:schemeClr val="tx1"/>
                </a:solidFill>
                <a:effectLst/>
                <a:latin typeface="+mn-lt"/>
                <a:ea typeface="+mn-ea"/>
                <a:cs typeface="+mn-cs"/>
              </a:rPr>
              <a:t>la en­carnación de Cristo</a:t>
            </a:r>
            <a:r>
              <a:rPr lang="es-MX" sz="1200" kern="1200" dirty="0" smtClean="0">
                <a:solidFill>
                  <a:schemeClr val="tx1"/>
                </a:solidFill>
                <a:effectLst/>
                <a:latin typeface="+mn-lt"/>
                <a:ea typeface="+mn-ea"/>
                <a:cs typeface="+mn-cs"/>
              </a:rPr>
              <a:t> (Mat. 1:23; Juan 1:14; Col. 2:9). </a:t>
            </a:r>
            <a:r>
              <a:rPr lang="es-MX" sz="1200" i="1" kern="1200" dirty="0" smtClean="0">
                <a:solidFill>
                  <a:schemeClr val="tx1"/>
                </a:solidFill>
                <a:effectLst/>
                <a:latin typeface="+mn-lt"/>
                <a:ea typeface="+mn-ea"/>
                <a:cs typeface="+mn-cs"/>
              </a:rPr>
              <a:t>En el resto del versículo Pablo emplea dos gerundios para explicar clara­mente </a:t>
            </a:r>
            <a:r>
              <a:rPr lang="es-MX" sz="1200" i="1" u="sng" kern="1200" dirty="0" smtClean="0">
                <a:solidFill>
                  <a:schemeClr val="tx1"/>
                </a:solidFill>
                <a:effectLst/>
                <a:latin typeface="+mn-lt"/>
                <a:ea typeface="+mn-ea"/>
                <a:cs typeface="+mn-cs"/>
              </a:rPr>
              <a:t>cómo</a:t>
            </a:r>
            <a:r>
              <a:rPr lang="es-MX" sz="1200" i="1" kern="1200" dirty="0" smtClean="0">
                <a:solidFill>
                  <a:schemeClr val="tx1"/>
                </a:solidFill>
                <a:effectLst/>
                <a:latin typeface="+mn-lt"/>
                <a:ea typeface="+mn-ea"/>
                <a:cs typeface="+mn-cs"/>
              </a:rPr>
              <a:t> Cristo se despojó a sí mismo: "tomando forma de siervo, hecho semejante a los hombres".</a:t>
            </a:r>
            <a:r>
              <a:rPr lang="es-MX" sz="1200" kern="1200" dirty="0" smtClean="0">
                <a:solidFill>
                  <a:schemeClr val="tx1"/>
                </a:solidFill>
                <a:effectLst/>
                <a:latin typeface="+mn-lt"/>
                <a:ea typeface="+mn-ea"/>
                <a:cs typeface="+mn-cs"/>
              </a:rPr>
              <a:t> "Se despojó a sí mismo"; ¿cómo? "tomando forma de siervo". ¿Cuándo? cuando fue "hecho semejante a los hombres".</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Como dice Lenski, "'Se despojó a sí mismo' </a:t>
            </a:r>
            <a:r>
              <a:rPr lang="es-MX" sz="1200" b="1" u="sng" kern="1200" dirty="0" smtClean="0">
                <a:solidFill>
                  <a:schemeClr val="tx1"/>
                </a:solidFill>
                <a:effectLst/>
                <a:latin typeface="+mn-lt"/>
                <a:ea typeface="+mn-ea"/>
                <a:cs typeface="+mn-cs"/>
              </a:rPr>
              <a:t>es un pensamiento incompleto que nos deja con una pregunta</a:t>
            </a:r>
            <a:r>
              <a:rPr lang="es-MX" sz="1200" kern="1200" dirty="0" smtClean="0">
                <a:solidFill>
                  <a:schemeClr val="tx1"/>
                </a:solidFill>
                <a:effectLst/>
                <a:latin typeface="+mn-lt"/>
                <a:ea typeface="+mn-ea"/>
                <a:cs typeface="+mn-cs"/>
              </a:rPr>
              <a:t>. Pablo com­pleta el pensamiento, pero no con una declaración acerca de algo que Cristo se hubiera despojado (vaciado) fuera de sí mismo, sino por un participio (gerundio) que </a:t>
            </a:r>
            <a:r>
              <a:rPr lang="es-MX" sz="1200" i="1" u="sng" kern="1200" dirty="0" smtClean="0">
                <a:solidFill>
                  <a:schemeClr val="tx1"/>
                </a:solidFill>
                <a:effectLst/>
                <a:latin typeface="+mn-lt"/>
                <a:ea typeface="+mn-ea"/>
                <a:cs typeface="+mn-cs"/>
              </a:rPr>
              <a:t>define</a:t>
            </a:r>
            <a:r>
              <a:rPr lang="es-MX" sz="1200" i="1" kern="1200" dirty="0" smtClean="0">
                <a:solidFill>
                  <a:schemeClr val="tx1"/>
                </a:solidFill>
                <a:effectLst/>
                <a:latin typeface="+mn-lt"/>
                <a:ea typeface="+mn-ea"/>
                <a:cs typeface="+mn-cs"/>
              </a:rPr>
              <a:t> el acto de despojarse: 'en que él tomó la forma de siervo', e inmediatamente dice </a:t>
            </a:r>
            <a:r>
              <a:rPr lang="es-MX" sz="1200" i="1" u="sng" kern="1200" dirty="0" smtClean="0">
                <a:solidFill>
                  <a:schemeClr val="tx1"/>
                </a:solidFill>
                <a:effectLst/>
                <a:latin typeface="+mn-lt"/>
                <a:ea typeface="+mn-ea"/>
                <a:cs typeface="+mn-cs"/>
              </a:rPr>
              <a:t>cuándo</a:t>
            </a:r>
            <a:r>
              <a:rPr lang="es-MX" sz="1200" i="1" kern="1200" dirty="0" smtClean="0">
                <a:solidFill>
                  <a:schemeClr val="tx1"/>
                </a:solidFill>
                <a:effectLst/>
                <a:latin typeface="+mn-lt"/>
                <a:ea typeface="+mn-ea"/>
                <a:cs typeface="+mn-cs"/>
              </a:rPr>
              <a:t> todos estos actos ocurrieron: 'cuando llegó a ser semejante al hombre', cuando se encarnó. Todos los aoristos ... ex­presan </a:t>
            </a:r>
            <a:r>
              <a:rPr lang="es-MX" sz="1200" i="1" u="sng" kern="1200" dirty="0" smtClean="0">
                <a:solidFill>
                  <a:schemeClr val="tx1"/>
                </a:solidFill>
                <a:effectLst/>
                <a:latin typeface="+mn-lt"/>
                <a:ea typeface="+mn-ea"/>
                <a:cs typeface="+mn-cs"/>
              </a:rPr>
              <a:t>acción simultánea</a:t>
            </a:r>
            <a:r>
              <a:rPr lang="es-MX" sz="1200" i="1" kern="1200" dirty="0" smtClean="0">
                <a:solidFill>
                  <a:schemeClr val="tx1"/>
                </a:solidFill>
                <a:effectLst/>
                <a:latin typeface="+mn-lt"/>
                <a:ea typeface="+mn-ea"/>
                <a:cs typeface="+mn-cs"/>
              </a:rPr>
              <a:t>" </a:t>
            </a:r>
            <a:r>
              <a:rPr lang="es-MX" sz="1200" kern="1200" dirty="0" smtClean="0">
                <a:solidFill>
                  <a:schemeClr val="tx1"/>
                </a:solidFill>
                <a:effectLst/>
                <a:latin typeface="+mn-lt"/>
                <a:ea typeface="+mn-ea"/>
                <a:cs typeface="+mn-cs"/>
              </a:rPr>
              <a:t>(énfasis mío, wp).</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Vine dice la misma cosa al comentar sobre la palabra </a:t>
            </a:r>
            <a:r>
              <a:rPr lang="es-MX" sz="1200" b="1" kern="1200" cap="small" dirty="0" smtClean="0">
                <a:solidFill>
                  <a:schemeClr val="tx1"/>
                </a:solidFill>
                <a:effectLst/>
                <a:latin typeface="+mn-lt"/>
                <a:ea typeface="+mn-ea"/>
                <a:cs typeface="+mn-cs"/>
              </a:rPr>
              <a:t>kenoo</a:t>
            </a:r>
            <a:r>
              <a:rPr lang="es-MX" sz="1200" kern="1200" dirty="0" smtClean="0">
                <a:solidFill>
                  <a:schemeClr val="tx1"/>
                </a:solidFill>
                <a:effectLst/>
                <a:latin typeface="+mn-lt"/>
                <a:ea typeface="+mn-ea"/>
                <a:cs typeface="+mn-cs"/>
              </a:rPr>
              <a:t> (despojarse): "Las cláusulas que siguen al verbo </a:t>
            </a:r>
            <a:r>
              <a:rPr lang="es-MX" sz="1200" i="1" kern="1200" dirty="0" smtClean="0">
                <a:solidFill>
                  <a:schemeClr val="tx1"/>
                </a:solidFill>
                <a:effectLst/>
                <a:latin typeface="+mn-lt"/>
                <a:ea typeface="+mn-ea"/>
                <a:cs typeface="+mn-cs"/>
              </a:rPr>
              <a:t>dan la </a:t>
            </a:r>
            <a:r>
              <a:rPr lang="es-MX" sz="1200" i="1" u="sng" kern="1200" dirty="0" smtClean="0">
                <a:solidFill>
                  <a:schemeClr val="tx1"/>
                </a:solidFill>
                <a:effectLst/>
                <a:latin typeface="+mn-lt"/>
                <a:ea typeface="+mn-ea"/>
                <a:cs typeface="+mn-cs"/>
              </a:rPr>
              <a:t>exége­sis</a:t>
            </a:r>
            <a:r>
              <a:rPr lang="es-MX" sz="1200" i="1" kern="1200" dirty="0" smtClean="0">
                <a:solidFill>
                  <a:schemeClr val="tx1"/>
                </a:solidFill>
                <a:effectLst/>
                <a:latin typeface="+mn-lt"/>
                <a:ea typeface="+mn-ea"/>
                <a:cs typeface="+mn-cs"/>
              </a:rPr>
              <a:t> de su significado, especialmente las frases 'forma de siervo', y 'semejante a los hombres'"</a:t>
            </a:r>
            <a:r>
              <a:rPr lang="es-MX" sz="1200" kern="1200" dirty="0" smtClean="0">
                <a:solidFill>
                  <a:schemeClr val="tx1"/>
                </a:solidFill>
                <a:effectLst/>
                <a:latin typeface="+mn-lt"/>
                <a:ea typeface="+mn-ea"/>
                <a:cs typeface="+mn-cs"/>
              </a:rPr>
              <a:t> (énfasis mío, wp).</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También Lange dice la misma cosa: "Es el llegar a ser hombre, o sea, la encar­nación, que se indica, como declara lo que sigue, y ya que </a:t>
            </a:r>
            <a:r>
              <a:rPr lang="es-MX" sz="1200" b="1" kern="1200" cap="small" dirty="0" smtClean="0">
                <a:solidFill>
                  <a:schemeClr val="tx1"/>
                </a:solidFill>
                <a:effectLst/>
                <a:latin typeface="+mn-lt"/>
                <a:ea typeface="+mn-ea"/>
                <a:cs typeface="+mn-cs"/>
              </a:rPr>
              <a:t>labon</a:t>
            </a:r>
            <a:r>
              <a:rPr lang="es-MX" sz="1200" kern="1200" dirty="0" smtClean="0">
                <a:solidFill>
                  <a:schemeClr val="tx1"/>
                </a:solidFill>
                <a:effectLst/>
                <a:latin typeface="+mn-lt"/>
                <a:ea typeface="+mn-ea"/>
                <a:cs typeface="+mn-cs"/>
              </a:rPr>
              <a:t> (que es contem­poránea con </a:t>
            </a:r>
            <a:r>
              <a:rPr lang="es-MX" sz="1200" b="1" kern="1200" cap="small" dirty="0" smtClean="0">
                <a:solidFill>
                  <a:schemeClr val="tx1"/>
                </a:solidFill>
                <a:effectLst/>
                <a:latin typeface="+mn-lt"/>
                <a:ea typeface="+mn-ea"/>
                <a:cs typeface="+mn-cs"/>
              </a:rPr>
              <a:t>ekenose</a:t>
            </a:r>
            <a:r>
              <a:rPr lang="es-MX" sz="1200" kern="1200" dirty="0" smtClean="0">
                <a:solidFill>
                  <a:schemeClr val="tx1"/>
                </a:solidFill>
                <a:effectLst/>
                <a:latin typeface="+mn-lt"/>
                <a:ea typeface="+mn-ea"/>
                <a:cs typeface="+mn-cs"/>
              </a:rPr>
              <a:t> como en Efes. 1:9, 13) debe entenderse como un </a:t>
            </a:r>
            <a:r>
              <a:rPr lang="es-MX" sz="1200" u="sng" kern="1200" dirty="0" smtClean="0">
                <a:solidFill>
                  <a:schemeClr val="tx1"/>
                </a:solidFill>
                <a:effectLst/>
                <a:latin typeface="+mn-lt"/>
                <a:ea typeface="+mn-ea"/>
                <a:cs typeface="+mn-cs"/>
              </a:rPr>
              <a:t>límite modal</a:t>
            </a:r>
            <a:r>
              <a:rPr lang="es-MX" sz="1200" kern="1200" dirty="0" smtClean="0">
                <a:solidFill>
                  <a:schemeClr val="tx1"/>
                </a:solidFill>
                <a:effectLst/>
                <a:latin typeface="+mn-lt"/>
                <a:ea typeface="+mn-ea"/>
                <a:cs typeface="+mn-cs"/>
              </a:rPr>
              <a:t> del verbo (</a:t>
            </a:r>
            <a:r>
              <a:rPr lang="es-MX" sz="1200" b="1" kern="1200" cap="small" dirty="0" smtClean="0">
                <a:solidFill>
                  <a:schemeClr val="tx1"/>
                </a:solidFill>
                <a:effectLst/>
                <a:latin typeface="+mn-lt"/>
                <a:ea typeface="+mn-ea"/>
                <a:cs typeface="+mn-cs"/>
              </a:rPr>
              <a:t>ekenose</a:t>
            </a:r>
            <a:r>
              <a:rPr lang="es-MX" sz="1200" kern="1200" dirty="0" smtClean="0">
                <a:solidFill>
                  <a:schemeClr val="tx1"/>
                </a:solidFill>
                <a:effectLst/>
                <a:latin typeface="+mn-lt"/>
                <a:ea typeface="+mn-ea"/>
                <a:cs typeface="+mn-cs"/>
              </a:rPr>
              <a:t>), este despo­jamiento de sí mismo es la encarnación del Señor".</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Dejó el ambiente celestial, la majestad y gloria que tenía con el Padre (Jn. 17:5) y llegó a ser hombre. ¿Cómo se vio Jesús aquí en la tierra? Como hombre, como in­ferior a los ángeles. ¿Por qué aceptó esta forma humilde? Para dar su cuerpo por nuestros pecados (Heb. 2:14,15; 10:4-10).</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a:t>
            </a:r>
            <a:r>
              <a:rPr lang="es-MX" sz="1200" i="1" u="words" kern="1200" dirty="0" smtClean="0">
                <a:solidFill>
                  <a:schemeClr val="tx1"/>
                </a:solidFill>
                <a:effectLst/>
                <a:latin typeface="+mn-lt"/>
                <a:ea typeface="+mn-ea"/>
                <a:cs typeface="+mn-cs"/>
              </a:rPr>
              <a:t>Pero su humillación no afectó en lo más mínimo su Deidad</a:t>
            </a:r>
            <a:r>
              <a:rPr lang="es-MX" sz="1200" i="1" kern="1200" dirty="0" smtClean="0">
                <a:solidFill>
                  <a:schemeClr val="tx1"/>
                </a:solidFill>
                <a:effectLst/>
                <a:latin typeface="+mn-lt"/>
                <a:ea typeface="+mn-ea"/>
                <a:cs typeface="+mn-cs"/>
              </a:rPr>
              <a:t>.</a:t>
            </a:r>
            <a:r>
              <a:rPr lang="es-MX" sz="1200" kern="1200" dirty="0" smtClean="0">
                <a:solidFill>
                  <a:schemeClr val="tx1"/>
                </a:solidFill>
                <a:effectLst/>
                <a:latin typeface="+mn-lt"/>
                <a:ea typeface="+mn-ea"/>
                <a:cs typeface="+mn-cs"/>
              </a:rPr>
              <a:t> Se refiere únicamente a su gran humillación en la encarnación, de que vino a ser hombre para poder morir por nosotros y así salvarnos de los pecados. Dios no podía morir </a:t>
            </a:r>
            <a:r>
              <a:rPr lang="es-MX" sz="1200" i="1" kern="1200" dirty="0" smtClean="0">
                <a:solidFill>
                  <a:schemeClr val="tx1"/>
                </a:solidFill>
                <a:effectLst/>
                <a:latin typeface="+mn-lt"/>
                <a:ea typeface="+mn-ea"/>
                <a:cs typeface="+mn-cs"/>
              </a:rPr>
              <a:t>por nosotros</a:t>
            </a:r>
            <a:r>
              <a:rPr lang="es-MX" sz="1200" kern="1200" dirty="0" smtClean="0">
                <a:solidFill>
                  <a:schemeClr val="tx1"/>
                </a:solidFill>
                <a:effectLst/>
                <a:latin typeface="+mn-lt"/>
                <a:ea typeface="+mn-ea"/>
                <a:cs typeface="+mn-cs"/>
              </a:rPr>
              <a:t>, porque Dios no puede morir. Los ángeles no podían morir por nosotros. El hombre no podía morir por sus propios pecados porque todos los hombres han pecado (Rom. 3:23). La sangre de animales no puede quitar los pecados (Heb. 10:4). En­tonces, ¿cuál era la solución? </a:t>
            </a:r>
            <a:r>
              <a:rPr lang="es-MX" sz="1200" b="1" u="sng" kern="1200" dirty="0" smtClean="0">
                <a:solidFill>
                  <a:schemeClr val="tx1"/>
                </a:solidFill>
                <a:effectLst/>
                <a:latin typeface="+mn-lt"/>
                <a:ea typeface="+mn-ea"/>
                <a:cs typeface="+mn-cs"/>
              </a:rPr>
              <a:t>Dios llegó a ser hombre para poder morir por nosotros.</a:t>
            </a:r>
            <a:r>
              <a:rPr lang="es-MX" sz="1200" kern="1200" dirty="0" smtClean="0">
                <a:solidFill>
                  <a:schemeClr val="tx1"/>
                </a:solidFill>
                <a:effectLst/>
                <a:latin typeface="+mn-lt"/>
                <a:ea typeface="+mn-ea"/>
                <a:cs typeface="+mn-cs"/>
              </a:rPr>
              <a:t> No había y no hay otro plan de salvación. Los que rechazan el sufrimiento vicario de Cristo terminantemente re­chazan la salvación de sus almas. “Hech. 4:12”</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La gran verdad de la humillación de Je­sucristo, una verdad tan sublime, es usada por los "testigos" como arma contra Cristo para atacar su Deidad y blasfemar su santo nombre. (Todo "testigo" se arrepentirá de su blasfemia cuando muera).</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Cristo no menospreció en ninguna manera la exaltación que gozaba con el Padre, pero su misión terrenal era de tanta importancia que estaba dispuesto a hacer este sacrificio.</a:t>
            </a:r>
            <a:endParaRPr lang="es-ES_tradnl"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5"/>
          </p:nvPr>
        </p:nvSpPr>
        <p:spPr/>
        <p:txBody>
          <a:bodyPr/>
          <a:lstStyle/>
          <a:p>
            <a:fld id="{D091A9F6-3DA7-4E13-B51C-5D59D5082AC0}" type="slidenum">
              <a:rPr lang="en-US" smtClean="0"/>
              <a:t>5</a:t>
            </a:fld>
            <a:endParaRPr lang="en-US"/>
          </a:p>
        </p:txBody>
      </p:sp>
    </p:spTree>
    <p:extLst>
      <p:ext uri="{BB962C8B-B14F-4D97-AF65-F5344CB8AC3E}">
        <p14:creationId xmlns:p14="http://schemas.microsoft.com/office/powerpoint/2010/main" val="3072209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1A9F6-3DA7-4E13-B51C-5D59D5082AC0}" type="slidenum">
              <a:rPr lang="en-US" smtClean="0"/>
              <a:t>6</a:t>
            </a:fld>
            <a:endParaRPr lang="en-US"/>
          </a:p>
        </p:txBody>
      </p:sp>
    </p:spTree>
    <p:extLst>
      <p:ext uri="{BB962C8B-B14F-4D97-AF65-F5344CB8AC3E}">
        <p14:creationId xmlns:p14="http://schemas.microsoft.com/office/powerpoint/2010/main" val="3359711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1A9F6-3DA7-4E13-B51C-5D59D5082AC0}" type="slidenum">
              <a:rPr lang="en-US" smtClean="0"/>
              <a:t>7</a:t>
            </a:fld>
            <a:endParaRPr lang="en-US"/>
          </a:p>
        </p:txBody>
      </p:sp>
    </p:spTree>
    <p:extLst>
      <p:ext uri="{BB962C8B-B14F-4D97-AF65-F5344CB8AC3E}">
        <p14:creationId xmlns:p14="http://schemas.microsoft.com/office/powerpoint/2010/main" val="3876381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1A9F6-3DA7-4E13-B51C-5D59D5082AC0}" type="slidenum">
              <a:rPr lang="en-US" smtClean="0"/>
              <a:t>8</a:t>
            </a:fld>
            <a:endParaRPr lang="en-US"/>
          </a:p>
        </p:txBody>
      </p:sp>
    </p:spTree>
    <p:extLst>
      <p:ext uri="{BB962C8B-B14F-4D97-AF65-F5344CB8AC3E}">
        <p14:creationId xmlns:p14="http://schemas.microsoft.com/office/powerpoint/2010/main" val="2529465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1A9F6-3DA7-4E13-B51C-5D59D5082AC0}" type="slidenum">
              <a:rPr lang="en-US" smtClean="0"/>
              <a:t>9</a:t>
            </a:fld>
            <a:endParaRPr lang="en-US"/>
          </a:p>
        </p:txBody>
      </p:sp>
    </p:spTree>
    <p:extLst>
      <p:ext uri="{BB962C8B-B14F-4D97-AF65-F5344CB8AC3E}">
        <p14:creationId xmlns:p14="http://schemas.microsoft.com/office/powerpoint/2010/main" val="4084281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1A9F6-3DA7-4E13-B51C-5D59D5082AC0}" type="slidenum">
              <a:rPr lang="en-US" smtClean="0"/>
              <a:t>10</a:t>
            </a:fld>
            <a:endParaRPr lang="en-US"/>
          </a:p>
        </p:txBody>
      </p:sp>
    </p:spTree>
    <p:extLst>
      <p:ext uri="{BB962C8B-B14F-4D97-AF65-F5344CB8AC3E}">
        <p14:creationId xmlns:p14="http://schemas.microsoft.com/office/powerpoint/2010/main" val="3643311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1A9F6-3DA7-4E13-B51C-5D59D5082AC0}" type="slidenum">
              <a:rPr lang="en-US" smtClean="0"/>
              <a:t>11</a:t>
            </a:fld>
            <a:endParaRPr lang="en-US"/>
          </a:p>
        </p:txBody>
      </p:sp>
    </p:spTree>
    <p:extLst>
      <p:ext uri="{BB962C8B-B14F-4D97-AF65-F5344CB8AC3E}">
        <p14:creationId xmlns:p14="http://schemas.microsoft.com/office/powerpoint/2010/main" val="2428727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CF18A540-D4C3-4404-B766-FF82EB74B0A4}" type="slidenum">
              <a:rPr lang="en-US" smtClean="0"/>
              <a:t>‹Nr.›</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68112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AutoShape 15">
            <a:extLst>
              <a:ext uri="{FF2B5EF4-FFF2-40B4-BE49-F238E27FC236}">
                <a16:creationId xmlns:a16="http://schemas.microsoft.com/office/drawing/2014/main" xmlns="" id="{9D48180E-27BC-4034-96E7-FF5466F20A61}"/>
              </a:ext>
            </a:extLst>
          </p:cNvPr>
          <p:cNvSpPr>
            <a:spLocks noChangeArrowheads="1"/>
          </p:cNvSpPr>
          <p:nvPr userDrawn="1"/>
        </p:nvSpPr>
        <p:spPr bwMode="auto">
          <a:xfrm>
            <a:off x="762000" y="1417638"/>
            <a:ext cx="7848600" cy="4525962"/>
          </a:xfrm>
          <a:prstGeom prst="roundRect">
            <a:avLst>
              <a:gd name="adj" fmla="val 10278"/>
            </a:avLst>
          </a:prstGeom>
          <a:solidFill>
            <a:srgbClr val="FFFFFF">
              <a:alpha val="81000"/>
            </a:srgbClr>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defRPr/>
            </a:pPr>
            <a:endParaRPr lang="en-US"/>
          </a:p>
        </p:txBody>
      </p:sp>
      <p:sp>
        <p:nvSpPr>
          <p:cNvPr id="2" name="Title 1"/>
          <p:cNvSpPr>
            <a:spLocks noGrp="1"/>
          </p:cNvSpPr>
          <p:nvPr>
            <p:ph type="title"/>
          </p:nvPr>
        </p:nvSpPr>
        <p:spPr>
          <a:xfrm>
            <a:off x="1443491" y="152400"/>
            <a:ext cx="6571343" cy="1049235"/>
          </a:xfrm>
        </p:spPr>
        <p:txBody>
          <a:bodyPr anchor="ctr">
            <a:noAutofit/>
          </a:bodyPr>
          <a:lstStyle>
            <a:lvl1pPr algn="ctr">
              <a:defRPr sz="4000" b="1"/>
            </a:lvl1pPr>
          </a:lstStyle>
          <a:p>
            <a:r>
              <a:rPr lang="en-US" dirty="0"/>
              <a:t>Click to edit Master title style</a:t>
            </a:r>
          </a:p>
        </p:txBody>
      </p:sp>
      <p:sp>
        <p:nvSpPr>
          <p:cNvPr id="3" name="Content Placeholder 2"/>
          <p:cNvSpPr>
            <a:spLocks noGrp="1"/>
          </p:cNvSpPr>
          <p:nvPr>
            <p:ph idx="1"/>
          </p:nvPr>
        </p:nvSpPr>
        <p:spPr>
          <a:xfrm>
            <a:off x="762000" y="1417639"/>
            <a:ext cx="7848600" cy="4648198"/>
          </a:xfrm>
        </p:spPr>
        <p:txBody>
          <a:bodyPr anchor="t"/>
          <a:lstStyle>
            <a:lvl1pPr marL="114300" indent="0">
              <a:buSzPct val="85000"/>
              <a:buFont typeface="Wingdings" panose="05000000000000000000" pitchFamily="2" charset="2"/>
              <a:buNone/>
              <a:tabLst/>
              <a:defRPr sz="3200" b="1"/>
            </a:lvl1pPr>
            <a:lvl2pPr marL="457200" indent="-457200">
              <a:buSzPct val="85000"/>
              <a:buFont typeface="Wingdings" panose="05000000000000000000" pitchFamily="2" charset="2"/>
              <a:buChar char="Ø"/>
              <a:defRPr sz="3200"/>
            </a:lvl2pPr>
            <a:lvl3pPr marL="914400" indent="-457200">
              <a:buSzPct val="85000"/>
              <a:buFont typeface="Wingdings" panose="05000000000000000000" pitchFamily="2" charset="2"/>
              <a:buChar char="q"/>
              <a:defRPr sz="2800"/>
            </a:lvl3pPr>
            <a:lvl4pPr marL="1143000" indent="-228600">
              <a:defRPr sz="24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3" name="Straight Connector 32"/>
          <p:cNvCxnSpPr/>
          <p:nvPr/>
        </p:nvCxnSpPr>
        <p:spPr>
          <a:xfrm>
            <a:off x="1443491" y="1295400"/>
            <a:ext cx="6571343"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4" name="Date Placeholder 3">
            <a:extLst>
              <a:ext uri="{FF2B5EF4-FFF2-40B4-BE49-F238E27FC236}">
                <a16:creationId xmlns:a16="http://schemas.microsoft.com/office/drawing/2014/main" xmlns="" id="{A6AF2FF2-5A36-46C9-97C1-0F5FD1333BAF}"/>
              </a:ext>
            </a:extLst>
          </p:cNvPr>
          <p:cNvSpPr>
            <a:spLocks noGrp="1"/>
          </p:cNvSpPr>
          <p:nvPr>
            <p:ph type="dt" sz="half" idx="10"/>
          </p:nvPr>
        </p:nvSpPr>
        <p:spPr>
          <a:xfrm>
            <a:off x="6523290" y="6361050"/>
            <a:ext cx="2368292" cy="309201"/>
          </a:xfrm>
        </p:spPr>
        <p:txBody>
          <a:bodyPr/>
          <a:lstStyle/>
          <a:p>
            <a:endParaRPr lang="en-US" dirty="0"/>
          </a:p>
        </p:txBody>
      </p:sp>
      <p:sp>
        <p:nvSpPr>
          <p:cNvPr id="5" name="Footer Placeholder 4">
            <a:extLst>
              <a:ext uri="{FF2B5EF4-FFF2-40B4-BE49-F238E27FC236}">
                <a16:creationId xmlns:a16="http://schemas.microsoft.com/office/drawing/2014/main" xmlns="" id="{57979B82-7AD3-4604-BC0E-678A995052BB}"/>
              </a:ext>
            </a:extLst>
          </p:cNvPr>
          <p:cNvSpPr>
            <a:spLocks noGrp="1"/>
          </p:cNvSpPr>
          <p:nvPr>
            <p:ph type="ftr" sz="quarter" idx="11"/>
          </p:nvPr>
        </p:nvSpPr>
        <p:spPr>
          <a:xfrm>
            <a:off x="1436564" y="6307488"/>
            <a:ext cx="4034004" cy="309201"/>
          </a:xfrm>
        </p:spPr>
        <p:txBody>
          <a:bodyPr/>
          <a:lstStyle/>
          <a:p>
            <a:endParaRPr lang="en-US" dirty="0"/>
          </a:p>
        </p:txBody>
      </p:sp>
      <p:sp>
        <p:nvSpPr>
          <p:cNvPr id="6" name="Slide Number Placeholder 5">
            <a:extLst>
              <a:ext uri="{FF2B5EF4-FFF2-40B4-BE49-F238E27FC236}">
                <a16:creationId xmlns:a16="http://schemas.microsoft.com/office/drawing/2014/main" xmlns="" id="{9A25DC27-5186-48D9-AA80-A0871AC958AE}"/>
              </a:ext>
            </a:extLst>
          </p:cNvPr>
          <p:cNvSpPr>
            <a:spLocks noGrp="1"/>
          </p:cNvSpPr>
          <p:nvPr>
            <p:ph type="sldNum" sz="quarter" idx="12"/>
          </p:nvPr>
        </p:nvSpPr>
        <p:spPr>
          <a:xfrm>
            <a:off x="152400" y="6172200"/>
            <a:ext cx="838200" cy="579778"/>
          </a:xfrm>
        </p:spPr>
        <p:txBody>
          <a:bodyPr/>
          <a:lstStyle>
            <a:lvl1pPr algn="ctr">
              <a:defRPr sz="3600" b="1">
                <a:solidFill>
                  <a:schemeClr val="bg1"/>
                </a:solidFill>
              </a:defRPr>
            </a:lvl1pPr>
          </a:lstStyle>
          <a:p>
            <a:fld id="{CF18A540-D4C3-4404-B766-FF82EB74B0A4}" type="slidenum">
              <a:rPr lang="en-US" smtClean="0"/>
              <a:pPr/>
              <a:t>‹Nr.›</a:t>
            </a:fld>
            <a:endParaRPr lang="en-US" dirty="0"/>
          </a:p>
        </p:txBody>
      </p:sp>
    </p:spTree>
    <p:extLst>
      <p:ext uri="{BB962C8B-B14F-4D97-AF65-F5344CB8AC3E}">
        <p14:creationId xmlns:p14="http://schemas.microsoft.com/office/powerpoint/2010/main" val="2748909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2819400" cy="2247117"/>
          </a:xfrm>
        </p:spPr>
        <p:txBody>
          <a:bodyPr wrap="square" anchor="ctr">
            <a:normAutofit/>
          </a:bodyPr>
          <a:lstStyle>
            <a:lvl1pPr algn="ctr">
              <a:defRPr sz="3200" b="0"/>
            </a:lvl1pPr>
          </a:lstStyle>
          <a:p>
            <a:r>
              <a:rPr lang="en-US" dirty="0"/>
              <a:t>Click to edit Master</a:t>
            </a:r>
          </a:p>
        </p:txBody>
      </p:sp>
      <p:sp>
        <p:nvSpPr>
          <p:cNvPr id="3" name="Content Placeholder 2"/>
          <p:cNvSpPr>
            <a:spLocks noGrp="1"/>
          </p:cNvSpPr>
          <p:nvPr>
            <p:ph idx="1"/>
          </p:nvPr>
        </p:nvSpPr>
        <p:spPr>
          <a:xfrm>
            <a:off x="3090352" y="304825"/>
            <a:ext cx="5977448" cy="6096000"/>
          </a:xfrm>
        </p:spPr>
        <p:txBody>
          <a:bodyPr anchor="t"/>
          <a:lstStyle>
            <a:lvl1pPr marL="0" indent="0">
              <a:buSzPct val="85000"/>
              <a:buFont typeface="Wingdings" panose="05000000000000000000" pitchFamily="2" charset="2"/>
              <a:buNone/>
              <a:defRPr sz="3200" b="1">
                <a:latin typeface="Arial" panose="020B0604020202020204" pitchFamily="34" charset="0"/>
                <a:cs typeface="Arial" panose="020B0604020202020204" pitchFamily="34" charset="0"/>
              </a:defRPr>
            </a:lvl1pPr>
            <a:lvl2pPr marL="457200" indent="-457200">
              <a:buSzPct val="85000"/>
              <a:buFont typeface="Wingdings" panose="05000000000000000000" pitchFamily="2" charset="2"/>
              <a:buChar char="v"/>
              <a:defRPr sz="3200">
                <a:latin typeface="Arial" panose="020B0604020202020204" pitchFamily="34" charset="0"/>
                <a:cs typeface="Arial" panose="020B0604020202020204" pitchFamily="34" charset="0"/>
              </a:defRPr>
            </a:lvl2pPr>
            <a:lvl3pPr marL="800100" indent="-342900">
              <a:buSzPct val="85000"/>
              <a:buFont typeface="Wingdings" panose="05000000000000000000" pitchFamily="2" charset="2"/>
              <a:buChar char="Ø"/>
              <a:defRPr sz="2800">
                <a:latin typeface="Arial" panose="020B0604020202020204" pitchFamily="34" charset="0"/>
                <a:cs typeface="Arial" panose="020B0604020202020204" pitchFamily="34" charset="0"/>
              </a:defRPr>
            </a:lvl3pPr>
            <a:lvl4pPr marL="1143000" indent="-342900">
              <a:buFont typeface="Wingdings" panose="05000000000000000000" pitchFamily="2" charset="2"/>
              <a:buChar char="§"/>
              <a:defRPr sz="24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6200" y="2401084"/>
            <a:ext cx="2819400" cy="3052589"/>
          </a:xfrm>
        </p:spPr>
        <p:txBody>
          <a:bodyPr anchor="ctr">
            <a:normAutofit/>
          </a:bodyPr>
          <a:lstStyle>
            <a:lvl1pPr marL="0" indent="0" algn="ctr">
              <a:buNone/>
              <a:defRPr sz="3600" b="1"/>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cxnSp>
        <p:nvCxnSpPr>
          <p:cNvPr id="17" name="Straight Connector 16"/>
          <p:cNvCxnSpPr>
            <a:cxnSpLocks/>
          </p:cNvCxnSpPr>
          <p:nvPr/>
        </p:nvCxnSpPr>
        <p:spPr>
          <a:xfrm>
            <a:off x="76200" y="2362200"/>
            <a:ext cx="2895600"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xmlns="" id="{EB9BB0B2-9D46-478B-8106-48F85D8C394E}"/>
              </a:ext>
            </a:extLst>
          </p:cNvPr>
          <p:cNvCxnSpPr>
            <a:cxnSpLocks/>
          </p:cNvCxnSpPr>
          <p:nvPr userDrawn="1"/>
        </p:nvCxnSpPr>
        <p:spPr>
          <a:xfrm>
            <a:off x="2971800" y="0"/>
            <a:ext cx="21176" cy="609600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Date Placeholder 4">
            <a:extLst>
              <a:ext uri="{FF2B5EF4-FFF2-40B4-BE49-F238E27FC236}">
                <a16:creationId xmlns:a16="http://schemas.microsoft.com/office/drawing/2014/main" xmlns="" id="{9D267F53-7803-408E-94FF-0B484D24DA6D}"/>
              </a:ext>
            </a:extLst>
          </p:cNvPr>
          <p:cNvSpPr>
            <a:spLocks noGrp="1"/>
          </p:cNvSpPr>
          <p:nvPr>
            <p:ph type="dt" sz="half" idx="10"/>
          </p:nvPr>
        </p:nvSpPr>
        <p:spPr>
          <a:xfrm>
            <a:off x="6553200" y="6398574"/>
            <a:ext cx="2368292" cy="309201"/>
          </a:xfrm>
        </p:spPr>
        <p:txBody>
          <a:bodyPr/>
          <a:lstStyle/>
          <a:p>
            <a:endParaRPr lang="en-US"/>
          </a:p>
        </p:txBody>
      </p:sp>
      <p:sp>
        <p:nvSpPr>
          <p:cNvPr id="6" name="Footer Placeholder 5">
            <a:extLst>
              <a:ext uri="{FF2B5EF4-FFF2-40B4-BE49-F238E27FC236}">
                <a16:creationId xmlns:a16="http://schemas.microsoft.com/office/drawing/2014/main" xmlns="" id="{A418BC79-1701-4AC6-8A45-A447D5E50F85}"/>
              </a:ext>
            </a:extLst>
          </p:cNvPr>
          <p:cNvSpPr>
            <a:spLocks noGrp="1"/>
          </p:cNvSpPr>
          <p:nvPr>
            <p:ph type="ftr" sz="quarter" idx="11"/>
          </p:nvPr>
        </p:nvSpPr>
        <p:spPr>
          <a:xfrm>
            <a:off x="2350149" y="6397512"/>
            <a:ext cx="4034004" cy="309201"/>
          </a:xfrm>
        </p:spPr>
        <p:txBody>
          <a:bodyPr/>
          <a:lstStyle/>
          <a:p>
            <a:endParaRPr lang="en-US"/>
          </a:p>
        </p:txBody>
      </p:sp>
      <p:sp>
        <p:nvSpPr>
          <p:cNvPr id="10" name="Slide Number Placeholder 5">
            <a:extLst>
              <a:ext uri="{FF2B5EF4-FFF2-40B4-BE49-F238E27FC236}">
                <a16:creationId xmlns:a16="http://schemas.microsoft.com/office/drawing/2014/main" xmlns="" id="{6B66F5DF-3ADA-41DD-948A-F1FB33C2CAE1}"/>
              </a:ext>
            </a:extLst>
          </p:cNvPr>
          <p:cNvSpPr txBox="1">
            <a:spLocks/>
          </p:cNvSpPr>
          <p:nvPr userDrawn="1"/>
        </p:nvSpPr>
        <p:spPr>
          <a:xfrm>
            <a:off x="152400" y="6096000"/>
            <a:ext cx="838200" cy="655978"/>
          </a:xfrm>
          <a:prstGeom prst="rect">
            <a:avLst/>
          </a:prstGeom>
        </p:spPr>
        <p:txBody>
          <a:bodyPr vert="horz" lIns="91440" tIns="45720" rIns="91440" bIns="45720" rtlCol="0" anchor="t"/>
          <a:lstStyle>
            <a:defPPr>
              <a:defRPr lang="en-US"/>
            </a:defPPr>
            <a:lvl1pPr marL="0" algn="ctr" defTabSz="457200" rtl="0" eaLnBrk="1" latinLnBrk="0" hangingPunct="1">
              <a:defRPr sz="36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F18A540-D4C3-4404-B766-FF82EB74B0A4}" type="slidenum">
              <a:rPr lang="en-US" smtClean="0"/>
              <a:pPr/>
              <a:t>‹Nr.›</a:t>
            </a:fld>
            <a:endParaRPr lang="en-US" dirty="0"/>
          </a:p>
        </p:txBody>
      </p:sp>
    </p:spTree>
    <p:extLst>
      <p:ext uri="{BB962C8B-B14F-4D97-AF65-F5344CB8AC3E}">
        <p14:creationId xmlns:p14="http://schemas.microsoft.com/office/powerpoint/2010/main" val="413208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18A540-D4C3-4404-B766-FF82EB74B0A4}" type="slidenum">
              <a:rPr lang="en-US" smtClean="0"/>
              <a:t>‹Nr.›</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16044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18A540-D4C3-4404-B766-FF82EB74B0A4}" type="slidenum">
              <a:rPr lang="en-US" smtClean="0"/>
              <a:t>‹Nr.›</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6261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18A540-D4C3-4404-B766-FF82EB74B0A4}" type="slidenum">
              <a:rPr lang="en-US" smtClean="0"/>
              <a:t>‹Nr.›</a:t>
            </a:fld>
            <a:endParaRPr lang="en-US"/>
          </a:p>
        </p:txBody>
      </p:sp>
    </p:spTree>
    <p:extLst>
      <p:ext uri="{BB962C8B-B14F-4D97-AF65-F5344CB8AC3E}">
        <p14:creationId xmlns:p14="http://schemas.microsoft.com/office/powerpoint/2010/main" val="3265106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3105606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184600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endParaRPr lang="en-US"/>
          </a:p>
        </p:txBody>
      </p:sp>
      <p:sp>
        <p:nvSpPr>
          <p:cNvPr id="6" name="Footer Placeholder 5"/>
          <p:cNvSpPr>
            <a:spLocks noGrp="1"/>
          </p:cNvSpPr>
          <p:nvPr>
            <p:ph type="ftr" sz="quarter" idx="11"/>
          </p:nvPr>
        </p:nvSpPr>
        <p:spPr>
          <a:xfrm>
            <a:off x="1437530" y="318641"/>
            <a:ext cx="3251553" cy="320931"/>
          </a:xfrm>
        </p:spPr>
        <p:txBody>
          <a:bodyPr/>
          <a:lstStyle/>
          <a:p>
            <a:endParaRPr lang="en-US"/>
          </a:p>
        </p:txBody>
      </p:sp>
      <p:sp>
        <p:nvSpPr>
          <p:cNvPr id="7" name="Slide Number Placeholder 6"/>
          <p:cNvSpPr>
            <a:spLocks noGrp="1"/>
          </p:cNvSpPr>
          <p:nvPr>
            <p:ph type="sldNum" sz="quarter" idx="12"/>
          </p:nvPr>
        </p:nvSpPr>
        <p:spPr/>
        <p:txBody>
          <a:bodyPr/>
          <a:lstStyle/>
          <a:p>
            <a:fld id="{CF18A540-D4C3-4404-B766-FF82EB74B0A4}" type="slidenum">
              <a:rPr lang="en-US" smtClean="0"/>
              <a:t>‹Nr.›</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243630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19050" y="2015734"/>
            <a:ext cx="91059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2500" t="1538" r="12500" b="-1538"/>
          <a:stretch/>
        </p:blipFill>
        <p:spPr>
          <a:xfrm>
            <a:off x="17252" y="6095253"/>
            <a:ext cx="9126747"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CF18A540-D4C3-4404-B766-FF82EB74B0A4}" type="slidenum">
              <a:rPr lang="en-US" smtClean="0"/>
              <a:t>‹Nr.›</a:t>
            </a:fld>
            <a:endParaRPr lang="en-US"/>
          </a:p>
        </p:txBody>
      </p:sp>
    </p:spTree>
    <p:extLst>
      <p:ext uri="{BB962C8B-B14F-4D97-AF65-F5344CB8AC3E}">
        <p14:creationId xmlns:p14="http://schemas.microsoft.com/office/powerpoint/2010/main" val="203439350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5" r:id="rId3"/>
    <p:sldLayoutId id="2147483660" r:id="rId4"/>
    <p:sldLayoutId id="2147483661" r:id="rId5"/>
    <p:sldLayoutId id="2147483662" r:id="rId6"/>
    <p:sldLayoutId id="2147483663" r:id="rId7"/>
    <p:sldLayoutId id="2147483664" r:id="rId8"/>
    <p:sldLayoutId id="2147483666" r:id="rId9"/>
  </p:sldLayoutIdLst>
  <p:hf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1666"/>
          <a:stretch/>
        </p:blipFill>
        <p:spPr>
          <a:xfrm>
            <a:off x="0" y="0"/>
            <a:ext cx="9144000" cy="6858000"/>
          </a:xfrm>
          <a:prstGeom prst="rect">
            <a:avLst/>
          </a:prstGeom>
        </p:spPr>
      </p:pic>
    </p:spTree>
    <p:extLst>
      <p:ext uri="{BB962C8B-B14F-4D97-AF65-F5344CB8AC3E}">
        <p14:creationId xmlns:p14="http://schemas.microsoft.com/office/powerpoint/2010/main" val="1177299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3F128BC-EFD9-41B4-B513-7B50904F136B}"/>
              </a:ext>
            </a:extLst>
          </p:cNvPr>
          <p:cNvSpPr>
            <a:spLocks noGrp="1"/>
          </p:cNvSpPr>
          <p:nvPr>
            <p:ph type="title"/>
          </p:nvPr>
        </p:nvSpPr>
        <p:spPr/>
        <p:txBody>
          <a:bodyPr/>
          <a:lstStyle/>
          <a:p>
            <a:r>
              <a:rPr lang="es-ES_tradnl" cap="none" dirty="0" smtClean="0">
                <a:solidFill>
                  <a:srgbClr val="C00000"/>
                </a:solidFill>
              </a:rPr>
              <a:t>Lecciones de unidad</a:t>
            </a:r>
            <a:endParaRPr lang="es-ES_tradnl" cap="none" dirty="0">
              <a:solidFill>
                <a:srgbClr val="C00000"/>
              </a:solidFill>
            </a:endParaRPr>
          </a:p>
        </p:txBody>
      </p:sp>
      <p:sp>
        <p:nvSpPr>
          <p:cNvPr id="2" name="Content Placeholder 1">
            <a:extLst>
              <a:ext uri="{FF2B5EF4-FFF2-40B4-BE49-F238E27FC236}">
                <a16:creationId xmlns:a16="http://schemas.microsoft.com/office/drawing/2014/main" xmlns="" id="{93F556E9-90A7-4885-BA35-5479634E82F6}"/>
              </a:ext>
            </a:extLst>
          </p:cNvPr>
          <p:cNvSpPr>
            <a:spLocks noGrp="1"/>
          </p:cNvSpPr>
          <p:nvPr>
            <p:ph idx="1"/>
          </p:nvPr>
        </p:nvSpPr>
        <p:spPr/>
        <p:txBody>
          <a:bodyPr>
            <a:normAutofit fontScale="92500" lnSpcReduction="10000"/>
          </a:bodyPr>
          <a:lstStyle/>
          <a:p>
            <a:r>
              <a:rPr lang="es-ES_tradnl" dirty="0" smtClean="0">
                <a:solidFill>
                  <a:srgbClr val="C00000"/>
                </a:solidFill>
              </a:rPr>
              <a:t>Unidad – Jesús nuestro ejemplo</a:t>
            </a:r>
          </a:p>
          <a:p>
            <a:pPr lvl="1"/>
            <a:r>
              <a:rPr lang="es-ES_tradnl" dirty="0" smtClean="0"/>
              <a:t>Poner a los demás por encima de nosotros mismos</a:t>
            </a:r>
          </a:p>
          <a:p>
            <a:pPr lvl="1"/>
            <a:r>
              <a:rPr lang="es-ES_tradnl" dirty="0" smtClean="0"/>
              <a:t>Mente de un sirviente</a:t>
            </a:r>
          </a:p>
          <a:p>
            <a:pPr lvl="1"/>
            <a:r>
              <a:rPr lang="es-ES_tradnl" dirty="0" smtClean="0"/>
              <a:t>Dios nos exaltará</a:t>
            </a:r>
          </a:p>
          <a:p>
            <a:r>
              <a:rPr lang="es-ES_tradnl" dirty="0" smtClean="0"/>
              <a:t>Humildad y respeto  </a:t>
            </a:r>
          </a:p>
          <a:p>
            <a:pPr lvl="1"/>
            <a:r>
              <a:rPr lang="es-ES_tradnl" dirty="0" smtClean="0"/>
              <a:t>Valores fundamentales en la unidad</a:t>
            </a:r>
          </a:p>
          <a:p>
            <a:pPr lvl="1"/>
            <a:r>
              <a:rPr lang="es-ES_tradnl" dirty="0" smtClean="0"/>
              <a:t>Ausente en Corintios </a:t>
            </a:r>
            <a:endParaRPr lang="es-ES_tradnl" dirty="0"/>
          </a:p>
        </p:txBody>
      </p:sp>
      <p:sp>
        <p:nvSpPr>
          <p:cNvPr id="4" name="Slide Number Placeholder 3">
            <a:extLst>
              <a:ext uri="{FF2B5EF4-FFF2-40B4-BE49-F238E27FC236}">
                <a16:creationId xmlns:a16="http://schemas.microsoft.com/office/drawing/2014/main" xmlns="" id="{E5C27FE5-91A8-4310-91BF-93C1FBE1559A}"/>
              </a:ext>
            </a:extLst>
          </p:cNvPr>
          <p:cNvSpPr>
            <a:spLocks noGrp="1"/>
          </p:cNvSpPr>
          <p:nvPr>
            <p:ph type="sldNum" sz="quarter" idx="12"/>
          </p:nvPr>
        </p:nvSpPr>
        <p:spPr/>
        <p:txBody>
          <a:bodyPr/>
          <a:lstStyle/>
          <a:p>
            <a:fld id="{CF18A540-D4C3-4404-B766-FF82EB74B0A4}" type="slidenum">
              <a:rPr lang="en-US" smtClean="0"/>
              <a:pPr/>
              <a:t>10</a:t>
            </a:fld>
            <a:endParaRPr lang="en-US" dirty="0"/>
          </a:p>
        </p:txBody>
      </p:sp>
    </p:spTree>
    <p:extLst>
      <p:ext uri="{BB962C8B-B14F-4D97-AF65-F5344CB8AC3E}">
        <p14:creationId xmlns:p14="http://schemas.microsoft.com/office/powerpoint/2010/main" val="16402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48B58CA-8315-4C64-8883-68F1F2D86DFB}"/>
              </a:ext>
            </a:extLst>
          </p:cNvPr>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00"/>
              </a:solidFill>
              <a:latin typeface="Calibri" charset="0"/>
              <a:ea typeface="Calibri" charset="0"/>
              <a:cs typeface="Calibri" charset="0"/>
            </a:endParaRPr>
          </a:p>
        </p:txBody>
      </p:sp>
      <p:sp>
        <p:nvSpPr>
          <p:cNvPr id="8" name="TextBox 7">
            <a:extLst>
              <a:ext uri="{FF2B5EF4-FFF2-40B4-BE49-F238E27FC236}">
                <a16:creationId xmlns:a16="http://schemas.microsoft.com/office/drawing/2014/main" xmlns="" id="{B2E1183D-BCBE-4241-944E-3FC8679F04F8}"/>
              </a:ext>
            </a:extLst>
          </p:cNvPr>
          <p:cNvSpPr txBox="1"/>
          <p:nvPr/>
        </p:nvSpPr>
        <p:spPr>
          <a:xfrm>
            <a:off x="-24713" y="1013692"/>
            <a:ext cx="9144000" cy="1200329"/>
          </a:xfrm>
          <a:prstGeom prst="rect">
            <a:avLst/>
          </a:prstGeom>
          <a:noFill/>
        </p:spPr>
        <p:txBody>
          <a:bodyPr wrap="square">
            <a:spAutoFit/>
          </a:bodyPr>
          <a:lstStyle/>
          <a:p>
            <a:pPr algn="ctr"/>
            <a:r>
              <a:rPr lang="es-ES_tradnl" sz="7200" dirty="0" smtClean="0">
                <a:solidFill>
                  <a:srgbClr val="FFFF00"/>
                </a:solidFill>
                <a:latin typeface="Calibri" charset="0"/>
                <a:ea typeface="Calibri" charset="0"/>
                <a:cs typeface="Calibri" charset="0"/>
              </a:rPr>
              <a:t>Una mente unida</a:t>
            </a:r>
            <a:endParaRPr lang="es-ES_tradnl" sz="7200" dirty="0">
              <a:solidFill>
                <a:srgbClr val="FFFF00"/>
              </a:solidFill>
              <a:latin typeface="Calibri" charset="0"/>
              <a:ea typeface="Calibri" charset="0"/>
              <a:cs typeface="Calibri" charset="0"/>
            </a:endParaRPr>
          </a:p>
        </p:txBody>
      </p:sp>
      <p:sp>
        <p:nvSpPr>
          <p:cNvPr id="9" name="TextBox 8">
            <a:extLst>
              <a:ext uri="{FF2B5EF4-FFF2-40B4-BE49-F238E27FC236}">
                <a16:creationId xmlns:a16="http://schemas.microsoft.com/office/drawing/2014/main" xmlns="" id="{277D0F34-6E03-493E-9E60-EC370270ADB2}"/>
              </a:ext>
            </a:extLst>
          </p:cNvPr>
          <p:cNvSpPr txBox="1"/>
          <p:nvPr/>
        </p:nvSpPr>
        <p:spPr>
          <a:xfrm>
            <a:off x="0" y="3765722"/>
            <a:ext cx="9150178" cy="2308324"/>
          </a:xfrm>
          <a:prstGeom prst="rect">
            <a:avLst/>
          </a:prstGeom>
          <a:noFill/>
        </p:spPr>
        <p:txBody>
          <a:bodyPr wrap="square">
            <a:spAutoFit/>
          </a:bodyPr>
          <a:lstStyle/>
          <a:p>
            <a:pPr algn="ctr"/>
            <a:r>
              <a:rPr lang="es-ES_tradnl" sz="7200" dirty="0" smtClean="0">
                <a:solidFill>
                  <a:srgbClr val="FFFF00"/>
                </a:solidFill>
                <a:latin typeface="Calibri" charset="0"/>
                <a:ea typeface="Calibri" charset="0"/>
                <a:cs typeface="Calibri" charset="0"/>
              </a:rPr>
              <a:t>Respétense los unos a los otros</a:t>
            </a:r>
            <a:endParaRPr lang="es-ES_tradnl" sz="7200" dirty="0">
              <a:solidFill>
                <a:srgbClr val="FFFF00"/>
              </a:solidFill>
              <a:latin typeface="Calibri" charset="0"/>
              <a:ea typeface="Calibri" charset="0"/>
              <a:cs typeface="Calibri" charset="0"/>
            </a:endParaRPr>
          </a:p>
        </p:txBody>
      </p:sp>
      <p:sp>
        <p:nvSpPr>
          <p:cNvPr id="2" name="Slide Number Placeholder 1">
            <a:extLst>
              <a:ext uri="{FF2B5EF4-FFF2-40B4-BE49-F238E27FC236}">
                <a16:creationId xmlns:a16="http://schemas.microsoft.com/office/drawing/2014/main" xmlns="" id="{BF50112B-8EE6-4C5F-A954-3498C7E0D706}"/>
              </a:ext>
            </a:extLst>
          </p:cNvPr>
          <p:cNvSpPr>
            <a:spLocks noGrp="1"/>
          </p:cNvSpPr>
          <p:nvPr>
            <p:ph type="sldNum" sz="quarter" idx="12"/>
          </p:nvPr>
        </p:nvSpPr>
        <p:spPr/>
        <p:txBody>
          <a:bodyPr/>
          <a:lstStyle/>
          <a:p>
            <a:fld id="{6D22F896-40B5-4ADD-8801-0D06FADFA095}" type="slidenum">
              <a:rPr lang="en-US" smtClean="0">
                <a:solidFill>
                  <a:srgbClr val="FFFF00"/>
                </a:solidFill>
                <a:latin typeface="Calibri" charset="0"/>
                <a:ea typeface="Calibri" charset="0"/>
                <a:cs typeface="Calibri" charset="0"/>
              </a:rPr>
              <a:t>11</a:t>
            </a:fld>
            <a:endParaRPr lang="en-US" dirty="0">
              <a:solidFill>
                <a:srgbClr val="FFFF00"/>
              </a:solidFill>
              <a:latin typeface="Calibri" charset="0"/>
              <a:ea typeface="Calibri" charset="0"/>
              <a:cs typeface="Calibri" charset="0"/>
            </a:endParaRPr>
          </a:p>
        </p:txBody>
      </p:sp>
      <p:sp>
        <p:nvSpPr>
          <p:cNvPr id="10" name="TextBox 9">
            <a:extLst>
              <a:ext uri="{FF2B5EF4-FFF2-40B4-BE49-F238E27FC236}">
                <a16:creationId xmlns:a16="http://schemas.microsoft.com/office/drawing/2014/main" xmlns="" id="{7C6DC44B-0187-44F1-B186-035C4B94BFF7}"/>
              </a:ext>
            </a:extLst>
          </p:cNvPr>
          <p:cNvSpPr txBox="1"/>
          <p:nvPr/>
        </p:nvSpPr>
        <p:spPr>
          <a:xfrm>
            <a:off x="24713" y="2492113"/>
            <a:ext cx="9144000" cy="1200329"/>
          </a:xfrm>
          <a:prstGeom prst="rect">
            <a:avLst/>
          </a:prstGeom>
          <a:noFill/>
        </p:spPr>
        <p:txBody>
          <a:bodyPr wrap="square">
            <a:spAutoFit/>
          </a:bodyPr>
          <a:lstStyle/>
          <a:p>
            <a:pPr algn="ctr"/>
            <a:r>
              <a:rPr lang="es-ES_tradnl" sz="7200" dirty="0" smtClean="0">
                <a:solidFill>
                  <a:srgbClr val="FFFF00"/>
                </a:solidFill>
                <a:latin typeface="Calibri" charset="0"/>
                <a:ea typeface="Calibri" charset="0"/>
                <a:cs typeface="Calibri" charset="0"/>
              </a:rPr>
              <a:t>servir unos a otros</a:t>
            </a:r>
            <a:endParaRPr lang="es-ES_tradnl" sz="7200" dirty="0">
              <a:solidFill>
                <a:srgbClr val="FFFF00"/>
              </a:solidFill>
              <a:latin typeface="Calibri" charset="0"/>
              <a:ea typeface="Calibri" charset="0"/>
              <a:cs typeface="Calibri" charset="0"/>
            </a:endParaRPr>
          </a:p>
        </p:txBody>
      </p:sp>
    </p:spTree>
    <p:extLst>
      <p:ext uri="{BB962C8B-B14F-4D97-AF65-F5344CB8AC3E}">
        <p14:creationId xmlns:p14="http://schemas.microsoft.com/office/powerpoint/2010/main" val="243660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998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a:stretch>
            <a:fillRect/>
          </a:stretch>
        </p:blipFill>
        <p:spPr>
          <a:xfrm>
            <a:off x="-1" y="-58448"/>
            <a:ext cx="9205696" cy="6896965"/>
          </a:xfrm>
          <a:prstGeom prst="rect">
            <a:avLst/>
          </a:prstGeom>
        </p:spPr>
      </p:pic>
    </p:spTree>
    <p:extLst>
      <p:ext uri="{BB962C8B-B14F-4D97-AF65-F5344CB8AC3E}">
        <p14:creationId xmlns:p14="http://schemas.microsoft.com/office/powerpoint/2010/main" val="1359900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6206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0"/>
            <a:ext cx="9144000" cy="6858000"/>
          </a:xfrm>
          <a:prstGeom prst="rect">
            <a:avLst/>
          </a:prstGeom>
        </p:spPr>
      </p:pic>
      <p:sp>
        <p:nvSpPr>
          <p:cNvPr id="8" name="CuadroTexto 7"/>
          <p:cNvSpPr txBox="1"/>
          <p:nvPr/>
        </p:nvSpPr>
        <p:spPr>
          <a:xfrm>
            <a:off x="1981200" y="914400"/>
            <a:ext cx="5181600" cy="990600"/>
          </a:xfrm>
          <a:prstGeom prst="rect">
            <a:avLst/>
          </a:prstGeom>
          <a:noFill/>
        </p:spPr>
        <p:txBody>
          <a:bodyPr wrap="square" rtlCol="0">
            <a:prstTxWarp prst="textTriangle">
              <a:avLst/>
            </a:prstTxWarp>
            <a:spAutoFit/>
          </a:bodyPr>
          <a:lstStyle/>
          <a:p>
            <a:r>
              <a:rPr lang="es-ES_tradnl" b="1" smtClean="0">
                <a:ln w="22225">
                  <a:solidFill>
                    <a:srgbClr val="FFC000"/>
                  </a:solidFill>
                  <a:prstDash val="solid"/>
                </a:ln>
                <a:solidFill>
                  <a:schemeClr val="bg1"/>
                </a:solidFill>
              </a:rPr>
              <a:t>Bendiciones</a:t>
            </a:r>
            <a:endParaRPr lang="es-ES_tradnl" b="1">
              <a:ln w="22225">
                <a:solidFill>
                  <a:srgbClr val="FFC000"/>
                </a:solidFill>
                <a:prstDash val="solid"/>
              </a:ln>
              <a:solidFill>
                <a:schemeClr val="bg1"/>
              </a:solidFill>
            </a:endParaRPr>
          </a:p>
        </p:txBody>
      </p:sp>
    </p:spTree>
    <p:extLst>
      <p:ext uri="{BB962C8B-B14F-4D97-AF65-F5344CB8AC3E}">
        <p14:creationId xmlns:p14="http://schemas.microsoft.com/office/powerpoint/2010/main" val="1484176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025" y="25400"/>
            <a:ext cx="9148025" cy="6858000"/>
          </a:xfrm>
          <a:prstGeom prst="rect">
            <a:avLst/>
          </a:prstGeom>
        </p:spPr>
      </p:pic>
    </p:spTree>
    <p:extLst>
      <p:ext uri="{BB962C8B-B14F-4D97-AF65-F5344CB8AC3E}">
        <p14:creationId xmlns:p14="http://schemas.microsoft.com/office/powerpoint/2010/main" val="1316865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977A65E7-A31B-4390-BB98-62D467A1975F}"/>
              </a:ext>
            </a:extLst>
          </p:cNvPr>
          <p:cNvSpPr>
            <a:spLocks noGrp="1"/>
          </p:cNvSpPr>
          <p:nvPr>
            <p:ph idx="1"/>
          </p:nvPr>
        </p:nvSpPr>
        <p:spPr>
          <a:xfrm>
            <a:off x="3090352" y="76200"/>
            <a:ext cx="5977448" cy="6096000"/>
          </a:xfrm>
        </p:spPr>
        <p:txBody>
          <a:bodyPr>
            <a:normAutofit/>
          </a:bodyPr>
          <a:lstStyle/>
          <a:p>
            <a:r>
              <a:rPr lang="es-ES_tradnl" dirty="0" smtClean="0">
                <a:solidFill>
                  <a:srgbClr val="C00000"/>
                </a:solidFill>
              </a:rPr>
              <a:t>Fil 2:2, Ser unificados</a:t>
            </a:r>
          </a:p>
          <a:p>
            <a:pPr lvl="1"/>
            <a:r>
              <a:rPr lang="es-ES_tradnl" dirty="0" smtClean="0"/>
              <a:t>Misma mente</a:t>
            </a:r>
          </a:p>
          <a:p>
            <a:pPr lvl="2"/>
            <a:r>
              <a:rPr lang="es-ES_tradnl" dirty="0" smtClean="0"/>
              <a:t>Pensamientos</a:t>
            </a:r>
          </a:p>
          <a:p>
            <a:pPr lvl="1"/>
            <a:r>
              <a:rPr lang="es-ES_tradnl" dirty="0" smtClean="0"/>
              <a:t>Mismo amor</a:t>
            </a:r>
          </a:p>
          <a:p>
            <a:pPr lvl="2"/>
            <a:r>
              <a:rPr lang="es-ES_tradnl" dirty="0" smtClean="0"/>
              <a:t>Los nos por los otros</a:t>
            </a:r>
          </a:p>
          <a:p>
            <a:pPr lvl="1"/>
            <a:r>
              <a:rPr lang="es-ES_tradnl" dirty="0" smtClean="0"/>
              <a:t>Mismo acuerdo </a:t>
            </a:r>
          </a:p>
          <a:p>
            <a:pPr lvl="2"/>
            <a:r>
              <a:rPr lang="es-ES_tradnl" dirty="0" smtClean="0"/>
              <a:t>Comunión en espíritu</a:t>
            </a:r>
          </a:p>
          <a:p>
            <a:pPr lvl="2"/>
            <a:r>
              <a:rPr lang="es-ES_tradnl" dirty="0" smtClean="0"/>
              <a:t>Con almas unidas</a:t>
            </a:r>
          </a:p>
          <a:p>
            <a:pPr lvl="1"/>
            <a:r>
              <a:rPr lang="es-ES_tradnl" dirty="0" smtClean="0"/>
              <a:t>Una Mente</a:t>
            </a:r>
            <a:endParaRPr lang="es-ES_tradnl" dirty="0"/>
          </a:p>
        </p:txBody>
      </p:sp>
      <p:sp>
        <p:nvSpPr>
          <p:cNvPr id="9" name="Title 2">
            <a:extLst>
              <a:ext uri="{FF2B5EF4-FFF2-40B4-BE49-F238E27FC236}">
                <a16:creationId xmlns:a16="http://schemas.microsoft.com/office/drawing/2014/main" xmlns="" id="{B3F128BC-EFD9-41B4-B513-7B50904F136B}"/>
              </a:ext>
            </a:extLst>
          </p:cNvPr>
          <p:cNvSpPr>
            <a:spLocks noGrp="1"/>
          </p:cNvSpPr>
          <p:nvPr>
            <p:ph type="title"/>
          </p:nvPr>
        </p:nvSpPr>
        <p:spPr>
          <a:xfrm>
            <a:off x="76200" y="76200"/>
            <a:ext cx="2819400" cy="2247117"/>
          </a:xfrm>
        </p:spPr>
        <p:txBody>
          <a:bodyPr>
            <a:normAutofit/>
          </a:bodyPr>
          <a:lstStyle/>
          <a:p>
            <a:r>
              <a:rPr lang="es-ES_tradnl" sz="6000" dirty="0" smtClean="0"/>
              <a:t>U</a:t>
            </a:r>
            <a:r>
              <a:rPr lang="es-ES_tradnl" sz="6000" cap="none" dirty="0" smtClean="0"/>
              <a:t>nidad</a:t>
            </a:r>
            <a:endParaRPr lang="es-ES_tradnl" sz="6000" cap="none" dirty="0"/>
          </a:p>
        </p:txBody>
      </p:sp>
      <p:sp>
        <p:nvSpPr>
          <p:cNvPr id="10" name="Text Placeholder 7">
            <a:extLst>
              <a:ext uri="{FF2B5EF4-FFF2-40B4-BE49-F238E27FC236}">
                <a16:creationId xmlns:a16="http://schemas.microsoft.com/office/drawing/2014/main" xmlns="" id="{40F66B2B-D1B1-41C0-AE04-E4DE4B274119}"/>
              </a:ext>
            </a:extLst>
          </p:cNvPr>
          <p:cNvSpPr>
            <a:spLocks noGrp="1"/>
          </p:cNvSpPr>
          <p:nvPr>
            <p:ph type="body" sz="half" idx="2"/>
          </p:nvPr>
        </p:nvSpPr>
        <p:spPr>
          <a:xfrm>
            <a:off x="76200" y="2401084"/>
            <a:ext cx="2819400" cy="3052589"/>
          </a:xfrm>
        </p:spPr>
        <p:txBody>
          <a:bodyPr>
            <a:normAutofit/>
          </a:bodyPr>
          <a:lstStyle/>
          <a:p>
            <a:r>
              <a:rPr lang="es-ES_tradnl" sz="5400" dirty="0" smtClean="0"/>
              <a:t>Misma mente</a:t>
            </a:r>
            <a:endParaRPr lang="es-ES_tradnl" sz="5400" dirty="0"/>
          </a:p>
        </p:txBody>
      </p:sp>
      <p:sp>
        <p:nvSpPr>
          <p:cNvPr id="2" name="Rectángulo 1"/>
          <p:cNvSpPr/>
          <p:nvPr/>
        </p:nvSpPr>
        <p:spPr>
          <a:xfrm>
            <a:off x="3810000" y="5558135"/>
            <a:ext cx="4519250" cy="461665"/>
          </a:xfrm>
          <a:prstGeom prst="rect">
            <a:avLst/>
          </a:prstGeom>
        </p:spPr>
        <p:txBody>
          <a:bodyPr wrap="none">
            <a:spAutoFit/>
          </a:bodyPr>
          <a:lstStyle/>
          <a:p>
            <a:r>
              <a:rPr lang="es-ES_tradnl" sz="2400"/>
              <a:t>Reunirse, unirse el uno con el otro</a:t>
            </a:r>
          </a:p>
        </p:txBody>
      </p:sp>
      <p:sp>
        <p:nvSpPr>
          <p:cNvPr id="3" name="Rectángulo 2"/>
          <p:cNvSpPr/>
          <p:nvPr/>
        </p:nvSpPr>
        <p:spPr>
          <a:xfrm>
            <a:off x="1143000" y="6010870"/>
            <a:ext cx="7924800" cy="923330"/>
          </a:xfrm>
          <a:prstGeom prst="rect">
            <a:avLst/>
          </a:prstGeom>
        </p:spPr>
        <p:txBody>
          <a:bodyPr wrap="square">
            <a:spAutoFit/>
          </a:bodyPr>
          <a:lstStyle/>
          <a:p>
            <a:r>
              <a:rPr lang="es-ES_tradnl" dirty="0" err="1" smtClean="0">
                <a:solidFill>
                  <a:schemeClr val="bg1"/>
                </a:solidFill>
              </a:rPr>
              <a:t>Adj</a:t>
            </a:r>
            <a:r>
              <a:rPr lang="es-ES_tradnl" dirty="0" smtClean="0">
                <a:solidFill>
                  <a:schemeClr val="bg1"/>
                </a:solidFill>
              </a:rPr>
              <a:t>- conjugado: </a:t>
            </a:r>
            <a:r>
              <a:rPr lang="es-ES_tradnl" b="1" dirty="0" smtClean="0">
                <a:solidFill>
                  <a:schemeClr val="bg1"/>
                </a:solidFill>
              </a:rPr>
              <a:t>unificados</a:t>
            </a:r>
            <a:r>
              <a:rPr lang="es-ES_tradnl" dirty="0" smtClean="0">
                <a:solidFill>
                  <a:schemeClr val="bg1"/>
                </a:solidFill>
              </a:rPr>
              <a:t>, verb.- Agrupados, juntados, unidos, reunidos, relacionados, sujetados, consolidados,  Anuados. Verb.- Solidarizados, incorporados, ensamblados, mezclados, sumados</a:t>
            </a:r>
            <a:r>
              <a:rPr lang="mr-IN" dirty="0" smtClean="0">
                <a:solidFill>
                  <a:schemeClr val="bg1"/>
                </a:solidFill>
              </a:rPr>
              <a:t>…</a:t>
            </a:r>
            <a:r>
              <a:rPr lang="es-ES" dirty="0" smtClean="0">
                <a:solidFill>
                  <a:schemeClr val="bg1"/>
                </a:solidFill>
              </a:rPr>
              <a:t>.</a:t>
            </a:r>
            <a:endParaRPr lang="es-ES_tradnl" dirty="0">
              <a:solidFill>
                <a:schemeClr val="bg1"/>
              </a:solidFill>
            </a:endParaRPr>
          </a:p>
        </p:txBody>
      </p:sp>
    </p:spTree>
    <p:extLst>
      <p:ext uri="{BB962C8B-B14F-4D97-AF65-F5344CB8AC3E}">
        <p14:creationId xmlns:p14="http://schemas.microsoft.com/office/powerpoint/2010/main" val="207689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additive="base">
                                        <p:cTn id="1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 calcmode="lin" valueType="num">
                                      <p:cBhvr additive="base">
                                        <p:cTn id="2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8" end="8"/>
                                            </p:txEl>
                                          </p:spTgt>
                                        </p:tgtEl>
                                        <p:attrNameLst>
                                          <p:attrName>style.visibility</p:attrName>
                                        </p:attrNameLst>
                                      </p:cBhvr>
                                      <p:to>
                                        <p:strVal val="visible"/>
                                      </p:to>
                                    </p:set>
                                    <p:anim calcmode="lin" valueType="num">
                                      <p:cBhvr additive="base">
                                        <p:cTn id="4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977A65E7-A31B-4390-BB98-62D467A1975F}"/>
              </a:ext>
            </a:extLst>
          </p:cNvPr>
          <p:cNvSpPr>
            <a:spLocks noGrp="1"/>
          </p:cNvSpPr>
          <p:nvPr>
            <p:ph idx="1"/>
          </p:nvPr>
        </p:nvSpPr>
        <p:spPr>
          <a:xfrm>
            <a:off x="3200400" y="0"/>
            <a:ext cx="5791200" cy="6096000"/>
          </a:xfrm>
        </p:spPr>
        <p:txBody>
          <a:bodyPr>
            <a:noAutofit/>
          </a:bodyPr>
          <a:lstStyle/>
          <a:p>
            <a:r>
              <a:rPr lang="es-ES_tradnl" sz="3600" dirty="0" smtClean="0">
                <a:solidFill>
                  <a:srgbClr val="C00000"/>
                </a:solidFill>
                <a:latin typeface="Abadi MT Condensed Light" charset="0"/>
                <a:ea typeface="Abadi MT Condensed Light" charset="0"/>
                <a:cs typeface="Abadi MT Condensed Light" charset="0"/>
              </a:rPr>
              <a:t>Fil. 2:3a, Barreras</a:t>
            </a:r>
          </a:p>
          <a:p>
            <a:pPr lvl="1"/>
            <a:r>
              <a:rPr lang="es-ES_tradnl" sz="2800" dirty="0" smtClean="0">
                <a:latin typeface="Abadi MT Condensed Light" charset="0"/>
                <a:ea typeface="Abadi MT Condensed Light" charset="0"/>
                <a:cs typeface="Abadi MT Condensed Light" charset="0"/>
              </a:rPr>
              <a:t>Negativo</a:t>
            </a:r>
          </a:p>
          <a:p>
            <a:pPr lvl="2"/>
            <a:r>
              <a:rPr lang="es-ES_tradnl" dirty="0" smtClean="0">
                <a:latin typeface="Abadi MT Condensed Light" charset="0"/>
                <a:ea typeface="Abadi MT Condensed Light" charset="0"/>
                <a:cs typeface="Abadi MT Condensed Light" charset="0"/>
              </a:rPr>
              <a:t>Mente dividida, es decir divisiones</a:t>
            </a:r>
          </a:p>
          <a:p>
            <a:pPr lvl="2"/>
            <a:r>
              <a:rPr lang="es-ES_tradnl" dirty="0" smtClean="0">
                <a:latin typeface="Abadi MT Condensed Light" charset="0"/>
                <a:ea typeface="Abadi MT Condensed Light" charset="0"/>
                <a:cs typeface="Abadi MT Condensed Light" charset="0"/>
              </a:rPr>
              <a:t>Barreras, obstáculos a la unidad</a:t>
            </a:r>
          </a:p>
          <a:p>
            <a:pPr lvl="1"/>
            <a:r>
              <a:rPr lang="es-ES_tradnl" sz="2800" dirty="0" smtClean="0">
                <a:latin typeface="Abadi MT Condensed Light" charset="0"/>
                <a:ea typeface="Abadi MT Condensed Light" charset="0"/>
                <a:cs typeface="Abadi MT Condensed Light" charset="0"/>
              </a:rPr>
              <a:t>Luchas, contiendas, </a:t>
            </a:r>
            <a:r>
              <a:rPr lang="es-ES_tradnl" sz="2800" dirty="0" smtClean="0">
                <a:latin typeface="Abadi MT Condensed Light" charset="0"/>
                <a:ea typeface="Abadi MT Condensed Light" charset="0"/>
                <a:cs typeface="Abadi MT Condensed Light" charset="0"/>
              </a:rPr>
              <a:t>conflictos, peleas</a:t>
            </a:r>
            <a:endParaRPr lang="es-ES_tradnl" sz="2800" dirty="0" smtClean="0">
              <a:latin typeface="Abadi MT Condensed Light" charset="0"/>
              <a:ea typeface="Abadi MT Condensed Light" charset="0"/>
              <a:cs typeface="Abadi MT Condensed Light" charset="0"/>
            </a:endParaRPr>
          </a:p>
          <a:p>
            <a:pPr lvl="2"/>
            <a:r>
              <a:rPr lang="es-ES_tradnl" dirty="0" smtClean="0">
                <a:latin typeface="Abadi MT Condensed Light" charset="0"/>
                <a:ea typeface="Abadi MT Condensed Light" charset="0"/>
                <a:cs typeface="Abadi MT Condensed Light" charset="0"/>
              </a:rPr>
              <a:t>Revalidadas no buscar rangos o posición que no haya espíritu partidario</a:t>
            </a:r>
          </a:p>
          <a:p>
            <a:pPr lvl="2"/>
            <a:r>
              <a:rPr lang="es-ES_tradnl" dirty="0" smtClean="0">
                <a:latin typeface="Abadi MT Condensed Light" charset="0"/>
                <a:ea typeface="Abadi MT Condensed Light" charset="0"/>
                <a:cs typeface="Abadi MT Condensed Light" charset="0"/>
              </a:rPr>
              <a:t>Con espíritus contenciosos</a:t>
            </a:r>
          </a:p>
          <a:p>
            <a:pPr lvl="0"/>
            <a:r>
              <a:rPr lang="es-ES_tradnl" sz="2800" dirty="0" smtClean="0">
                <a:solidFill>
                  <a:srgbClr val="C00000"/>
                </a:solidFill>
                <a:latin typeface="Abadi MT Condensed Light" charset="0"/>
                <a:ea typeface="Abadi MT Condensed Light" charset="0"/>
                <a:cs typeface="Abadi MT Condensed Light" charset="0"/>
              </a:rPr>
              <a:t>Lucas 22:24-30</a:t>
            </a:r>
            <a:r>
              <a:rPr lang="es-ES_tradnl" sz="2800" dirty="0" smtClean="0">
                <a:latin typeface="Abadi MT Condensed Light" charset="0"/>
                <a:ea typeface="Abadi MT Condensed Light" charset="0"/>
                <a:cs typeface="Abadi MT Condensed Light" charset="0"/>
              </a:rPr>
              <a:t>, hubo entre ellos una contienda, ¿quién debía ser el mayor?</a:t>
            </a:r>
            <a:endParaRPr lang="es-ES_tradnl" sz="2800" dirty="0">
              <a:latin typeface="Abadi MT Condensed Light" charset="0"/>
              <a:ea typeface="Abadi MT Condensed Light" charset="0"/>
              <a:cs typeface="Abadi MT Condensed Light" charset="0"/>
            </a:endParaRPr>
          </a:p>
        </p:txBody>
      </p:sp>
      <p:sp>
        <p:nvSpPr>
          <p:cNvPr id="9" name="Title 2">
            <a:extLst>
              <a:ext uri="{FF2B5EF4-FFF2-40B4-BE49-F238E27FC236}">
                <a16:creationId xmlns:a16="http://schemas.microsoft.com/office/drawing/2014/main" xmlns="" id="{B3F128BC-EFD9-41B4-B513-7B50904F136B}"/>
              </a:ext>
            </a:extLst>
          </p:cNvPr>
          <p:cNvSpPr>
            <a:spLocks noGrp="1"/>
          </p:cNvSpPr>
          <p:nvPr>
            <p:ph type="title"/>
          </p:nvPr>
        </p:nvSpPr>
        <p:spPr>
          <a:xfrm>
            <a:off x="76200" y="76200"/>
            <a:ext cx="2819400" cy="2247117"/>
          </a:xfrm>
        </p:spPr>
        <p:txBody>
          <a:bodyPr>
            <a:normAutofit/>
          </a:bodyPr>
          <a:lstStyle/>
          <a:p>
            <a:r>
              <a:rPr lang="es-ES_tradnl" sz="6000" dirty="0" smtClean="0"/>
              <a:t>U</a:t>
            </a:r>
            <a:r>
              <a:rPr lang="es-ES_tradnl" sz="6000" cap="none" dirty="0" smtClean="0"/>
              <a:t>nidad</a:t>
            </a:r>
            <a:endParaRPr lang="es-ES_tradnl" sz="6000" cap="none" dirty="0"/>
          </a:p>
        </p:txBody>
      </p:sp>
      <p:sp>
        <p:nvSpPr>
          <p:cNvPr id="10" name="Text Placeholder 7">
            <a:extLst>
              <a:ext uri="{FF2B5EF4-FFF2-40B4-BE49-F238E27FC236}">
                <a16:creationId xmlns:a16="http://schemas.microsoft.com/office/drawing/2014/main" xmlns="" id="{40F66B2B-D1B1-41C0-AE04-E4DE4B274119}"/>
              </a:ext>
            </a:extLst>
          </p:cNvPr>
          <p:cNvSpPr>
            <a:spLocks noGrp="1"/>
          </p:cNvSpPr>
          <p:nvPr>
            <p:ph type="body" sz="half" idx="2"/>
          </p:nvPr>
        </p:nvSpPr>
        <p:spPr>
          <a:xfrm>
            <a:off x="76200" y="2401084"/>
            <a:ext cx="2819400" cy="3052589"/>
          </a:xfrm>
        </p:spPr>
        <p:txBody>
          <a:bodyPr>
            <a:normAutofit/>
          </a:bodyPr>
          <a:lstStyle/>
          <a:p>
            <a:r>
              <a:rPr lang="es-ES_tradnl" sz="5400" dirty="0" smtClean="0"/>
              <a:t>Misma mente</a:t>
            </a:r>
            <a:endParaRPr lang="es-ES_tradnl" sz="5400" dirty="0"/>
          </a:p>
        </p:txBody>
      </p:sp>
    </p:spTree>
    <p:extLst>
      <p:ext uri="{BB962C8B-B14F-4D97-AF65-F5344CB8AC3E}">
        <p14:creationId xmlns:p14="http://schemas.microsoft.com/office/powerpoint/2010/main" val="427691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 calcmode="lin" valueType="num">
                                      <p:cBhvr additive="base">
                                        <p:cTn id="1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 calcmode="lin" valueType="num">
                                      <p:cBhvr additive="base">
                                        <p:cTn id="2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 calcmode="lin" valueType="num">
                                      <p:cBhvr additive="base">
                                        <p:cTn id="2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 calcmode="lin" valueType="num">
                                      <p:cBhvr additive="base">
                                        <p:cTn id="37"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977A65E7-A31B-4390-BB98-62D467A1975F}"/>
              </a:ext>
            </a:extLst>
          </p:cNvPr>
          <p:cNvSpPr>
            <a:spLocks noGrp="1"/>
          </p:cNvSpPr>
          <p:nvPr>
            <p:ph idx="1"/>
          </p:nvPr>
        </p:nvSpPr>
        <p:spPr>
          <a:xfrm>
            <a:off x="3090352" y="101600"/>
            <a:ext cx="5977448" cy="6096000"/>
          </a:xfrm>
        </p:spPr>
        <p:txBody>
          <a:bodyPr/>
          <a:lstStyle/>
          <a:p>
            <a:r>
              <a:rPr lang="es-ES_tradnl" dirty="0" smtClean="0">
                <a:solidFill>
                  <a:srgbClr val="C00000"/>
                </a:solidFill>
              </a:rPr>
              <a:t>Fil. 2:3a, Barreras </a:t>
            </a:r>
          </a:p>
          <a:p>
            <a:pPr lvl="1"/>
            <a:r>
              <a:rPr lang="es-ES_tradnl" dirty="0" smtClean="0"/>
              <a:t>Vana gloria </a:t>
            </a:r>
          </a:p>
          <a:p>
            <a:pPr lvl="2"/>
            <a:r>
              <a:rPr lang="es-ES_tradnl" dirty="0" smtClean="0"/>
              <a:t>Regocijo, gloriarse vacío, arrogancia, vanidad engreimiento </a:t>
            </a:r>
          </a:p>
          <a:p>
            <a:pPr lvl="2"/>
            <a:r>
              <a:rPr lang="es-ES_tradnl" dirty="0" smtClean="0"/>
              <a:t>Vano orgullo.</a:t>
            </a:r>
          </a:p>
          <a:p>
            <a:pPr lvl="2"/>
            <a:r>
              <a:rPr lang="es-ES_tradnl" dirty="0" smtClean="0"/>
              <a:t>Quiere decir orgullo propiamente vacío... de desfile y espectáculo vano y hueco.</a:t>
            </a:r>
            <a:endParaRPr lang="es-ES_tradnl" dirty="0"/>
          </a:p>
        </p:txBody>
      </p:sp>
      <p:sp>
        <p:nvSpPr>
          <p:cNvPr id="9" name="Title 2">
            <a:extLst>
              <a:ext uri="{FF2B5EF4-FFF2-40B4-BE49-F238E27FC236}">
                <a16:creationId xmlns:a16="http://schemas.microsoft.com/office/drawing/2014/main" xmlns="" id="{B3F128BC-EFD9-41B4-B513-7B50904F136B}"/>
              </a:ext>
            </a:extLst>
          </p:cNvPr>
          <p:cNvSpPr>
            <a:spLocks noGrp="1"/>
          </p:cNvSpPr>
          <p:nvPr>
            <p:ph type="title"/>
          </p:nvPr>
        </p:nvSpPr>
        <p:spPr>
          <a:xfrm>
            <a:off x="76200" y="76200"/>
            <a:ext cx="2819400" cy="2247117"/>
          </a:xfrm>
        </p:spPr>
        <p:txBody>
          <a:bodyPr>
            <a:normAutofit/>
          </a:bodyPr>
          <a:lstStyle/>
          <a:p>
            <a:r>
              <a:rPr lang="es-ES_tradnl" sz="6000" dirty="0" smtClean="0"/>
              <a:t>U</a:t>
            </a:r>
            <a:r>
              <a:rPr lang="es-ES_tradnl" sz="6000" cap="none" dirty="0" smtClean="0"/>
              <a:t>nidad</a:t>
            </a:r>
            <a:endParaRPr lang="es-ES_tradnl" sz="6000" cap="none" dirty="0"/>
          </a:p>
        </p:txBody>
      </p:sp>
      <p:sp>
        <p:nvSpPr>
          <p:cNvPr id="10" name="Text Placeholder 7">
            <a:extLst>
              <a:ext uri="{FF2B5EF4-FFF2-40B4-BE49-F238E27FC236}">
                <a16:creationId xmlns:a16="http://schemas.microsoft.com/office/drawing/2014/main" xmlns="" id="{40F66B2B-D1B1-41C0-AE04-E4DE4B274119}"/>
              </a:ext>
            </a:extLst>
          </p:cNvPr>
          <p:cNvSpPr>
            <a:spLocks noGrp="1"/>
          </p:cNvSpPr>
          <p:nvPr>
            <p:ph type="body" sz="half" idx="2"/>
          </p:nvPr>
        </p:nvSpPr>
        <p:spPr>
          <a:xfrm>
            <a:off x="76200" y="2401084"/>
            <a:ext cx="2819400" cy="3052589"/>
          </a:xfrm>
        </p:spPr>
        <p:txBody>
          <a:bodyPr>
            <a:normAutofit/>
          </a:bodyPr>
          <a:lstStyle/>
          <a:p>
            <a:r>
              <a:rPr lang="es-ES_tradnl" sz="5400" dirty="0" smtClean="0"/>
              <a:t>Misma mente</a:t>
            </a:r>
            <a:endParaRPr lang="es-ES_tradnl" sz="5400" dirty="0"/>
          </a:p>
        </p:txBody>
      </p:sp>
    </p:spTree>
    <p:extLst>
      <p:ext uri="{BB962C8B-B14F-4D97-AF65-F5344CB8AC3E}">
        <p14:creationId xmlns:p14="http://schemas.microsoft.com/office/powerpoint/2010/main" val="28695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3F128BC-EFD9-41B4-B513-7B50904F136B}"/>
              </a:ext>
            </a:extLst>
          </p:cNvPr>
          <p:cNvSpPr>
            <a:spLocks noGrp="1"/>
          </p:cNvSpPr>
          <p:nvPr>
            <p:ph type="title"/>
          </p:nvPr>
        </p:nvSpPr>
        <p:spPr/>
        <p:txBody>
          <a:bodyPr>
            <a:normAutofit/>
          </a:bodyPr>
          <a:lstStyle/>
          <a:p>
            <a:r>
              <a:rPr lang="es-ES_tradnl" sz="6000" dirty="0" smtClean="0"/>
              <a:t>U</a:t>
            </a:r>
            <a:r>
              <a:rPr lang="es-ES_tradnl" sz="6000" cap="none" dirty="0" smtClean="0"/>
              <a:t>nidad</a:t>
            </a:r>
            <a:endParaRPr lang="es-ES_tradnl" sz="6000" cap="none" dirty="0"/>
          </a:p>
        </p:txBody>
      </p:sp>
      <p:sp>
        <p:nvSpPr>
          <p:cNvPr id="7" name="Content Placeholder 6">
            <a:extLst>
              <a:ext uri="{FF2B5EF4-FFF2-40B4-BE49-F238E27FC236}">
                <a16:creationId xmlns:a16="http://schemas.microsoft.com/office/drawing/2014/main" xmlns="" id="{977A65E7-A31B-4390-BB98-62D467A1975F}"/>
              </a:ext>
            </a:extLst>
          </p:cNvPr>
          <p:cNvSpPr>
            <a:spLocks noGrp="1"/>
          </p:cNvSpPr>
          <p:nvPr>
            <p:ph idx="1"/>
          </p:nvPr>
        </p:nvSpPr>
        <p:spPr>
          <a:xfrm>
            <a:off x="3090352" y="0"/>
            <a:ext cx="5977448" cy="6096000"/>
          </a:xfrm>
        </p:spPr>
        <p:txBody>
          <a:bodyPr>
            <a:normAutofit fontScale="92500" lnSpcReduction="20000"/>
          </a:bodyPr>
          <a:lstStyle/>
          <a:p>
            <a:r>
              <a:rPr lang="es-ES_tradnl" dirty="0" smtClean="0">
                <a:solidFill>
                  <a:srgbClr val="C00000"/>
                </a:solidFill>
              </a:rPr>
              <a:t>Fil. 2:3b-4</a:t>
            </a:r>
            <a:r>
              <a:rPr lang="es-ES_tradnl" b="1" dirty="0" smtClean="0">
                <a:solidFill>
                  <a:srgbClr val="C00000"/>
                </a:solidFill>
              </a:rPr>
              <a:t>, Actitudes unificadoras</a:t>
            </a:r>
          </a:p>
          <a:p>
            <a:pPr lvl="1"/>
            <a:r>
              <a:rPr lang="es-ES_tradnl" dirty="0" smtClean="0"/>
              <a:t>Humildad</a:t>
            </a:r>
          </a:p>
          <a:p>
            <a:pPr lvl="2"/>
            <a:r>
              <a:rPr lang="es-ES_tradnl" dirty="0" smtClean="0"/>
              <a:t>Humillación de mente,  modestia</a:t>
            </a:r>
          </a:p>
          <a:p>
            <a:pPr lvl="2"/>
            <a:r>
              <a:rPr lang="es-ES_tradnl" dirty="0" smtClean="0"/>
              <a:t>Tener una humilde opinión de uno mismo </a:t>
            </a:r>
          </a:p>
          <a:p>
            <a:pPr lvl="1"/>
            <a:r>
              <a:rPr lang="es-ES_tradnl" dirty="0" smtClean="0"/>
              <a:t>Respeto </a:t>
            </a:r>
          </a:p>
          <a:p>
            <a:pPr lvl="2"/>
            <a:r>
              <a:rPr lang="es-ES_tradnl" dirty="0" smtClean="0"/>
              <a:t>Estimar a otros mejor que ellos mismos </a:t>
            </a:r>
          </a:p>
          <a:p>
            <a:pPr lvl="3"/>
            <a:r>
              <a:rPr lang="es-ES_tradnl" dirty="0" smtClean="0"/>
              <a:t>Elevar a otros </a:t>
            </a:r>
          </a:p>
          <a:p>
            <a:pPr lvl="3"/>
            <a:r>
              <a:rPr lang="es-ES_tradnl" dirty="0" smtClean="0"/>
              <a:t>Estar preocupado por su estado</a:t>
            </a:r>
          </a:p>
          <a:p>
            <a:pPr lvl="3"/>
            <a:r>
              <a:rPr lang="es-ES_tradnl" dirty="0" smtClean="0"/>
              <a:t>Opuesto de conflictos, luchas y vana gloria</a:t>
            </a:r>
            <a:endParaRPr lang="es-ES_tradnl" dirty="0"/>
          </a:p>
        </p:txBody>
      </p:sp>
      <p:sp>
        <p:nvSpPr>
          <p:cNvPr id="8" name="Text Placeholder 7">
            <a:extLst>
              <a:ext uri="{FF2B5EF4-FFF2-40B4-BE49-F238E27FC236}">
                <a16:creationId xmlns:a16="http://schemas.microsoft.com/office/drawing/2014/main" xmlns="" id="{40F66B2B-D1B1-41C0-AE04-E4DE4B274119}"/>
              </a:ext>
            </a:extLst>
          </p:cNvPr>
          <p:cNvSpPr>
            <a:spLocks noGrp="1"/>
          </p:cNvSpPr>
          <p:nvPr>
            <p:ph type="body" sz="half" idx="2"/>
          </p:nvPr>
        </p:nvSpPr>
        <p:spPr/>
        <p:txBody>
          <a:bodyPr>
            <a:normAutofit/>
          </a:bodyPr>
          <a:lstStyle/>
          <a:p>
            <a:r>
              <a:rPr lang="es-ES_tradnl" sz="5400" dirty="0" smtClean="0"/>
              <a:t>Misma mente</a:t>
            </a:r>
            <a:endParaRPr lang="es-ES_tradnl" sz="5400" dirty="0"/>
          </a:p>
        </p:txBody>
      </p:sp>
    </p:spTree>
    <p:extLst>
      <p:ext uri="{BB962C8B-B14F-4D97-AF65-F5344CB8AC3E}">
        <p14:creationId xmlns:p14="http://schemas.microsoft.com/office/powerpoint/2010/main" val="157933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 calcmode="lin" valueType="num">
                                      <p:cBhvr additive="base">
                                        <p:cTn id="1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 calcmode="lin" valueType="num">
                                      <p:cBhvr additive="base">
                                        <p:cTn id="2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 calcmode="lin" valueType="num">
                                      <p:cBhvr additive="base">
                                        <p:cTn id="2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8" end="8"/>
                                            </p:txEl>
                                          </p:spTgt>
                                        </p:tgtEl>
                                        <p:attrNameLst>
                                          <p:attrName>style.visibility</p:attrName>
                                        </p:attrNameLst>
                                      </p:cBhvr>
                                      <p:to>
                                        <p:strVal val="visible"/>
                                      </p:to>
                                    </p:set>
                                    <p:anim calcmode="lin" valueType="num">
                                      <p:cBhvr additive="base">
                                        <p:cTn id="4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977A65E7-A31B-4390-BB98-62D467A1975F}"/>
              </a:ext>
            </a:extLst>
          </p:cNvPr>
          <p:cNvSpPr>
            <a:spLocks noGrp="1"/>
          </p:cNvSpPr>
          <p:nvPr>
            <p:ph idx="1"/>
          </p:nvPr>
        </p:nvSpPr>
        <p:spPr>
          <a:xfrm>
            <a:off x="3048000" y="0"/>
            <a:ext cx="5977448" cy="6096000"/>
          </a:xfrm>
        </p:spPr>
        <p:txBody>
          <a:bodyPr>
            <a:normAutofit/>
          </a:bodyPr>
          <a:lstStyle/>
          <a:p>
            <a:r>
              <a:rPr lang="es-ES_tradnl" sz="3600" dirty="0" smtClean="0">
                <a:solidFill>
                  <a:srgbClr val="C00000"/>
                </a:solidFill>
              </a:rPr>
              <a:t>Fil. 2:5-11</a:t>
            </a:r>
            <a:r>
              <a:rPr lang="es-ES_tradnl" sz="3600" b="1" dirty="0" smtClean="0">
                <a:solidFill>
                  <a:srgbClr val="C00000"/>
                </a:solidFill>
              </a:rPr>
              <a:t>, Jesús </a:t>
            </a:r>
            <a:r>
              <a:rPr lang="es-ES_tradnl" sz="3600" dirty="0" smtClean="0">
                <a:solidFill>
                  <a:srgbClr val="C00000"/>
                </a:solidFill>
              </a:rPr>
              <a:t>ejem</a:t>
            </a:r>
            <a:r>
              <a:rPr lang="es-ES_tradnl" sz="3600" b="1" dirty="0" smtClean="0">
                <a:solidFill>
                  <a:srgbClr val="C00000"/>
                </a:solidFill>
              </a:rPr>
              <a:t>plo</a:t>
            </a:r>
          </a:p>
          <a:p>
            <a:pPr lvl="1"/>
            <a:r>
              <a:rPr lang="es-ES_tradnl" sz="3600" dirty="0" smtClean="0"/>
              <a:t>Era/es Dios</a:t>
            </a:r>
          </a:p>
          <a:p>
            <a:pPr lvl="1"/>
            <a:r>
              <a:rPr lang="es-ES_tradnl" sz="3600" dirty="0" smtClean="0"/>
              <a:t>Tomó la naturaleza de sirviente </a:t>
            </a:r>
          </a:p>
          <a:p>
            <a:pPr lvl="2"/>
            <a:r>
              <a:rPr lang="es-ES_tradnl" sz="3200" dirty="0" smtClean="0"/>
              <a:t>Tal como lo debemos hacer</a:t>
            </a:r>
          </a:p>
          <a:p>
            <a:pPr lvl="3"/>
            <a:r>
              <a:rPr lang="es-ES_tradnl" sz="2800" dirty="0" smtClean="0"/>
              <a:t>Humildad de Mente</a:t>
            </a:r>
          </a:p>
          <a:p>
            <a:pPr lvl="3"/>
            <a:r>
              <a:rPr lang="es-ES_tradnl" sz="2800" dirty="0" smtClean="0"/>
              <a:t>Estimar a los demás por encima de nosotros mismos</a:t>
            </a:r>
            <a:endParaRPr lang="es-ES_tradnl" sz="2800" dirty="0"/>
          </a:p>
        </p:txBody>
      </p:sp>
      <p:sp>
        <p:nvSpPr>
          <p:cNvPr id="9" name="Title 2">
            <a:extLst>
              <a:ext uri="{FF2B5EF4-FFF2-40B4-BE49-F238E27FC236}">
                <a16:creationId xmlns:a16="http://schemas.microsoft.com/office/drawing/2014/main" xmlns="" id="{B3F128BC-EFD9-41B4-B513-7B50904F136B}"/>
              </a:ext>
            </a:extLst>
          </p:cNvPr>
          <p:cNvSpPr>
            <a:spLocks noGrp="1"/>
          </p:cNvSpPr>
          <p:nvPr>
            <p:ph type="title"/>
          </p:nvPr>
        </p:nvSpPr>
        <p:spPr>
          <a:xfrm>
            <a:off x="76200" y="76200"/>
            <a:ext cx="2819400" cy="2247117"/>
          </a:xfrm>
        </p:spPr>
        <p:txBody>
          <a:bodyPr/>
          <a:lstStyle/>
          <a:p>
            <a:r>
              <a:rPr lang="es-ES_tradnl" sz="5400" cap="none" dirty="0" smtClean="0"/>
              <a:t>Unidad</a:t>
            </a:r>
            <a:endParaRPr lang="es-ES_tradnl" dirty="0"/>
          </a:p>
        </p:txBody>
      </p:sp>
      <p:sp>
        <p:nvSpPr>
          <p:cNvPr id="10" name="Text Placeholder 7">
            <a:extLst>
              <a:ext uri="{FF2B5EF4-FFF2-40B4-BE49-F238E27FC236}">
                <a16:creationId xmlns:a16="http://schemas.microsoft.com/office/drawing/2014/main" xmlns="" id="{40F66B2B-D1B1-41C0-AE04-E4DE4B274119}"/>
              </a:ext>
            </a:extLst>
          </p:cNvPr>
          <p:cNvSpPr>
            <a:spLocks noGrp="1"/>
          </p:cNvSpPr>
          <p:nvPr>
            <p:ph type="body" sz="half" idx="2"/>
          </p:nvPr>
        </p:nvSpPr>
        <p:spPr>
          <a:xfrm>
            <a:off x="76200" y="2401084"/>
            <a:ext cx="2819400" cy="3052589"/>
          </a:xfrm>
        </p:spPr>
        <p:txBody>
          <a:bodyPr/>
          <a:lstStyle/>
          <a:p>
            <a:r>
              <a:rPr lang="es-ES_tradnl" dirty="0" smtClean="0"/>
              <a:t>la misma mente Jesús</a:t>
            </a:r>
            <a:endParaRPr lang="es-ES_tradnl" dirty="0"/>
          </a:p>
        </p:txBody>
      </p:sp>
    </p:spTree>
    <p:extLst>
      <p:ext uri="{BB962C8B-B14F-4D97-AF65-F5344CB8AC3E}">
        <p14:creationId xmlns:p14="http://schemas.microsoft.com/office/powerpoint/2010/main" val="358110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additive="base">
                                        <p:cTn id="2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3F128BC-EFD9-41B4-B513-7B50904F136B}"/>
              </a:ext>
            </a:extLst>
          </p:cNvPr>
          <p:cNvSpPr>
            <a:spLocks noGrp="1"/>
          </p:cNvSpPr>
          <p:nvPr>
            <p:ph type="title"/>
          </p:nvPr>
        </p:nvSpPr>
        <p:spPr>
          <a:xfrm>
            <a:off x="76200" y="76200"/>
            <a:ext cx="2819400" cy="2247117"/>
          </a:xfrm>
        </p:spPr>
        <p:txBody>
          <a:bodyPr>
            <a:normAutofit/>
          </a:bodyPr>
          <a:lstStyle/>
          <a:p>
            <a:r>
              <a:rPr lang="es-ES_tradnl" sz="6000" cap="none" dirty="0" smtClean="0"/>
              <a:t>Unidad</a:t>
            </a:r>
            <a:endParaRPr lang="es-ES_tradnl" sz="6000" dirty="0"/>
          </a:p>
        </p:txBody>
      </p:sp>
      <p:sp>
        <p:nvSpPr>
          <p:cNvPr id="7" name="Content Placeholder 6">
            <a:extLst>
              <a:ext uri="{FF2B5EF4-FFF2-40B4-BE49-F238E27FC236}">
                <a16:creationId xmlns:a16="http://schemas.microsoft.com/office/drawing/2014/main" xmlns="" id="{977A65E7-A31B-4390-BB98-62D467A1975F}"/>
              </a:ext>
            </a:extLst>
          </p:cNvPr>
          <p:cNvSpPr>
            <a:spLocks noGrp="1"/>
          </p:cNvSpPr>
          <p:nvPr>
            <p:ph idx="1"/>
          </p:nvPr>
        </p:nvSpPr>
        <p:spPr>
          <a:xfrm>
            <a:off x="3090352" y="152400"/>
            <a:ext cx="5977448" cy="6096000"/>
          </a:xfrm>
        </p:spPr>
        <p:txBody>
          <a:bodyPr/>
          <a:lstStyle/>
          <a:p>
            <a:r>
              <a:rPr lang="es-ES_tradnl" dirty="0" smtClean="0">
                <a:solidFill>
                  <a:srgbClr val="C00000"/>
                </a:solidFill>
              </a:rPr>
              <a:t>Fil. 2:5-11</a:t>
            </a:r>
            <a:r>
              <a:rPr lang="es-ES_tradnl" b="1" dirty="0" smtClean="0">
                <a:solidFill>
                  <a:srgbClr val="C00000"/>
                </a:solidFill>
              </a:rPr>
              <a:t>, Jesús</a:t>
            </a:r>
            <a:r>
              <a:rPr lang="es-ES_tradnl" dirty="0" smtClean="0">
                <a:solidFill>
                  <a:srgbClr val="C00000"/>
                </a:solidFill>
              </a:rPr>
              <a:t>, el perfecto ejemplo</a:t>
            </a:r>
            <a:r>
              <a:rPr lang="es-ES_tradnl" b="1" dirty="0" smtClean="0">
                <a:solidFill>
                  <a:srgbClr val="C00000"/>
                </a:solidFill>
              </a:rPr>
              <a:t> </a:t>
            </a:r>
          </a:p>
          <a:p>
            <a:pPr lvl="1"/>
            <a:r>
              <a:rPr lang="es-ES_tradnl" dirty="0" smtClean="0"/>
              <a:t>Era / es Dios</a:t>
            </a:r>
          </a:p>
          <a:p>
            <a:pPr lvl="1"/>
            <a:r>
              <a:rPr lang="es-ES_tradnl" dirty="0" smtClean="0"/>
              <a:t>Tomó la naturaleza de sirviente </a:t>
            </a:r>
          </a:p>
          <a:p>
            <a:pPr lvl="1"/>
            <a:r>
              <a:rPr lang="es-ES_tradnl" dirty="0" smtClean="0"/>
              <a:t>Dios le exaltado</a:t>
            </a:r>
          </a:p>
          <a:p>
            <a:pPr lvl="2"/>
            <a:r>
              <a:rPr lang="es-ES_tradnl" dirty="0" smtClean="0"/>
              <a:t>Él no lo hizo a si mismo</a:t>
            </a:r>
          </a:p>
          <a:p>
            <a:r>
              <a:rPr lang="es-ES_tradnl" dirty="0" smtClean="0"/>
              <a:t>Vs. 3-4, </a:t>
            </a:r>
            <a:r>
              <a:rPr lang="es-ES_tradnl" b="0" dirty="0" smtClean="0"/>
              <a:t>Ni el hombre debe exaltarse a sí mismo</a:t>
            </a:r>
            <a:endParaRPr lang="es-ES_tradnl" b="0" dirty="0"/>
          </a:p>
        </p:txBody>
      </p:sp>
      <p:sp>
        <p:nvSpPr>
          <p:cNvPr id="8" name="Text Placeholder 7">
            <a:extLst>
              <a:ext uri="{FF2B5EF4-FFF2-40B4-BE49-F238E27FC236}">
                <a16:creationId xmlns:a16="http://schemas.microsoft.com/office/drawing/2014/main" xmlns="" id="{40F66B2B-D1B1-41C0-AE04-E4DE4B274119}"/>
              </a:ext>
            </a:extLst>
          </p:cNvPr>
          <p:cNvSpPr>
            <a:spLocks noGrp="1"/>
          </p:cNvSpPr>
          <p:nvPr>
            <p:ph type="body" sz="half" idx="2"/>
          </p:nvPr>
        </p:nvSpPr>
        <p:spPr>
          <a:xfrm>
            <a:off x="76200" y="2401084"/>
            <a:ext cx="2819400" cy="3052589"/>
          </a:xfrm>
        </p:spPr>
        <p:txBody>
          <a:bodyPr/>
          <a:lstStyle/>
          <a:p>
            <a:r>
              <a:rPr lang="es-ES_tradnl" dirty="0" smtClean="0"/>
              <a:t>la misma mente Jesús</a:t>
            </a:r>
            <a:endParaRPr lang="es-ES_tradnl" dirty="0"/>
          </a:p>
        </p:txBody>
      </p:sp>
    </p:spTree>
    <p:extLst>
      <p:ext uri="{BB962C8B-B14F-4D97-AF65-F5344CB8AC3E}">
        <p14:creationId xmlns:p14="http://schemas.microsoft.com/office/powerpoint/2010/main" val="40625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calcmode="lin" valueType="num">
                                      <p:cBhvr additive="base">
                                        <p:cTn id="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anim calcmode="lin" valueType="num">
                                      <p:cBhvr additive="base">
                                        <p:cTn id="1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3F128BC-EFD9-41B4-B513-7B50904F136B}"/>
              </a:ext>
            </a:extLst>
          </p:cNvPr>
          <p:cNvSpPr>
            <a:spLocks noGrp="1"/>
          </p:cNvSpPr>
          <p:nvPr>
            <p:ph type="title"/>
          </p:nvPr>
        </p:nvSpPr>
        <p:spPr/>
        <p:txBody>
          <a:bodyPr/>
          <a:lstStyle/>
          <a:p>
            <a:r>
              <a:rPr lang="es-ES_tradnl" sz="5400" cap="none" dirty="0" smtClean="0">
                <a:solidFill>
                  <a:srgbClr val="C00000"/>
                </a:solidFill>
              </a:rPr>
              <a:t>Sumario, resumen</a:t>
            </a:r>
            <a:endParaRPr lang="es-ES_tradnl" sz="5400" cap="none" dirty="0">
              <a:solidFill>
                <a:srgbClr val="C00000"/>
              </a:solidFill>
            </a:endParaRPr>
          </a:p>
        </p:txBody>
      </p:sp>
      <p:sp>
        <p:nvSpPr>
          <p:cNvPr id="2" name="Content Placeholder 1">
            <a:extLst>
              <a:ext uri="{FF2B5EF4-FFF2-40B4-BE49-F238E27FC236}">
                <a16:creationId xmlns:a16="http://schemas.microsoft.com/office/drawing/2014/main" xmlns="" id="{93F556E9-90A7-4885-BA35-5479634E82F6}"/>
              </a:ext>
            </a:extLst>
          </p:cNvPr>
          <p:cNvSpPr>
            <a:spLocks noGrp="1"/>
          </p:cNvSpPr>
          <p:nvPr>
            <p:ph idx="1"/>
          </p:nvPr>
        </p:nvSpPr>
        <p:spPr>
          <a:xfrm>
            <a:off x="1016000" y="1524002"/>
            <a:ext cx="6781800" cy="4648198"/>
          </a:xfrm>
        </p:spPr>
        <p:txBody>
          <a:bodyPr>
            <a:normAutofit fontScale="85000" lnSpcReduction="20000"/>
          </a:bodyPr>
          <a:lstStyle/>
          <a:p>
            <a:r>
              <a:rPr lang="es-ES_tradnl" dirty="0" smtClean="0">
                <a:solidFill>
                  <a:srgbClr val="C00000"/>
                </a:solidFill>
              </a:rPr>
              <a:t>Vs. 2, Cristianos unidos</a:t>
            </a:r>
          </a:p>
          <a:p>
            <a:pPr lvl="1"/>
            <a:r>
              <a:rPr lang="es-ES_tradnl" dirty="0" smtClean="0"/>
              <a:t>La misma mente (pensamiento)</a:t>
            </a:r>
          </a:p>
          <a:p>
            <a:pPr lvl="1"/>
            <a:r>
              <a:rPr lang="es-ES_tradnl" dirty="0" smtClean="0"/>
              <a:t>Mismo amor</a:t>
            </a:r>
          </a:p>
          <a:p>
            <a:pPr lvl="1"/>
            <a:r>
              <a:rPr lang="es-ES_tradnl" dirty="0" smtClean="0"/>
              <a:t>El mismo acuerdo (Espíritu)</a:t>
            </a:r>
          </a:p>
          <a:p>
            <a:pPr lvl="1"/>
            <a:r>
              <a:rPr lang="es-ES_tradnl" dirty="0" smtClean="0"/>
              <a:t> (Una) misma  mente</a:t>
            </a:r>
          </a:p>
          <a:p>
            <a:r>
              <a:rPr lang="es-ES_tradnl" dirty="0" smtClean="0"/>
              <a:t>Vs. 3a,  Aparta las actitudes divisivas </a:t>
            </a:r>
          </a:p>
          <a:p>
            <a:r>
              <a:rPr lang="es-ES_tradnl" dirty="0" smtClean="0"/>
              <a:t>Vs. 3b-4, Poner sobre la unificación buenas actitudes</a:t>
            </a:r>
          </a:p>
          <a:p>
            <a:r>
              <a:rPr lang="es-ES_tradnl" dirty="0" smtClean="0"/>
              <a:t>Vs. 5-11, Jesús perfecto ejemplo</a:t>
            </a:r>
            <a:endParaRPr lang="es-ES_tradnl" dirty="0"/>
          </a:p>
        </p:txBody>
      </p:sp>
      <p:sp>
        <p:nvSpPr>
          <p:cNvPr id="4" name="Slide Number Placeholder 3">
            <a:extLst>
              <a:ext uri="{FF2B5EF4-FFF2-40B4-BE49-F238E27FC236}">
                <a16:creationId xmlns:a16="http://schemas.microsoft.com/office/drawing/2014/main" xmlns="" id="{91ABA405-D664-46DD-954D-1B7B142825A7}"/>
              </a:ext>
            </a:extLst>
          </p:cNvPr>
          <p:cNvSpPr>
            <a:spLocks noGrp="1"/>
          </p:cNvSpPr>
          <p:nvPr>
            <p:ph type="sldNum" sz="quarter" idx="12"/>
          </p:nvPr>
        </p:nvSpPr>
        <p:spPr/>
        <p:txBody>
          <a:bodyPr/>
          <a:lstStyle/>
          <a:p>
            <a:fld id="{CF18A540-D4C3-4404-B766-FF82EB74B0A4}" type="slidenum">
              <a:rPr lang="en-US" smtClean="0"/>
              <a:pPr/>
              <a:t>9</a:t>
            </a:fld>
            <a:endParaRPr lang="en-US" dirty="0"/>
          </a:p>
        </p:txBody>
      </p:sp>
    </p:spTree>
    <p:extLst>
      <p:ext uri="{BB962C8B-B14F-4D97-AF65-F5344CB8AC3E}">
        <p14:creationId xmlns:p14="http://schemas.microsoft.com/office/powerpoint/2010/main" val="88934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734</TotalTime>
  <Words>793</Words>
  <Application>Microsoft Macintosh PowerPoint</Application>
  <PresentationFormat>Presentación en pantalla (4:3)</PresentationFormat>
  <Paragraphs>151</Paragraphs>
  <Slides>15</Slides>
  <Notes>9</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15</vt:i4>
      </vt:variant>
    </vt:vector>
  </HeadingPairs>
  <TitlesOfParts>
    <vt:vector size="22" baseType="lpstr">
      <vt:lpstr>Abadi MT Condensed Light</vt:lpstr>
      <vt:lpstr>Calibri</vt:lpstr>
      <vt:lpstr>Gill Sans MT</vt:lpstr>
      <vt:lpstr>Mangal</vt:lpstr>
      <vt:lpstr>Wingdings</vt:lpstr>
      <vt:lpstr>Arial</vt:lpstr>
      <vt:lpstr>Gallery</vt:lpstr>
      <vt:lpstr>Presentación de PowerPoint</vt:lpstr>
      <vt:lpstr>Presentación de PowerPoint</vt:lpstr>
      <vt:lpstr>Unidad</vt:lpstr>
      <vt:lpstr>Unidad</vt:lpstr>
      <vt:lpstr>Unidad</vt:lpstr>
      <vt:lpstr>Unidad</vt:lpstr>
      <vt:lpstr>Unidad</vt:lpstr>
      <vt:lpstr>Unidad</vt:lpstr>
      <vt:lpstr>Sumario, resumen</vt:lpstr>
      <vt:lpstr>Lecciones de unidad</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mente unida</dc:title>
  <dc:subject/>
  <dc:creator>rusigldcristojg</dc:creator>
  <cp:keywords/>
  <dc:description/>
  <cp:lastModifiedBy>Microsoft Office User</cp:lastModifiedBy>
  <cp:revision>190</cp:revision>
  <cp:lastPrinted>2023-05-25T13:33:18Z</cp:lastPrinted>
  <dcterms:created xsi:type="dcterms:W3CDTF">2012-02-17T02:53:15Z</dcterms:created>
  <dcterms:modified xsi:type="dcterms:W3CDTF">2023-05-25T13:33:33Z</dcterms:modified>
  <cp:category/>
</cp:coreProperties>
</file>