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72" r:id="rId11"/>
    <p:sldId id="273" r:id="rId12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01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/>
    <p:restoredTop sz="94671"/>
  </p:normalViewPr>
  <p:slideViewPr>
    <p:cSldViewPr snapToGrid="0" snapToObjects="1">
      <p:cViewPr varScale="1">
        <p:scale>
          <a:sx n="65" d="100"/>
          <a:sy n="65" d="100"/>
        </p:scale>
        <p:origin x="-32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2F291-6286-D74A-838E-A0F31DB3CD95}" type="datetimeFigureOut">
              <a:rPr lang="es-ES" smtClean="0"/>
              <a:t>3/3/24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4877A-B391-BA4D-AD05-22E21198DEE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3216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6F81-1DCA-DB4B-B114-C3A070C0BE62}" type="datetimeFigureOut">
              <a:rPr lang="es-ES" smtClean="0"/>
              <a:t>3/3/24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F90E-69C8-E849-879A-2D768FA025B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748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6F81-1DCA-DB4B-B114-C3A070C0BE62}" type="datetimeFigureOut">
              <a:rPr lang="es-ES" smtClean="0"/>
              <a:t>3/3/24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F90E-69C8-E849-879A-2D768FA025B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9461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6F81-1DCA-DB4B-B114-C3A070C0BE62}" type="datetimeFigureOut">
              <a:rPr lang="es-ES" smtClean="0"/>
              <a:t>3/3/24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F90E-69C8-E849-879A-2D768FA025B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59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6F81-1DCA-DB4B-B114-C3A070C0BE62}" type="datetimeFigureOut">
              <a:rPr lang="es-ES" smtClean="0"/>
              <a:t>3/3/24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F90E-69C8-E849-879A-2D768FA025B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9609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6F81-1DCA-DB4B-B114-C3A070C0BE62}" type="datetimeFigureOut">
              <a:rPr lang="es-ES" smtClean="0"/>
              <a:t>3/3/24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F90E-69C8-E849-879A-2D768FA025B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9086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6F81-1DCA-DB4B-B114-C3A070C0BE62}" type="datetimeFigureOut">
              <a:rPr lang="es-ES" smtClean="0"/>
              <a:t>3/3/24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F90E-69C8-E849-879A-2D768FA025B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1148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6F81-1DCA-DB4B-B114-C3A070C0BE62}" type="datetimeFigureOut">
              <a:rPr lang="es-ES" smtClean="0"/>
              <a:t>3/3/24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F90E-69C8-E849-879A-2D768FA025B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7793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6F81-1DCA-DB4B-B114-C3A070C0BE62}" type="datetimeFigureOut">
              <a:rPr lang="es-ES" smtClean="0"/>
              <a:t>3/3/24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F90E-69C8-E849-879A-2D768FA025B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4912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6F81-1DCA-DB4B-B114-C3A070C0BE62}" type="datetimeFigureOut">
              <a:rPr lang="es-ES" smtClean="0"/>
              <a:t>3/3/24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F90E-69C8-E849-879A-2D768FA025B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3273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6F81-1DCA-DB4B-B114-C3A070C0BE62}" type="datetimeFigureOut">
              <a:rPr lang="es-ES" smtClean="0"/>
              <a:t>3/3/24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F90E-69C8-E849-879A-2D768FA025B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258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6F81-1DCA-DB4B-B114-C3A070C0BE62}" type="datetimeFigureOut">
              <a:rPr lang="es-ES" smtClean="0"/>
              <a:t>3/3/24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F90E-69C8-E849-879A-2D768FA025B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4060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96F81-1DCA-DB4B-B114-C3A070C0BE62}" type="datetimeFigureOut">
              <a:rPr lang="es-ES" smtClean="0"/>
              <a:t>3/3/24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9F90E-69C8-E849-879A-2D768FA025BE}" type="slidenum">
              <a:rPr lang="es-ES" smtClean="0"/>
              <a:t>‹Nr.›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313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7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1494041" y="5390416"/>
            <a:ext cx="7378610" cy="127617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ct val="0"/>
              </a:spcBef>
              <a:buFont typeface="Wingdings 2"/>
              <a:buNone/>
            </a:pPr>
            <a:r>
              <a:rPr lang="es-CL" sz="4800" b="1" i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a typeface="ヒラギノ角ゴ Pro W3" charset="0"/>
                <a:cs typeface="Baskerville Old Face"/>
              </a:rPr>
              <a:t>(Nos agrada su </a:t>
            </a:r>
            <a:r>
              <a:rPr lang="es-CL" sz="4800" b="1" i="1" noProof="1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a typeface="ヒラギノ角ゴ Pro W3" charset="0"/>
                <a:cs typeface="Baskerville Old Face"/>
              </a:rPr>
              <a:t>presencia</a:t>
            </a:r>
            <a:r>
              <a:rPr lang="es-CL" sz="4800" b="1" i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a typeface="ヒラギノ角ゴ Pro W3" charset="0"/>
                <a:cs typeface="Baskerville Old Face"/>
              </a:rPr>
              <a:t> en este lugar)</a:t>
            </a:r>
            <a:endParaRPr lang="es-CL" sz="4800" b="1" i="1" dirty="0">
              <a:ln>
                <a:solidFill>
                  <a:srgbClr val="0000FF"/>
                </a:solidFill>
              </a:ln>
              <a:solidFill>
                <a:srgbClr val="FF0000"/>
              </a:solidFill>
              <a:ea typeface="ヒラギノ角ゴ Pro W3" charset="0"/>
              <a:cs typeface="Baskerville Old Face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277155" y="767532"/>
            <a:ext cx="7632848" cy="179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36" tIns="65019" rIns="130036" bIns="6501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sz="5400" b="1" dirty="0">
                <a:solidFill>
                  <a:srgbClr val="800000"/>
                </a:solidFill>
                <a:latin typeface="Lucida Bright"/>
                <a:cs typeface="Lucida Bright"/>
              </a:rPr>
              <a:t>¡Bienvenidos Hermanos y Amigos!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334" y="2654112"/>
            <a:ext cx="4464496" cy="273630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70390" y="32802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2390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219200" y="1524000"/>
            <a:ext cx="7772400" cy="1969511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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936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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3544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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0"/>
              <a:buNone/>
              <a:defRPr/>
            </a:pPr>
            <a:r>
              <a:rPr lang="es-ES_tradnl" sz="2800" b="1" dirty="0" smtClean="0">
                <a:ln>
                  <a:solidFill>
                    <a:srgbClr val="800000"/>
                  </a:solidFill>
                </a:ln>
                <a:solidFill>
                  <a:srgbClr val="FF0000"/>
                </a:solidFill>
                <a:latin typeface="Arial Narrow"/>
                <a:cs typeface="Arial Narrow"/>
              </a:rPr>
              <a:t>Dios provee la Salvación por </a:t>
            </a:r>
            <a:r>
              <a:rPr lang="es-ES_tradnl" sz="2800" b="1" dirty="0" smtClean="0">
                <a:ln>
                  <a:solidFill>
                    <a:srgbClr val="FF6600"/>
                  </a:solidFill>
                </a:ln>
                <a:solidFill>
                  <a:srgbClr val="800000"/>
                </a:solidFill>
                <a:latin typeface="Arial Narrow"/>
                <a:cs typeface="Arial Narrow"/>
              </a:rPr>
              <a:t>Gracia </a:t>
            </a:r>
            <a:r>
              <a:rPr lang="es-ES_tradnl" sz="2800" dirty="0" smtClean="0">
                <a:solidFill>
                  <a:schemeClr val="bg2">
                    <a:lumMod val="10000"/>
                  </a:schemeClr>
                </a:solidFill>
                <a:latin typeface="Arial Narrow"/>
                <a:cs typeface="Arial Narrow"/>
              </a:rPr>
              <a:t>(</a:t>
            </a:r>
            <a:r>
              <a:rPr lang="es-ES_tradnl" sz="2800" b="1" dirty="0" smtClean="0">
                <a:solidFill>
                  <a:schemeClr val="bg2">
                    <a:lumMod val="10000"/>
                  </a:schemeClr>
                </a:solidFill>
                <a:latin typeface="Arial Narrow"/>
                <a:cs typeface="Arial Narrow"/>
              </a:rPr>
              <a:t>Ef. 2:8</a:t>
            </a:r>
            <a:r>
              <a:rPr lang="es-ES_tradnl" sz="2800" dirty="0" smtClean="0">
                <a:solidFill>
                  <a:schemeClr val="bg2">
                    <a:lumMod val="10000"/>
                  </a:schemeClr>
                </a:solidFill>
                <a:latin typeface="Arial Narrow"/>
                <a:cs typeface="Arial Narrow"/>
              </a:rPr>
              <a:t>; Rom. 3:23-25), </a:t>
            </a:r>
            <a:r>
              <a:rPr lang="es-ES_tradnl" sz="2800" dirty="0" smtClean="0">
                <a:ln>
                  <a:solidFill>
                    <a:srgbClr val="800000"/>
                  </a:solidFill>
                </a:ln>
                <a:solidFill>
                  <a:srgbClr val="FF0000"/>
                </a:solidFill>
                <a:latin typeface="Arial Narrow"/>
                <a:cs typeface="Arial Narrow"/>
              </a:rPr>
              <a:t>pero</a:t>
            </a:r>
            <a:r>
              <a:rPr lang="es-ES_tradnl" sz="2800" dirty="0" smtClean="0">
                <a:solidFill>
                  <a:schemeClr val="bg2">
                    <a:lumMod val="10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es-ES_tradnl" sz="2800" dirty="0" smtClean="0"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Narrow"/>
                <a:cs typeface="Arial Narrow"/>
              </a:rPr>
              <a:t>NO ES “Incondicional</a:t>
            </a:r>
            <a:r>
              <a:rPr lang="es-ES_tradnl" sz="2800" dirty="0" smtClean="0">
                <a:solidFill>
                  <a:schemeClr val="bg2">
                    <a:lumMod val="10000"/>
                  </a:schemeClr>
                </a:solidFill>
                <a:latin typeface="Arial Narrow"/>
                <a:cs typeface="Arial Narrow"/>
              </a:rPr>
              <a:t>”. </a:t>
            </a:r>
            <a:r>
              <a:rPr lang="es-ES_tradnl" sz="2800" b="1" i="1" dirty="0" smtClean="0">
                <a:solidFill>
                  <a:schemeClr val="bg2">
                    <a:lumMod val="10000"/>
                  </a:schemeClr>
                </a:solidFill>
                <a:latin typeface="Arial Narrow"/>
                <a:cs typeface="Arial Narrow"/>
              </a:rPr>
              <a:t>“¿Qué </a:t>
            </a:r>
            <a:r>
              <a:rPr lang="es-ES_tradnl" sz="2800" b="1" i="1" u="sng" dirty="0" smtClean="0">
                <a:solidFill>
                  <a:schemeClr val="bg2">
                    <a:lumMod val="10000"/>
                  </a:schemeClr>
                </a:solidFill>
                <a:latin typeface="Arial Narrow"/>
                <a:cs typeface="Arial Narrow"/>
              </a:rPr>
              <a:t>debo hacer</a:t>
            </a:r>
            <a:r>
              <a:rPr lang="es-ES_tradnl" sz="2800" b="1" i="1" dirty="0" smtClean="0">
                <a:solidFill>
                  <a:schemeClr val="bg2">
                    <a:lumMod val="10000"/>
                  </a:schemeClr>
                </a:solidFill>
                <a:latin typeface="Arial Narrow"/>
                <a:cs typeface="Arial Narrow"/>
              </a:rPr>
              <a:t> para ser Salvo?”</a:t>
            </a:r>
            <a:r>
              <a:rPr lang="es-ES_tradnl" altLang="ja-JP" sz="2800" dirty="0" smtClean="0">
                <a:solidFill>
                  <a:schemeClr val="bg2">
                    <a:lumMod val="10000"/>
                  </a:schemeClr>
                </a:solidFill>
                <a:latin typeface="Arial Narrow"/>
                <a:cs typeface="Arial Narrow"/>
              </a:rPr>
              <a:t> (Hechos 16:30). </a:t>
            </a:r>
            <a:r>
              <a:rPr lang="es-ES_tradnl" altLang="ja-JP" sz="2800" b="1" dirty="0" smtClean="0">
                <a:ln>
                  <a:solidFill>
                    <a:srgbClr val="800000"/>
                  </a:solidFill>
                </a:ln>
                <a:solidFill>
                  <a:srgbClr val="FF6600"/>
                </a:solidFill>
                <a:latin typeface="Arial Narrow"/>
                <a:cs typeface="Arial Narrow"/>
              </a:rPr>
              <a:t>OBEDECER</a:t>
            </a:r>
            <a:r>
              <a:rPr lang="es-ES_tradnl" altLang="ja-JP" sz="2800" dirty="0" smtClean="0">
                <a:solidFill>
                  <a:schemeClr val="bg2">
                    <a:lumMod val="10000"/>
                  </a:schemeClr>
                </a:solidFill>
                <a:latin typeface="Arial Narrow"/>
                <a:cs typeface="Arial Narrow"/>
              </a:rPr>
              <a:t> (Heb. 5:9). </a:t>
            </a:r>
            <a:r>
              <a:rPr lang="es-ES_tradnl" altLang="ja-JP" sz="2800" b="1" dirty="0" smtClean="0">
                <a:ln>
                  <a:solidFill>
                    <a:srgbClr val="800000"/>
                  </a:solidFill>
                </a:ln>
                <a:solidFill>
                  <a:srgbClr val="FF0000"/>
                </a:solidFill>
                <a:latin typeface="Arial Narrow"/>
                <a:cs typeface="Arial Narrow"/>
              </a:rPr>
              <a:t>Aceptar la Salvación por:</a:t>
            </a:r>
          </a:p>
          <a:p>
            <a:pPr marL="0" indent="0">
              <a:buFont typeface="Wingdings 2" charset="0"/>
              <a:buNone/>
              <a:defRPr/>
            </a:pPr>
            <a:endParaRPr lang="en-US" sz="2800" dirty="0">
              <a:latin typeface="Arial Narrow"/>
              <a:cs typeface="Arial Narrow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480930" y="874646"/>
            <a:ext cx="7248939" cy="490330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s-ES_tradnl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El </a:t>
            </a:r>
            <a:r>
              <a:rPr lang="es-ES_tradnl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</a:t>
            </a:r>
            <a:r>
              <a:rPr lang="es-ES_tradnl" sz="36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lan </a:t>
            </a:r>
            <a:r>
              <a:rPr lang="es-ES_tradnl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</a:t>
            </a:r>
            <a:r>
              <a:rPr lang="es-ES_tradnl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 </a:t>
            </a:r>
            <a:r>
              <a:rPr lang="es-ES_tradnl" sz="36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salvación </a:t>
            </a:r>
            <a:r>
              <a:rPr lang="es-ES_tradnl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</a:t>
            </a:r>
            <a:r>
              <a:rPr lang="es-ES_tradnl" sz="36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el </a:t>
            </a:r>
            <a:r>
              <a:rPr lang="es-ES_tradnl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</a:t>
            </a:r>
            <a:r>
              <a:rPr lang="es-ES_tradnl" sz="36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vangelio</a:t>
            </a:r>
            <a:endParaRPr lang="es-ES_tradnl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219200" y="3429000"/>
            <a:ext cx="7772400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es-ES_tradnl" sz="2800" b="1" u="sng" dirty="0" smtClean="0">
                <a:solidFill>
                  <a:srgbClr val="800000"/>
                </a:solidFill>
                <a:latin typeface="Arial Narrow"/>
                <a:cs typeface="Arial Narrow"/>
              </a:rPr>
              <a:t>Oír</a:t>
            </a:r>
            <a:r>
              <a:rPr lang="es-ES_tradnl" sz="2800" dirty="0" smtClean="0">
                <a:solidFill>
                  <a:schemeClr val="bg2">
                    <a:lumMod val="10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es-ES_tradnl" sz="2800" dirty="0">
                <a:solidFill>
                  <a:schemeClr val="bg2">
                    <a:lumMod val="10000"/>
                  </a:schemeClr>
                </a:solidFill>
                <a:latin typeface="Arial Narrow"/>
                <a:cs typeface="Arial Narrow"/>
              </a:rPr>
              <a:t>el evangelio (1Cor. 15:1-4) - (Rom. </a:t>
            </a:r>
            <a:r>
              <a:rPr lang="es-ES_tradnl" sz="2800" smtClean="0">
                <a:solidFill>
                  <a:schemeClr val="bg2">
                    <a:lumMod val="10000"/>
                  </a:schemeClr>
                </a:solidFill>
                <a:latin typeface="Arial Narrow"/>
                <a:cs typeface="Arial Narrow"/>
              </a:rPr>
              <a:t>10:13-14</a:t>
            </a:r>
            <a:r>
              <a:rPr lang="es-ES_tradnl" sz="2800" dirty="0">
                <a:solidFill>
                  <a:schemeClr val="bg2">
                    <a:lumMod val="10000"/>
                  </a:schemeClr>
                </a:solidFill>
                <a:latin typeface="Arial Narrow"/>
                <a:cs typeface="Arial Narrow"/>
              </a:rPr>
              <a:t>, </a:t>
            </a:r>
            <a:r>
              <a:rPr lang="es-ES_tradnl" sz="2800" b="1" dirty="0">
                <a:solidFill>
                  <a:schemeClr val="bg2">
                    <a:lumMod val="10000"/>
                  </a:schemeClr>
                </a:solidFill>
                <a:latin typeface="Arial Narrow"/>
                <a:cs typeface="Arial Narrow"/>
              </a:rPr>
              <a:t>17</a:t>
            </a:r>
            <a:r>
              <a:rPr lang="es-ES_tradnl" sz="2800" dirty="0">
                <a:solidFill>
                  <a:schemeClr val="bg2">
                    <a:lumMod val="10000"/>
                  </a:schemeClr>
                </a:solidFill>
                <a:latin typeface="Arial Narrow"/>
                <a:cs typeface="Arial Narrow"/>
              </a:rPr>
              <a:t>)                             </a:t>
            </a:r>
          </a:p>
          <a:p>
            <a:pPr marL="285750" indent="-285750">
              <a:buFontTx/>
              <a:buChar char="-"/>
              <a:defRPr/>
            </a:pPr>
            <a:r>
              <a:rPr lang="es-ES_tradnl" sz="2800" b="1" u="sng" dirty="0" smtClean="0">
                <a:solidFill>
                  <a:srgbClr val="800000"/>
                </a:solidFill>
                <a:latin typeface="Arial Narrow"/>
                <a:cs typeface="Arial Narrow"/>
              </a:rPr>
              <a:t>Creer</a:t>
            </a:r>
            <a:r>
              <a:rPr lang="es-ES_tradnl" sz="2800" dirty="0" smtClean="0">
                <a:solidFill>
                  <a:schemeClr val="bg2">
                    <a:lumMod val="10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es-ES_tradnl" sz="2800" dirty="0">
                <a:solidFill>
                  <a:schemeClr val="bg2">
                    <a:lumMod val="10000"/>
                  </a:schemeClr>
                </a:solidFill>
                <a:latin typeface="Arial Narrow"/>
                <a:cs typeface="Arial Narrow"/>
              </a:rPr>
              <a:t>en el evangelio - (Marcos 16:15-16; </a:t>
            </a:r>
            <a:r>
              <a:rPr lang="es-ES_tradnl" sz="2800" dirty="0" smtClean="0">
                <a:solidFill>
                  <a:schemeClr val="bg2">
                    <a:lumMod val="10000"/>
                  </a:schemeClr>
                </a:solidFill>
                <a:latin typeface="Arial Narrow"/>
                <a:cs typeface="Arial Narrow"/>
              </a:rPr>
              <a:t>Rom. </a:t>
            </a:r>
            <a:r>
              <a:rPr lang="es-ES_tradnl" sz="2800" dirty="0">
                <a:solidFill>
                  <a:schemeClr val="bg2">
                    <a:lumMod val="10000"/>
                  </a:schemeClr>
                </a:solidFill>
                <a:latin typeface="Arial Narrow"/>
                <a:cs typeface="Arial Narrow"/>
              </a:rPr>
              <a:t>1:16)                </a:t>
            </a:r>
            <a:endParaRPr lang="es-ES_tradnl" sz="2800" dirty="0" smtClean="0">
              <a:solidFill>
                <a:schemeClr val="bg2">
                  <a:lumMod val="10000"/>
                </a:schemeClr>
              </a:solidFill>
              <a:latin typeface="Arial Narrow"/>
              <a:cs typeface="Arial Narrow"/>
            </a:endParaRPr>
          </a:p>
          <a:p>
            <a:pPr marL="285750" indent="-285750">
              <a:buFontTx/>
              <a:buChar char="-"/>
              <a:defRPr/>
            </a:pPr>
            <a:r>
              <a:rPr lang="es-ES_tradnl" sz="2800" b="1" u="sng" dirty="0" smtClean="0">
                <a:solidFill>
                  <a:srgbClr val="800000"/>
                </a:solidFill>
                <a:latin typeface="Arial Narrow"/>
                <a:cs typeface="Arial Narrow"/>
              </a:rPr>
              <a:t>Arrepentirse</a:t>
            </a:r>
            <a:r>
              <a:rPr lang="es-ES_tradnl" sz="2800" dirty="0" smtClean="0">
                <a:solidFill>
                  <a:schemeClr val="bg2">
                    <a:lumMod val="10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es-ES_tradnl" sz="2800" dirty="0">
                <a:solidFill>
                  <a:schemeClr val="bg2">
                    <a:lumMod val="10000"/>
                  </a:schemeClr>
                </a:solidFill>
                <a:latin typeface="Arial Narrow"/>
                <a:cs typeface="Arial Narrow"/>
              </a:rPr>
              <a:t>de sus pecados- (Luc. 13:3; Hech. 17:30)               </a:t>
            </a:r>
            <a:endParaRPr lang="es-ES_tradnl" sz="2800" dirty="0" smtClean="0">
              <a:solidFill>
                <a:schemeClr val="bg2">
                  <a:lumMod val="10000"/>
                </a:schemeClr>
              </a:solidFill>
              <a:latin typeface="Arial Narrow"/>
              <a:cs typeface="Arial Narrow"/>
            </a:endParaRPr>
          </a:p>
          <a:p>
            <a:pPr marL="285750" indent="-285750">
              <a:buFontTx/>
              <a:buChar char="-"/>
              <a:defRPr/>
            </a:pPr>
            <a:r>
              <a:rPr lang="es-ES_tradnl" sz="2800" b="1" u="sng" dirty="0" smtClean="0">
                <a:solidFill>
                  <a:srgbClr val="800000"/>
                </a:solidFill>
                <a:latin typeface="Arial Narrow"/>
                <a:cs typeface="Arial Narrow"/>
              </a:rPr>
              <a:t>Confesar</a:t>
            </a:r>
            <a:r>
              <a:rPr lang="es-ES_tradnl" sz="2800" dirty="0" smtClean="0">
                <a:solidFill>
                  <a:schemeClr val="bg2">
                    <a:lumMod val="10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es-ES_tradnl" sz="2800" dirty="0">
                <a:solidFill>
                  <a:schemeClr val="bg2">
                    <a:lumMod val="10000"/>
                  </a:schemeClr>
                </a:solidFill>
                <a:latin typeface="Arial Narrow"/>
                <a:cs typeface="Arial Narrow"/>
              </a:rPr>
              <a:t>a Jesús - (</a:t>
            </a:r>
            <a:r>
              <a:rPr lang="es-ES_tradnl" sz="2800" dirty="0" smtClean="0">
                <a:solidFill>
                  <a:schemeClr val="bg2">
                    <a:lumMod val="10000"/>
                  </a:schemeClr>
                </a:solidFill>
                <a:latin typeface="Arial Narrow"/>
                <a:cs typeface="Arial Narrow"/>
              </a:rPr>
              <a:t>Rom. </a:t>
            </a:r>
            <a:r>
              <a:rPr lang="es-ES_tradnl" sz="2800" dirty="0">
                <a:solidFill>
                  <a:schemeClr val="bg2">
                    <a:lumMod val="10000"/>
                  </a:schemeClr>
                </a:solidFill>
                <a:latin typeface="Arial Narrow"/>
                <a:cs typeface="Arial Narrow"/>
              </a:rPr>
              <a:t>10:9, 10; Hechos 8:37)                        </a:t>
            </a:r>
            <a:endParaRPr lang="es-ES_tradnl" sz="2800" dirty="0" smtClean="0">
              <a:solidFill>
                <a:schemeClr val="bg2">
                  <a:lumMod val="10000"/>
                </a:schemeClr>
              </a:solidFill>
              <a:latin typeface="Arial Narrow"/>
              <a:cs typeface="Arial Narrow"/>
            </a:endParaRPr>
          </a:p>
          <a:p>
            <a:pPr>
              <a:defRPr/>
            </a:pPr>
            <a:r>
              <a:rPr lang="es-ES_tradnl" sz="2800" dirty="0" smtClean="0">
                <a:solidFill>
                  <a:schemeClr val="bg2">
                    <a:lumMod val="10000"/>
                  </a:schemeClr>
                </a:solidFill>
                <a:latin typeface="Arial Narrow"/>
                <a:cs typeface="Arial Narrow"/>
              </a:rPr>
              <a:t>-  </a:t>
            </a:r>
            <a:r>
              <a:rPr lang="es-ES_tradnl" sz="2800" b="1" u="sng" dirty="0" smtClean="0">
                <a:solidFill>
                  <a:srgbClr val="800000"/>
                </a:solidFill>
                <a:latin typeface="Arial Narrow"/>
                <a:cs typeface="Arial Narrow"/>
              </a:rPr>
              <a:t>Bautizarse</a:t>
            </a:r>
            <a:r>
              <a:rPr lang="es-ES_tradnl" sz="2800" dirty="0" smtClean="0">
                <a:solidFill>
                  <a:schemeClr val="bg2">
                    <a:lumMod val="10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es-ES_tradnl" sz="2800" dirty="0">
                <a:solidFill>
                  <a:schemeClr val="bg2">
                    <a:lumMod val="10000"/>
                  </a:schemeClr>
                </a:solidFill>
                <a:latin typeface="Arial Narrow"/>
                <a:cs typeface="Arial Narrow"/>
              </a:rPr>
              <a:t>para perdón de los pecados - (Hechos 2:38)</a:t>
            </a:r>
          </a:p>
          <a:p>
            <a:pPr>
              <a:defRPr/>
            </a:pPr>
            <a:r>
              <a:rPr lang="es-ES_tradnl" sz="2800" dirty="0">
                <a:solidFill>
                  <a:schemeClr val="bg2">
                    <a:lumMod val="10000"/>
                  </a:schemeClr>
                </a:solidFill>
                <a:latin typeface="Arial Narrow"/>
                <a:cs typeface="Arial Narrow"/>
              </a:rPr>
              <a:t>- </a:t>
            </a:r>
            <a:r>
              <a:rPr lang="es-ES_tradnl" sz="2800" dirty="0" smtClean="0">
                <a:solidFill>
                  <a:schemeClr val="bg2">
                    <a:lumMod val="10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es-ES_tradnl" sz="2800" b="1" u="sng" dirty="0" smtClean="0">
                <a:solidFill>
                  <a:srgbClr val="800000"/>
                </a:solidFill>
                <a:latin typeface="Arial Narrow"/>
                <a:cs typeface="Arial Narrow"/>
              </a:rPr>
              <a:t>Permanecer </a:t>
            </a:r>
            <a:r>
              <a:rPr lang="es-ES_tradnl" sz="2800" b="1" u="sng" dirty="0">
                <a:solidFill>
                  <a:srgbClr val="800000"/>
                </a:solidFill>
                <a:latin typeface="Arial Narrow"/>
                <a:cs typeface="Arial Narrow"/>
              </a:rPr>
              <a:t>Fiel</a:t>
            </a:r>
            <a:r>
              <a:rPr lang="es-ES_tradnl" sz="2800" dirty="0">
                <a:solidFill>
                  <a:srgbClr val="800000"/>
                </a:solidFill>
                <a:latin typeface="Arial Narrow"/>
                <a:cs typeface="Arial Narrow"/>
              </a:rPr>
              <a:t> </a:t>
            </a:r>
            <a:r>
              <a:rPr lang="es-ES_tradnl" sz="2800" dirty="0">
                <a:solidFill>
                  <a:schemeClr val="bg2">
                    <a:lumMod val="10000"/>
                  </a:schemeClr>
                </a:solidFill>
                <a:latin typeface="Arial Narrow"/>
                <a:cs typeface="Arial Narrow"/>
              </a:rPr>
              <a:t>(Mateo 28:20; Col. 1:21-23; Apoc. 2:10;    Hechos 8:22; 1 </a:t>
            </a:r>
            <a:r>
              <a:rPr lang="es-ES_tradnl" sz="2800" dirty="0" smtClean="0">
                <a:solidFill>
                  <a:schemeClr val="bg2">
                    <a:lumMod val="10000"/>
                  </a:schemeClr>
                </a:solidFill>
                <a:latin typeface="Arial Narrow"/>
                <a:cs typeface="Arial Narrow"/>
              </a:rPr>
              <a:t>Juan </a:t>
            </a:r>
            <a:r>
              <a:rPr lang="es-ES_tradnl" sz="2800" dirty="0">
                <a:solidFill>
                  <a:schemeClr val="bg2">
                    <a:lumMod val="10000"/>
                  </a:schemeClr>
                </a:solidFill>
                <a:latin typeface="Arial Narrow"/>
                <a:cs typeface="Arial Narrow"/>
              </a:rPr>
              <a:t>1:9)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9969552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1203048" y="4850126"/>
            <a:ext cx="7816838" cy="1323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rtlCol="0" anchor="ctr">
            <a:noAutofit/>
          </a:bodyPr>
          <a:lstStyle>
            <a:lvl1pPr marL="406400" marR="0" indent="-4064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812800" marR="0" indent="-4064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1219200" marR="0" indent="-4064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1625600" marR="0" indent="-4064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032000" marR="0" indent="-4064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2438400" marR="0" indent="-4064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2844800" marR="0" indent="-4064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3251200" marR="0" indent="-4064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3657600" marR="0" indent="-4064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ct val="0"/>
              </a:spcBef>
              <a:buNone/>
              <a:defRPr/>
            </a:pPr>
            <a:r>
              <a:rPr lang="es-ES" sz="4400" dirty="0">
                <a:ln w="18415" cmpd="sng">
                  <a:solidFill>
                    <a:srgbClr val="FF6600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 charset="0"/>
              </a:rPr>
              <a:t>¡Esperamos tenerles nuevamente </a:t>
            </a: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None/>
              <a:defRPr/>
            </a:pPr>
            <a:r>
              <a:rPr lang="es-ES" sz="4400" dirty="0">
                <a:ln w="18415" cmpd="sng">
                  <a:solidFill>
                    <a:srgbClr val="FF6600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 charset="0"/>
              </a:rPr>
              <a:t>con nosotros, gracias!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" b="24406"/>
          <a:stretch>
            <a:fillRect/>
          </a:stretch>
        </p:blipFill>
        <p:spPr bwMode="auto">
          <a:xfrm>
            <a:off x="3390738" y="2258982"/>
            <a:ext cx="3327400" cy="24697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16544" y="1036116"/>
            <a:ext cx="6768654" cy="90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prstTxWarp prst="textPlain">
              <a:avLst/>
            </a:prstTxWarp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_tradnl" sz="5400" b="1" spc="50" dirty="0">
                <a:ln w="12700" cmpd="sng">
                  <a:solidFill>
                    <a:srgbClr val="FF6600"/>
                  </a:solidFill>
                  <a:prstDash val="solid"/>
                </a:ln>
                <a:solidFill>
                  <a:srgbClr val="FFCC66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charset="0"/>
              </a:rPr>
              <a:t>Gracias Por Venir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16544" y="6174101"/>
            <a:ext cx="6768654" cy="55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prstTxWarp prst="textPlain">
              <a:avLst/>
            </a:prstTxWarp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_tradnl" sz="5400" b="1" spc="50" dirty="0" smtClean="0">
                <a:ln w="12700" cmpd="sng">
                  <a:solidFill>
                    <a:srgbClr val="0000FF"/>
                  </a:solidFill>
                  <a:prstDash val="solid"/>
                </a:ln>
                <a:solidFill>
                  <a:srgbClr val="8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charset="0"/>
              </a:rPr>
              <a:t>“Dios Os Bendiga”</a:t>
            </a:r>
            <a:endParaRPr lang="es-ES_tradnl" sz="5400" b="1" spc="50" dirty="0">
              <a:ln w="12700" cmpd="sng">
                <a:solidFill>
                  <a:srgbClr val="0000FF"/>
                </a:solidFill>
                <a:prstDash val="solid"/>
              </a:ln>
              <a:solidFill>
                <a:srgbClr val="8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95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494040" y="1286129"/>
            <a:ext cx="7227425" cy="207051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prstTxWarp prst="textPlain">
              <a:avLst/>
            </a:prstTxWarp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s-ES" sz="6600" dirty="0" smtClean="0">
                <a:ln>
                  <a:solidFill>
                    <a:srgbClr val="FF0000"/>
                  </a:solidFill>
                </a:ln>
                <a:solidFill>
                  <a:srgbClr val="800000"/>
                </a:solidFill>
                <a:latin typeface="Candara"/>
                <a:ea typeface="ヒラギノ角ゴ Pro W3" charset="0"/>
                <a:cs typeface="Candara"/>
              </a:rPr>
              <a:t>“</a:t>
            </a:r>
            <a:r>
              <a:rPr lang="es-ES" altLang="ja-JP" sz="6600" dirty="0" smtClean="0">
                <a:ln>
                  <a:solidFill>
                    <a:srgbClr val="FF0000"/>
                  </a:solidFill>
                </a:ln>
                <a:solidFill>
                  <a:srgbClr val="800000"/>
                </a:solidFill>
                <a:latin typeface="Candara"/>
                <a:ea typeface="ヒラギノ角ゴ Pro W3" charset="0"/>
                <a:cs typeface="Candara"/>
              </a:rPr>
              <a:t>No Creísteis En Mí</a:t>
            </a:r>
            <a:r>
              <a:rPr lang="ja-JP" altLang="es-ES" sz="6600" dirty="0" smtClean="0">
                <a:ln>
                  <a:solidFill>
                    <a:srgbClr val="FF0000"/>
                  </a:solidFill>
                </a:ln>
                <a:solidFill>
                  <a:srgbClr val="800000"/>
                </a:solidFill>
                <a:latin typeface="Candara"/>
                <a:ea typeface="ヒラギノ角ゴ Pro W3" charset="0"/>
                <a:cs typeface="Candara"/>
              </a:rPr>
              <a:t>”</a:t>
            </a:r>
            <a:endParaRPr lang="es-ES" sz="6600" dirty="0">
              <a:ln>
                <a:solidFill>
                  <a:srgbClr val="FF0000"/>
                </a:solidFill>
              </a:ln>
              <a:solidFill>
                <a:srgbClr val="800000"/>
              </a:solidFill>
              <a:latin typeface="Candara"/>
              <a:ea typeface="ヒラギノ角ゴ Pro W3" charset="0"/>
              <a:cs typeface="Candara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970175" y="4675877"/>
            <a:ext cx="38258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Monotype Sorts" charset="0"/>
              <a:buNone/>
            </a:pPr>
            <a:r>
              <a:rPr lang="es-ES" sz="4400" b="1" dirty="0" smtClean="0">
                <a:latin typeface="Times New Roman" charset="0"/>
                <a:ea typeface="ヒラギノ角ゴ Pro W3" charset="0"/>
                <a:cs typeface="ヒラギノ角ゴ Pro W3" charset="0"/>
              </a:rPr>
              <a:t>Números 20:12</a:t>
            </a:r>
            <a:endParaRPr lang="es-ES" sz="4400" b="1" dirty="0">
              <a:latin typeface="Times New Roman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02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1227404" y="2112628"/>
            <a:ext cx="4303545" cy="47453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800000"/>
              </a:buClr>
              <a:buFont typeface="Wingdings" charset="2"/>
              <a:buChar char=""/>
            </a:pPr>
            <a:r>
              <a:rPr lang="es-ES" sz="3600" dirty="0" smtClean="0">
                <a:latin typeface="Arial Narrow"/>
                <a:ea typeface="ヒラギノ角ゴ Pro W3" charset="0"/>
                <a:cs typeface="Arial Narrow"/>
              </a:rPr>
              <a:t> Lo que les fue dicho hacer.</a:t>
            </a:r>
          </a:p>
          <a:p>
            <a:pPr lvl="1">
              <a:buClr>
                <a:srgbClr val="FF0000"/>
              </a:buClr>
              <a:buFont typeface="Wingdings" charset="2"/>
              <a:buChar char="Ø"/>
            </a:pPr>
            <a:r>
              <a:rPr lang="es-ES" altLang="ja-JP" sz="3200" dirty="0" smtClean="0">
                <a:latin typeface="Arial Narrow"/>
                <a:ea typeface="ヒラギノ角ゴ Pro W3" charset="0"/>
                <a:cs typeface="Arial Narrow"/>
              </a:rPr>
              <a:t> </a:t>
            </a:r>
            <a:r>
              <a:rPr lang="ja-JP" altLang="es-ES" sz="3200" dirty="0" smtClean="0">
                <a:latin typeface="Arial Narrow"/>
                <a:ea typeface="ヒラギノ角ゴ Pro W3" charset="0"/>
                <a:cs typeface="Arial Narrow"/>
              </a:rPr>
              <a:t>“</a:t>
            </a:r>
            <a:r>
              <a:rPr lang="es-ES" altLang="ja-JP" sz="3200" dirty="0" smtClean="0">
                <a:latin typeface="Arial Narrow"/>
                <a:ea typeface="ヒラギノ角ゴ Pro W3" charset="0"/>
                <a:cs typeface="Arial Narrow"/>
              </a:rPr>
              <a:t>Toma la vara</a:t>
            </a:r>
            <a:r>
              <a:rPr lang="ja-JP" altLang="es-ES" sz="3200" dirty="0" smtClean="0">
                <a:latin typeface="Arial Narrow"/>
                <a:ea typeface="ヒラギノ角ゴ Pro W3" charset="0"/>
                <a:cs typeface="Arial Narrow"/>
              </a:rPr>
              <a:t>”</a:t>
            </a:r>
            <a:r>
              <a:rPr lang="es-ES" altLang="ja-JP" sz="3200" dirty="0" smtClean="0">
                <a:latin typeface="Arial Narrow"/>
                <a:ea typeface="ヒラギノ角ゴ Pro W3" charset="0"/>
                <a:cs typeface="Arial Narrow"/>
              </a:rPr>
              <a:t> (20:8).</a:t>
            </a:r>
          </a:p>
          <a:p>
            <a:pPr lvl="1">
              <a:buClr>
                <a:srgbClr val="FF0000"/>
              </a:buClr>
              <a:buFont typeface="Wingdings" charset="2"/>
              <a:buChar char="Ø"/>
            </a:pPr>
            <a:r>
              <a:rPr lang="es-ES" altLang="ja-JP" sz="3200" dirty="0" smtClean="0">
                <a:latin typeface="Arial Narrow"/>
                <a:ea typeface="ヒラギノ角ゴ Pro W3" charset="0"/>
                <a:cs typeface="Arial Narrow"/>
              </a:rPr>
              <a:t> </a:t>
            </a:r>
            <a:r>
              <a:rPr lang="ja-JP" altLang="es-ES" sz="3200" dirty="0" smtClean="0">
                <a:latin typeface="Arial Narrow"/>
                <a:ea typeface="ヒラギノ角ゴ Pro W3" charset="0"/>
                <a:cs typeface="Arial Narrow"/>
              </a:rPr>
              <a:t>“</a:t>
            </a:r>
            <a:r>
              <a:rPr lang="es-ES" altLang="ja-JP" sz="3200" dirty="0" smtClean="0">
                <a:latin typeface="Arial Narrow"/>
                <a:ea typeface="ヒラギノ角ゴ Pro W3" charset="0"/>
                <a:cs typeface="Arial Narrow"/>
              </a:rPr>
              <a:t>Reúne la congregación</a:t>
            </a:r>
            <a:r>
              <a:rPr lang="ja-JP" altLang="es-ES" sz="3200" dirty="0" smtClean="0">
                <a:latin typeface="Arial Narrow"/>
                <a:ea typeface="ヒラギノ角ゴ Pro W3" charset="0"/>
                <a:cs typeface="Arial Narrow"/>
              </a:rPr>
              <a:t>”</a:t>
            </a:r>
            <a:r>
              <a:rPr lang="es-ES" altLang="ja-JP" sz="3200" dirty="0" smtClean="0">
                <a:latin typeface="Arial Narrow"/>
                <a:ea typeface="ヒラギノ角ゴ Pro W3" charset="0"/>
                <a:cs typeface="Arial Narrow"/>
              </a:rPr>
              <a:t> (20:8).</a:t>
            </a:r>
          </a:p>
          <a:p>
            <a:pPr lvl="1">
              <a:buClr>
                <a:srgbClr val="FF0000"/>
              </a:buClr>
              <a:buFont typeface="Wingdings" charset="2"/>
              <a:buChar char="Ø"/>
            </a:pPr>
            <a:r>
              <a:rPr lang="es-ES" altLang="ja-JP" sz="3200" dirty="0" smtClean="0">
                <a:latin typeface="Arial Narrow"/>
                <a:ea typeface="ヒラギノ角ゴ Pro W3" charset="0"/>
                <a:cs typeface="Arial Narrow"/>
              </a:rPr>
              <a:t> </a:t>
            </a:r>
            <a:r>
              <a:rPr lang="ja-JP" altLang="es-ES" sz="3200" dirty="0" smtClean="0">
                <a:latin typeface="Arial Narrow"/>
                <a:ea typeface="ヒラギノ角ゴ Pro W3" charset="0"/>
                <a:cs typeface="Arial Narrow"/>
              </a:rPr>
              <a:t>“</a:t>
            </a:r>
            <a:r>
              <a:rPr lang="es-ES" altLang="ja-JP" sz="3200" dirty="0" smtClean="0">
                <a:latin typeface="Arial Narrow"/>
                <a:ea typeface="ヒラギノ角ゴ Pro W3" charset="0"/>
                <a:cs typeface="Arial Narrow"/>
              </a:rPr>
              <a:t>Hablad a la peña</a:t>
            </a:r>
            <a:r>
              <a:rPr lang="ja-JP" altLang="es-ES" sz="3200" dirty="0" smtClean="0">
                <a:latin typeface="Arial Narrow"/>
                <a:ea typeface="ヒラギノ角ゴ Pro W3" charset="0"/>
                <a:cs typeface="Arial Narrow"/>
              </a:rPr>
              <a:t>”</a:t>
            </a:r>
            <a:r>
              <a:rPr lang="es-ES" altLang="ja-JP" sz="3200" dirty="0" smtClean="0">
                <a:latin typeface="Arial Narrow"/>
                <a:ea typeface="ヒラギノ角ゴ Pro W3" charset="0"/>
                <a:cs typeface="Arial Narrow"/>
              </a:rPr>
              <a:t> (20:8).</a:t>
            </a:r>
            <a:endParaRPr lang="es-ES" sz="3200" dirty="0">
              <a:latin typeface="Arial Narrow"/>
              <a:ea typeface="ヒラギノ角ゴ Pro W3" charset="0"/>
              <a:cs typeface="Arial Narrow"/>
            </a:endParaRPr>
          </a:p>
        </p:txBody>
      </p:sp>
      <p:pic>
        <p:nvPicPr>
          <p:cNvPr id="3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949" y="1824289"/>
            <a:ext cx="3429000" cy="464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227404" y="769603"/>
            <a:ext cx="7772400" cy="838200"/>
          </a:xfrm>
          <a:noFill/>
        </p:spPr>
        <p:txBody>
          <a:bodyPr>
            <a:noAutofit/>
          </a:bodyPr>
          <a:lstStyle/>
          <a:p>
            <a:pPr algn="ctr"/>
            <a:r>
              <a:rPr lang="es-ES" sz="6000" b="1" dirty="0">
                <a:ln>
                  <a:solidFill>
                    <a:srgbClr val="FF0000"/>
                  </a:solidFill>
                </a:ln>
                <a:solidFill>
                  <a:srgbClr val="800000"/>
                </a:solidFill>
                <a:latin typeface="Candara"/>
                <a:ea typeface="ヒラギノ角ゴ Pro W3" charset="0"/>
                <a:cs typeface="Candara"/>
              </a:rPr>
              <a:t>El Evento  </a:t>
            </a:r>
            <a:r>
              <a:rPr lang="es-ES" sz="4000" b="1" dirty="0">
                <a:ln>
                  <a:solidFill>
                    <a:srgbClr val="FF0000"/>
                  </a:solidFill>
                </a:ln>
                <a:solidFill>
                  <a:srgbClr val="800000"/>
                </a:solidFill>
                <a:latin typeface="Candara"/>
                <a:ea typeface="ヒラギノ角ゴ Pro W3" charset="0"/>
                <a:cs typeface="Candara"/>
              </a:rPr>
              <a:t>Números 20:1-13</a:t>
            </a:r>
          </a:p>
        </p:txBody>
      </p:sp>
    </p:spTree>
    <p:extLst>
      <p:ext uri="{BB962C8B-B14F-4D97-AF65-F5344CB8AC3E}">
        <p14:creationId xmlns:p14="http://schemas.microsoft.com/office/powerpoint/2010/main" val="153202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949" y="1824289"/>
            <a:ext cx="3429000" cy="464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227404" y="769603"/>
            <a:ext cx="7772400" cy="838200"/>
          </a:xfrm>
          <a:noFill/>
        </p:spPr>
        <p:txBody>
          <a:bodyPr>
            <a:noAutofit/>
          </a:bodyPr>
          <a:lstStyle/>
          <a:p>
            <a:pPr algn="ctr"/>
            <a:r>
              <a:rPr lang="es-ES" sz="6000" b="1" dirty="0">
                <a:ln>
                  <a:solidFill>
                    <a:srgbClr val="FF0000"/>
                  </a:solidFill>
                </a:ln>
                <a:solidFill>
                  <a:srgbClr val="800000"/>
                </a:solidFill>
                <a:latin typeface="Candara"/>
                <a:ea typeface="ヒラギノ角ゴ Pro W3" charset="0"/>
                <a:cs typeface="Candara"/>
              </a:rPr>
              <a:t>El Evento  </a:t>
            </a:r>
            <a:r>
              <a:rPr lang="es-ES" sz="4000" b="1" dirty="0">
                <a:ln>
                  <a:solidFill>
                    <a:srgbClr val="FF0000"/>
                  </a:solidFill>
                </a:ln>
                <a:solidFill>
                  <a:srgbClr val="800000"/>
                </a:solidFill>
                <a:latin typeface="Candara"/>
                <a:ea typeface="ヒラギノ角ゴ Pro W3" charset="0"/>
                <a:cs typeface="Candara"/>
              </a:rPr>
              <a:t>Números 20:1-13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1395484" y="2037930"/>
            <a:ext cx="3810000" cy="42925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800000"/>
              </a:buClr>
              <a:buFont typeface="Wingdings" charset="2"/>
              <a:buChar char=""/>
            </a:pPr>
            <a:r>
              <a:rPr lang="es-ES" dirty="0" smtClean="0">
                <a:latin typeface="Arial Narrow"/>
                <a:ea typeface="ヒラギノ角ゴ Pro W3" charset="0"/>
                <a:cs typeface="Arial Narrow"/>
              </a:rPr>
              <a:t> </a:t>
            </a:r>
            <a:r>
              <a:rPr lang="es-ES" sz="3600" dirty="0" smtClean="0">
                <a:latin typeface="Arial Narrow"/>
                <a:ea typeface="ヒラギノ角ゴ Pro W3" charset="0"/>
                <a:cs typeface="Arial Narrow"/>
              </a:rPr>
              <a:t>Lo que hicieron.</a:t>
            </a:r>
          </a:p>
          <a:p>
            <a:pPr lvl="1">
              <a:buClr>
                <a:srgbClr val="FF0000"/>
              </a:buClr>
              <a:buFont typeface="Wingdings" charset="2"/>
              <a:buChar char="Ø"/>
            </a:pPr>
            <a:r>
              <a:rPr lang="es-ES" dirty="0" smtClean="0">
                <a:latin typeface="Arial Narrow"/>
                <a:ea typeface="ヒラギノ角ゴ Pro W3" charset="0"/>
                <a:cs typeface="Arial Narrow"/>
              </a:rPr>
              <a:t> Moisés tomó la vara, </a:t>
            </a:r>
            <a:r>
              <a:rPr lang="ja-JP" altLang="es-ES" dirty="0" smtClean="0">
                <a:latin typeface="Arial Narrow"/>
                <a:ea typeface="ヒラギノ角ゴ Pro W3" charset="0"/>
                <a:cs typeface="Arial Narrow"/>
              </a:rPr>
              <a:t>“</a:t>
            </a:r>
            <a:r>
              <a:rPr lang="es-ES" altLang="ja-JP" dirty="0" smtClean="0">
                <a:latin typeface="Arial Narrow"/>
                <a:ea typeface="ヒラギノ角ゴ Pro W3" charset="0"/>
                <a:cs typeface="Arial Narrow"/>
              </a:rPr>
              <a:t>como él [SEÑOR] le mandó</a:t>
            </a:r>
            <a:r>
              <a:rPr lang="ja-JP" altLang="es-ES" dirty="0" smtClean="0">
                <a:latin typeface="Arial Narrow"/>
                <a:ea typeface="ヒラギノ角ゴ Pro W3" charset="0"/>
                <a:cs typeface="Arial Narrow"/>
              </a:rPr>
              <a:t>”</a:t>
            </a:r>
            <a:r>
              <a:rPr lang="es-ES" altLang="ja-JP" dirty="0" smtClean="0">
                <a:latin typeface="Arial Narrow"/>
                <a:ea typeface="ヒラギノ角ゴ Pro W3" charset="0"/>
                <a:cs typeface="Arial Narrow"/>
              </a:rPr>
              <a:t> (20:9).</a:t>
            </a:r>
          </a:p>
          <a:p>
            <a:pPr lvl="1">
              <a:buClr>
                <a:srgbClr val="FF0000"/>
              </a:buClr>
              <a:buFont typeface="Wingdings" charset="2"/>
              <a:buChar char="Ø"/>
            </a:pPr>
            <a:r>
              <a:rPr lang="es-ES" dirty="0" smtClean="0">
                <a:latin typeface="Arial Narrow"/>
                <a:ea typeface="ヒラギノ角ゴ Pro W3" charset="0"/>
                <a:cs typeface="Arial Narrow"/>
              </a:rPr>
              <a:t> Reunieron a la congregación (20:10).</a:t>
            </a:r>
          </a:p>
          <a:p>
            <a:pPr lvl="1">
              <a:buFont typeface="Wingdings" charset="2"/>
              <a:buChar char="Ø"/>
            </a:pPr>
            <a:r>
              <a:rPr lang="es-ES" dirty="0" smtClean="0">
                <a:solidFill>
                  <a:srgbClr val="FF0000"/>
                </a:solidFill>
                <a:latin typeface="Arial Narrow"/>
                <a:ea typeface="ヒラギノ角ゴ Pro W3" charset="0"/>
                <a:cs typeface="Arial Narrow"/>
              </a:rPr>
              <a:t> Hablaron al pueblo (20:10) y golpearon la peña (20:11).</a:t>
            </a:r>
            <a:endParaRPr lang="es-ES" dirty="0">
              <a:solidFill>
                <a:srgbClr val="FF0000"/>
              </a:solidFill>
              <a:latin typeface="Arial Narrow"/>
              <a:ea typeface="ヒラギノ角ゴ Pro W3" charset="0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53202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1227404" y="1824289"/>
            <a:ext cx="4031096" cy="487965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800000"/>
              </a:buClr>
              <a:buFont typeface="Wingdings" charset="2"/>
              <a:buChar char=""/>
            </a:pPr>
            <a:r>
              <a:rPr lang="es-ES" sz="3600" dirty="0" smtClean="0">
                <a:latin typeface="Arial Narrow"/>
                <a:ea typeface="ヒラギノ角ゴ Pro W3" charset="0"/>
                <a:cs typeface="Arial Narrow"/>
              </a:rPr>
              <a:t> </a:t>
            </a:r>
            <a:r>
              <a:rPr lang="es-ES" sz="4000" dirty="0" smtClean="0">
                <a:latin typeface="Arial Narrow"/>
                <a:ea typeface="ヒラギノ角ゴ Pro W3" charset="0"/>
                <a:cs typeface="Arial Narrow"/>
              </a:rPr>
              <a:t>Lo que pasó.</a:t>
            </a:r>
          </a:p>
          <a:p>
            <a:pPr lvl="1">
              <a:buClr>
                <a:srgbClr val="FF0000"/>
              </a:buClr>
              <a:buFont typeface="Wingdings" charset="2"/>
              <a:buChar char="Ø"/>
            </a:pPr>
            <a:r>
              <a:rPr lang="es-ES" sz="3200" dirty="0" smtClean="0">
                <a:latin typeface="Arial Narrow"/>
                <a:ea typeface="ヒラギノ角ゴ Pro W3" charset="0"/>
                <a:cs typeface="Arial Narrow"/>
              </a:rPr>
              <a:t> ¡Salieron muchas aguas! (20:11).</a:t>
            </a:r>
          </a:p>
          <a:p>
            <a:pPr lvl="1">
              <a:buClr>
                <a:srgbClr val="FF0000"/>
              </a:buClr>
              <a:buFont typeface="Wingdings" charset="2"/>
              <a:buChar char="Ø"/>
            </a:pPr>
            <a:r>
              <a:rPr lang="es-ES" sz="3200" dirty="0" smtClean="0">
                <a:latin typeface="Arial Narrow"/>
                <a:ea typeface="ヒラギノ角ゴ Pro W3" charset="0"/>
                <a:cs typeface="Arial Narrow"/>
              </a:rPr>
              <a:t> </a:t>
            </a:r>
            <a:r>
              <a:rPr lang="es-ES" sz="3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Narrow"/>
                <a:ea typeface="ヒラギノ角ゴ Pro W3" charset="0"/>
                <a:cs typeface="Arial Narrow"/>
              </a:rPr>
              <a:t>El hecho de que Dios permite algo pasar</a:t>
            </a:r>
            <a:r>
              <a:rPr lang="es-ES" sz="3200" dirty="0" smtClean="0">
                <a:latin typeface="Arial Narrow"/>
                <a:ea typeface="ヒラギノ角ゴ Pro W3" charset="0"/>
                <a:cs typeface="Arial Narrow"/>
              </a:rPr>
              <a:t>, </a:t>
            </a:r>
            <a:r>
              <a:rPr lang="es-ES" sz="3200" i="1" dirty="0" smtClean="0">
                <a:latin typeface="Arial Narrow"/>
                <a:ea typeface="ヒラギノ角ゴ Pro W3" charset="0"/>
                <a:cs typeface="Arial Narrow"/>
              </a:rPr>
              <a:t>NO necesariamente significa que lo </a:t>
            </a:r>
            <a:r>
              <a:rPr lang="es-ES" sz="2400" b="1" i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Narrow"/>
                <a:ea typeface="ヒラギノ角ゴ Pro W3" charset="0"/>
                <a:cs typeface="Arial Narrow"/>
              </a:rPr>
              <a:t>HUBIERA AUTORIZADO</a:t>
            </a:r>
            <a:r>
              <a:rPr lang="es-ES" sz="2400" b="1" dirty="0" smtClean="0">
                <a:latin typeface="Arial Narrow"/>
                <a:ea typeface="ヒラギノ角ゴ Pro W3" charset="0"/>
                <a:cs typeface="Arial Narrow"/>
              </a:rPr>
              <a:t>.</a:t>
            </a:r>
            <a:endParaRPr lang="es-ES" sz="2400" b="1" dirty="0">
              <a:latin typeface="Arial Narrow"/>
              <a:ea typeface="ヒラギノ角ゴ Pro W3" charset="0"/>
              <a:cs typeface="Arial Narrow"/>
            </a:endParaRPr>
          </a:p>
        </p:txBody>
      </p:sp>
      <p:pic>
        <p:nvPicPr>
          <p:cNvPr id="3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949" y="1824289"/>
            <a:ext cx="3429000" cy="464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227404" y="769603"/>
            <a:ext cx="7772400" cy="838200"/>
          </a:xfrm>
          <a:noFill/>
        </p:spPr>
        <p:txBody>
          <a:bodyPr>
            <a:noAutofit/>
          </a:bodyPr>
          <a:lstStyle/>
          <a:p>
            <a:pPr algn="ctr"/>
            <a:r>
              <a:rPr lang="es-ES" sz="6000" b="1" dirty="0">
                <a:ln>
                  <a:solidFill>
                    <a:srgbClr val="FF0000"/>
                  </a:solidFill>
                </a:ln>
                <a:solidFill>
                  <a:srgbClr val="800000"/>
                </a:solidFill>
                <a:latin typeface="Candara"/>
                <a:ea typeface="ヒラギノ角ゴ Pro W3" charset="0"/>
                <a:cs typeface="Candara"/>
              </a:rPr>
              <a:t>El Evento  </a:t>
            </a:r>
            <a:r>
              <a:rPr lang="es-ES" sz="4000" b="1" dirty="0">
                <a:ln>
                  <a:solidFill>
                    <a:srgbClr val="FF0000"/>
                  </a:solidFill>
                </a:ln>
                <a:solidFill>
                  <a:srgbClr val="800000"/>
                </a:solidFill>
                <a:latin typeface="Candara"/>
                <a:ea typeface="ヒラギノ角ゴ Pro W3" charset="0"/>
                <a:cs typeface="Candara"/>
              </a:rPr>
              <a:t>Números 20:1-13</a:t>
            </a:r>
          </a:p>
        </p:txBody>
      </p:sp>
    </p:spTree>
    <p:extLst>
      <p:ext uri="{BB962C8B-B14F-4D97-AF65-F5344CB8AC3E}">
        <p14:creationId xmlns:p14="http://schemas.microsoft.com/office/powerpoint/2010/main" val="153202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219200" y="1960762"/>
            <a:ext cx="4047296" cy="450269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800000"/>
              </a:buClr>
              <a:buFont typeface="Wingdings" charset="2"/>
              <a:buChar char=""/>
            </a:pPr>
            <a:r>
              <a:rPr lang="es-ES" sz="3600" dirty="0" smtClean="0">
                <a:latin typeface="Arial Narrow"/>
                <a:ea typeface="ヒラギノ角ゴ Pro W3" charset="0"/>
                <a:cs typeface="Arial Narrow"/>
              </a:rPr>
              <a:t> </a:t>
            </a:r>
            <a:r>
              <a:rPr lang="es-ES" sz="36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Narrow"/>
                <a:ea typeface="ヒラギノ角ゴ Pro W3" charset="0"/>
                <a:cs typeface="Arial Narrow"/>
              </a:rPr>
              <a:t>Aarón (Núm. 20:24) </a:t>
            </a:r>
            <a:r>
              <a:rPr lang="es-ES" sz="3600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Narrow"/>
                <a:ea typeface="ヒラギノ角ゴ Pro W3" charset="0"/>
                <a:cs typeface="Arial Narrow"/>
              </a:rPr>
              <a:t>- </a:t>
            </a:r>
            <a:r>
              <a:rPr lang="es-ES" sz="36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Narrow"/>
                <a:ea typeface="ヒラギノ角ゴ Pro W3" charset="0"/>
                <a:cs typeface="Arial Narrow"/>
              </a:rPr>
              <a:t>murió en el monte </a:t>
            </a:r>
            <a:r>
              <a:rPr lang="es-ES" sz="36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Narrow"/>
                <a:ea typeface="ヒラギノ角ゴ Pro W3" charset="0"/>
                <a:cs typeface="Arial Narrow"/>
              </a:rPr>
              <a:t>Hor</a:t>
            </a:r>
            <a:r>
              <a:rPr lang="es-ES" sz="36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Narrow"/>
                <a:ea typeface="ヒラギノ角ゴ Pro W3" charset="0"/>
                <a:cs typeface="Arial Narrow"/>
              </a:rPr>
              <a:t> </a:t>
            </a:r>
            <a:r>
              <a:rPr lang="es-ES" sz="3600" dirty="0" smtClean="0">
                <a:latin typeface="Arial Narrow"/>
                <a:ea typeface="ヒラギノ角ゴ Pro W3" charset="0"/>
                <a:cs typeface="Arial Narrow"/>
              </a:rPr>
              <a:t>(</a:t>
            </a:r>
            <a:r>
              <a:rPr lang="es-ES" sz="3600" b="1" dirty="0" smtClean="0">
                <a:ln>
                  <a:solidFill>
                    <a:srgbClr val="000000"/>
                  </a:solidFill>
                </a:ln>
                <a:solidFill>
                  <a:srgbClr val="800000"/>
                </a:solidFill>
                <a:latin typeface="Arial Narrow"/>
                <a:ea typeface="ヒラギノ角ゴ Pro W3" charset="0"/>
                <a:cs typeface="Arial Narrow"/>
              </a:rPr>
              <a:t>Núm. 33:39</a:t>
            </a:r>
            <a:r>
              <a:rPr lang="es-ES" sz="3600" dirty="0" smtClean="0">
                <a:latin typeface="Arial Narrow"/>
                <a:ea typeface="ヒラギノ角ゴ Pro W3" charset="0"/>
                <a:cs typeface="Arial Narrow"/>
              </a:rPr>
              <a:t>).</a:t>
            </a:r>
          </a:p>
          <a:p>
            <a:pPr>
              <a:buClr>
                <a:srgbClr val="800000"/>
              </a:buClr>
              <a:buFont typeface="Wingdings" charset="2"/>
              <a:buChar char=""/>
            </a:pPr>
            <a:r>
              <a:rPr lang="es-ES" sz="3600" dirty="0" smtClean="0">
                <a:latin typeface="Arial Narrow"/>
                <a:ea typeface="ヒラギノ角ゴ Pro W3" charset="0"/>
                <a:cs typeface="Arial Narrow"/>
              </a:rPr>
              <a:t> </a:t>
            </a:r>
            <a:r>
              <a:rPr lang="es-ES" sz="36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Narrow"/>
                <a:ea typeface="ヒラギノ角ゴ Pro W3" charset="0"/>
                <a:cs typeface="Arial Narrow"/>
              </a:rPr>
              <a:t>Moisés (Deut.</a:t>
            </a:r>
            <a:br>
              <a:rPr lang="es-ES" sz="36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Narrow"/>
                <a:ea typeface="ヒラギノ角ゴ Pro W3" charset="0"/>
                <a:cs typeface="Arial Narrow"/>
              </a:rPr>
            </a:br>
            <a:r>
              <a:rPr lang="es-ES" sz="36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Narrow"/>
                <a:ea typeface="ヒラギノ角ゴ Pro W3" charset="0"/>
                <a:cs typeface="Arial Narrow"/>
              </a:rPr>
              <a:t>32:48-52) - murió en el monte </a:t>
            </a:r>
            <a:r>
              <a:rPr lang="es-ES" sz="3600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Narrow"/>
                <a:ea typeface="ヒラギノ角ゴ Pro W3" charset="0"/>
                <a:cs typeface="Arial Narrow"/>
              </a:rPr>
              <a:t>Nebo</a:t>
            </a:r>
            <a:r>
              <a:rPr lang="es-ES" sz="36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Narrow"/>
                <a:ea typeface="ヒラギノ角ゴ Pro W3" charset="0"/>
                <a:cs typeface="Arial Narrow"/>
              </a:rPr>
              <a:t> </a:t>
            </a:r>
            <a:r>
              <a:rPr lang="es-ES" sz="3600" dirty="0" smtClean="0">
                <a:latin typeface="Arial Narrow"/>
                <a:ea typeface="ヒラギノ角ゴ Pro W3" charset="0"/>
                <a:cs typeface="Arial Narrow"/>
              </a:rPr>
              <a:t>(</a:t>
            </a:r>
            <a:r>
              <a:rPr lang="es-ES" sz="3600" b="1" dirty="0" smtClean="0">
                <a:ln>
                  <a:solidFill>
                    <a:srgbClr val="000000"/>
                  </a:solidFill>
                </a:ln>
                <a:solidFill>
                  <a:srgbClr val="800000"/>
                </a:solidFill>
                <a:latin typeface="Arial Narrow"/>
                <a:ea typeface="ヒラギノ角ゴ Pro W3" charset="0"/>
                <a:cs typeface="Arial Narrow"/>
              </a:rPr>
              <a:t>Deut. 34:1-5</a:t>
            </a:r>
            <a:r>
              <a:rPr lang="es-ES" sz="3600" dirty="0" smtClean="0">
                <a:latin typeface="Arial Narrow"/>
                <a:ea typeface="ヒラギノ角ゴ Pro W3" charset="0"/>
                <a:cs typeface="Arial Narrow"/>
              </a:rPr>
              <a:t>).</a:t>
            </a:r>
            <a:endParaRPr lang="es-ES" sz="3600" dirty="0">
              <a:latin typeface="Arial Narrow"/>
              <a:ea typeface="ヒラギノ角ゴ Pro W3" charset="0"/>
              <a:cs typeface="Arial Narrow"/>
            </a:endParaRPr>
          </a:p>
        </p:txBody>
      </p:sp>
      <p:pic>
        <p:nvPicPr>
          <p:cNvPr id="4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949" y="1824289"/>
            <a:ext cx="3429000" cy="464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227404" y="769603"/>
            <a:ext cx="77724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6000" b="1" dirty="0" smtClean="0">
                <a:ln>
                  <a:solidFill>
                    <a:srgbClr val="FF0000"/>
                  </a:solidFill>
                </a:ln>
                <a:solidFill>
                  <a:srgbClr val="800000"/>
                </a:solidFill>
                <a:latin typeface="Candara"/>
                <a:ea typeface="ヒラギノ角ゴ Pro W3" charset="0"/>
                <a:cs typeface="Candara"/>
              </a:rPr>
              <a:t>Castigo Temporal</a:t>
            </a:r>
            <a:endParaRPr lang="es-ES" sz="4000" b="1" dirty="0">
              <a:ln>
                <a:solidFill>
                  <a:srgbClr val="FF0000"/>
                </a:solidFill>
              </a:ln>
              <a:solidFill>
                <a:srgbClr val="800000"/>
              </a:solidFill>
              <a:latin typeface="Candara"/>
              <a:ea typeface="ヒラギノ角ゴ Pro W3" charset="0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53202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949" y="1824289"/>
            <a:ext cx="3429000" cy="464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227404" y="769603"/>
            <a:ext cx="77724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b="1" dirty="0" smtClean="0">
                <a:ln>
                  <a:solidFill>
                    <a:srgbClr val="FF0000"/>
                  </a:solidFill>
                </a:ln>
                <a:solidFill>
                  <a:srgbClr val="800000"/>
                </a:solidFill>
                <a:latin typeface="Candara"/>
                <a:ea typeface="ヒラギノ角ゴ Pro W3" charset="0"/>
                <a:cs typeface="Candara"/>
              </a:rPr>
              <a:t>Dios Describe Su Pecado</a:t>
            </a:r>
            <a:endParaRPr lang="es-ES" sz="3600" b="1" dirty="0">
              <a:ln>
                <a:solidFill>
                  <a:srgbClr val="FF0000"/>
                </a:solidFill>
              </a:ln>
              <a:solidFill>
                <a:srgbClr val="800000"/>
              </a:solidFill>
              <a:latin typeface="Candara"/>
              <a:ea typeface="ヒラギノ角ゴ Pro W3" charset="0"/>
              <a:cs typeface="Candara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227404" y="1595229"/>
            <a:ext cx="333485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00"/>
              </a:buClr>
              <a:buFont typeface="Wingdings" charset="2"/>
              <a:buChar char=""/>
            </a:pPr>
            <a:r>
              <a:rPr lang="ja-JP" altLang="es-ES" sz="3200" dirty="0">
                <a:latin typeface="Arial Narrow"/>
                <a:ea typeface="ヒラギノ角ゴ Pro W3" charset="0"/>
                <a:cs typeface="Arial Narrow"/>
              </a:rPr>
              <a:t>“</a:t>
            </a:r>
            <a:r>
              <a:rPr lang="es-ES" altLang="ja-JP" sz="3200" dirty="0">
                <a:latin typeface="Arial Narrow"/>
                <a:ea typeface="ヒラギノ角ゴ Pro W3" charset="0"/>
                <a:cs typeface="Arial Narrow"/>
              </a:rPr>
              <a:t>No creísteis </a:t>
            </a:r>
            <a:endParaRPr lang="es-ES" altLang="ja-JP" sz="3200" dirty="0" smtClean="0">
              <a:latin typeface="Arial Narrow"/>
              <a:ea typeface="ヒラギノ角ゴ Pro W3" charset="0"/>
              <a:cs typeface="Arial Narrow"/>
            </a:endParaRPr>
          </a:p>
          <a:p>
            <a:pPr>
              <a:buClr>
                <a:srgbClr val="800000"/>
              </a:buClr>
            </a:pPr>
            <a:r>
              <a:rPr lang="es-ES" altLang="ja-JP" sz="3200" dirty="0" smtClean="0">
                <a:latin typeface="Arial Narrow"/>
                <a:ea typeface="ヒラギノ角ゴ Pro W3" charset="0"/>
                <a:cs typeface="Arial Narrow"/>
              </a:rPr>
              <a:t>en </a:t>
            </a:r>
            <a:r>
              <a:rPr lang="es-ES" altLang="ja-JP" sz="3200" dirty="0">
                <a:latin typeface="Arial Narrow"/>
                <a:ea typeface="ヒラギノ角ゴ Pro W3" charset="0"/>
                <a:cs typeface="Arial Narrow"/>
              </a:rPr>
              <a:t>Mí</a:t>
            </a:r>
            <a:r>
              <a:rPr lang="ja-JP" altLang="es-ES" sz="3200" dirty="0">
                <a:latin typeface="Arial Narrow"/>
                <a:ea typeface="ヒラギノ角ゴ Pro W3" charset="0"/>
                <a:cs typeface="Arial Narrow"/>
              </a:rPr>
              <a:t>”</a:t>
            </a:r>
            <a:r>
              <a:rPr lang="es-ES" altLang="ja-JP" sz="3200" dirty="0">
                <a:latin typeface="Arial Narrow"/>
                <a:ea typeface="ヒラギノ角ゴ Pro W3" charset="0"/>
                <a:cs typeface="Arial Narrow"/>
              </a:rPr>
              <a:t> (</a:t>
            </a:r>
            <a:r>
              <a:rPr lang="es-ES" altLang="ja-JP" sz="3200" dirty="0">
                <a:ln>
                  <a:solidFill>
                    <a:srgbClr val="000000"/>
                  </a:solidFill>
                </a:ln>
                <a:solidFill>
                  <a:srgbClr val="800000"/>
                </a:solidFill>
                <a:latin typeface="Arial Narrow"/>
                <a:ea typeface="ヒラギノ角ゴ Pro W3" charset="0"/>
                <a:cs typeface="Arial Narrow"/>
              </a:rPr>
              <a:t>Núm. 20:12</a:t>
            </a:r>
            <a:r>
              <a:rPr lang="es-ES" altLang="ja-JP" sz="3200" dirty="0">
                <a:latin typeface="Arial Narrow"/>
                <a:ea typeface="ヒラギノ角ゴ Pro W3" charset="0"/>
                <a:cs typeface="Arial Narrow"/>
              </a:rPr>
              <a:t>).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227404" y="2809735"/>
            <a:ext cx="307356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00"/>
              </a:buClr>
              <a:buFont typeface="Wingdings" charset="2"/>
              <a:buChar char=""/>
            </a:pPr>
            <a:r>
              <a:rPr lang="ja-JP" altLang="es-ES" sz="3200" dirty="0">
                <a:latin typeface="Arial Narrow"/>
                <a:ea typeface="ヒラギノ角ゴ Pro W3" charset="0"/>
                <a:cs typeface="Arial Narrow"/>
              </a:rPr>
              <a:t>“</a:t>
            </a:r>
            <a:r>
              <a:rPr lang="es-ES" altLang="ja-JP" sz="3200" dirty="0">
                <a:latin typeface="Arial Narrow"/>
                <a:ea typeface="ヒラギノ角ゴ Pro W3" charset="0"/>
                <a:cs typeface="Arial Narrow"/>
              </a:rPr>
              <a:t>Fuisteis </a:t>
            </a:r>
            <a:endParaRPr lang="es-ES" altLang="ja-JP" sz="3200" dirty="0" smtClean="0">
              <a:latin typeface="Arial Narrow"/>
              <a:ea typeface="ヒラギノ角ゴ Pro W3" charset="0"/>
              <a:cs typeface="Arial Narrow"/>
            </a:endParaRPr>
          </a:p>
          <a:p>
            <a:pPr>
              <a:buClr>
                <a:srgbClr val="800000"/>
              </a:buClr>
            </a:pPr>
            <a:r>
              <a:rPr lang="es-ES" altLang="ja-JP" sz="3200" dirty="0" smtClean="0">
                <a:latin typeface="Arial Narrow"/>
                <a:ea typeface="ヒラギノ角ゴ Pro W3" charset="0"/>
                <a:cs typeface="Arial Narrow"/>
              </a:rPr>
              <a:t>rebeldes</a:t>
            </a:r>
            <a:r>
              <a:rPr lang="ja-JP" altLang="es-ES" sz="3200" dirty="0">
                <a:latin typeface="Arial Narrow"/>
                <a:ea typeface="ヒラギノ角ゴ Pro W3" charset="0"/>
                <a:cs typeface="Arial Narrow"/>
              </a:rPr>
              <a:t>”</a:t>
            </a:r>
            <a:r>
              <a:rPr lang="es-ES" altLang="ja-JP" sz="3200" dirty="0">
                <a:latin typeface="Arial Narrow"/>
                <a:ea typeface="ヒラギノ角ゴ Pro W3" charset="0"/>
                <a:cs typeface="Arial Narrow"/>
              </a:rPr>
              <a:t>   (</a:t>
            </a:r>
            <a:r>
              <a:rPr lang="es-ES" altLang="ja-JP" sz="3200" dirty="0">
                <a:ln>
                  <a:solidFill>
                    <a:srgbClr val="000000"/>
                  </a:solidFill>
                </a:ln>
                <a:solidFill>
                  <a:srgbClr val="800000"/>
                </a:solidFill>
                <a:latin typeface="Arial Narrow"/>
                <a:ea typeface="ヒラギノ角ゴ Pro W3" charset="0"/>
                <a:cs typeface="Arial Narrow"/>
              </a:rPr>
              <a:t>20:24</a:t>
            </a:r>
            <a:r>
              <a:rPr lang="es-ES" altLang="ja-JP" sz="3200" dirty="0">
                <a:latin typeface="Arial Narrow"/>
                <a:ea typeface="ヒラギノ角ゴ Pro W3" charset="0"/>
                <a:cs typeface="Arial Narrow"/>
              </a:rPr>
              <a:t>).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1205521" y="4013222"/>
            <a:ext cx="328808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00"/>
              </a:buClr>
              <a:buFont typeface="Wingdings" charset="2"/>
              <a:buChar char=""/>
            </a:pPr>
            <a:r>
              <a:rPr lang="ja-JP" altLang="es-ES" sz="3200" dirty="0">
                <a:latin typeface="Arial Narrow"/>
                <a:ea typeface="ヒラギノ角ゴ Pro W3" charset="0"/>
                <a:cs typeface="Arial Narrow"/>
              </a:rPr>
              <a:t>“</a:t>
            </a:r>
            <a:r>
              <a:rPr lang="es-ES" altLang="ja-JP" sz="3200" dirty="0">
                <a:latin typeface="Arial Narrow"/>
                <a:ea typeface="ヒラギノ角ゴ Pro W3" charset="0"/>
                <a:cs typeface="Arial Narrow"/>
              </a:rPr>
              <a:t>Pecasteis </a:t>
            </a:r>
            <a:r>
              <a:rPr lang="es-ES" altLang="ja-JP" sz="3200" dirty="0" smtClean="0">
                <a:latin typeface="Arial Narrow"/>
                <a:ea typeface="ヒラギノ角ゴ Pro W3" charset="0"/>
                <a:cs typeface="Arial Narrow"/>
              </a:rPr>
              <a:t>contra</a:t>
            </a:r>
          </a:p>
          <a:p>
            <a:pPr>
              <a:buClr>
                <a:srgbClr val="800000"/>
              </a:buClr>
            </a:pPr>
            <a:r>
              <a:rPr lang="es-ES" altLang="ja-JP" sz="3200" dirty="0" smtClean="0">
                <a:latin typeface="Arial Narrow"/>
                <a:ea typeface="ヒラギノ角ゴ Pro W3" charset="0"/>
                <a:cs typeface="Arial Narrow"/>
              </a:rPr>
              <a:t> </a:t>
            </a:r>
            <a:r>
              <a:rPr lang="es-ES" altLang="ja-JP" sz="3200" dirty="0">
                <a:latin typeface="Arial Narrow"/>
                <a:ea typeface="ヒラギノ角ゴ Pro W3" charset="0"/>
                <a:cs typeface="Arial Narrow"/>
              </a:rPr>
              <a:t>Mí</a:t>
            </a:r>
            <a:r>
              <a:rPr lang="ja-JP" altLang="es-ES" sz="3200" dirty="0">
                <a:latin typeface="Arial Narrow"/>
                <a:ea typeface="ヒラギノ角ゴ Pro W3" charset="0"/>
                <a:cs typeface="Arial Narrow"/>
              </a:rPr>
              <a:t>”</a:t>
            </a:r>
            <a:r>
              <a:rPr lang="es-ES" altLang="ja-JP" sz="3200" dirty="0">
                <a:latin typeface="Arial Narrow"/>
                <a:ea typeface="ヒラギノ角ゴ Pro W3" charset="0"/>
                <a:cs typeface="Arial Narrow"/>
              </a:rPr>
              <a:t> (</a:t>
            </a:r>
            <a:r>
              <a:rPr lang="es-ES" altLang="ja-JP" sz="3200" dirty="0">
                <a:ln>
                  <a:solidFill>
                    <a:srgbClr val="000000"/>
                  </a:solidFill>
                </a:ln>
                <a:solidFill>
                  <a:srgbClr val="800000"/>
                </a:solidFill>
                <a:latin typeface="Arial Narrow"/>
                <a:ea typeface="ヒラギノ角ゴ Pro W3" charset="0"/>
                <a:cs typeface="Arial Narrow"/>
              </a:rPr>
              <a:t>Deut. 32:51</a:t>
            </a:r>
            <a:r>
              <a:rPr lang="es-ES" altLang="ja-JP" sz="3200" dirty="0">
                <a:latin typeface="Arial Narrow"/>
                <a:ea typeface="ヒラギノ角ゴ Pro W3" charset="0"/>
                <a:cs typeface="Arial Narrow"/>
              </a:rPr>
              <a:t>).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1227404" y="5100808"/>
            <a:ext cx="41105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800000"/>
              </a:buClr>
              <a:buFont typeface="Wingdings" charset="2"/>
              <a:buChar char=""/>
            </a:pPr>
            <a:r>
              <a:rPr lang="ja-JP" altLang="es-ES" sz="3200" dirty="0">
                <a:latin typeface="Arial Narrow"/>
                <a:ea typeface="ヒラギノ角ゴ Pro W3" charset="0"/>
                <a:cs typeface="Arial Narrow"/>
              </a:rPr>
              <a:t>“</a:t>
            </a:r>
            <a:r>
              <a:rPr lang="es-ES" altLang="ja-JP" sz="3200" dirty="0">
                <a:latin typeface="Arial Narrow"/>
                <a:ea typeface="ヒラギノ角ゴ Pro W3" charset="0"/>
                <a:cs typeface="Arial Narrow"/>
              </a:rPr>
              <a:t>No me </a:t>
            </a:r>
            <a:endParaRPr lang="es-ES" altLang="ja-JP" sz="3200" dirty="0" smtClean="0">
              <a:latin typeface="Arial Narrow"/>
              <a:ea typeface="ヒラギノ角ゴ Pro W3" charset="0"/>
              <a:cs typeface="Arial Narrow"/>
            </a:endParaRPr>
          </a:p>
          <a:p>
            <a:pPr>
              <a:buClr>
                <a:srgbClr val="800000"/>
              </a:buClr>
            </a:pPr>
            <a:r>
              <a:rPr lang="es-ES" altLang="ja-JP" sz="3200" dirty="0" smtClean="0">
                <a:latin typeface="Arial Narrow"/>
                <a:ea typeface="ヒラギノ角ゴ Pro W3" charset="0"/>
                <a:cs typeface="Arial Narrow"/>
              </a:rPr>
              <a:t>Santificasteis</a:t>
            </a:r>
            <a:r>
              <a:rPr lang="ja-JP" altLang="es-ES" sz="3200" dirty="0" smtClean="0">
                <a:latin typeface="Arial Narrow"/>
                <a:ea typeface="ヒラギノ角ゴ Pro W3" charset="0"/>
                <a:cs typeface="Arial Narrow"/>
              </a:rPr>
              <a:t>”</a:t>
            </a:r>
            <a:endParaRPr lang="es-ES_tradnl" altLang="ja-JP" sz="3200" dirty="0" smtClean="0">
              <a:latin typeface="Arial Narrow"/>
              <a:ea typeface="ヒラギノ角ゴ Pro W3" charset="0"/>
              <a:cs typeface="Arial Narrow"/>
            </a:endParaRPr>
          </a:p>
          <a:p>
            <a:pPr>
              <a:buClr>
                <a:srgbClr val="800000"/>
              </a:buClr>
            </a:pPr>
            <a:r>
              <a:rPr lang="es-ES" altLang="ja-JP" sz="3200" dirty="0" smtClean="0">
                <a:latin typeface="Arial Narrow"/>
                <a:ea typeface="ヒラギノ角ゴ Pro W3" charset="0"/>
                <a:cs typeface="Arial Narrow"/>
              </a:rPr>
              <a:t> (</a:t>
            </a:r>
            <a:r>
              <a:rPr lang="es-ES" altLang="ja-JP" sz="3200" dirty="0">
                <a:ln>
                  <a:solidFill>
                    <a:srgbClr val="000000"/>
                  </a:solidFill>
                </a:ln>
                <a:solidFill>
                  <a:srgbClr val="800000"/>
                </a:solidFill>
                <a:latin typeface="Arial Narrow"/>
                <a:ea typeface="ヒラギノ角ゴ Pro W3" charset="0"/>
                <a:cs typeface="Arial Narrow"/>
              </a:rPr>
              <a:t>Deut. 32:51</a:t>
            </a:r>
            <a:r>
              <a:rPr lang="es-ES" altLang="ja-JP" sz="3200" dirty="0">
                <a:latin typeface="Arial Narrow"/>
                <a:ea typeface="ヒラギノ角ゴ Pro W3" charset="0"/>
                <a:cs typeface="Arial Narrow"/>
              </a:rPr>
              <a:t>).</a:t>
            </a:r>
            <a:endParaRPr lang="es-ES" sz="4000" dirty="0">
              <a:latin typeface="Arial Narrow"/>
              <a:ea typeface="ヒラギノ角ゴ Pro W3" charset="0"/>
              <a:cs typeface="Arial Narrow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743567" y="1595229"/>
            <a:ext cx="196139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ja-JP" sz="3200" dirty="0">
                <a:solidFill>
                  <a:srgbClr val="FC0107"/>
                </a:solidFill>
                <a:latin typeface="Arial Narrow"/>
                <a:ea typeface="ヒラギノ角ゴ Pro W3" charset="0"/>
                <a:cs typeface="Arial Narrow"/>
              </a:rPr>
              <a:t>No creísteis</a:t>
            </a:r>
            <a:endParaRPr lang="es-ES" sz="3200" dirty="0">
              <a:solidFill>
                <a:srgbClr val="FC0107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1115647" y="2811830"/>
            <a:ext cx="22827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ja-JP" sz="3200" dirty="0" smtClean="0">
                <a:solidFill>
                  <a:srgbClr val="FC0107"/>
                </a:solidFill>
                <a:latin typeface="Arial Narrow"/>
                <a:ea typeface="ヒラギノ角ゴ Pro W3" charset="0"/>
                <a:cs typeface="Arial Narrow"/>
              </a:rPr>
              <a:t>       Fuisteis</a:t>
            </a:r>
          </a:p>
          <a:p>
            <a:r>
              <a:rPr lang="es-ES" altLang="ja-JP" sz="3200" dirty="0" smtClean="0">
                <a:solidFill>
                  <a:srgbClr val="FC0107"/>
                </a:solidFill>
                <a:latin typeface="Arial Narrow"/>
                <a:ea typeface="ヒラギノ角ゴ Pro W3" charset="0"/>
                <a:cs typeface="Arial Narrow"/>
              </a:rPr>
              <a:t> </a:t>
            </a:r>
            <a:r>
              <a:rPr lang="es-ES" altLang="ja-JP" sz="3200" dirty="0">
                <a:solidFill>
                  <a:srgbClr val="FC0107"/>
                </a:solidFill>
                <a:latin typeface="Arial Narrow"/>
                <a:ea typeface="ヒラギノ角ゴ Pro W3" charset="0"/>
                <a:cs typeface="Arial Narrow"/>
              </a:rPr>
              <a:t>rebeldes</a:t>
            </a:r>
            <a:endParaRPr lang="es-ES" sz="3200" dirty="0">
              <a:solidFill>
                <a:srgbClr val="FC0107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1724085" y="4021769"/>
            <a:ext cx="267272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ja-JP" sz="3200" dirty="0">
                <a:solidFill>
                  <a:srgbClr val="FC0107"/>
                </a:solidFill>
                <a:latin typeface="Arial Narrow"/>
                <a:ea typeface="ヒラギノ角ゴ Pro W3" charset="0"/>
                <a:cs typeface="Arial Narrow"/>
              </a:rPr>
              <a:t>Pecasteis contra </a:t>
            </a:r>
            <a:endParaRPr lang="es-ES" sz="3200" dirty="0">
              <a:solidFill>
                <a:srgbClr val="FC0107"/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1210240" y="5091433"/>
            <a:ext cx="24947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ja-JP" sz="3200" dirty="0" smtClean="0">
                <a:solidFill>
                  <a:srgbClr val="FC0107"/>
                </a:solidFill>
                <a:latin typeface="Arial Narrow"/>
                <a:ea typeface="ヒラギノ角ゴ Pro W3" charset="0"/>
                <a:cs typeface="Arial Narrow"/>
              </a:rPr>
              <a:t>      No </a:t>
            </a:r>
            <a:r>
              <a:rPr lang="es-ES" altLang="ja-JP" sz="3200" dirty="0">
                <a:solidFill>
                  <a:srgbClr val="FC0107"/>
                </a:solidFill>
                <a:latin typeface="Arial Narrow"/>
                <a:ea typeface="ヒラギノ角ゴ Pro W3" charset="0"/>
                <a:cs typeface="Arial Narrow"/>
              </a:rPr>
              <a:t>me </a:t>
            </a:r>
            <a:endParaRPr lang="es-ES" altLang="ja-JP" sz="3200" dirty="0" smtClean="0">
              <a:solidFill>
                <a:srgbClr val="FC0107"/>
              </a:solidFill>
              <a:latin typeface="Arial Narrow"/>
              <a:ea typeface="ヒラギノ角ゴ Pro W3" charset="0"/>
              <a:cs typeface="Arial Narrow"/>
            </a:endParaRPr>
          </a:p>
          <a:p>
            <a:r>
              <a:rPr lang="es-ES" altLang="ja-JP" sz="3200" dirty="0" smtClean="0">
                <a:solidFill>
                  <a:srgbClr val="FC0107"/>
                </a:solidFill>
                <a:latin typeface="Arial Narrow"/>
                <a:ea typeface="ヒラギノ角ゴ Pro W3" charset="0"/>
                <a:cs typeface="Arial Narrow"/>
              </a:rPr>
              <a:t>Santificasteis</a:t>
            </a:r>
            <a:endParaRPr lang="es-ES" sz="3200" dirty="0">
              <a:solidFill>
                <a:srgbClr val="FC01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02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086085" y="1841017"/>
            <a:ext cx="6232457" cy="40894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800000"/>
              </a:buClr>
              <a:buFont typeface="Wingdings" charset="2"/>
              <a:buChar char=""/>
            </a:pPr>
            <a:r>
              <a:rPr lang="es-ES" sz="3600" dirty="0" smtClean="0">
                <a:latin typeface="Times New Roman" charset="0"/>
                <a:ea typeface="ヒラギノ角ゴ Pro W3" charset="0"/>
                <a:cs typeface="ヒラギノ角ゴ Pro W3" charset="0"/>
              </a:rPr>
              <a:t> Bautismo (Mar. 16:16).</a:t>
            </a:r>
          </a:p>
          <a:p>
            <a:pPr>
              <a:buClr>
                <a:srgbClr val="800000"/>
              </a:buClr>
              <a:buFont typeface="Wingdings" charset="2"/>
              <a:buChar char=""/>
            </a:pPr>
            <a:r>
              <a:rPr lang="es-ES" sz="3600" dirty="0" smtClean="0">
                <a:latin typeface="Times New Roman" charset="0"/>
                <a:ea typeface="ヒラギノ角ゴ Pro W3" charset="0"/>
                <a:cs typeface="ヒラギノ角ゴ Pro W3" charset="0"/>
              </a:rPr>
              <a:t> Mujeres como predicadores                        (1 Cor. 14:34-35; 1 Tim. 2:12).</a:t>
            </a:r>
          </a:p>
          <a:p>
            <a:pPr>
              <a:buClr>
                <a:srgbClr val="800000"/>
              </a:buClr>
              <a:buFont typeface="Wingdings" charset="2"/>
              <a:buChar char=""/>
            </a:pPr>
            <a:r>
              <a:rPr lang="es-ES" altLang="ja-JP" sz="3600" dirty="0" smtClean="0">
                <a:latin typeface="Times New Roman" charset="0"/>
                <a:ea typeface="ヒラギノ角ゴ Pro W3" charset="0"/>
                <a:cs typeface="ヒラギノ角ゴ Pro W3" charset="0"/>
              </a:rPr>
              <a:t> </a:t>
            </a:r>
            <a:r>
              <a:rPr lang="ja-JP" altLang="es-ES" sz="3600" dirty="0" smtClean="0">
                <a:latin typeface="Times New Roman" charset="0"/>
                <a:ea typeface="ヒラギノ角ゴ Pro W3" charset="0"/>
                <a:cs typeface="ヒラギノ角ゴ Pro W3" charset="0"/>
              </a:rPr>
              <a:t>“</a:t>
            </a:r>
            <a:r>
              <a:rPr lang="es-ES" altLang="ja-JP" sz="3600" dirty="0" smtClean="0">
                <a:latin typeface="Times New Roman" charset="0"/>
                <a:ea typeface="ヒラギノ角ゴ Pro W3" charset="0"/>
                <a:cs typeface="ヒラギノ角ゴ Pro W3" charset="0"/>
              </a:rPr>
              <a:t>El evangelio social</a:t>
            </a:r>
            <a:r>
              <a:rPr lang="ja-JP" altLang="es-ES" sz="3600" dirty="0" smtClean="0">
                <a:latin typeface="Times New Roman" charset="0"/>
                <a:ea typeface="ヒラギノ角ゴ Pro W3" charset="0"/>
                <a:cs typeface="ヒラギノ角ゴ Pro W3" charset="0"/>
              </a:rPr>
              <a:t>”</a:t>
            </a:r>
            <a:r>
              <a:rPr lang="es-ES" altLang="ja-JP" sz="3600" dirty="0" smtClean="0">
                <a:latin typeface="Times New Roman" charset="0"/>
                <a:ea typeface="ヒラギノ角ゴ Pro W3" charset="0"/>
                <a:cs typeface="ヒラギノ角ゴ Pro W3" charset="0"/>
              </a:rPr>
              <a:t>.</a:t>
            </a:r>
          </a:p>
          <a:p>
            <a:pPr>
              <a:buClr>
                <a:srgbClr val="800000"/>
              </a:buClr>
              <a:buFont typeface="Wingdings" charset="2"/>
              <a:buChar char=""/>
            </a:pPr>
            <a:r>
              <a:rPr lang="es-ES" sz="3600" dirty="0" smtClean="0">
                <a:latin typeface="Times New Roman" charset="0"/>
                <a:ea typeface="ヒラギノ角ゴ Pro W3" charset="0"/>
                <a:cs typeface="ヒラギノ角ゴ Pro W3" charset="0"/>
              </a:rPr>
              <a:t> La solución: </a:t>
            </a:r>
            <a:r>
              <a:rPr lang="ja-JP" altLang="es-ES" sz="3600" dirty="0" smtClean="0">
                <a:latin typeface="Times New Roman" charset="0"/>
                <a:ea typeface="ヒラギノ角ゴ Pro W3" charset="0"/>
                <a:cs typeface="ヒラギノ角ゴ Pro W3" charset="0"/>
              </a:rPr>
              <a:t>“</a:t>
            </a:r>
            <a:r>
              <a:rPr lang="es-ES" altLang="ja-JP" sz="3600" b="1" dirty="0" smtClean="0">
                <a:solidFill>
                  <a:srgbClr val="FF0000"/>
                </a:solidFill>
                <a:latin typeface="Times New Roman" charset="0"/>
                <a:ea typeface="ヒラギノ角ゴ Pro W3" charset="0"/>
                <a:cs typeface="ヒラギノ角ゴ Pro W3" charset="0"/>
              </a:rPr>
              <a:t>¿</a:t>
            </a:r>
            <a:r>
              <a:rPr lang="es-ES" altLang="ja-JP" sz="3600" b="1" dirty="0" smtClean="0">
                <a:ln>
                  <a:solidFill>
                    <a:srgbClr val="000000"/>
                  </a:solidFill>
                </a:ln>
                <a:solidFill>
                  <a:srgbClr val="800000"/>
                </a:solidFill>
                <a:latin typeface="Times New Roman" charset="0"/>
                <a:ea typeface="ヒラギノ角ゴ Pro W3" charset="0"/>
                <a:cs typeface="ヒラギノ角ゴ Pro W3" charset="0"/>
              </a:rPr>
              <a:t>qué dice la Escritura</a:t>
            </a:r>
            <a:r>
              <a:rPr lang="es-ES" altLang="ja-JP" sz="3600" b="1" dirty="0" smtClean="0">
                <a:solidFill>
                  <a:srgbClr val="FF0000"/>
                </a:solidFill>
                <a:latin typeface="Times New Roman" charset="0"/>
                <a:ea typeface="ヒラギノ角ゴ Pro W3" charset="0"/>
                <a:cs typeface="ヒラギノ角ゴ Pro W3" charset="0"/>
              </a:rPr>
              <a:t>?</a:t>
            </a:r>
            <a:r>
              <a:rPr lang="ja-JP" altLang="es-ES" sz="3600" dirty="0" smtClean="0">
                <a:latin typeface="Times New Roman" charset="0"/>
                <a:ea typeface="ヒラギノ角ゴ Pro W3" charset="0"/>
                <a:cs typeface="ヒラギノ角ゴ Pro W3" charset="0"/>
              </a:rPr>
              <a:t>”</a:t>
            </a:r>
            <a:r>
              <a:rPr lang="es-ES" altLang="ja-JP" sz="3600" dirty="0" smtClean="0">
                <a:latin typeface="Times New Roman" charset="0"/>
                <a:ea typeface="ヒラギノ角ゴ Pro W3" charset="0"/>
                <a:cs typeface="ヒラギノ角ゴ Pro W3" charset="0"/>
              </a:rPr>
              <a:t> (Rom. 4:3).</a:t>
            </a:r>
            <a:endParaRPr lang="es-ES" sz="3600" dirty="0">
              <a:latin typeface="Times New Roman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227404" y="769603"/>
            <a:ext cx="77724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b="1" dirty="0" smtClean="0">
                <a:ln>
                  <a:solidFill>
                    <a:srgbClr val="FF0000"/>
                  </a:solidFill>
                </a:ln>
                <a:solidFill>
                  <a:srgbClr val="800000"/>
                </a:solidFill>
                <a:latin typeface="Candara"/>
                <a:ea typeface="ヒラギノ角ゴ Pro W3" charset="0"/>
                <a:cs typeface="Candara"/>
              </a:rPr>
              <a:t>¿Somos Incrédulos Hoy?</a:t>
            </a:r>
            <a:endParaRPr lang="es-ES" sz="3600" b="1" dirty="0">
              <a:ln>
                <a:solidFill>
                  <a:srgbClr val="FF0000"/>
                </a:solidFill>
              </a:ln>
              <a:solidFill>
                <a:srgbClr val="800000"/>
              </a:solidFill>
              <a:latin typeface="Candara"/>
              <a:ea typeface="ヒラギノ角ゴ Pro W3" charset="0"/>
              <a:cs typeface="Candara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4743" y="1607802"/>
            <a:ext cx="2009256" cy="460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02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7962918" cy="762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s-ES" sz="3200" b="1" dirty="0">
                <a:ln w="500">
                  <a:solidFill>
                    <a:srgbClr val="FF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  <a:cs typeface="Candara"/>
              </a:rPr>
              <a:t>Usted Debe Dar </a:t>
            </a:r>
            <a:br>
              <a:rPr lang="es-ES" sz="3200" b="1" dirty="0">
                <a:ln w="500">
                  <a:solidFill>
                    <a:srgbClr val="FF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  <a:cs typeface="Candara"/>
              </a:rPr>
            </a:br>
            <a:r>
              <a:rPr lang="es-ES" sz="3200" b="1" dirty="0">
                <a:ln w="500">
                  <a:solidFill>
                    <a:srgbClr val="FF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  <a:cs typeface="Candara"/>
              </a:rPr>
              <a:t>Los Siguientes Pasos De Obediencia.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429000" y="5784850"/>
            <a:ext cx="2333625" cy="369888"/>
          </a:xfrm>
          <a:prstGeom prst="rect">
            <a:avLst/>
          </a:prstGeom>
          <a:solidFill>
            <a:srgbClr val="94C600"/>
          </a:solidFill>
          <a:ln>
            <a:solidFill>
              <a:srgbClr val="92D05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kern="0" dirty="0">
                <a:solidFill>
                  <a:prstClr val="black"/>
                </a:solidFill>
                <a:latin typeface="Century Gothic"/>
              </a:rPr>
              <a:t>OIR </a:t>
            </a:r>
            <a:r>
              <a:rPr lang="es-ES" sz="1200" b="1" kern="0" dirty="0">
                <a:solidFill>
                  <a:prstClr val="black"/>
                </a:solidFill>
                <a:latin typeface="Century Gothic"/>
              </a:rPr>
              <a:t>(Rom. 10:17).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609975" y="5268913"/>
            <a:ext cx="2333625" cy="338137"/>
          </a:xfrm>
          <a:prstGeom prst="rect">
            <a:avLst/>
          </a:prstGeom>
          <a:solidFill>
            <a:srgbClr val="94C600"/>
          </a:solidFill>
          <a:ln>
            <a:solidFill>
              <a:srgbClr val="92D05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kern="0" dirty="0">
                <a:solidFill>
                  <a:prstClr val="black"/>
                </a:solidFill>
                <a:latin typeface="Century Gothic"/>
              </a:rPr>
              <a:t>CREER </a:t>
            </a:r>
            <a:r>
              <a:rPr lang="es-ES" sz="1100" b="1" kern="0" dirty="0">
                <a:solidFill>
                  <a:prstClr val="black"/>
                </a:solidFill>
                <a:latin typeface="Century Gothic"/>
              </a:rPr>
              <a:t>((Mar. 16:15-16)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721100" y="4811713"/>
            <a:ext cx="2357438" cy="307975"/>
          </a:xfrm>
          <a:prstGeom prst="rect">
            <a:avLst/>
          </a:prstGeom>
          <a:solidFill>
            <a:srgbClr val="94C600"/>
          </a:solidFill>
          <a:ln>
            <a:solidFill>
              <a:srgbClr val="92D05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kern="0" dirty="0">
                <a:solidFill>
                  <a:prstClr val="black"/>
                </a:solidFill>
                <a:latin typeface="Century Gothic"/>
              </a:rPr>
              <a:t>ARREPENTIRSE: </a:t>
            </a:r>
            <a:r>
              <a:rPr lang="es-ES" sz="1050" b="1" kern="0" dirty="0">
                <a:solidFill>
                  <a:prstClr val="black"/>
                </a:solidFill>
                <a:latin typeface="Century Gothic"/>
              </a:rPr>
              <a:t>(Hch. 17:30)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865563" y="4367213"/>
            <a:ext cx="2332037" cy="338137"/>
          </a:xfrm>
          <a:prstGeom prst="rect">
            <a:avLst/>
          </a:prstGeom>
          <a:solidFill>
            <a:srgbClr val="94C600"/>
          </a:solidFill>
          <a:ln>
            <a:solidFill>
              <a:srgbClr val="92D05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kern="0" dirty="0">
                <a:solidFill>
                  <a:prstClr val="black"/>
                </a:solidFill>
                <a:latin typeface="Century Gothic"/>
              </a:rPr>
              <a:t>CONFESAR </a:t>
            </a:r>
            <a:r>
              <a:rPr lang="es-ES" sz="1100" b="1" kern="0" dirty="0">
                <a:solidFill>
                  <a:prstClr val="black"/>
                </a:solidFill>
                <a:latin typeface="Century Gothic"/>
              </a:rPr>
              <a:t>(Rom. 10:9,10)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025900" y="3905250"/>
            <a:ext cx="2319338" cy="368300"/>
          </a:xfrm>
          <a:prstGeom prst="rect">
            <a:avLst/>
          </a:prstGeom>
          <a:solidFill>
            <a:srgbClr val="94C600"/>
          </a:solidFill>
          <a:ln>
            <a:solidFill>
              <a:srgbClr val="92D05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kern="0" dirty="0">
                <a:solidFill>
                  <a:prstClr val="black"/>
                </a:solidFill>
                <a:latin typeface="Century Gothic"/>
              </a:rPr>
              <a:t>Bautizarse </a:t>
            </a:r>
            <a:r>
              <a:rPr lang="es-ES" sz="1200" b="1" kern="0" dirty="0">
                <a:solidFill>
                  <a:prstClr val="black"/>
                </a:solidFill>
                <a:latin typeface="Century Gothic"/>
              </a:rPr>
              <a:t>(Hch. 2:38)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" t="11575" b="4472"/>
          <a:stretch>
            <a:fillRect/>
          </a:stretch>
        </p:blipFill>
        <p:spPr bwMode="auto">
          <a:xfrm>
            <a:off x="1066800" y="6172200"/>
            <a:ext cx="21510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Resultado de imagen para hombres caminando preocupad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2"/>
          <a:stretch>
            <a:fillRect/>
          </a:stretch>
        </p:blipFill>
        <p:spPr bwMode="auto">
          <a:xfrm>
            <a:off x="2754313" y="4205288"/>
            <a:ext cx="674687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uadroTexto 13"/>
          <p:cNvSpPr txBox="1">
            <a:spLocks noChangeArrowheads="1"/>
          </p:cNvSpPr>
          <p:nvPr/>
        </p:nvSpPr>
        <p:spPr bwMode="auto">
          <a:xfrm>
            <a:off x="6423025" y="2003425"/>
            <a:ext cx="720725" cy="3386138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s-ES" sz="2800">
              <a:solidFill>
                <a:srgbClr val="C00000"/>
              </a:solidFill>
              <a:latin typeface="Britannic Bold" charset="0"/>
            </a:endParaRPr>
          </a:p>
          <a:p>
            <a:pPr algn="ctr"/>
            <a:r>
              <a:rPr lang="es-ES" sz="2800">
                <a:solidFill>
                  <a:srgbClr val="C00000"/>
                </a:solidFill>
                <a:latin typeface="Britannic Bold" charset="0"/>
              </a:rPr>
              <a:t>P</a:t>
            </a:r>
          </a:p>
          <a:p>
            <a:pPr algn="ctr"/>
            <a:r>
              <a:rPr lang="es-ES" sz="2800">
                <a:solidFill>
                  <a:srgbClr val="C00000"/>
                </a:solidFill>
                <a:latin typeface="Britannic Bold" charset="0"/>
              </a:rPr>
              <a:t>E</a:t>
            </a:r>
          </a:p>
          <a:p>
            <a:pPr algn="ctr"/>
            <a:r>
              <a:rPr lang="es-ES" sz="2800">
                <a:solidFill>
                  <a:srgbClr val="C00000"/>
                </a:solidFill>
                <a:latin typeface="Britannic Bold" charset="0"/>
              </a:rPr>
              <a:t>C</a:t>
            </a:r>
          </a:p>
          <a:p>
            <a:pPr algn="ctr"/>
            <a:r>
              <a:rPr lang="es-ES" sz="2800">
                <a:solidFill>
                  <a:srgbClr val="C00000"/>
                </a:solidFill>
                <a:latin typeface="Britannic Bold" charset="0"/>
              </a:rPr>
              <a:t>A</a:t>
            </a:r>
          </a:p>
          <a:p>
            <a:pPr algn="ctr"/>
            <a:r>
              <a:rPr lang="es-ES" sz="2800">
                <a:solidFill>
                  <a:srgbClr val="C00000"/>
                </a:solidFill>
                <a:latin typeface="Britannic Bold" charset="0"/>
              </a:rPr>
              <a:t>D</a:t>
            </a:r>
          </a:p>
          <a:p>
            <a:pPr algn="ctr"/>
            <a:r>
              <a:rPr lang="es-ES" sz="2800">
                <a:solidFill>
                  <a:srgbClr val="C00000"/>
                </a:solidFill>
                <a:latin typeface="Britannic Bold" charset="0"/>
              </a:rPr>
              <a:t>O</a:t>
            </a:r>
          </a:p>
          <a:p>
            <a:endParaRPr lang="es-ES" sz="1800">
              <a:solidFill>
                <a:srgbClr val="C00000"/>
              </a:solidFill>
              <a:latin typeface="Britannic Bold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19400"/>
            <a:ext cx="11461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4343400" y="1524000"/>
            <a:ext cx="1676399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6000" dirty="0">
                <a:ln w="38100" cmpd="sng">
                  <a:solidFill>
                    <a:srgbClr val="FF9900"/>
                  </a:solidFill>
                </a:ln>
                <a:solidFill>
                  <a:srgbClr val="800000"/>
                </a:solidFill>
                <a:latin typeface="Bernard MT Condensed" panose="02050806060905020404" pitchFamily="18" charset="0"/>
              </a:rPr>
              <a:t>DIOS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225" y="1973263"/>
            <a:ext cx="11398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uadroTexto 17"/>
          <p:cNvSpPr txBox="1">
            <a:spLocks noChangeArrowheads="1"/>
          </p:cNvSpPr>
          <p:nvPr/>
        </p:nvSpPr>
        <p:spPr bwMode="auto">
          <a:xfrm>
            <a:off x="1066800" y="3617913"/>
            <a:ext cx="16002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2000" b="1">
                <a:solidFill>
                  <a:srgbClr val="2E2E00"/>
                </a:solidFill>
                <a:latin typeface="Book Antiqua" charset="0"/>
              </a:rPr>
              <a:t>“por cuanto todos pecaron, y están destituidos de la gloria de Dios” </a:t>
            </a:r>
          </a:p>
          <a:p>
            <a:pPr algn="ctr" eaLnBrk="1" hangingPunct="1"/>
            <a:r>
              <a:rPr lang="es-ES" sz="2000" b="1">
                <a:solidFill>
                  <a:srgbClr val="FF0000"/>
                </a:solidFill>
                <a:latin typeface="Book Antiqua" charset="0"/>
              </a:rPr>
              <a:t>(Rom 3:23).  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7184572" y="3120571"/>
            <a:ext cx="1959428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400" b="1" dirty="0">
                <a:ln>
                  <a:solidFill>
                    <a:srgbClr val="000000"/>
                  </a:solidFill>
                </a:ln>
                <a:solidFill>
                  <a:srgbClr val="000090"/>
                </a:solidFill>
                <a:latin typeface="Book Antiqua" panose="02040602050305030304" pitchFamily="18" charset="0"/>
              </a:rPr>
              <a:t>“</a:t>
            </a:r>
            <a:r>
              <a:rPr lang="es-ES" sz="2400" b="1" i="1" dirty="0">
                <a:ln>
                  <a:solidFill>
                    <a:srgbClr val="000000"/>
                  </a:solidFill>
                </a:ln>
                <a:solidFill>
                  <a:srgbClr val="000090"/>
                </a:solidFill>
                <a:latin typeface="Book Antiqua" panose="02040602050305030304" pitchFamily="18" charset="0"/>
              </a:rPr>
              <a:t>Cristo… vino a ser autor de eterna salvación para todos los que le obedecen</a:t>
            </a:r>
            <a:r>
              <a:rPr lang="es-ES" sz="2400" b="1" dirty="0">
                <a:ln>
                  <a:solidFill>
                    <a:srgbClr val="000000"/>
                  </a:solidFill>
                </a:ln>
                <a:solidFill>
                  <a:srgbClr val="000090"/>
                </a:solidFill>
                <a:latin typeface="Book Antiqua" panose="02040602050305030304" pitchFamily="18" charset="0"/>
              </a:rPr>
              <a:t>”</a:t>
            </a:r>
          </a:p>
          <a:p>
            <a:pPr algn="ctr">
              <a:defRPr/>
            </a:pPr>
            <a:r>
              <a:rPr lang="es-ES" sz="2400" b="1" dirty="0">
                <a:ln>
                  <a:solidFill>
                    <a:srgbClr val="000000"/>
                  </a:solidFill>
                </a:ln>
                <a:solidFill>
                  <a:srgbClr val="000090"/>
                </a:solidFill>
                <a:latin typeface="Book Antiqua" panose="02040602050305030304" pitchFamily="18" charset="0"/>
              </a:rPr>
              <a:t>(Heb.5:9)</a:t>
            </a:r>
          </a:p>
        </p:txBody>
      </p:sp>
    </p:spTree>
    <p:extLst>
      <p:ext uri="{BB962C8B-B14F-4D97-AF65-F5344CB8AC3E}">
        <p14:creationId xmlns:p14="http://schemas.microsoft.com/office/powerpoint/2010/main" val="7190490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8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517</Words>
  <Application>Microsoft Macintosh PowerPoint</Application>
  <PresentationFormat>Presentación en pantalla (4:3)</PresentationFormat>
  <Paragraphs>72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30" baseType="lpstr">
      <vt:lpstr>Arial Narrow</vt:lpstr>
      <vt:lpstr>Baskerville Old Face</vt:lpstr>
      <vt:lpstr>Bernard MT Condensed</vt:lpstr>
      <vt:lpstr>Book Antiqua</vt:lpstr>
      <vt:lpstr>Britannic Bold</vt:lpstr>
      <vt:lpstr>Calibri</vt:lpstr>
      <vt:lpstr>Candara</vt:lpstr>
      <vt:lpstr>Century Gothic</vt:lpstr>
      <vt:lpstr>Corbel</vt:lpstr>
      <vt:lpstr>Helvetica Neue Medium</vt:lpstr>
      <vt:lpstr>Lucida Bright</vt:lpstr>
      <vt:lpstr>Monotype Sorts</vt:lpstr>
      <vt:lpstr>ＭＳ Ｐゴシック</vt:lpstr>
      <vt:lpstr>Times New Roman</vt:lpstr>
      <vt:lpstr>Wingdings</vt:lpstr>
      <vt:lpstr>Wingdings 2</vt:lpstr>
      <vt:lpstr>ヒラギノ角ゴ Pro W3</vt:lpstr>
      <vt:lpstr>Arial</vt:lpstr>
      <vt:lpstr>Tema de Office</vt:lpstr>
      <vt:lpstr>Presentación de PowerPoint</vt:lpstr>
      <vt:lpstr>Presentación de PowerPoint</vt:lpstr>
      <vt:lpstr>El Evento  Números 20:1-13</vt:lpstr>
      <vt:lpstr>El Evento  Números 20:1-13</vt:lpstr>
      <vt:lpstr>El Evento  Números 20:1-13</vt:lpstr>
      <vt:lpstr>Presentación de PowerPoint</vt:lpstr>
      <vt:lpstr>Presentación de PowerPoint</vt:lpstr>
      <vt:lpstr>Presentación de PowerPoint</vt:lpstr>
      <vt:lpstr>Usted Debe Dar  Los Siguientes Pasos De Obediencia. 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CREÍSTEIS EN MÍ</dc:title>
  <dc:subject/>
  <dc:creator>mrigdcristojg</dc:creator>
  <cp:keywords/>
  <dc:description/>
  <cp:lastModifiedBy>Microsoft Office User</cp:lastModifiedBy>
  <cp:revision>28</cp:revision>
  <dcterms:created xsi:type="dcterms:W3CDTF">2019-02-25T20:47:03Z</dcterms:created>
  <dcterms:modified xsi:type="dcterms:W3CDTF">2024-03-03T21:32:23Z</dcterms:modified>
  <cp:category/>
</cp:coreProperties>
</file>