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20" r:id="rId5"/>
    <p:sldMasterId id="2147483744" r:id="rId6"/>
    <p:sldMasterId id="2147483756" r:id="rId7"/>
  </p:sldMasterIdLst>
  <p:notesMasterIdLst>
    <p:notesMasterId r:id="rId22"/>
  </p:notesMasterIdLst>
  <p:sldIdLst>
    <p:sldId id="278" r:id="rId8"/>
    <p:sldId id="266" r:id="rId9"/>
    <p:sldId id="309" r:id="rId10"/>
    <p:sldId id="268" r:id="rId11"/>
    <p:sldId id="270" r:id="rId12"/>
    <p:sldId id="272" r:id="rId13"/>
    <p:sldId id="275" r:id="rId14"/>
    <p:sldId id="286" r:id="rId15"/>
    <p:sldId id="288" r:id="rId16"/>
    <p:sldId id="290" r:id="rId17"/>
    <p:sldId id="297" r:id="rId18"/>
    <p:sldId id="310" r:id="rId19"/>
    <p:sldId id="299" r:id="rId20"/>
    <p:sldId id="30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FF"/>
    <a:srgbClr val="006600"/>
    <a:srgbClr val="00FF00"/>
    <a:srgbClr val="0033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94660"/>
  </p:normalViewPr>
  <p:slideViewPr>
    <p:cSldViewPr>
      <p:cViewPr varScale="1">
        <p:scale>
          <a:sx n="85" d="100"/>
          <a:sy n="85" d="100"/>
        </p:scale>
        <p:origin x="15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0DEB8-6D88-4B4E-857F-1BC963E50006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C0289-895E-4903-B547-22E72BB2EC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AB18E-50FD-4015-8589-A74836A16AF1}" type="slidenum">
              <a:rPr lang="en-US">
                <a:solidFill>
                  <a:prstClr val="black"/>
                </a:solidFill>
                <a:ea typeface="ＭＳ Ｐゴシック" pitchFamily="34" charset="-128"/>
              </a:rPr>
              <a:pPr/>
              <a:t>13</a:t>
            </a:fld>
            <a:endParaRPr lang="en-US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225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D8AAC3-1B88-4157-8649-5725BA2F2D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EE27A-5F10-442E-9BF6-2B83A727CE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DEE3-5ED2-4A14-AC9E-8C0AEFEBC1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EDB93-6914-4035-B4C8-8FF862697F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2E316-9E77-4BD1-9E7D-01563B5C121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9807D-0A77-4B20-AA5D-D8411F82DF6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6349F-4DE6-41EB-9575-D735A54DB45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9C10E-55C4-4B0B-9B73-2CEC5D0F11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8E27F-CEC4-4BF4-9769-4B23C848C9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290AD-3D8B-4BE3-B2A4-D34CAAED25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18859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38"/>
            <a:ext cx="5505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87127-5BB5-46A3-B2EF-3219524F08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4F-3281-46BB-97D2-C6D2EBC0F39C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AF5E1-0DFD-4D51-916D-0EFD8280B3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A22E-180E-443C-BDA4-85F4232A19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A2ED4-06F9-4B49-A8CA-23E9C22E806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4D09C-BADA-431B-A561-A523F0A2E9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7FFA-E7AB-49A9-83C7-B532251E1B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2AD13-8120-4886-A7FE-0D3E7407D4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DA7F5-E8D4-4B13-9922-44E97762C6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74638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715C8-7A66-4DA3-B006-5D5C4D39F13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380E6-33FC-4690-844C-1631EDB949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FB038-F16E-4844-88C4-D23C3FAD82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powerpoint+templates+free&amp;source=images&amp;cd=&amp;cad=rja&amp;docid=84iZJbI8KuHzcM&amp;tbnid=5W0s5PnizOH9iM:&amp;ved=0CAUQjRw&amp;url=http://www.crabbyattitude.com/free_templates_powerpoint.htm&amp;ei=e9OsUcXmKIrE9gSes4CQCA&amp;bvm=bv.47244034,d.dmg&amp;psig=AFQjCNGk0CN15vu71kEV1DOdIdpyTzFQ9w&amp;ust=1370367071539153" TargetMode="Externa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powerpoint+templates+free&amp;source=images&amp;cd=&amp;cad=rja&amp;docid=84iZJbI8KuHzcM&amp;tbnid=5W0s5PnizOH9iM:&amp;ved=0CAUQjRw&amp;url=http://www.crabbyattitude.com/free_templates_powerpoint.htm&amp;ei=e9OsUcXmKIrE9gSes4CQCA&amp;bvm=bv.47244034,d.dmg&amp;psig=AFQjCNGk0CN15vu71kEV1DOdIdpyTzFQ9w&amp;ust=1370367071539153" TargetMode="Externa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powerpoint+templates+free&amp;source=images&amp;cd=&amp;cad=rja&amp;docid=84iZJbI8KuHzcM&amp;tbnid=5W0s5PnizOH9iM:&amp;ved=0CAUQjRw&amp;url=http://www.crabbyattitude.com/free_templates_powerpoint.htm&amp;ei=e9OsUcXmKIrE9gSes4CQCA&amp;bvm=bv.47244034,d.dmg&amp;psig=AFQjCNGk0CN15vu71kEV1DOdIdpyTzFQ9w&amp;ust=1370367071539153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free%20religious%20power%20point%20templates&amp;source=images&amp;cd=&amp;cad=rja&amp;docid=rLbP_AAsn7r93M&amp;tbnid=aRlhnMVU2EQUlM:&amp;ved=0CAUQjRw&amp;url=http://www.freeppt.net/background/bright-powerpoint-368.html&amp;ei=qVA1UcTrOOSJ2AXasICIBw&amp;bvm=bv.43148975,d.b2I&amp;psig=AFQjCNE7P3sVRbYQH4eWR52Fsjy2VeE18A&amp;ust=1362533003108201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free%20religious%20power%20point%20templates&amp;source=images&amp;cd=&amp;cad=rja&amp;docid=rLbP_AAsn7r93M&amp;tbnid=aRlhnMVU2EQUlM:&amp;ved=0CAUQjRw&amp;url=http://www.freeppt.net/background/bright-powerpoint-368.html&amp;ei=qVA1UcTrOOSJ2AXasICIBw&amp;bvm=bv.43148975,d.b2I&amp;psig=AFQjCNE7P3sVRbYQH4eWR52Fsjy2VeE18A&amp;ust=1362533003108201" TargetMode="Externa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inspirational-bible-verses.com/images/Strength-Bible-Vers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28600" y="228600"/>
            <a:ext cx="6324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i="1" dirty="0">
                <a:ln w="28575">
                  <a:solidFill>
                    <a:sysClr val="windowText" lastClr="000000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POR LA GRACIA </a:t>
            </a:r>
          </a:p>
          <a:p>
            <a:r>
              <a:rPr lang="en-US" sz="5400" b="1" i="1" dirty="0">
                <a:ln w="28575">
                  <a:solidFill>
                    <a:sysClr val="windowText" lastClr="000000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DE DIOS….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609600"/>
            <a:ext cx="80772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Pero Pablo trabajó (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obró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) por “</a:t>
            </a:r>
            <a:r>
              <a:rPr lang="es-MX" sz="2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”, </a:t>
            </a:r>
            <a:r>
              <a:rPr lang="es-MX" sz="2600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V.10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El “</a:t>
            </a:r>
            <a:r>
              <a:rPr lang="es-MX" sz="26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aceptó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” </a:t>
            </a:r>
            <a:r>
              <a:rPr lang="es-MX" sz="26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(podía haber reusado)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 la llamada y las instrucciones de Dios y la oportunidad de trabajar en Su vina!</a:t>
            </a:r>
          </a:p>
          <a:p>
            <a:pPr>
              <a:buNone/>
            </a:pPr>
            <a:r>
              <a:rPr lang="es-MX" sz="2600" b="1" i="1" dirty="0">
                <a:latin typeface="Arial Black" pitchFamily="34" charset="0"/>
                <a:cs typeface="Arial" pitchFamily="34" charset="0"/>
              </a:rPr>
              <a:t>(vemos aquí que Pablo conecta “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gracia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” y “</a:t>
            </a:r>
            <a:r>
              <a:rPr lang="es-MX" sz="2600" b="1" i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obra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” </a:t>
            </a:r>
            <a:r>
              <a:rPr lang="es-MX" sz="26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una con otra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s-MX" sz="2600" b="1" dirty="0">
                <a:latin typeface="Arial Black" pitchFamily="34" charset="0"/>
                <a:cs typeface="Arial" pitchFamily="34" charset="0"/>
              </a:rPr>
              <a:t>                         </a:t>
            </a:r>
            <a:r>
              <a:rPr lang="es-MX" sz="2600" b="1" u="sng" dirty="0">
                <a:latin typeface="Arial Black" pitchFamily="34" charset="0"/>
                <a:cs typeface="Arial" pitchFamily="34" charset="0"/>
              </a:rPr>
              <a:t>APLICACI</a:t>
            </a:r>
            <a:r>
              <a:rPr lang="es-MX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sz="2600" b="1" u="sng" dirty="0">
                <a:latin typeface="Arial Black" pitchFamily="34" charset="0"/>
                <a:cs typeface="Arial" pitchFamily="34" charset="0"/>
              </a:rPr>
              <a:t>N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Es lo mismo con nosotros. 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Nosotros </a:t>
            </a:r>
            <a:r>
              <a:rPr lang="es-MX" sz="2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cuando nos convertimos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 “</a:t>
            </a:r>
            <a:r>
              <a:rPr lang="es-MX" sz="26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aceptamos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” ser obreros en la viña del Señor y la obra que hacemos es por                   “</a:t>
            </a:r>
            <a:r>
              <a:rPr lang="es-MX" sz="2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”,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2:10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;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25:14-30; FIL 4:13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838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s-MX" sz="2600" dirty="0">
                <a:latin typeface="Arial Black" pitchFamily="34" charset="0"/>
              </a:rPr>
              <a:t>Pablo dijo: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  </a:t>
            </a:r>
            <a:r>
              <a:rPr lang="es-MX" dirty="0">
                <a:latin typeface="Arial Black" pitchFamily="34" charset="0"/>
              </a:rPr>
              <a:t>“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Porque por la gracia de Dios soy lo que soy</a:t>
            </a:r>
            <a:r>
              <a:rPr lang="es-MX" dirty="0">
                <a:latin typeface="Arial Black" pitchFamily="34" charset="0"/>
              </a:rPr>
              <a:t>…” </a:t>
            </a:r>
            <a:endParaRPr lang="es-MX" sz="2600" dirty="0">
              <a:latin typeface="Arial Black" pitchFamily="34" charset="0"/>
            </a:endParaRP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¡Así es con nosotros!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     La lección para nosotros es esta.. 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    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todo lo que tenemos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todo que gozamos 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todo lo que somos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todo lo que hacemos</a:t>
            </a:r>
          </a:p>
          <a:p>
            <a:pPr>
              <a:buNone/>
            </a:pP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  </a:t>
            </a:r>
            <a:r>
              <a:rPr lang="es-MX" sz="2600" dirty="0">
                <a:latin typeface="Arial Black" pitchFamily="34" charset="0"/>
              </a:rPr>
              <a:t>es…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La Gracia de Dios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!”</a:t>
            </a:r>
            <a:endParaRPr lang="es-MX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152400"/>
            <a:ext cx="246620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s-ES" sz="3200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200" cap="none" spc="0" dirty="0">
              <a:ln w="1905"/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6EBD1-E17C-4C76-B0F5-33F5BBE1B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14400"/>
            <a:ext cx="7543800" cy="4525963"/>
          </a:xfrm>
        </p:spPr>
        <p:txBody>
          <a:bodyPr/>
          <a:lstStyle/>
          <a:p>
            <a:pPr marL="0" indent="0">
              <a:buNone/>
            </a:pP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Aun nuestra salvación</a:t>
            </a:r>
          </a:p>
          <a:p>
            <a:pPr marL="0" indent="0">
              <a:buNone/>
            </a:pP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 en el día final alcanzamos el Cielo va a hacer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s-ES" sz="4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¡POR LA GRACIA DE DIOS!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2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9600" y="228600"/>
            <a:ext cx="8534400" cy="1212383"/>
            <a:chOff x="1695450" y="1381174"/>
            <a:chExt cx="6957221" cy="742832"/>
          </a:xfrm>
        </p:grpSpPr>
        <p:sp>
          <p:nvSpPr>
            <p:cNvPr id="7" name="Parallelogram 6"/>
            <p:cNvSpPr/>
            <p:nvPr/>
          </p:nvSpPr>
          <p:spPr bwMode="auto">
            <a:xfrm>
              <a:off x="1695450" y="1392610"/>
              <a:ext cx="1041226" cy="721907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03C6ED"/>
                </a:gs>
                <a:gs pos="100000">
                  <a:srgbClr val="004D86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4D8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2632870" y="1381174"/>
              <a:ext cx="6019801" cy="742832"/>
            </a:xfrm>
            <a:prstGeom prst="parallelogram">
              <a:avLst/>
            </a:prstGeom>
            <a:gradFill flip="none" rotWithShape="1">
              <a:gsLst>
                <a:gs pos="50000">
                  <a:srgbClr val="03C6ED"/>
                </a:gs>
                <a:gs pos="100000">
                  <a:srgbClr val="004D86"/>
                </a:gs>
                <a:gs pos="0">
                  <a:srgbClr val="004D86"/>
                </a:gs>
              </a:gsLst>
              <a:lin ang="16200000" scaled="0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540" name="Rektangel 76"/>
            <p:cNvSpPr>
              <a:spLocks noChangeArrowheads="1"/>
            </p:cNvSpPr>
            <p:nvPr/>
          </p:nvSpPr>
          <p:spPr bwMode="auto">
            <a:xfrm>
              <a:off x="2940111" y="1542097"/>
              <a:ext cx="5696742" cy="509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noProof="1">
                  <a:ln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PLAN DE DIOS DE SALVACION</a:t>
              </a:r>
            </a:p>
            <a:p>
              <a:pPr>
                <a:defRPr/>
              </a:pPr>
              <a:endParaRPr lang="en-US" sz="1600" dirty="0">
                <a:solidFill>
                  <a:srgbClr val="FFFFFF"/>
                </a:solidFill>
                <a:latin typeface="Arial Black" pitchFamily="34" charset="0"/>
                <a:ea typeface="ＭＳ Ｐゴシック" pitchFamily="-108" charset="-128"/>
              </a:endParaRPr>
            </a:p>
          </p:txBody>
        </p:sp>
      </p:grp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1828800" y="1524000"/>
            <a:ext cx="1041400" cy="720725"/>
            <a:chOff x="1016388" y="913002"/>
            <a:chExt cx="731924" cy="428904"/>
          </a:xfrm>
        </p:grpSpPr>
        <p:sp>
          <p:nvSpPr>
            <p:cNvPr id="12" name="Parallelogram 1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5" name="TextBox 7"/>
            <p:cNvSpPr txBox="1">
              <a:spLocks noChangeArrowheads="1"/>
            </p:cNvSpPr>
            <p:nvPr/>
          </p:nvSpPr>
          <p:spPr bwMode="auto">
            <a:xfrm>
              <a:off x="1246230" y="954570"/>
              <a:ext cx="278934" cy="348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1</a:t>
              </a:r>
            </a:p>
          </p:txBody>
        </p:sp>
      </p:grpSp>
      <p:sp>
        <p:nvSpPr>
          <p:cNvPr id="14" name="Parallelogram 13"/>
          <p:cNvSpPr/>
          <p:nvPr/>
        </p:nvSpPr>
        <p:spPr bwMode="auto">
          <a:xfrm>
            <a:off x="2819400" y="1524000"/>
            <a:ext cx="6096000" cy="742832"/>
          </a:xfrm>
          <a:prstGeom prst="parallelogram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OYE</a:t>
            </a:r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1600200" y="2362200"/>
            <a:ext cx="1041400" cy="722313"/>
            <a:chOff x="1016388" y="913002"/>
            <a:chExt cx="731924" cy="428904"/>
          </a:xfrm>
        </p:grpSpPr>
        <p:sp>
          <p:nvSpPr>
            <p:cNvPr id="17" name="Parallelogram 16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3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2</a:t>
              </a:r>
            </a:p>
          </p:txBody>
        </p:sp>
      </p:grpSp>
      <p:sp>
        <p:nvSpPr>
          <p:cNvPr id="19" name="Parallelogram 18"/>
          <p:cNvSpPr/>
          <p:nvPr/>
        </p:nvSpPr>
        <p:spPr bwMode="auto">
          <a:xfrm>
            <a:off x="2667000" y="2362200"/>
            <a:ext cx="6033065" cy="770380"/>
          </a:xfrm>
          <a:prstGeom prst="parallelogram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CREE EN CRISTO</a:t>
            </a:r>
          </a:p>
        </p:txBody>
      </p: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1371600" y="3200400"/>
            <a:ext cx="1041400" cy="722312"/>
            <a:chOff x="1016388" y="913002"/>
            <a:chExt cx="731924" cy="428904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153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3</a:t>
              </a:r>
            </a:p>
          </p:txBody>
        </p:sp>
      </p:grpSp>
      <p:sp>
        <p:nvSpPr>
          <p:cNvPr id="24" name="Parallelogram 23"/>
          <p:cNvSpPr/>
          <p:nvPr/>
        </p:nvSpPr>
        <p:spPr bwMode="auto">
          <a:xfrm>
            <a:off x="2438400" y="3200400"/>
            <a:ext cx="6041214" cy="742832"/>
          </a:xfrm>
          <a:prstGeom prst="parallelogram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ARREPIENTETE</a:t>
            </a:r>
          </a:p>
        </p:txBody>
      </p: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1143000" y="4038600"/>
            <a:ext cx="1041400" cy="722312"/>
            <a:chOff x="1016388" y="913002"/>
            <a:chExt cx="731924" cy="428904"/>
          </a:xfrm>
        </p:grpSpPr>
        <p:sp>
          <p:nvSpPr>
            <p:cNvPr id="33" name="Parallelogram 32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34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4</a:t>
              </a:r>
            </a:p>
          </p:txBody>
        </p:sp>
      </p:grpSp>
      <p:sp>
        <p:nvSpPr>
          <p:cNvPr id="35" name="Parallelogram 34"/>
          <p:cNvSpPr/>
          <p:nvPr/>
        </p:nvSpPr>
        <p:spPr bwMode="auto">
          <a:xfrm>
            <a:off x="2209800" y="4037012"/>
            <a:ext cx="6096000" cy="742832"/>
          </a:xfrm>
          <a:prstGeom prst="parallelogram">
            <a:avLst/>
          </a:prstGeom>
          <a:solidFill>
            <a:schemeClr val="bg2">
              <a:lumMod val="9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CONFIESA A CRISTO</a:t>
            </a:r>
          </a:p>
        </p:txBody>
      </p:sp>
      <p:sp>
        <p:nvSpPr>
          <p:cNvPr id="26" name="Parallelogram 25"/>
          <p:cNvSpPr/>
          <p:nvPr/>
        </p:nvSpPr>
        <p:spPr bwMode="auto">
          <a:xfrm>
            <a:off x="2057400" y="4876800"/>
            <a:ext cx="6057900" cy="742832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BAUTIZATE</a:t>
            </a:r>
          </a:p>
        </p:txBody>
      </p:sp>
      <p:grpSp>
        <p:nvGrpSpPr>
          <p:cNvPr id="8" name="Group 96"/>
          <p:cNvGrpSpPr>
            <a:grpSpLocks/>
          </p:cNvGrpSpPr>
          <p:nvPr/>
        </p:nvGrpSpPr>
        <p:grpSpPr bwMode="auto">
          <a:xfrm>
            <a:off x="914400" y="4876800"/>
            <a:ext cx="1041400" cy="722312"/>
            <a:chOff x="1016388" y="913002"/>
            <a:chExt cx="731924" cy="428904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29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5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7400" y="167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ROM 10:17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4200" y="2514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JN 3:16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9800" y="333354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HCH 17:30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48400" y="4191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 ROM 10:10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34000" y="5012768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HCH 2:38</a:t>
            </a:r>
          </a:p>
        </p:txBody>
      </p:sp>
      <p:sp>
        <p:nvSpPr>
          <p:cNvPr id="38" name="Parallelogram 37"/>
          <p:cNvSpPr/>
          <p:nvPr/>
        </p:nvSpPr>
        <p:spPr bwMode="auto">
          <a:xfrm>
            <a:off x="1828800" y="5715000"/>
            <a:ext cx="6057900" cy="742832"/>
          </a:xfrm>
          <a:prstGeom prst="parallelogram">
            <a:avLst/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noProof="1">
                <a:solidFill>
                  <a:prstClr val="black"/>
                </a:solidFill>
                <a:latin typeface="Arial Black" pitchFamily="34" charset="0"/>
                <a:cs typeface="Leelawadee" pitchFamily="34" charset="-34"/>
              </a:rPr>
              <a:t>SED FIEL</a:t>
            </a: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685800" y="5715000"/>
            <a:ext cx="1041400" cy="722312"/>
            <a:chOff x="1016388" y="913002"/>
            <a:chExt cx="731924" cy="428904"/>
          </a:xfrm>
        </p:grpSpPr>
        <p:sp>
          <p:nvSpPr>
            <p:cNvPr id="40" name="Parallelogram 39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4800" dirty="0">
                <a:solidFill>
                  <a:prstClr val="white"/>
                </a:solidFill>
              </a:endParaRPr>
            </a:p>
          </p:txBody>
        </p:sp>
        <p:sp>
          <p:nvSpPr>
            <p:cNvPr id="4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6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334000" y="58674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4" grpId="0" animBg="1"/>
      <p:bldP spid="35" grpId="0" animBg="1"/>
      <p:bldP spid="26" grpId="0" animBg="1"/>
      <p:bldP spid="30" grpId="0"/>
      <p:bldP spid="31" grpId="0"/>
      <p:bldP spid="32" grpId="0"/>
      <p:bldP spid="36" grpId="0"/>
      <p:bldP spid="37" grpId="0"/>
      <p:bldP spid="38" grpId="0" animBg="1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t0.gstatic.com/images?q=tbn:ANd9GcSy1u-lUnvxKZZRrJjGuzFYQYLVe6bH0Sowd8rnzR4OTMNhVez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6826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71628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1 COR 15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trata principalmente con la resurrección.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Pablo habla de la resurrección de Cristo y de la resurrección general que habrá en el </a:t>
            </a:r>
            <a:r>
              <a:rPr lang="es-MX" b="1" dirty="0">
                <a:latin typeface="Arial Black" pitchFamily="34" charset="0"/>
              </a:rPr>
              <a:t>último día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Pero por un momento, Pablo deja el tema de la resurrección para hablar sobre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”.  </a:t>
            </a:r>
          </a:p>
        </p:txBody>
      </p:sp>
      <p:sp>
        <p:nvSpPr>
          <p:cNvPr id="6" name="Title 2"/>
          <p:cNvSpPr txBox="1">
            <a:spLocks/>
          </p:cNvSpPr>
          <p:nvPr/>
        </p:nvSpPr>
        <p:spPr bwMode="auto">
          <a:xfrm>
            <a:off x="2514600" y="615244"/>
            <a:ext cx="41148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0" cap="none" spc="0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B780C6A9-1EA1-439A-B238-B1471D51F708}"/>
              </a:ext>
            </a:extLst>
          </p:cNvPr>
          <p:cNvSpPr>
            <a:spLocks noGrp="1"/>
          </p:cNvSpPr>
          <p:nvPr/>
        </p:nvSpPr>
        <p:spPr>
          <a:xfrm>
            <a:off x="2514600" y="741803"/>
            <a:ext cx="39624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INTRODUCCIÓN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t0.gstatic.com/images?q=tbn:ANd9GcSy1u-lUnvxKZZRrJjGuzFYQYLVe6bH0Sowd8rnzR4OTMNhVez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6826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371600"/>
            <a:ext cx="7696200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sz="30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9</a:t>
            </a:r>
            <a:r>
              <a:rPr lang="es-ES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 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Porque yo soy el más insignificante de los apóstoles, que no soy digno de ser llamado apóstol, pues perseguí a la iglesia de Dios. </a:t>
            </a:r>
          </a:p>
          <a:p>
            <a:pPr>
              <a:buNone/>
            </a:pPr>
            <a:r>
              <a:rPr lang="es-ES" sz="30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10</a:t>
            </a:r>
            <a:r>
              <a:rPr lang="es-E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 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Pero por la gracia de Dios soy lo que soy, y su gracia para conmigo no resultó vana; antes bien he trabajado mucho más que todos ellos, aunque no yo, sino la gracia de Dios en mí. </a:t>
            </a:r>
          </a:p>
          <a:p>
            <a:pPr>
              <a:buNone/>
            </a:pPr>
            <a:r>
              <a:rPr lang="es-ES" sz="3000" b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11</a:t>
            </a:r>
            <a:r>
              <a:rPr lang="es-E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 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Sin embargo, </a:t>
            </a:r>
            <a:r>
              <a:rPr lang="es-E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haya sido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yo o ellos, así predicamos y así creísteis.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auto">
          <a:xfrm>
            <a:off x="2438400" y="609600"/>
            <a:ext cx="41148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1 COR 15: 9-11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0490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t0.gstatic.com/images?q=tbn:ANd9GcSy1u-lUnvxKZZRrJjGuzFYQYLVe6bH0Sowd8rnzR4OTMNhVezV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6826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371600" y="914400"/>
            <a:ext cx="6934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Gracia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 = favor no merecido</a:t>
            </a:r>
          </a:p>
          <a:p>
            <a:pPr>
              <a:buNone/>
            </a:pPr>
            <a:r>
              <a:rPr lang="es-MX" sz="3200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sz="32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Gracia de Dios</a:t>
            </a:r>
            <a:r>
              <a:rPr lang="es-MX" sz="3200" b="1" i="1" dirty="0">
                <a:latin typeface="Arial Black" pitchFamily="34" charset="0"/>
                <a:cs typeface="Arial" pitchFamily="34" charset="0"/>
              </a:rPr>
              <a:t> = el </a:t>
            </a:r>
            <a:r>
              <a:rPr lang="es-MX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favor</a:t>
            </a:r>
            <a:r>
              <a:rPr lang="es-MX" sz="3200" b="1" i="1" dirty="0">
                <a:latin typeface="Arial Black" pitchFamily="34" charset="0"/>
                <a:cs typeface="Arial" pitchFamily="34" charset="0"/>
              </a:rPr>
              <a:t> que </a:t>
            </a:r>
            <a:r>
              <a:rPr lang="es-MX" sz="3200" b="1" i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Dios</a:t>
            </a:r>
            <a:r>
              <a:rPr lang="es-MX" sz="3200" b="1" i="1" dirty="0">
                <a:latin typeface="Arial Black" pitchFamily="34" charset="0"/>
                <a:cs typeface="Arial" pitchFamily="34" charset="0"/>
              </a:rPr>
              <a:t> nos hace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Vamos considerando algunos puntos que Pablo hace concerniente “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Dios”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y la aplicación para nosotros.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6" name="Picture 22" descr="http://t1.gstatic.com/images?q=tbn:ANd9GcSFR53yic1wyNsPZDTP67vGjsAVdkcSK0If4aZLVYbS_GNBnHj7nQ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3333" t="4447" r="3333" b="5495"/>
          <a:stretch/>
        </p:blipFill>
        <p:spPr bwMode="auto">
          <a:xfrm>
            <a:off x="-11290" y="0"/>
            <a:ext cx="915529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8610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V.9</a:t>
            </a:r>
          </a:p>
          <a:p>
            <a:pPr>
              <a:buNone/>
            </a:pPr>
            <a:r>
              <a:rPr lang="es-MX" sz="26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=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Pablo se consideraba como, </a:t>
            </a:r>
            <a:r>
              <a:rPr lang="es-MX" sz="2600" b="1" i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“…el menor  de los apóstoles y no digno de ser llamado apóstol…”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s-MX" sz="26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 Se consideraba as</a:t>
            </a:r>
            <a:r>
              <a:rPr lang="es-MX" sz="2600" b="1" dirty="0">
                <a:latin typeface="Arial Black" pitchFamily="34" charset="0"/>
              </a:rPr>
              <a:t>í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 porque había perseguido la iglesia,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8:3; 9:1-2                            (1 TIM 1:15)</a:t>
            </a:r>
          </a:p>
          <a:p>
            <a:pPr>
              <a:buNone/>
            </a:pPr>
            <a:r>
              <a:rPr lang="es-MX" sz="26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(Nota: Pablo era igual que los otros apóstoles, </a:t>
            </a:r>
            <a:r>
              <a:rPr lang="es-MX" sz="2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COR 11:5)</a:t>
            </a:r>
          </a:p>
          <a:p>
            <a:pPr marL="0" indent="0">
              <a:buNone/>
            </a:pPr>
            <a:r>
              <a:rPr lang="es-MX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anose="05000000000000000000" pitchFamily="2" charset="2"/>
              </a:rPr>
              <a:t></a:t>
            </a:r>
            <a:r>
              <a:rPr lang="es-MX" sz="2600" b="1" dirty="0">
                <a:latin typeface="Arial Black" pitchFamily="34" charset="0"/>
                <a:sym typeface="Wingdings" panose="05000000000000000000" pitchFamily="2" charset="2"/>
              </a:rPr>
              <a:t> </a:t>
            </a:r>
            <a:r>
              <a:rPr lang="es-MX" sz="2600" b="1" dirty="0">
                <a:latin typeface="Arial Black" pitchFamily="34" charset="0"/>
              </a:rPr>
              <a:t>Pablo ejerció una </a:t>
            </a:r>
            <a:r>
              <a:rPr lang="es-MX" sz="2600" b="1" u="sng" dirty="0">
                <a:latin typeface="Arial Black" pitchFamily="34" charset="0"/>
              </a:rPr>
              <a:t>actitud</a:t>
            </a:r>
            <a:r>
              <a:rPr lang="es-MX" sz="2600" b="1" dirty="0">
                <a:latin typeface="Arial Black" pitchFamily="34" charset="0"/>
              </a:rPr>
              <a:t> de “</a:t>
            </a:r>
            <a:r>
              <a:rPr lang="es-MX" sz="2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Humildad</a:t>
            </a:r>
            <a:r>
              <a:rPr lang="es-MX" sz="2600" b="1" dirty="0">
                <a:latin typeface="Arial Black" pitchFamily="34" charset="0"/>
              </a:rPr>
              <a:t>”</a:t>
            </a:r>
            <a:r>
              <a:rPr lang="es-MX" sz="2600" b="1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s-MX" sz="2600" b="1" dirty="0">
                <a:latin typeface="Arial Black" pitchFamily="34" charset="0"/>
              </a:rPr>
              <a:t>y no se consideraba digno se ser apóstol, pero lo era… </a:t>
            </a:r>
          </a:p>
          <a:p>
            <a:pPr marL="0" indent="0">
              <a:buNone/>
            </a:pPr>
            <a:r>
              <a:rPr lang="es-MX" sz="2600" b="1" dirty="0">
                <a:latin typeface="Arial Black" pitchFamily="34" charset="0"/>
              </a:rPr>
              <a:t>      y </a:t>
            </a:r>
            <a:r>
              <a:rPr lang="es-MX" sz="2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atribuye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600" b="1" dirty="0">
                <a:latin typeface="Arial Black" pitchFamily="34" charset="0"/>
              </a:rPr>
              <a:t>a “</a:t>
            </a:r>
            <a:r>
              <a:rPr lang="es-MX" sz="2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gracia de Dios</a:t>
            </a:r>
            <a:r>
              <a:rPr lang="es-MX" sz="2600" b="1" dirty="0">
                <a:latin typeface="Arial Black" pitchFamily="34" charset="0"/>
              </a:rPr>
              <a:t>” ,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V.10</a:t>
            </a:r>
            <a:endParaRPr lang="es-MX" sz="26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9200" y="347990"/>
            <a:ext cx="26292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u="sng" cap="all" dirty="0">
                <a:ln w="9000" cmpd="sng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HUMILDAD</a:t>
            </a:r>
            <a:endParaRPr lang="en-US" sz="3200" b="1" u="sng" cap="all" spc="0" dirty="0">
              <a:ln w="9000" cmpd="sng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6" name="Picture 22" descr="http://t1.gstatic.com/images?q=tbn:ANd9GcSFR53yic1wyNsPZDTP67vGjsAVdkcSK0If4aZLVYbS_GNBnHj7nQ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4167" t="4447" r="4167" b="5495"/>
          <a:stretch/>
        </p:blipFill>
        <p:spPr bwMode="auto">
          <a:xfrm>
            <a:off x="-32927" y="0"/>
            <a:ext cx="9176927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533400"/>
            <a:ext cx="8305800" cy="6019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s-MX" sz="2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r>
              <a:rPr lang="es-MX" sz="2200" b="1" dirty="0">
                <a:latin typeface="Arial Black" pitchFamily="34" charset="0"/>
              </a:rPr>
              <a:t>                           </a:t>
            </a:r>
            <a:r>
              <a:rPr lang="es-MX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APLICACI</a:t>
            </a:r>
            <a:r>
              <a:rPr lang="es-MX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r>
              <a:rPr lang="es-MX" b="1" dirty="0">
                <a:latin typeface="Arial Black" pitchFamily="34" charset="0"/>
              </a:rPr>
              <a:t>: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b="1" dirty="0">
                <a:latin typeface="Arial Black" pitchFamily="34" charset="0"/>
              </a:rPr>
              <a:t>Nosotros también debemos demostrar una actitud de “</a:t>
            </a: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Humildad</a:t>
            </a:r>
            <a:r>
              <a:rPr lang="es-MX" b="1" dirty="0">
                <a:latin typeface="Arial Black" pitchFamily="34" charset="0"/>
              </a:rPr>
              <a:t>”,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FIL 2:3-4;                    EF 4:1-2</a:t>
            </a:r>
          </a:p>
          <a:p>
            <a:pPr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Qué?      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STG 4:6  </a:t>
            </a:r>
          </a:p>
          <a:p>
            <a:pPr>
              <a:buNone/>
            </a:pPr>
            <a:r>
              <a:rPr lang="es-MX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 panose="05000000000000000000" pitchFamily="2" charset="2"/>
              </a:rPr>
              <a:t>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Y es por “</a:t>
            </a: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gracia de Dios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” que tenemos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vida,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17:28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esperanza de salvación,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2:8 </a:t>
            </a:r>
          </a:p>
          <a:p>
            <a:pPr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las bendiciones espirituales,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1:3</a:t>
            </a:r>
          </a:p>
          <a:p>
            <a:pPr algn="ctr">
              <a:buNone/>
            </a:pPr>
            <a:r>
              <a:rPr lang="es-MX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tenemos nada, ni somos nada</a:t>
            </a:r>
          </a:p>
          <a:p>
            <a:pPr algn="ctr"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3200" b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sin La Gracia de Dios</a:t>
            </a:r>
            <a:r>
              <a:rPr lang="es-MX" sz="32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</a:p>
          <a:p>
            <a:pPr>
              <a:buNone/>
            </a:pPr>
            <a:endParaRPr lang="en-US" sz="2200" b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 TIM 1:13-14</a:t>
            </a:r>
            <a:endParaRPr lang="es-MX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/>
            </a:endParaRP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=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fue la decisión de Pablo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 la salvación fuera hecha disponible para él 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ese tiempo </a:t>
            </a:r>
            <a:r>
              <a:rPr lang="es-MX" b="1" dirty="0">
                <a:latin typeface="Arial Black" pitchFamily="34" charset="0"/>
              </a:rPr>
              <a:t>é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era un blasfemo y perseguidor de Cristo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=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Tampoco fue la decisión de los otros apóstoles; ni de los Cristianos del primer siglo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9:17-18; 22:16.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= Pero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 fue la decisión de los primeros Cristianos de cumplir con las condiciones de salvación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 la salvación se hizo disponible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</a:t>
            </a:r>
            <a:endParaRPr lang="es-MX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85670" y="237067"/>
            <a:ext cx="3505200" cy="762000"/>
          </a:xfrm>
          <a:prstGeom prst="round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45588" y="255657"/>
            <a:ext cx="282275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u="sng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SALVACI</a:t>
            </a:r>
            <a:r>
              <a:rPr lang="es-ES" sz="3200" b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u="sng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200" b="1" u="sng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457200"/>
            <a:ext cx="8305800" cy="6172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APLICACIÓN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:</a:t>
            </a:r>
            <a:endParaRPr lang="es-MX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Wingdings"/>
            </a:endParaRPr>
          </a:p>
          <a:p>
            <a:pPr marL="0" indent="0"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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Es Lo mismo con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nosotros!</a:t>
            </a:r>
          </a:p>
          <a:p>
            <a:pPr marL="0" indent="0"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=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“</a:t>
            </a: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la gracia de Dios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” tenemos la oportunidad de ser salvos!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    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=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Así como los Cristianos del primer siglo nosotros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tenemos que cumplir con las condiciones de salvación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</a:t>
            </a:r>
          </a:p>
          <a:p>
            <a:pPr algn="ctr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HEB 11:6; JN 3:16; ROM 10:10;            HCH 17:30; REV 2:10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79248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V.10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Para asegurar que “</a:t>
            </a: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” dada a </a:t>
            </a:r>
            <a:r>
              <a:rPr lang="es-MX" b="1" dirty="0">
                <a:latin typeface="Arial Black" pitchFamily="34" charset="0"/>
              </a:rPr>
              <a:t>é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 no fuera en vano, Pablo dice que </a:t>
            </a:r>
            <a:r>
              <a:rPr lang="es-MX" b="1" dirty="0">
                <a:latin typeface="Arial Black" pitchFamily="34" charset="0"/>
              </a:rPr>
              <a:t>é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 </a:t>
            </a:r>
            <a:r>
              <a:rPr lang="es-MX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MX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trabajó</a:t>
            </a:r>
            <a:r>
              <a:rPr lang="es-MX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mucho </a:t>
            </a:r>
            <a:r>
              <a:rPr lang="es-MX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más que los otros apóstoles</a:t>
            </a:r>
            <a:r>
              <a:rPr lang="es-MX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..” 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latin typeface="Arial Black" pitchFamily="34" charset="0"/>
                <a:cs typeface="Arial" pitchFamily="34" charset="0"/>
                <a:sym typeface="Wingdings"/>
              </a:rPr>
              <a:t> 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Él estaba ansioso de trabajar por el Señor; era celoso de buenas                    obras --- </a:t>
            </a:r>
          </a:p>
          <a:p>
            <a:pPr>
              <a:buNone/>
            </a:pP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así debemos ser con nosotros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TITO 2:14</a:t>
            </a:r>
          </a:p>
          <a:p>
            <a:pPr>
              <a:buNone/>
            </a:pPr>
            <a:r>
              <a:rPr lang="en-US" dirty="0">
                <a:latin typeface="Arial Black" pitchFamily="34" charset="0"/>
              </a:rPr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04800"/>
            <a:ext cx="2638992" cy="646331"/>
          </a:xfrm>
          <a:prstGeom prst="rect">
            <a:avLst/>
          </a:prstGeom>
          <a:ln w="76200">
            <a:solidFill>
              <a:srgbClr val="6600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TRABAJO</a:t>
            </a:r>
            <a:endParaRPr lang="en-US" sz="3600" b="1" cap="none" spc="0" dirty="0">
              <a:ln w="1905"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0078_slide">
  <a:themeElements>
    <a:clrScheme name="Office Theme 1">
      <a:dk1>
        <a:srgbClr val="000000"/>
      </a:dk1>
      <a:lt1>
        <a:srgbClr val="EEE8CD"/>
      </a:lt1>
      <a:dk2>
        <a:srgbClr val="000000"/>
      </a:dk2>
      <a:lt2>
        <a:srgbClr val="808080"/>
      </a:lt2>
      <a:accent1>
        <a:srgbClr val="CEB263"/>
      </a:accent1>
      <a:accent2>
        <a:srgbClr val="AF9537"/>
      </a:accent2>
      <a:accent3>
        <a:srgbClr val="F5F2E3"/>
      </a:accent3>
      <a:accent4>
        <a:srgbClr val="000000"/>
      </a:accent4>
      <a:accent5>
        <a:srgbClr val="E3D5B7"/>
      </a:accent5>
      <a:accent6>
        <a:srgbClr val="9E8731"/>
      </a:accent6>
      <a:hlink>
        <a:srgbClr val="8F7000"/>
      </a:hlink>
      <a:folHlink>
        <a:srgbClr val="6B6129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EEE8CD"/>
        </a:lt1>
        <a:dk2>
          <a:srgbClr val="000000"/>
        </a:dk2>
        <a:lt2>
          <a:srgbClr val="808080"/>
        </a:lt2>
        <a:accent1>
          <a:srgbClr val="CEB263"/>
        </a:accent1>
        <a:accent2>
          <a:srgbClr val="AF9537"/>
        </a:accent2>
        <a:accent3>
          <a:srgbClr val="F5F2E3"/>
        </a:accent3>
        <a:accent4>
          <a:srgbClr val="000000"/>
        </a:accent4>
        <a:accent5>
          <a:srgbClr val="E3D5B7"/>
        </a:accent5>
        <a:accent6>
          <a:srgbClr val="9E8731"/>
        </a:accent6>
        <a:hlink>
          <a:srgbClr val="8F7000"/>
        </a:hlink>
        <a:folHlink>
          <a:srgbClr val="6B61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EE8CD"/>
        </a:lt1>
        <a:dk2>
          <a:srgbClr val="000000"/>
        </a:dk2>
        <a:lt2>
          <a:srgbClr val="808080"/>
        </a:lt2>
        <a:accent1>
          <a:srgbClr val="AE9E41"/>
        </a:accent1>
        <a:accent2>
          <a:srgbClr val="CEA663"/>
        </a:accent2>
        <a:accent3>
          <a:srgbClr val="F5F2E3"/>
        </a:accent3>
        <a:accent4>
          <a:srgbClr val="000000"/>
        </a:accent4>
        <a:accent5>
          <a:srgbClr val="D3CCB0"/>
        </a:accent5>
        <a:accent6>
          <a:srgbClr val="BA9659"/>
        </a:accent6>
        <a:hlink>
          <a:srgbClr val="6B6529"/>
        </a:hlink>
        <a:folHlink>
          <a:srgbClr val="7460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EEE8CD"/>
        </a:lt1>
        <a:dk2>
          <a:srgbClr val="000000"/>
        </a:dk2>
        <a:lt2>
          <a:srgbClr val="808080"/>
        </a:lt2>
        <a:accent1>
          <a:srgbClr val="688EC9"/>
        </a:accent1>
        <a:accent2>
          <a:srgbClr val="AA76BD"/>
        </a:accent2>
        <a:accent3>
          <a:srgbClr val="F5F2E3"/>
        </a:accent3>
        <a:accent4>
          <a:srgbClr val="000000"/>
        </a:accent4>
        <a:accent5>
          <a:srgbClr val="B9C6E1"/>
        </a:accent5>
        <a:accent6>
          <a:srgbClr val="9A6AAB"/>
        </a:accent6>
        <a:hlink>
          <a:srgbClr val="29456B"/>
        </a:hlink>
        <a:folHlink>
          <a:srgbClr val="5A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EE8CD"/>
        </a:lt1>
        <a:dk2>
          <a:srgbClr val="000000"/>
        </a:dk2>
        <a:lt2>
          <a:srgbClr val="808080"/>
        </a:lt2>
        <a:accent1>
          <a:srgbClr val="4BC84B"/>
        </a:accent1>
        <a:accent2>
          <a:srgbClr val="7D6CC7"/>
        </a:accent2>
        <a:accent3>
          <a:srgbClr val="F5F2E3"/>
        </a:accent3>
        <a:accent4>
          <a:srgbClr val="000000"/>
        </a:accent4>
        <a:accent5>
          <a:srgbClr val="B1E0B1"/>
        </a:accent5>
        <a:accent6>
          <a:srgbClr val="7161B4"/>
        </a:accent6>
        <a:hlink>
          <a:srgbClr val="940D00"/>
        </a:hlink>
        <a:folHlink>
          <a:srgbClr val="706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EB263"/>
        </a:accent1>
        <a:accent2>
          <a:srgbClr val="AF9537"/>
        </a:accent2>
        <a:accent3>
          <a:srgbClr val="FFFFFF"/>
        </a:accent3>
        <a:accent4>
          <a:srgbClr val="000000"/>
        </a:accent4>
        <a:accent5>
          <a:srgbClr val="E3D5B7"/>
        </a:accent5>
        <a:accent6>
          <a:srgbClr val="9E8731"/>
        </a:accent6>
        <a:hlink>
          <a:srgbClr val="8F7000"/>
        </a:hlink>
        <a:folHlink>
          <a:srgbClr val="6B61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E9E41"/>
        </a:accent1>
        <a:accent2>
          <a:srgbClr val="CEA663"/>
        </a:accent2>
        <a:accent3>
          <a:srgbClr val="FFFFFF"/>
        </a:accent3>
        <a:accent4>
          <a:srgbClr val="000000"/>
        </a:accent4>
        <a:accent5>
          <a:srgbClr val="D3CCB0"/>
        </a:accent5>
        <a:accent6>
          <a:srgbClr val="BA9659"/>
        </a:accent6>
        <a:hlink>
          <a:srgbClr val="6B6529"/>
        </a:hlink>
        <a:folHlink>
          <a:srgbClr val="7460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88EC9"/>
        </a:accent1>
        <a:accent2>
          <a:srgbClr val="AA76BD"/>
        </a:accent2>
        <a:accent3>
          <a:srgbClr val="FFFFFF"/>
        </a:accent3>
        <a:accent4>
          <a:srgbClr val="000000"/>
        </a:accent4>
        <a:accent5>
          <a:srgbClr val="B9C6E1"/>
        </a:accent5>
        <a:accent6>
          <a:srgbClr val="9A6AAB"/>
        </a:accent6>
        <a:hlink>
          <a:srgbClr val="29456B"/>
        </a:hlink>
        <a:folHlink>
          <a:srgbClr val="5A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4BC84B"/>
        </a:accent1>
        <a:accent2>
          <a:srgbClr val="7D6CC7"/>
        </a:accent2>
        <a:accent3>
          <a:srgbClr val="FFFFFF"/>
        </a:accent3>
        <a:accent4>
          <a:srgbClr val="000000"/>
        </a:accent4>
        <a:accent5>
          <a:srgbClr val="B1E0B1"/>
        </a:accent5>
        <a:accent6>
          <a:srgbClr val="7161B4"/>
        </a:accent6>
        <a:hlink>
          <a:srgbClr val="940D00"/>
        </a:hlink>
        <a:folHlink>
          <a:srgbClr val="706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803</Words>
  <Application>Microsoft Office PowerPoint</Application>
  <PresentationFormat>On-screen Show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Arial Black</vt:lpstr>
      <vt:lpstr>Calibri</vt:lpstr>
      <vt:lpstr>Office Theme</vt:lpstr>
      <vt:lpstr>2_Office Theme</vt:lpstr>
      <vt:lpstr>3_Office Theme</vt:lpstr>
      <vt:lpstr>4_Office Theme</vt:lpstr>
      <vt:lpstr>5_Office Theme</vt:lpstr>
      <vt:lpstr>0078_slide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luistorres@mygrande.net</cp:lastModifiedBy>
  <cp:revision>104</cp:revision>
  <dcterms:created xsi:type="dcterms:W3CDTF">2013-03-29T20:30:04Z</dcterms:created>
  <dcterms:modified xsi:type="dcterms:W3CDTF">2023-09-11T19:39:42Z</dcterms:modified>
</cp:coreProperties>
</file>