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39" r:id="rId2"/>
  </p:sldMasterIdLst>
  <p:sldIdLst>
    <p:sldId id="258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6" r:id="rId14"/>
    <p:sldId id="271" r:id="rId15"/>
    <p:sldId id="272" r:id="rId16"/>
    <p:sldId id="273" r:id="rId17"/>
    <p:sldId id="274" r:id="rId18"/>
    <p:sldId id="275" r:id="rId19"/>
    <p:sldId id="280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3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2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35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2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4" name="Rectangle 46"/>
          <p:cNvSpPr/>
          <p:nvPr/>
        </p:nvSpPr>
        <p:spPr>
          <a:xfrm>
            <a:off x="6199717" y="-22225"/>
            <a:ext cx="46736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5" name="Rectangle 49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6" name="Rectangle 88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251" y="1516064"/>
            <a:ext cx="28448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8F65D61F-39C1-4AF9-8009-AAF3652D2A2D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784" y="5719764"/>
            <a:ext cx="377401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9718" y="5719764"/>
            <a:ext cx="85724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316844DA-378E-4A60-B59F-1BAD2BE3931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2184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B5AFA-D823-4DF3-9C5B-03DDD7F4957D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A0FDD-2FA4-49D2-9264-F1B6F7AF79D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042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1DC7B-EA99-4603-9E44-CC423AB910FE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F675A-0F58-48CC-8B76-DBA955016ED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746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9F3F-5132-40D6-9342-94B21925E8B6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A71FA-681A-45BA-9DC0-849F49C8591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7080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F6CE1-D497-4869-8A74-EEF1901A9BAC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732A-8B05-42BD-8F21-659A0D7120F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328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72A64-4DBB-4DD0-923B-468142C90AEE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0CAF4-15C4-4A99-A86C-253AFF31BB6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99495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D6667-CAE6-4EF5-AD2E-ABC8FC199EEB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B1D9-CE78-4566-83D6-487D46F8FCE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351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5" name="Rectangle 56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6" name="Rectangle 57"/>
          <p:cNvSpPr/>
          <p:nvPr/>
        </p:nvSpPr>
        <p:spPr>
          <a:xfrm>
            <a:off x="1206500" y="601664"/>
            <a:ext cx="474980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7" name="Rectangle 60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AF910-4A6C-48B8-A15E-0832B367DD29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E537-3CA2-4C33-9FEB-0C9B364F230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6189133" y="5724526"/>
            <a:ext cx="465666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11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7844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510117" y="0"/>
            <a:ext cx="13243984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6081185" y="-22225"/>
            <a:ext cx="4906433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5" name="Rectangle 10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6" name="Rectangle 101"/>
          <p:cNvSpPr/>
          <p:nvPr/>
        </p:nvSpPr>
        <p:spPr>
          <a:xfrm>
            <a:off x="1206500" y="601664"/>
            <a:ext cx="474980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7" name="Rectangle 104"/>
          <p:cNvSpPr/>
          <p:nvPr/>
        </p:nvSpPr>
        <p:spPr>
          <a:xfrm>
            <a:off x="6201833" y="6088063"/>
            <a:ext cx="46736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A88CB-17C6-4786-A4E6-B2FC51234E23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9133" y="5724526"/>
            <a:ext cx="4656667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D955E-0BFD-4A1E-8D93-552D85E44A6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1965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F3C68-3763-40CB-A2F1-50D6505469CF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7814E-3B3A-4C7F-A645-8479386A01A7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06133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B45B0-AA6C-4284-B257-BBAE95E121CB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DE552-AE0A-444F-8DA8-90BD13AF6BD2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75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6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8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995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5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8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7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5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9/17/2024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3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1"/>
          <p:cNvGrpSpPr>
            <a:grpSpLocks/>
          </p:cNvGrpSpPr>
          <p:nvPr/>
        </p:nvGrpSpPr>
        <p:grpSpPr bwMode="auto">
          <a:xfrm>
            <a:off x="-406400" y="0"/>
            <a:ext cx="13243984" cy="6858000"/>
            <a:chOff x="-382404" y="0"/>
            <a:chExt cx="9932332" cy="6858000"/>
          </a:xfrm>
        </p:grpSpPr>
        <p:grpSp>
          <p:nvGrpSpPr>
            <p:cNvPr id="2059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082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2083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grpSp>
            <p:nvGrpSpPr>
              <p:cNvPr id="2084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375"/>
            <a:ext cx="109728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185" y="-22225"/>
            <a:ext cx="4906433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1" name="Rectangle 70"/>
          <p:cNvSpPr/>
          <p:nvPr/>
        </p:nvSpPr>
        <p:spPr>
          <a:xfrm>
            <a:off x="6199717" y="-22225"/>
            <a:ext cx="46736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54" name="Title Placeholder 1"/>
          <p:cNvSpPr>
            <a:spLocks noGrp="1"/>
          </p:cNvSpPr>
          <p:nvPr>
            <p:ph type="title"/>
          </p:nvPr>
        </p:nvSpPr>
        <p:spPr bwMode="auto">
          <a:xfrm>
            <a:off x="1390652" y="1027113"/>
            <a:ext cx="936624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2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90652" y="2324100"/>
            <a:ext cx="9036049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767" y="2238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07517143-6A4B-462B-A0DA-085DB09AD48D}" type="datetimeFigureOut">
              <a:rPr lang="es-CL"/>
              <a:pPr>
                <a:defRPr/>
              </a:pPr>
              <a:t>17-09-2024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9134" y="5851526"/>
            <a:ext cx="4669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9717" y="223839"/>
            <a:ext cx="1775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2352FF49-01FF-4B9B-9059-426E4AB6A81D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825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DBA77-819B-087A-6E39-8F7DA84F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8945" y="1374744"/>
            <a:ext cx="5554230" cy="4168912"/>
          </a:xfrm>
        </p:spPr>
        <p:txBody>
          <a:bodyPr>
            <a:noAutofit/>
          </a:bodyPr>
          <a:lstStyle/>
          <a:p>
            <a:pPr algn="ctr"/>
            <a:r>
              <a:rPr lang="es-ES" sz="6000" dirty="0">
                <a:solidFill>
                  <a:srgbClr val="C00000"/>
                </a:solidFill>
              </a:rPr>
              <a:t>“Persuadimos a los hombres”</a:t>
            </a:r>
            <a:br>
              <a:rPr lang="es-ES" sz="4000" dirty="0"/>
            </a:br>
            <a:br>
              <a:rPr lang="es-ES" sz="4000" dirty="0"/>
            </a:br>
            <a:r>
              <a:rPr lang="es-ES" sz="2400" dirty="0">
                <a:solidFill>
                  <a:schemeClr val="accent5">
                    <a:lumMod val="75000"/>
                  </a:schemeClr>
                </a:solidFill>
              </a:rPr>
              <a:t>2ª  Corintios  5:11</a:t>
            </a:r>
            <a:endParaRPr lang="es-CL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4193D0-A07E-7C47-A67D-16365C41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</a:t>
            </a:fld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D60AD60-A260-D357-B53B-04AC801627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29" b="11768"/>
          <a:stretch/>
        </p:blipFill>
        <p:spPr>
          <a:xfrm>
            <a:off x="695167" y="1374744"/>
            <a:ext cx="4702629" cy="46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¡Son Los Hombres Quienes Necesitan Ser Persuadidos!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0878" y="2507377"/>
            <a:ext cx="7119257" cy="35426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Si a una persona  no se le  puede persuadir por medio de la enseñanza del evangelio, entonces será imposible  persuadirle de otra manera para que sea salvo.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10</a:t>
            </a:fld>
            <a:endParaRPr lang="en-US"/>
          </a:p>
        </p:txBody>
      </p:sp>
      <p:pic>
        <p:nvPicPr>
          <p:cNvPr id="4" name="1 Imagen">
            <a:extLst>
              <a:ext uri="{FF2B5EF4-FFF2-40B4-BE49-F238E27FC236}">
                <a16:creationId xmlns:a16="http://schemas.microsoft.com/office/drawing/2014/main" id="{250C6EE1-D9FA-839E-AEF6-2B015CF12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046124"/>
            <a:ext cx="2421114" cy="44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1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¡Son Los Hombres Quienes Necesitan Ser Persuadidos!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114" y="2111829"/>
            <a:ext cx="7944022" cy="43155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“…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Id por todo el mundo y predicad el evangelio a toda criatura. El que creyere y fuere bautizado, será salvo; mas el que no creyere, será condenado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 (Mar. 16:15-16).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agradó a Dios salvar a los creyentes por la locura de la predicación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  (1 Cor. 1:21).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Pero tenemos este tesoro en vasos de barro, para que la excelencia del poder sea de Dios, y no de nosotros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 (2 Cor. 4:7).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él te hablará palabras por las cuales serás salvo tú, y toda tu casa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 (Hch. 11:14).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11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9FDB4F8-38B9-857C-078A-00D66DF83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91" y="2253341"/>
            <a:ext cx="2094140" cy="37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3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3" y="339086"/>
            <a:ext cx="9527275" cy="1241944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¡Son Los Hombres Quienes Necesitan Ser Persuadidos!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43" y="1719943"/>
            <a:ext cx="10515600" cy="470743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Es cada ser humano quien debe volverse a Dios 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400" b="1" i="1" dirty="0">
                <a:solidFill>
                  <a:srgbClr val="C00000"/>
                </a:solidFill>
                <a:latin typeface="Abadi" panose="020B0604020104020204" pitchFamily="34" charset="0"/>
              </a:rPr>
              <a:t>Venid luego, dice Jehová, y estemos a cuenta: si vuestros pecados fueren como la grana, como la nieve serán emblanquecidos; si fueren rojos como el carmesí, vendrán a ser como blanca lana</a:t>
            </a:r>
            <a:r>
              <a:rPr lang="es-ES" sz="3400" b="1" dirty="0">
                <a:solidFill>
                  <a:srgbClr val="002060"/>
                </a:solidFill>
                <a:latin typeface="Abadi" panose="020B0604020104020204" pitchFamily="34" charset="0"/>
              </a:rPr>
              <a:t>” (</a:t>
            </a:r>
            <a:r>
              <a:rPr lang="es-ES" sz="3400" b="1" dirty="0" err="1">
                <a:solidFill>
                  <a:srgbClr val="002060"/>
                </a:solidFill>
                <a:latin typeface="Abadi" panose="020B0604020104020204" pitchFamily="34" charset="0"/>
              </a:rPr>
              <a:t>Is</a:t>
            </a:r>
            <a:r>
              <a:rPr lang="es-ES" sz="3400" b="1" dirty="0">
                <a:solidFill>
                  <a:srgbClr val="002060"/>
                </a:solidFill>
                <a:latin typeface="Abadi" panose="020B0604020104020204" pitchFamily="34" charset="0"/>
              </a:rPr>
              <a:t>. 1:18).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¡Son nuestros pecados lo que nos separan de Dios! 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He aquí que no se ha acortado la mano de Jehová para salvar, ni se ha agravado su oído para oír; pero vuestras iniquidades han hecho división entre vosotros y vuestro Dios, y vuestros pecados han hecho ocultar de vosotros su rostro para no oír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 (Isa. 59:1-2).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6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6" y="306429"/>
            <a:ext cx="9527275" cy="1241944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¡Son Los Hombres Quienes Necesitan Ser Persuadidos!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856" y="1665514"/>
            <a:ext cx="10668000" cy="46747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Por eso la necesidad de predicar el evangelio.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400" b="1" i="1" dirty="0">
                <a:solidFill>
                  <a:srgbClr val="C00000"/>
                </a:solidFill>
                <a:latin typeface="Abadi" panose="020B0604020104020204" pitchFamily="34" charset="0"/>
              </a:rPr>
              <a:t>Y les dijo: Id por todo el mundo y predicad el evangelio a toda criatura. El que creyere y fuere bautizado, será salvo; mas el que no creyere, será condenado</a:t>
            </a:r>
            <a:r>
              <a:rPr lang="es-ES" sz="3400" b="1" dirty="0">
                <a:solidFill>
                  <a:srgbClr val="002060"/>
                </a:solidFill>
                <a:latin typeface="Abadi" panose="020B0604020104020204" pitchFamily="34" charset="0"/>
              </a:rPr>
              <a:t>” (Mar. 16:15,16; 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Porque no me avergüenzo del evangelio, porque es poder de Dios para salvación a todo aquel que cree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 (Rom. 1:16).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Si usted se pierde, se debe al hecho de que murió en sus pecados y rechazó el plan de redención presentado por Dios.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9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¡Son Los Hombres Quienes Necesitan Ser Persuadidos!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30" y="2111829"/>
            <a:ext cx="9174106" cy="431555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El apóstol Pablo entendió muy bien su labor.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>
                <a:solidFill>
                  <a:srgbClr val="002060"/>
                </a:solidFill>
                <a:latin typeface="Abadi" panose="020B0604020104020204" pitchFamily="34" charset="0"/>
              </a:rPr>
              <a:t>Jesucristo 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le encomendó a Pablo predicar: 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b="1" dirty="0">
                <a:solidFill>
                  <a:srgbClr val="002060"/>
                </a:solidFill>
                <a:latin typeface="Abadi" panose="020B0604020104020204" pitchFamily="34" charset="0"/>
              </a:rPr>
              <a:t>“…</a:t>
            </a:r>
            <a:r>
              <a:rPr lang="es-ES" sz="3400" b="1" i="1" dirty="0">
                <a:solidFill>
                  <a:srgbClr val="C00000"/>
                </a:solidFill>
                <a:latin typeface="Abadi" panose="020B0604020104020204" pitchFamily="34" charset="0"/>
              </a:rPr>
              <a:t>para que abras sus ojos, para que se conviertan de las tinieblas a la luz, y de la potestad de Satanás a Dios; para que reciban, por la fe que es en mí, perdón de pecados y herencia entre los santificados</a:t>
            </a:r>
            <a:r>
              <a:rPr lang="es-ES" sz="3400" b="1" dirty="0">
                <a:solidFill>
                  <a:srgbClr val="002060"/>
                </a:solidFill>
                <a:latin typeface="Abadi" panose="020B0604020104020204" pitchFamily="34" charset="0"/>
              </a:rPr>
              <a:t>”  (Hch. 26:18).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0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Hechos 24:24-25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30" y="2111829"/>
            <a:ext cx="9174106" cy="431555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Félix se espantó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 (verso 25).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El temor que sobrecogió a estas personas era el principio necesario de un cambio de vida.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Pero la ambición, la lujuria y el amor al mundo, sofocaron tan necesario temor reverente que produciría el cambio de mente para salvación.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3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Hechos 24:24-25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30" y="2111829"/>
            <a:ext cx="9174106" cy="43155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Ahora vete; cuando tenga oportunidad te llamaré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”.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Con estas palabras se libraron de tan fiel amonestador,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La oportunidad que se refirió Félix al parecer nunca llegó, despreció la precisa.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Si ahora Félix pudiera advertirnos desde el hades, el refugio del espíritu de los muertos, (Luc. 16:23) nos rogaría no despreciar tan valiosa oportunidad.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dirty="0">
                <a:solidFill>
                  <a:srgbClr val="C00000"/>
                </a:solidFill>
              </a:rPr>
              <a:t>Conclusión: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030" y="2111829"/>
            <a:ext cx="9174106" cy="431555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Cada día, cada mañana que abre sus ojos en esta vida, da comienzo a un nuevo día de salvación.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No demore más su obediencia a Cristo. </a:t>
            </a:r>
          </a:p>
          <a:p>
            <a:pPr marL="0" indent="0" algn="ctr">
              <a:lnSpc>
                <a:spcPct val="100000"/>
              </a:lnSpc>
              <a:buClr>
                <a:srgbClr val="0070C0"/>
              </a:buClr>
              <a:buNone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“..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He aquí ahora el tiempo aceptable; he aquí ahora viene el día de salvación</a:t>
            </a: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”. </a:t>
            </a:r>
          </a:p>
          <a:p>
            <a:pPr marL="0" indent="0" algn="ctr">
              <a:lnSpc>
                <a:spcPct val="100000"/>
              </a:lnSpc>
              <a:buClr>
                <a:srgbClr val="0070C0"/>
              </a:buClr>
              <a:buNone/>
            </a:pPr>
            <a:r>
              <a:rPr lang="es-ES" sz="3600" b="1" dirty="0">
                <a:solidFill>
                  <a:srgbClr val="002060"/>
                </a:solidFill>
                <a:latin typeface="Abadi" panose="020B0604020104020204" pitchFamily="34" charset="0"/>
              </a:rPr>
              <a:t>2 Corintios 6:2.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10" y="2426967"/>
            <a:ext cx="21209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3985312" y="5673497"/>
            <a:ext cx="716204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Cristo es el Salvador de los que le obedecen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“…</a:t>
            </a:r>
            <a:r>
              <a:rPr kumimoji="0" lang="es-ES" altLang="es-ES" sz="1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y habiendo sido perfeccionado, vino a ser autor de eterna salvación para todos los que le obedecen</a:t>
            </a:r>
            <a:r>
              <a:rPr kumimoji="0" lang="es-ES" altLang="es-ES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” (Heb. 5.9)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3F422A5-23DF-4D8A-A7A4-BACBB9431CD6}"/>
              </a:ext>
            </a:extLst>
          </p:cNvPr>
          <p:cNvSpPr txBox="1"/>
          <p:nvPr/>
        </p:nvSpPr>
        <p:spPr>
          <a:xfrm>
            <a:off x="991436" y="5735052"/>
            <a:ext cx="2917867" cy="40011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CREER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(Mar. 16:15-16)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D7B4E41-4E86-4B20-B840-C1741801512A}"/>
              </a:ext>
            </a:extLst>
          </p:cNvPr>
          <p:cNvSpPr txBox="1"/>
          <p:nvPr/>
        </p:nvSpPr>
        <p:spPr>
          <a:xfrm>
            <a:off x="956977" y="5134886"/>
            <a:ext cx="2952328" cy="40011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ARREPENTIRSE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(Hch. 17:30)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DB9D0A6-5A92-4C05-B555-6F5912CFDA5A}"/>
              </a:ext>
            </a:extLst>
          </p:cNvPr>
          <p:cNvSpPr txBox="1"/>
          <p:nvPr/>
        </p:nvSpPr>
        <p:spPr>
          <a:xfrm>
            <a:off x="956976" y="4512523"/>
            <a:ext cx="2952327" cy="40011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CONFESAR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(Rom. 10:9,10)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5C3CBB00-2B8A-4A48-9300-CE77FEA7A707}"/>
              </a:ext>
            </a:extLst>
          </p:cNvPr>
          <p:cNvSpPr txBox="1"/>
          <p:nvPr/>
        </p:nvSpPr>
        <p:spPr>
          <a:xfrm>
            <a:off x="1003723" y="3922372"/>
            <a:ext cx="2905580" cy="40011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BAUTIZARSE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(Hch. 2:38)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6080FB0-BCEF-629A-4475-A35BF62E6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741" y="413734"/>
            <a:ext cx="4624180" cy="391783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6E508B7-7C1F-A4BA-8DB7-6DD2AB77CD91}"/>
              </a:ext>
            </a:extLst>
          </p:cNvPr>
          <p:cNvSpPr txBox="1"/>
          <p:nvPr/>
        </p:nvSpPr>
        <p:spPr>
          <a:xfrm>
            <a:off x="991436" y="6332007"/>
            <a:ext cx="2917866" cy="400110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OIR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(Rom. 10:17).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FFB7E84-8B64-332D-4EA9-F14DFB7DF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695" y="794683"/>
            <a:ext cx="1665746" cy="3264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45524615-CCE3-E65D-37C9-13BF12886C99}"/>
              </a:ext>
            </a:extLst>
          </p:cNvPr>
          <p:cNvSpPr txBox="1"/>
          <p:nvPr/>
        </p:nvSpPr>
        <p:spPr>
          <a:xfrm>
            <a:off x="793634" y="136017"/>
            <a:ext cx="380210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“</a:t>
            </a:r>
            <a:r>
              <a:rPr kumimoji="0" lang="es-MX" sz="2800" b="1" i="1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por cuanto todos pecaron, y están destituidos de la gloria de Dios</a:t>
            </a: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Romanos 3:23.</a:t>
            </a:r>
            <a:endParaRPr kumimoji="0" lang="es-CL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badi" panose="020B0604020104020204" pitchFamily="34" charset="0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D389026-C1FE-AFFD-3198-29CA13949E1D}"/>
              </a:ext>
            </a:extLst>
          </p:cNvPr>
          <p:cNvSpPr txBox="1"/>
          <p:nvPr/>
        </p:nvSpPr>
        <p:spPr>
          <a:xfrm>
            <a:off x="9130649" y="496396"/>
            <a:ext cx="29204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¡El pecado nos aleja de la protección de Dios!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98EB92D-AB3C-5176-F2E1-BAADBAFD60FE}"/>
              </a:ext>
            </a:extLst>
          </p:cNvPr>
          <p:cNvSpPr txBox="1"/>
          <p:nvPr/>
        </p:nvSpPr>
        <p:spPr>
          <a:xfrm>
            <a:off x="3985312" y="4299502"/>
            <a:ext cx="7294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Es necesario que usted dé los siguientes pasos de obediencia para obtener la protección que Dios ofrece.</a:t>
            </a:r>
          </a:p>
        </p:txBody>
      </p:sp>
    </p:spTree>
    <p:extLst>
      <p:ext uri="{BB962C8B-B14F-4D97-AF65-F5344CB8AC3E}">
        <p14:creationId xmlns:p14="http://schemas.microsoft.com/office/powerpoint/2010/main" val="264038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2" grpId="0" animBg="1"/>
      <p:bldP spid="23" grpId="0" animBg="1"/>
      <p:bldP spid="24" grpId="0" animBg="1"/>
      <p:bldP spid="25" grpId="0" animBg="1"/>
      <p:bldP spid="15" grpId="0" animBg="1"/>
      <p:bldP spid="18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7" y="957943"/>
            <a:ext cx="9862459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600" i="1" dirty="0">
                <a:solidFill>
                  <a:srgbClr val="C00000"/>
                </a:solidFill>
                <a:latin typeface="Abadi" panose="020B0604020104020204" pitchFamily="34" charset="0"/>
              </a:rPr>
              <a:t>Temor del Señor </a:t>
            </a: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" significa respeto reverente. 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Es muy probable que Pablo, al mencionar “</a:t>
            </a:r>
            <a:r>
              <a:rPr lang="es-ES" sz="3600" i="1" dirty="0">
                <a:solidFill>
                  <a:srgbClr val="C00000"/>
                </a:solidFill>
                <a:latin typeface="Abadi" panose="020B0604020104020204" pitchFamily="34" charset="0"/>
              </a:rPr>
              <a:t>el temor del Señor</a:t>
            </a: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”, estuviera pensando en la ira que se revelará el Día del Juicio, porque va a haber un juicio final en que Cristo será el Juez. 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“…</a:t>
            </a:r>
            <a:r>
              <a:rPr lang="es-ES" sz="3400" i="1" dirty="0">
                <a:solidFill>
                  <a:srgbClr val="C00000"/>
                </a:solidFill>
                <a:latin typeface="Abadi" panose="020B0604020104020204" pitchFamily="34" charset="0"/>
              </a:rPr>
              <a:t>por cuanto ha establecido un día en el cual juzgará al mundo con justicia, por aquel varón a quien  designó, dando fe a todos con haberle levantado de los muertos</a:t>
            </a: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” (Hch. 17:31). 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Por tal razón, todo ser humano necesita ser persuadido a buscar el perdón de Dios.</a:t>
            </a:r>
          </a:p>
          <a:p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9500" y="579951"/>
            <a:ext cx="6509656" cy="52813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Es Jesús, quien nos libra de la ira venidera.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 “ …</a:t>
            </a:r>
            <a:r>
              <a:rPr lang="es-ES" sz="3400" i="1" dirty="0">
                <a:solidFill>
                  <a:srgbClr val="C00000"/>
                </a:solidFill>
                <a:latin typeface="Abadi" panose="020B0604020104020204" pitchFamily="34" charset="0"/>
              </a:rPr>
              <a:t>y esperar de los cielos a su Hijo, al cual resucitó de los muertos, a Jesús, quien nos libra de la ira venidera</a:t>
            </a: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” (1 Tes. 1:10).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Todo ser humano es  quien necesita Salvación.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00D8893-A9CA-A8CD-230D-CD7BFF78B3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08"/>
          <a:stretch/>
        </p:blipFill>
        <p:spPr>
          <a:xfrm>
            <a:off x="672843" y="579951"/>
            <a:ext cx="3664404" cy="258026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6CC1EC-A1CE-70B5-9D0B-96E7D6B13578}"/>
              </a:ext>
            </a:extLst>
          </p:cNvPr>
          <p:cNvSpPr txBox="1"/>
          <p:nvPr/>
        </p:nvSpPr>
        <p:spPr>
          <a:xfrm>
            <a:off x="672843" y="3070468"/>
            <a:ext cx="3664403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“El que me rechaza, y no recibe mis palabras, tiene quien le juzgue; la palabra que he hablado, ella le juzgará en el día postrero”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Juan 12:48</a:t>
            </a:r>
            <a:r>
              <a:rPr lang="es-ES" b="1" dirty="0">
                <a:solidFill>
                  <a:srgbClr val="FF0000"/>
                </a:solidFill>
                <a:highlight>
                  <a:srgbClr val="FFFF00"/>
                </a:highlight>
                <a:latin typeface="Abadi" panose="020B0604020104020204" pitchFamily="34" charset="0"/>
              </a:rPr>
              <a:t>.</a:t>
            </a:r>
            <a:endParaRPr lang="es-CL" b="1" dirty="0">
              <a:solidFill>
                <a:srgbClr val="FF0000"/>
              </a:solidFill>
              <a:highlight>
                <a:srgbClr val="FFFF00"/>
              </a:highlight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8" y="1410188"/>
            <a:ext cx="10406741" cy="463985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12800" dirty="0">
                <a:solidFill>
                  <a:srgbClr val="002060"/>
                </a:solidFill>
                <a:latin typeface="Abadi" panose="020B0604020104020204" pitchFamily="34" charset="0"/>
              </a:rPr>
              <a:t>No necesitamos persuadir a Dios de que nos salve.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12800" dirty="0">
                <a:solidFill>
                  <a:srgbClr val="002060"/>
                </a:solidFill>
                <a:latin typeface="Abadi" panose="020B0604020104020204" pitchFamily="34" charset="0"/>
              </a:rPr>
              <a:t>Dios… “</a:t>
            </a:r>
            <a:r>
              <a:rPr lang="es-ES" sz="12800" i="1" dirty="0">
                <a:solidFill>
                  <a:srgbClr val="C00000"/>
                </a:solidFill>
                <a:latin typeface="Abadi" panose="020B0604020104020204" pitchFamily="34" charset="0"/>
              </a:rPr>
              <a:t>quiere que todos los hombres sean salvos</a:t>
            </a:r>
            <a:r>
              <a:rPr lang="es-ES" sz="12800" dirty="0">
                <a:solidFill>
                  <a:srgbClr val="002060"/>
                </a:solidFill>
                <a:latin typeface="Abadi" panose="020B0604020104020204" pitchFamily="34" charset="0"/>
              </a:rPr>
              <a:t>”  (1 Tim. 2:4)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12800" dirty="0">
                <a:solidFill>
                  <a:srgbClr val="002060"/>
                </a:solidFill>
                <a:latin typeface="Abadi" panose="020B0604020104020204" pitchFamily="34" charset="0"/>
              </a:rPr>
              <a:t>Dios, mostró su amor hacia el mundo pecador.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12800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12800" i="1" dirty="0">
                <a:solidFill>
                  <a:srgbClr val="C00000"/>
                </a:solidFill>
                <a:latin typeface="Abadi" panose="020B0604020104020204" pitchFamily="34" charset="0"/>
              </a:rPr>
              <a:t>Mas Dios muestra su amor para con nosotros, en que siendo aún pecadores, Cristo murió por nosotros</a:t>
            </a:r>
            <a:r>
              <a:rPr lang="es-ES" sz="12800" dirty="0">
                <a:solidFill>
                  <a:srgbClr val="002060"/>
                </a:solidFill>
                <a:latin typeface="Abadi" panose="020B0604020104020204" pitchFamily="34" charset="0"/>
              </a:rPr>
              <a:t>” (Rom. 5:8). 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12800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12800" i="1" dirty="0">
                <a:solidFill>
                  <a:srgbClr val="C00000"/>
                </a:solidFill>
                <a:latin typeface="Abadi" panose="020B0604020104020204" pitchFamily="34" charset="0"/>
              </a:rPr>
              <a:t>Porque de tal manera amó Dios al mundo, que ha dado a su Hijo unigénito, para que todo aquel que en él cree, no se pierda, mas tenga vida eterna</a:t>
            </a:r>
            <a:r>
              <a:rPr lang="es-ES" sz="12800" dirty="0">
                <a:solidFill>
                  <a:srgbClr val="002060"/>
                </a:solidFill>
                <a:latin typeface="Abadi" panose="020B0604020104020204" pitchFamily="34" charset="0"/>
              </a:rPr>
              <a:t>” (Jn 3:16).</a:t>
            </a: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p:sp>
        <p:nvSpPr>
          <p:cNvPr id="5" name="Título 6">
            <a:extLst>
              <a:ext uri="{FF2B5EF4-FFF2-40B4-BE49-F238E27FC236}">
                <a16:creationId xmlns:a16="http://schemas.microsoft.com/office/drawing/2014/main" id="{5BCE8A5B-F84E-AF08-6FC1-6E56BDB4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486" y="284843"/>
            <a:ext cx="9526588" cy="830277"/>
          </a:xfrm>
        </p:spPr>
        <p:txBody>
          <a:bodyPr>
            <a:normAutofit fontScale="90000"/>
          </a:bodyPr>
          <a:lstStyle/>
          <a:p>
            <a:pPr algn="ctr"/>
            <a:r>
              <a:rPr lang="es-CL" dirty="0">
                <a:solidFill>
                  <a:srgbClr val="C00000"/>
                </a:solidFill>
              </a:rPr>
              <a:t>Dios </a:t>
            </a:r>
            <a:br>
              <a:rPr lang="es-CL" dirty="0">
                <a:solidFill>
                  <a:srgbClr val="C00000"/>
                </a:solidFill>
              </a:rPr>
            </a:br>
            <a:r>
              <a:rPr lang="es-CL" dirty="0">
                <a:solidFill>
                  <a:srgbClr val="C00000"/>
                </a:solidFill>
              </a:rPr>
              <a:t>¡No Necesita Ser Persuadido!</a:t>
            </a:r>
          </a:p>
        </p:txBody>
      </p:sp>
    </p:spTree>
    <p:extLst>
      <p:ext uri="{BB962C8B-B14F-4D97-AF65-F5344CB8AC3E}">
        <p14:creationId xmlns:p14="http://schemas.microsoft.com/office/powerpoint/2010/main" val="23922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>
                <a:solidFill>
                  <a:srgbClr val="C00000"/>
                </a:solidFill>
              </a:rPr>
              <a:t>Cristo </a:t>
            </a:r>
            <a:br>
              <a:rPr lang="es-CL" dirty="0">
                <a:solidFill>
                  <a:srgbClr val="C00000"/>
                </a:solidFill>
              </a:rPr>
            </a:br>
            <a:r>
              <a:rPr lang="es-CL" dirty="0">
                <a:solidFill>
                  <a:srgbClr val="C00000"/>
                </a:solidFill>
              </a:rPr>
              <a:t>¡No Necesita Ser Persuadido!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431878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No necesitamos persuadir a Cristo que nos salve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Cristo declaró que vino a este mundo para salvar a los hombres (Luc. 19:10) 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"… </a:t>
            </a:r>
            <a:r>
              <a:rPr lang="es-ES" sz="3600" b="1" i="1" dirty="0">
                <a:solidFill>
                  <a:srgbClr val="C00000"/>
                </a:solidFill>
                <a:latin typeface="Abadi" panose="020B0604020104020204" pitchFamily="34" charset="0"/>
              </a:rPr>
              <a:t>Cristo nos amó, y se entregó a sí mismo por nosotros</a:t>
            </a: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…" (Ef. 5:2) 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i="1" dirty="0">
                <a:solidFill>
                  <a:srgbClr val="C00000"/>
                </a:solidFill>
                <a:latin typeface="Abadi" panose="020B0604020104020204" pitchFamily="34" charset="0"/>
              </a:rPr>
              <a:t>"… el justo por los injustos, para llevarnos a Dios</a:t>
            </a: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…“ (I Ped. 3:18).  </a:t>
            </a:r>
          </a:p>
          <a:p>
            <a:pPr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“…</a:t>
            </a:r>
            <a:r>
              <a:rPr lang="es-ES" sz="3600" i="1" dirty="0">
                <a:solidFill>
                  <a:srgbClr val="C00000"/>
                </a:solidFill>
                <a:latin typeface="Abadi" panose="020B0604020104020204" pitchFamily="34" charset="0"/>
              </a:rPr>
              <a:t>Cristo Jesús vino al mundo para salvar a los pecadores</a:t>
            </a: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…” (1 Tim. 1:15).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rgbClr val="C00000"/>
                </a:solidFill>
              </a:rPr>
              <a:t>El Espíritu Santo  </a:t>
            </a:r>
            <a:br>
              <a:rPr lang="es-CL" dirty="0">
                <a:solidFill>
                  <a:srgbClr val="C00000"/>
                </a:solidFill>
              </a:rPr>
            </a:br>
            <a:r>
              <a:rPr lang="es-CL" dirty="0">
                <a:solidFill>
                  <a:srgbClr val="C00000"/>
                </a:solidFill>
              </a:rPr>
              <a:t>¡No Necesita Ser Persuadido!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10254344" cy="43187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No necesitamos persuadir al Espíritu Santo que nos salve.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El Espíritu Santo guio  a los apóstoles para que nos dejaran en forma infalible, registrada por escrito toda la verdad.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“ …</a:t>
            </a:r>
            <a:r>
              <a:rPr lang="es-ES" sz="3400" i="1" dirty="0">
                <a:solidFill>
                  <a:srgbClr val="C00000"/>
                </a:solidFill>
                <a:latin typeface="Abadi" panose="020B0604020104020204" pitchFamily="34" charset="0"/>
              </a:rPr>
              <a:t>Mas el Consolador, el Espíritu Santo, a quien el Padre enviará en mi nombre, él os enseñará todas las cosas, y os recordará todo lo que yo os he dicho</a:t>
            </a: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” (Jn. 14:26).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endParaRPr lang="es-ES" sz="3600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8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>
                <a:solidFill>
                  <a:schemeClr val="accent5">
                    <a:lumMod val="50000"/>
                  </a:schemeClr>
                </a:solidFill>
              </a:rPr>
              <a:t>El Espíritu Santo  </a:t>
            </a:r>
            <a:br>
              <a:rPr lang="es-C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s-CL" dirty="0">
                <a:solidFill>
                  <a:schemeClr val="accent5">
                    <a:lumMod val="50000"/>
                  </a:schemeClr>
                </a:solidFill>
              </a:rPr>
              <a:t>¡No Necesita Ser Persuadido!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10254344" cy="4318784"/>
          </a:xfrm>
        </p:spPr>
        <p:txBody>
          <a:bodyPr>
            <a:normAutofit fontScale="92500" lnSpcReduction="20000"/>
          </a:bodyPr>
          <a:lstStyle/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i="1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400" i="1" dirty="0">
                <a:solidFill>
                  <a:srgbClr val="C00000"/>
                </a:solidFill>
                <a:latin typeface="Abadi" panose="020B0604020104020204" pitchFamily="34" charset="0"/>
              </a:rPr>
              <a:t>Pero cuando venga el Espíritu de verdad, él os guiará a toda la verdad; porque no hablará por su propia cuenta, sino que hablará todo lo que oyere, y os hará saber las cosas que habrán de venir</a:t>
            </a:r>
            <a:r>
              <a:rPr lang="es-ES" sz="3400" i="1" dirty="0">
                <a:solidFill>
                  <a:srgbClr val="002060"/>
                </a:solidFill>
                <a:latin typeface="Abadi" panose="020B0604020104020204" pitchFamily="34" charset="0"/>
              </a:rPr>
              <a:t>”</a:t>
            </a: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 (Jn. 16:13).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La Escrituras son inspiradas por el Espíritu de Dios.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400" i="1" dirty="0">
                <a:solidFill>
                  <a:srgbClr val="C00000"/>
                </a:solidFill>
                <a:latin typeface="Abadi" panose="020B0604020104020204" pitchFamily="34" charset="0"/>
              </a:rPr>
              <a:t>Toda la Escritura es inspirada por Dios, y útil para enseñar, para redargüir, para corregir, para instruir en justicia, a fin de que el hombre de Dios sea perfecto, enteramente preparado para toda buena obra</a:t>
            </a: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” (2 Tim. 3:16,17).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¡Son Los Hombres Quienes Necesitan Ser Persuadidos!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10254344" cy="431878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Dios gobierna el universo material por leyes naturales que involucran la fuerza, pero no gobierna al hombre del mismo modo. ¡Le ha dado libre albedrio!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Se nos muestra a Cristo a la puerta del corazón del hombre llamando, deseando ser invitado a entrar.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400" i="1" dirty="0">
                <a:solidFill>
                  <a:srgbClr val="C00000"/>
                </a:solidFill>
                <a:latin typeface="Abadi" panose="020B0604020104020204" pitchFamily="34" charset="0"/>
              </a:rPr>
              <a:t>He aquí, yo estoy a la puerta y llamo; si alguno oye mi voz y abre la puerta, entraré a él, y cenaré con él, y él conmigo</a:t>
            </a: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” (Ap. 3.20). 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EB9DB13-08AA-BDB2-0894-AD52AA20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rgbClr val="C00000"/>
                </a:solidFill>
              </a:rPr>
              <a:t>¡Son Los Hombres Quienes Necesitan Ser Persuadidos!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89CFD8-E92D-40F3-3E22-63E7BA7E9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2108595"/>
            <a:ext cx="10570028" cy="43187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La enseñanza es el único método de persuadir y llevar a las personas a Cristo. 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400" i="1" dirty="0">
                <a:solidFill>
                  <a:srgbClr val="C00000"/>
                </a:solidFill>
                <a:latin typeface="Abadi" panose="020B0604020104020204" pitchFamily="34" charset="0"/>
              </a:rPr>
              <a:t>Escrito está en los profetas: Y serán todos enseñados por Dios. Así que, todo aquel que oyó al Padre, y aprendió de él, viene a mí</a:t>
            </a: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” (Jn. 6:45).</a:t>
            </a: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 2" panose="05020102010507070707" pitchFamily="18" charset="2"/>
              <a:buChar char="¾"/>
            </a:pPr>
            <a:r>
              <a:rPr lang="es-ES" sz="3600" dirty="0">
                <a:solidFill>
                  <a:srgbClr val="002060"/>
                </a:solidFill>
                <a:latin typeface="Abadi" panose="020B0604020104020204" pitchFamily="34" charset="0"/>
              </a:rPr>
              <a:t>En el dialogo del hombre rico con Abraham encontramos este principio: </a:t>
            </a:r>
          </a:p>
          <a:p>
            <a:pPr lvl="1">
              <a:lnSpc>
                <a:spcPct val="100000"/>
              </a:lnSpc>
              <a:buClr>
                <a:srgbClr val="0070C0"/>
              </a:buClr>
              <a:buFont typeface="Wingdings 2" panose="05020102010507070707" pitchFamily="18" charset="2"/>
              <a:buChar char="¾"/>
            </a:pP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“</a:t>
            </a:r>
            <a:r>
              <a:rPr lang="es-ES" sz="3400" i="1" dirty="0">
                <a:solidFill>
                  <a:srgbClr val="C00000"/>
                </a:solidFill>
                <a:latin typeface="Abadi" panose="020B0604020104020204" pitchFamily="34" charset="0"/>
              </a:rPr>
              <a:t>Mas Abraham le dijo: Si no oyen a Moisés y a los profetas, tampoco se persuadirán, aunque alguno se levantare de los muertos</a:t>
            </a:r>
            <a:r>
              <a:rPr lang="es-ES" sz="3400" dirty="0">
                <a:solidFill>
                  <a:srgbClr val="002060"/>
                </a:solidFill>
                <a:latin typeface="Abadi" panose="020B0604020104020204" pitchFamily="34" charset="0"/>
              </a:rPr>
              <a:t>”  (Luc. 16:31).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8E0682-977E-B0A6-29FD-E5A06AE5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moVTI">
  <a:themeElements>
    <a:clrScheme name="AnalogousFromLightSeedLeftStep">
      <a:dk1>
        <a:srgbClr val="000000"/>
      </a:dk1>
      <a:lt1>
        <a:srgbClr val="FFFFFF"/>
      </a:lt1>
      <a:dk2>
        <a:srgbClr val="312441"/>
      </a:dk2>
      <a:lt2>
        <a:srgbClr val="E2E8E6"/>
      </a:lt2>
      <a:accent1>
        <a:srgbClr val="EE6E96"/>
      </a:accent1>
      <a:accent2>
        <a:srgbClr val="EB4EC0"/>
      </a:accent2>
      <a:accent3>
        <a:srgbClr val="DC6EEE"/>
      </a:accent3>
      <a:accent4>
        <a:srgbClr val="924EEB"/>
      </a:accent4>
      <a:accent5>
        <a:srgbClr val="716EEE"/>
      </a:accent5>
      <a:accent6>
        <a:srgbClr val="4E8CEB"/>
      </a:accent6>
      <a:hlink>
        <a:srgbClr val="568F7D"/>
      </a:hlink>
      <a:folHlink>
        <a:srgbClr val="7F7F7F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1592</Words>
  <Application>Microsoft Office PowerPoint</Application>
  <PresentationFormat>Panorámica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Abadi</vt:lpstr>
      <vt:lpstr>Arial</vt:lpstr>
      <vt:lpstr>Century Gothic</vt:lpstr>
      <vt:lpstr>Elephant</vt:lpstr>
      <vt:lpstr>Tahoma</vt:lpstr>
      <vt:lpstr>Univers Condensed</vt:lpstr>
      <vt:lpstr>Wingdings 2</vt:lpstr>
      <vt:lpstr>MemoVTI</vt:lpstr>
      <vt:lpstr>Austin</vt:lpstr>
      <vt:lpstr>“Persuadimos a los hombres”  2ª  Corintios  5:11</vt:lpstr>
      <vt:lpstr>Presentación de PowerPoint</vt:lpstr>
      <vt:lpstr>Presentación de PowerPoint</vt:lpstr>
      <vt:lpstr>Dios  ¡No Necesita Ser Persuadido!</vt:lpstr>
      <vt:lpstr>Cristo  ¡No Necesita Ser Persuadido!</vt:lpstr>
      <vt:lpstr>El Espíritu Santo   ¡No Necesita Ser Persuadido!</vt:lpstr>
      <vt:lpstr>El Espíritu Santo   ¡No Necesita Ser Persuadido!</vt:lpstr>
      <vt:lpstr>¡Son Los Hombres Quienes Necesitan Ser Persuadidos!</vt:lpstr>
      <vt:lpstr>¡Son Los Hombres Quienes Necesitan Ser Persuadidos!</vt:lpstr>
      <vt:lpstr>¡Son Los Hombres Quienes Necesitan Ser Persuadidos!</vt:lpstr>
      <vt:lpstr>¡Son Los Hombres Quienes Necesitan Ser Persuadidos!</vt:lpstr>
      <vt:lpstr>¡Son Los Hombres Quienes Necesitan Ser Persuadidos!</vt:lpstr>
      <vt:lpstr>¡Son Los Hombres Quienes Necesitan Ser Persuadidos!</vt:lpstr>
      <vt:lpstr>¡Son Los Hombres Quienes Necesitan Ser Persuadidos!</vt:lpstr>
      <vt:lpstr>Hechos 24:24-25 </vt:lpstr>
      <vt:lpstr>Hechos 24:24-25 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“Conociendo, pues, el temor del Señor, persuadimos a los hombres”  2 Corintios  5:11</dc:title>
  <dc:creator>Emilio Acevedo Salinas</dc:creator>
  <cp:lastModifiedBy>Emilio Acevedo Salinas</cp:lastModifiedBy>
  <cp:revision>8</cp:revision>
  <dcterms:created xsi:type="dcterms:W3CDTF">2024-05-24T17:42:47Z</dcterms:created>
  <dcterms:modified xsi:type="dcterms:W3CDTF">2024-09-17T18:17:33Z</dcterms:modified>
</cp:coreProperties>
</file>