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72" r:id="rId3"/>
    <p:sldId id="276" r:id="rId4"/>
    <p:sldId id="267" r:id="rId5"/>
    <p:sldId id="268" r:id="rId6"/>
    <p:sldId id="270" r:id="rId7"/>
    <p:sldId id="271" r:id="rId8"/>
    <p:sldId id="277" r:id="rId9"/>
    <p:sldId id="279" r:id="rId10"/>
    <p:sldId id="28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4" autoAdjust="0"/>
    <p:restoredTop sz="94660"/>
  </p:normalViewPr>
  <p:slideViewPr>
    <p:cSldViewPr>
      <p:cViewPr varScale="1">
        <p:scale>
          <a:sx n="81" d="100"/>
          <a:sy n="81" d="100"/>
        </p:scale>
        <p:origin x="112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31CE2-198F-4C29-8D57-F90594DFB70E}" type="datetimeFigureOut">
              <a:rPr lang="en-US" smtClean="0"/>
              <a:pPr/>
              <a:t>5/13/2023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45B8F-228E-4718-B69F-9682AE05A8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31CE2-198F-4C29-8D57-F90594DFB70E}" type="datetimeFigureOut">
              <a:rPr lang="en-US" smtClean="0"/>
              <a:pPr/>
              <a:t>5/13/2023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45B8F-228E-4718-B69F-9682AE05A8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31CE2-198F-4C29-8D57-F90594DFB70E}" type="datetimeFigureOut">
              <a:rPr lang="en-US" smtClean="0"/>
              <a:pPr/>
              <a:t>5/13/2023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45B8F-228E-4718-B69F-9682AE05A8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31CE2-198F-4C29-8D57-F90594DFB70E}" type="datetimeFigureOut">
              <a:rPr lang="en-US" smtClean="0"/>
              <a:pPr/>
              <a:t>5/13/2023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45B8F-228E-4718-B69F-9682AE05A8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31CE2-198F-4C29-8D57-F90594DFB70E}" type="datetimeFigureOut">
              <a:rPr lang="en-US" smtClean="0"/>
              <a:pPr/>
              <a:t>5/13/2023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45B8F-228E-4718-B69F-9682AE05A8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31CE2-198F-4C29-8D57-F90594DFB70E}" type="datetimeFigureOut">
              <a:rPr lang="en-US" smtClean="0"/>
              <a:pPr/>
              <a:t>5/13/2023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45B8F-228E-4718-B69F-9682AE05A8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31CE2-198F-4C29-8D57-F90594DFB70E}" type="datetimeFigureOut">
              <a:rPr lang="en-US" smtClean="0"/>
              <a:pPr/>
              <a:t>5/13/2023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45B8F-228E-4718-B69F-9682AE05A8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31CE2-198F-4C29-8D57-F90594DFB70E}" type="datetimeFigureOut">
              <a:rPr lang="en-US" smtClean="0"/>
              <a:pPr/>
              <a:t>5/13/2023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45B8F-228E-4718-B69F-9682AE05A8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31CE2-198F-4C29-8D57-F90594DFB70E}" type="datetimeFigureOut">
              <a:rPr lang="en-US" smtClean="0"/>
              <a:pPr/>
              <a:t>5/13/2023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45B8F-228E-4718-B69F-9682AE05A8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31CE2-198F-4C29-8D57-F90594DFB70E}" type="datetimeFigureOut">
              <a:rPr lang="en-US" smtClean="0"/>
              <a:pPr/>
              <a:t>5/13/2023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45B8F-228E-4718-B69F-9682AE05A8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31CE2-198F-4C29-8D57-F90594DFB70E}" type="datetimeFigureOut">
              <a:rPr lang="en-US" smtClean="0"/>
              <a:pPr/>
              <a:t>5/13/2023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45B8F-228E-4718-B69F-9682AE05A8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A31CE2-198F-4C29-8D57-F90594DFB70E}" type="datetimeFigureOut">
              <a:rPr lang="en-US" smtClean="0"/>
              <a:pPr/>
              <a:t>5/13/2023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45B8F-228E-4718-B69F-9682AE05A8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ubdavid.org/kids-world/explorers2/graphics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i&amp;rct=j&amp;q=&amp;esrc=s&amp;source=images&amp;cd=&amp;cad=rja&amp;uact=8&amp;ved=0ahUKEwjU28uQ67bSAhWj2YMKHa_vB1cQjRwIBw&amp;url=https://www.dreamstime.com/stock-photo-waters-bible-truth-photo-crashing-wave-open-pages-depicting-refreshing-image49603455&amp;psig=AFQjCNGAn9z_u8Fxl9u9IIzMU5AZ8FyIiw&amp;ust=1488510295569206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&amp;esrc=s&amp;source=images&amp;cd=&amp;cad=rja&amp;uact=8&amp;ved=0ahUKEwjTv9Ok7LbSAhUG0YMKHVdCCnAQjRwIBw&amp;url=http://montedesion.us/author/webmaster/&amp;psig=AFQjCNEKwXiQaCN6JHggGelcK18AkvYd0Q&amp;ust=1488510610083038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2580B9B-92CA-48A4-A633-7187AC1CD9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982" y="228600"/>
            <a:ext cx="8468218" cy="622254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AC11A2F1-6072-4EE8-897C-FD60C49D06F3}"/>
              </a:ext>
            </a:extLst>
          </p:cNvPr>
          <p:cNvSpPr/>
          <p:nvPr/>
        </p:nvSpPr>
        <p:spPr>
          <a:xfrm>
            <a:off x="1904382" y="1600200"/>
            <a:ext cx="5401415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dirty="0">
                <a:latin typeface="Arial Black" panose="020B0A04020102020204" pitchFamily="34" charset="0"/>
              </a:rPr>
              <a:t>¿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QUE ES</a:t>
            </a:r>
          </a:p>
          <a:p>
            <a:pPr algn="ctr"/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LA BIBLA PARA</a:t>
            </a:r>
          </a:p>
          <a:p>
            <a:pPr algn="ctr"/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EL CRISTIANO?</a:t>
            </a:r>
          </a:p>
        </p:txBody>
      </p:sp>
    </p:spTree>
    <p:extLst>
      <p:ext uri="{BB962C8B-B14F-4D97-AF65-F5344CB8AC3E}">
        <p14:creationId xmlns:p14="http://schemas.microsoft.com/office/powerpoint/2010/main" val="4447028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74849BA-9583-47EC-A428-C6B613FDAA9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96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3165961-8163-456A-8FF4-C28856E089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52400"/>
            <a:ext cx="8544418" cy="6477000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B780C6A9-1EA1-439A-B238-B1471D51F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653344"/>
            <a:ext cx="3962400" cy="457200"/>
          </a:xfrm>
        </p:spPr>
        <p:txBody>
          <a:bodyPr>
            <a:noAutofit/>
          </a:bodyPr>
          <a:lstStyle/>
          <a:p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INTRODUCCIÓN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30806E2-4994-4608-A2F6-82CAAD12D9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295400"/>
            <a:ext cx="6934200" cy="4191001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→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La Biblia </a:t>
            </a:r>
            <a:r>
              <a:rPr lang="es-MX" sz="2400" dirty="0">
                <a:latin typeface="Arial Black" panose="020B0A04020102020204" pitchFamily="34" charset="0"/>
              </a:rPr>
              <a:t>es un libro único; 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no hay otro como el!</a:t>
            </a:r>
          </a:p>
          <a:p>
            <a:pPr marL="0" indent="0">
              <a:buNone/>
            </a:pP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→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La Biblia es la Palabra de Dios</a:t>
            </a:r>
            <a:r>
              <a:rPr lang="es-MX" sz="2400" dirty="0">
                <a:latin typeface="Arial Black" panose="020B0A04020102020204" pitchFamily="34" charset="0"/>
              </a:rPr>
              <a:t>; es Dios hablándonos; contiene mandamientos, promesas y deberes para nosotros</a:t>
            </a:r>
          </a:p>
          <a:p>
            <a:pPr marL="0" indent="0">
              <a:buNone/>
            </a:pP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→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s-MX" sz="2400" dirty="0">
                <a:latin typeface="Arial Black" panose="020B0A04020102020204" pitchFamily="34" charset="0"/>
              </a:rPr>
              <a:t>Para los Cristianos 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la Biblia</a:t>
            </a:r>
            <a:r>
              <a:rPr lang="es-MX" sz="2400" dirty="0">
                <a:latin typeface="Arial Black" panose="020B0A04020102020204" pitchFamily="34" charset="0"/>
              </a:rPr>
              <a:t> simboliza o representa ciertas cosas que son útil para nuestra vida y nuestra salvación.</a:t>
            </a:r>
          </a:p>
          <a:p>
            <a:pPr marL="0" indent="0">
              <a:buNone/>
            </a:pP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→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s-MX" sz="2400" dirty="0">
                <a:latin typeface="Arial Black" panose="020B0A04020102020204" pitchFamily="34" charset="0"/>
              </a:rPr>
              <a:t>En esta ocasión vamos considerando la lección…………</a:t>
            </a:r>
          </a:p>
        </p:txBody>
      </p:sp>
    </p:spTree>
    <p:extLst>
      <p:ext uri="{BB962C8B-B14F-4D97-AF65-F5344CB8AC3E}">
        <p14:creationId xmlns:p14="http://schemas.microsoft.com/office/powerpoint/2010/main" val="1094335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2580B9B-92CA-48A4-A633-7187AC1CD9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982" y="228600"/>
            <a:ext cx="8468218" cy="622254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AC11A2F1-6072-4EE8-897C-FD60C49D06F3}"/>
              </a:ext>
            </a:extLst>
          </p:cNvPr>
          <p:cNvSpPr/>
          <p:nvPr/>
        </p:nvSpPr>
        <p:spPr>
          <a:xfrm>
            <a:off x="1904382" y="1600200"/>
            <a:ext cx="5401415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dirty="0">
                <a:solidFill>
                  <a:srgbClr val="000099"/>
                </a:solidFill>
                <a:latin typeface="Arial Black" panose="020B0A04020102020204" pitchFamily="34" charset="0"/>
              </a:rPr>
              <a:t>¿</a:t>
            </a:r>
            <a:r>
              <a:rPr lang="en-US" sz="4800" b="1" dirty="0">
                <a:ln w="0"/>
                <a:solidFill>
                  <a:srgbClr val="0000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QUE ES</a:t>
            </a:r>
          </a:p>
          <a:p>
            <a:pPr algn="ctr"/>
            <a:r>
              <a:rPr lang="en-US" sz="4800" b="1" dirty="0">
                <a:ln w="0"/>
                <a:solidFill>
                  <a:srgbClr val="0000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LA BIBLA PARA</a:t>
            </a:r>
          </a:p>
          <a:p>
            <a:pPr algn="ctr"/>
            <a:r>
              <a:rPr lang="en-US" sz="4800" b="1" dirty="0">
                <a:ln w="0"/>
                <a:solidFill>
                  <a:srgbClr val="0000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EL CRISTIANO?</a:t>
            </a:r>
            <a:endParaRPr lang="en-US" sz="7200" b="1" dirty="0">
              <a:ln w="0"/>
              <a:solidFill>
                <a:srgbClr val="00009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1602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FB60B18-2236-4107-A8BB-1C0F62827E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2578"/>
            <a:ext cx="7848600" cy="2111022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080253E-CD26-4F01-A5E5-AC12C4D4CEE9}"/>
              </a:ext>
            </a:extLst>
          </p:cNvPr>
          <p:cNvSpPr/>
          <p:nvPr/>
        </p:nvSpPr>
        <p:spPr>
          <a:xfrm>
            <a:off x="5257800" y="304800"/>
            <a:ext cx="1311128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ES</a:t>
            </a:r>
          </a:p>
          <a:p>
            <a:pPr algn="ctr"/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LUZ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B529815-8E0A-4E6E-8004-08929EC30D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28600"/>
            <a:ext cx="2743200" cy="139963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907A2EA-D2F8-4A80-8D40-65D61758A6B7}"/>
              </a:ext>
            </a:extLst>
          </p:cNvPr>
          <p:cNvSpPr txBox="1"/>
          <p:nvPr/>
        </p:nvSpPr>
        <p:spPr>
          <a:xfrm>
            <a:off x="304800" y="2257126"/>
            <a:ext cx="846525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● 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 Biblia es luz! y </a:t>
            </a:r>
            <a:r>
              <a:rPr lang="es-MX" sz="2400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 luz 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se utiliza para simbolizar a Dios, la fe, la santidad atreves de las escrituras</a:t>
            </a:r>
          </a:p>
          <a:p>
            <a:r>
              <a:rPr lang="es-MX" sz="2400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●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Notemos lo siguiente textos……….</a:t>
            </a:r>
          </a:p>
          <a:p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 </a:t>
            </a: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SAL 119:105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s-MX" sz="24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Biblia es la luz de Dios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s-MX" sz="24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ilumina 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nuestra vida; 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si seguimos la luz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 biblia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 no tropezaremos sino </a:t>
            </a:r>
            <a:r>
              <a:rPr lang="es-MX" sz="2400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llegaremos a nuestro destino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s-MX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El Cielo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 seguridad!</a:t>
            </a:r>
          </a:p>
          <a:p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 </a:t>
            </a: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JN 1:5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 luz es mas fuerte que las tinieblas; 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 luz</a:t>
            </a:r>
            <a:r>
              <a:rPr lang="es-MX" sz="2400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         (</a:t>
            </a:r>
            <a:r>
              <a:rPr lang="es-MX" sz="24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 biblia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vence la oscuridad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(lo falso; maldad, error, etc)</a:t>
            </a:r>
          </a:p>
          <a:p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 </a:t>
            </a:r>
            <a:r>
              <a:rPr lang="es-MX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1 JN 1:5-7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para tener comunión con el Señor y con uno y otro 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tenemos que andar en luz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MX" sz="24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vivir según la Biblia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SAL 119:130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luz 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MX" sz="24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 biblia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 da entendimiento, sabiduría para saber vivir 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como Dios quiere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117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15A9C31-7F81-4129-A6EE-B2ED3F8D9D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52400"/>
            <a:ext cx="7772400" cy="1856839"/>
          </a:xfrm>
          <a:prstGeom prst="rect">
            <a:avLst/>
          </a:prstGeom>
        </p:spPr>
      </p:pic>
      <p:pic>
        <p:nvPicPr>
          <p:cNvPr id="5" name="Picture 10" descr="Image result for La Palabra de Dios Es Una Espada">
            <a:hlinkClick r:id="rId3"/>
            <a:extLst>
              <a:ext uri="{FF2B5EF4-FFF2-40B4-BE49-F238E27FC236}">
                <a16:creationId xmlns:a16="http://schemas.microsoft.com/office/drawing/2014/main" id="{16440BEC-18BF-4E39-8772-8EDF3A11DD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 l="8167" t="16418" r="14245" b="10448"/>
          <a:stretch>
            <a:fillRect/>
          </a:stretch>
        </p:blipFill>
        <p:spPr bwMode="auto">
          <a:xfrm>
            <a:off x="1524000" y="457200"/>
            <a:ext cx="2667000" cy="132030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BC4753B-66F3-47E4-93E9-755CC15D2714}"/>
              </a:ext>
            </a:extLst>
          </p:cNvPr>
          <p:cNvSpPr/>
          <p:nvPr/>
        </p:nvSpPr>
        <p:spPr>
          <a:xfrm>
            <a:off x="4758378" y="457200"/>
            <a:ext cx="242733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ES UNA</a:t>
            </a:r>
          </a:p>
          <a:p>
            <a:pPr algn="ctr"/>
            <a:r>
              <a:rPr lang="en-US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ESPADA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34B80B5-403F-444A-BCA7-1427DB2C56AB}"/>
              </a:ext>
            </a:extLst>
          </p:cNvPr>
          <p:cNvSpPr txBox="1"/>
          <p:nvPr/>
        </p:nvSpPr>
        <p:spPr>
          <a:xfrm>
            <a:off x="304800" y="2161639"/>
            <a:ext cx="85344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●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 Espada 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 una arma de guerra. Es un </a:t>
            </a:r>
            <a:r>
              <a:rPr lang="es-MX" sz="24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arma de ataque y de defensa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Los Cristianos estamos </a:t>
            </a:r>
            <a:r>
              <a:rPr lang="es-MX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en guerra spiritual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           (</a:t>
            </a:r>
            <a:r>
              <a:rPr lang="es-MX" sz="2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EF 6:12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) 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nuestra espada (arma) spiritual es la Biblia!</a:t>
            </a:r>
          </a:p>
          <a:p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●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Notemos los siguientes versículos………………</a:t>
            </a:r>
          </a:p>
          <a:p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 </a:t>
            </a:r>
            <a:r>
              <a:rPr lang="es-MX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HEB 4:12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esta 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espada (la biblia) 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no es cualquier espada; </a:t>
            </a:r>
            <a:r>
              <a:rPr lang="es-MX" sz="24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haz lo que ninguna otra espada puede hacer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discierne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divide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juzga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etc 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emociones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pensamientos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intenciones</a:t>
            </a:r>
          </a:p>
          <a:p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 </a:t>
            </a: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MT 10:34-35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 espada (</a:t>
            </a:r>
            <a:r>
              <a:rPr lang="es-MX" sz="24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 biblia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 una que causa división entre relaciones de familia, amigos, etc.</a:t>
            </a:r>
          </a:p>
          <a:p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 </a:t>
            </a: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EF 6:17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 espada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MX" sz="24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 biblia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 útil para defendernos de los </a:t>
            </a:r>
            <a:r>
              <a:rPr lang="es-MX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ataques del diablo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24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EF 6:11</a:t>
            </a:r>
            <a:r>
              <a:rPr lang="es-MX" sz="2400" dirty="0">
                <a:latin typeface="Arial Black" panose="020B0A04020102020204" pitchFamily="34" charset="0"/>
                <a:cs typeface="Arial" panose="020B0604020202020204" pitchFamily="34" charset="0"/>
              </a:rPr>
              <a:t>    (</a:t>
            </a:r>
            <a:r>
              <a:rPr lang="es-MX" sz="24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MT 4:1-11</a:t>
            </a:r>
            <a:r>
              <a:rPr lang="es-MX" sz="2400" dirty="0">
                <a:latin typeface="Arial Black" panose="020B0A04020102020204" pitchFamily="34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90261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51E2592-F65B-4DC0-B166-95EC2E71A0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07942"/>
            <a:ext cx="8077200" cy="1773258"/>
          </a:xfrm>
          <a:prstGeom prst="rect">
            <a:avLst/>
          </a:prstGeom>
        </p:spPr>
      </p:pic>
      <p:pic>
        <p:nvPicPr>
          <p:cNvPr id="4" name="Picture 22" descr="Related image">
            <a:hlinkClick r:id="rId3"/>
            <a:extLst>
              <a:ext uri="{FF2B5EF4-FFF2-40B4-BE49-F238E27FC236}">
                <a16:creationId xmlns:a16="http://schemas.microsoft.com/office/drawing/2014/main" id="{B7ECD419-B555-4850-BE34-AF3009D748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 t="8142" r="9141"/>
          <a:stretch>
            <a:fillRect/>
          </a:stretch>
        </p:blipFill>
        <p:spPr bwMode="auto">
          <a:xfrm>
            <a:off x="1482414" y="440268"/>
            <a:ext cx="2784786" cy="117601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437EEAA-75A9-4E35-8C29-CCDC2ACCECCF}"/>
              </a:ext>
            </a:extLst>
          </p:cNvPr>
          <p:cNvSpPr/>
          <p:nvPr/>
        </p:nvSpPr>
        <p:spPr>
          <a:xfrm>
            <a:off x="5105400" y="305001"/>
            <a:ext cx="1972976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ES</a:t>
            </a:r>
          </a:p>
          <a:p>
            <a:pPr algn="ctr"/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AGUA</a:t>
            </a:r>
            <a:endParaRPr lang="en-US" sz="4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E90E86A-5E98-40FE-8D22-5166F904093E}"/>
              </a:ext>
            </a:extLst>
          </p:cNvPr>
          <p:cNvSpPr txBox="1"/>
          <p:nvPr/>
        </p:nvSpPr>
        <p:spPr>
          <a:xfrm>
            <a:off x="533400" y="2209800"/>
            <a:ext cx="81534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●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En las Escrituras la palabra 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“agua” </a:t>
            </a: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se usa metafóricamente para simbolizar varias cosas. Una cosa que 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“agua” </a:t>
            </a:r>
            <a:r>
              <a:rPr lang="es-MX" sz="2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simboliza</a:t>
            </a: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 es </a:t>
            </a:r>
            <a:r>
              <a:rPr lang="es-MX" sz="24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salvación</a:t>
            </a: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s-MX" sz="24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vida eterna</a:t>
            </a: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●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Notemos los siguientes textos…………..</a:t>
            </a:r>
          </a:p>
          <a:p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REV 21:6; 22:17</a:t>
            </a: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, Cristo ofrece 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agua</a:t>
            </a: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s-MX" sz="24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por medio de la biblia</a:t>
            </a: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) de vida eterna</a:t>
            </a:r>
          </a:p>
          <a:p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JN 4:10-15</a:t>
            </a: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, en su discurso con la mujer Samaritana, Cristo habla metafóricamente de la 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salvación como “agua viva” </a:t>
            </a: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que da vida eterna (</a:t>
            </a:r>
            <a:r>
              <a:rPr lang="es-MX" sz="24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que es la biblia</a:t>
            </a: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HEB 10:22</a:t>
            </a: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, Podemos acercarnos a Dios limpios, lavados con 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agua pura (</a:t>
            </a:r>
            <a:r>
              <a:rPr lang="es-MX" sz="24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 biblia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827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DD94F6E-6F0E-4D80-B591-3AA42D93DD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04800"/>
            <a:ext cx="8077200" cy="1911697"/>
          </a:xfrm>
          <a:prstGeom prst="rect">
            <a:avLst/>
          </a:prstGeom>
        </p:spPr>
      </p:pic>
      <p:pic>
        <p:nvPicPr>
          <p:cNvPr id="4" name="Picture 26" descr="Image result for la biblia es una semilla">
            <a:hlinkClick r:id="rId3"/>
            <a:extLst>
              <a:ext uri="{FF2B5EF4-FFF2-40B4-BE49-F238E27FC236}">
                <a16:creationId xmlns:a16="http://schemas.microsoft.com/office/drawing/2014/main" id="{2C4B928C-11D0-4317-BA3C-A29B365292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0" y="533400"/>
            <a:ext cx="1905000" cy="137583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BD954983-1049-4929-9470-FA01C21647F9}"/>
              </a:ext>
            </a:extLst>
          </p:cNvPr>
          <p:cNvSpPr/>
          <p:nvPr/>
        </p:nvSpPr>
        <p:spPr>
          <a:xfrm>
            <a:off x="4419600" y="646837"/>
            <a:ext cx="3570208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ES UNA</a:t>
            </a:r>
          </a:p>
          <a:p>
            <a:pPr algn="ctr"/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SEMILLA</a:t>
            </a:r>
            <a:endParaRPr lang="en-U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7446376-B6F7-4502-AC9C-D0ED7E4C1838}"/>
              </a:ext>
            </a:extLst>
          </p:cNvPr>
          <p:cNvSpPr txBox="1"/>
          <p:nvPr/>
        </p:nvSpPr>
        <p:spPr>
          <a:xfrm>
            <a:off x="440267" y="2558534"/>
            <a:ext cx="830580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LC 8:11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Cristo dijo que </a:t>
            </a:r>
            <a:r>
              <a:rPr lang="es-MX" sz="24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 biblia es semilla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1 PED 1:23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 biblia es una semilla incorruptible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; nunca pierde su poder</a:t>
            </a:r>
          </a:p>
          <a:p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MR 4:30-32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Cristo explica que el reino de Dios trabaja como una semilla; para saber como opera el reino de Dios necesitamos entender </a:t>
            </a:r>
            <a:r>
              <a:rPr lang="es-MX" sz="24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el concepto de semillas</a:t>
            </a:r>
          </a:p>
          <a:p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JN 6:63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 biblia 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esta viva (</a:t>
            </a:r>
            <a:r>
              <a:rPr lang="es-MX" sz="24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como una semilla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 y llena de vida </a:t>
            </a:r>
          </a:p>
          <a:p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1 JN 3:9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si 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 semilla (la biblia) 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 practicada por el Cristiano, el o ella </a:t>
            </a:r>
            <a:r>
              <a:rPr lang="es-MX" sz="24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no va a practicar el pecado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988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2580B9B-92CA-48A4-A633-7187AC1CD9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982" y="228600"/>
            <a:ext cx="8468218" cy="622254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8B3579F-7CAD-4DD5-818B-9968E662C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838200"/>
            <a:ext cx="6781800" cy="579438"/>
          </a:xfrm>
        </p:spPr>
        <p:txBody>
          <a:bodyPr>
            <a:normAutofit fontScale="90000"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LECCIÓN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CD3A02-267A-424C-90A4-D2BFAC340A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600200"/>
            <a:ext cx="6858000" cy="4114800"/>
          </a:xfrm>
          <a:solidFill>
            <a:schemeClr val="bg1"/>
          </a:solidFill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√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La Biblia es luz, espada, agua y semilla para el Cristiano</a:t>
            </a:r>
          </a:p>
          <a:p>
            <a:pPr marL="0" indent="0">
              <a:buNone/>
            </a:pPr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√ </a:t>
            </a: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Todo lo que necesitamos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……………     </a:t>
            </a:r>
            <a:r>
              <a:rPr lang="es-MX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[1] </a:t>
            </a:r>
            <a:r>
              <a:rPr lang="es-MX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Para Vivir Una Vida Agradable a Dios</a:t>
            </a:r>
          </a:p>
          <a:p>
            <a:pPr marL="0" indent="0">
              <a:buNone/>
            </a:pPr>
            <a:r>
              <a:rPr lang="es-MX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[2] </a:t>
            </a:r>
            <a:r>
              <a:rPr lang="es-MX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Para Ir Al Cielo (Salvación)</a:t>
            </a:r>
          </a:p>
          <a:p>
            <a:pPr marL="0" indent="0">
              <a:buNone/>
            </a:pPr>
            <a:r>
              <a:rPr lang="es-MX" sz="28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es-MX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ESTA EN LA BIBLIA</a:t>
            </a:r>
            <a:endParaRPr lang="es-MX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s-MX" sz="2800" b="1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s-MX" sz="35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HAGAMOS TIEMPO PARA     LA BIBLIA</a:t>
            </a:r>
            <a:r>
              <a:rPr lang="es-MX" sz="35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! </a:t>
            </a:r>
            <a:r>
              <a:rPr lang="es-MX" sz="35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  <a:endParaRPr lang="es-MX" sz="30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5794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7" name="WordArt 19"/>
          <p:cNvSpPr>
            <a:spLocks noChangeArrowheads="1" noChangeShapeType="1" noTextEdit="1"/>
          </p:cNvSpPr>
          <p:nvPr/>
        </p:nvSpPr>
        <p:spPr bwMode="auto">
          <a:xfrm>
            <a:off x="1295400" y="304800"/>
            <a:ext cx="6248400" cy="685800"/>
          </a:xfrm>
          <a:prstGeom prst="rect">
            <a:avLst/>
          </a:prstGeom>
        </p:spPr>
        <p:txBody>
          <a:bodyPr wrap="none" fromWordArt="1">
            <a:prstTxWarp prst="textChevron">
              <a:avLst>
                <a:gd name="adj" fmla="val 25000"/>
              </a:avLst>
            </a:prstTxWarp>
          </a:bodyPr>
          <a:lstStyle/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EL PLAN DE DIOS DE SALVACION</a:t>
            </a:r>
          </a:p>
        </p:txBody>
      </p:sp>
      <p:sp>
        <p:nvSpPr>
          <p:cNvPr id="2069" name="WordArt 21"/>
          <p:cNvSpPr>
            <a:spLocks noChangeArrowheads="1" noChangeShapeType="1" noTextEdit="1"/>
          </p:cNvSpPr>
          <p:nvPr/>
        </p:nvSpPr>
        <p:spPr bwMode="auto">
          <a:xfrm>
            <a:off x="1828800" y="1066800"/>
            <a:ext cx="51054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i="1" kern="10" dirty="0">
                <a:ln w="19050">
                  <a:noFill/>
                  <a:round/>
                  <a:headEnd/>
                  <a:tailEnd/>
                </a:ln>
                <a:solidFill>
                  <a:srgbClr val="C00000"/>
                </a:solidFill>
                <a:latin typeface="Arial Black" pitchFamily="34" charset="0"/>
              </a:rPr>
              <a:t>2 COR 6:2,</a:t>
            </a:r>
          </a:p>
          <a:p>
            <a:pPr algn="ctr"/>
            <a:r>
              <a:rPr lang="en-US" sz="3600" i="1" kern="10" dirty="0">
                <a:ln w="19050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“</a:t>
            </a:r>
            <a:r>
              <a:rPr lang="es-MX" sz="3600" b="1" i="1" kern="10" dirty="0">
                <a:ln w="19050">
                  <a:noFill/>
                  <a:round/>
                  <a:headEnd/>
                  <a:tailEnd/>
                </a:ln>
                <a:solidFill>
                  <a:srgbClr val="C00000"/>
                </a:solidFill>
                <a:latin typeface="Arial Black" pitchFamily="34" charset="0"/>
              </a:rPr>
              <a:t>He aquí ahora el tiempo aceptable; </a:t>
            </a:r>
          </a:p>
          <a:p>
            <a:pPr algn="ctr"/>
            <a:r>
              <a:rPr lang="es-MX" sz="3600" b="1" i="1" kern="10" dirty="0">
                <a:ln w="19050">
                  <a:noFill/>
                  <a:round/>
                  <a:headEnd/>
                  <a:tailEnd/>
                </a:ln>
                <a:solidFill>
                  <a:srgbClr val="C00000"/>
                </a:solidFill>
                <a:latin typeface="Arial Black" pitchFamily="34" charset="0"/>
              </a:rPr>
              <a:t>he aquí ahora el día de salvación"</a:t>
            </a:r>
          </a:p>
        </p:txBody>
      </p:sp>
      <p:sp>
        <p:nvSpPr>
          <p:cNvPr id="2070" name="Rectangle 22"/>
          <p:cNvSpPr>
            <a:spLocks noChangeArrowheads="1"/>
          </p:cNvSpPr>
          <p:nvPr/>
        </p:nvSpPr>
        <p:spPr bwMode="auto">
          <a:xfrm>
            <a:off x="457200" y="2438400"/>
            <a:ext cx="8001000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s-MX" sz="2400" b="1" dirty="0">
                <a:solidFill>
                  <a:srgbClr val="9900CC"/>
                </a:solidFill>
                <a:latin typeface="Verdana" pitchFamily="34" charset="0"/>
                <a:sym typeface="Wingdings" pitchFamily="2" charset="2"/>
              </a:rPr>
              <a:t></a:t>
            </a:r>
            <a:r>
              <a:rPr lang="es-MX" sz="2400" b="1" dirty="0">
                <a:solidFill>
                  <a:srgbClr val="FF66FF"/>
                </a:solidFill>
                <a:latin typeface="Verdana" pitchFamily="34" charset="0"/>
                <a:sym typeface="Wingdings" pitchFamily="2" charset="2"/>
              </a:rPr>
              <a:t> </a:t>
            </a:r>
            <a:r>
              <a:rPr lang="es-MX" sz="2400" b="1" dirty="0">
                <a:solidFill>
                  <a:srgbClr val="0033CC"/>
                </a:solidFill>
                <a:latin typeface="Verdana" pitchFamily="34" charset="0"/>
                <a:sym typeface="Wingdings" pitchFamily="2" charset="2"/>
              </a:rPr>
              <a:t>OYE</a:t>
            </a:r>
            <a:r>
              <a:rPr lang="es-MX" sz="2400" b="1" dirty="0">
                <a:solidFill>
                  <a:srgbClr val="0033CC"/>
                </a:solidFill>
                <a:latin typeface="Verdana" pitchFamily="34" charset="0"/>
              </a:rPr>
              <a:t> </a:t>
            </a:r>
            <a:r>
              <a:rPr lang="es-MX" sz="2400" b="1" dirty="0">
                <a:latin typeface="Verdana" pitchFamily="34" charset="0"/>
              </a:rPr>
              <a:t>(</a:t>
            </a:r>
            <a:r>
              <a:rPr lang="es-MX" sz="2400" b="1" i="1" dirty="0">
                <a:solidFill>
                  <a:srgbClr val="006600"/>
                </a:solidFill>
                <a:latin typeface="Verdana" pitchFamily="34" charset="0"/>
              </a:rPr>
              <a:t>el evangelio</a:t>
            </a:r>
            <a:r>
              <a:rPr lang="es-MX" sz="2400" b="1" dirty="0">
                <a:latin typeface="Verdana" pitchFamily="34" charset="0"/>
              </a:rPr>
              <a:t>)--</a:t>
            </a:r>
            <a:r>
              <a:rPr lang="es-MX" sz="2400" b="1" dirty="0">
                <a:solidFill>
                  <a:srgbClr val="0000FF"/>
                </a:solidFill>
                <a:latin typeface="Verdana" pitchFamily="34" charset="0"/>
              </a:rPr>
              <a:t>ROM 10:17</a:t>
            </a:r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457200" y="2895600"/>
            <a:ext cx="82429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MX" sz="2400" b="1" dirty="0">
                <a:solidFill>
                  <a:srgbClr val="9900CC"/>
                </a:solidFill>
                <a:latin typeface="Verdana" pitchFamily="34" charset="0"/>
                <a:sym typeface="Wingdings" pitchFamily="2" charset="2"/>
              </a:rPr>
              <a:t></a:t>
            </a:r>
            <a:r>
              <a:rPr lang="es-MX" sz="2400" b="1" dirty="0">
                <a:solidFill>
                  <a:srgbClr val="FF66FF"/>
                </a:solidFill>
                <a:latin typeface="Verdana" pitchFamily="34" charset="0"/>
                <a:sym typeface="Wingdings" pitchFamily="2" charset="2"/>
              </a:rPr>
              <a:t> </a:t>
            </a:r>
            <a:r>
              <a:rPr lang="es-MX" sz="2400" b="1" dirty="0">
                <a:solidFill>
                  <a:srgbClr val="0033CC"/>
                </a:solidFill>
                <a:latin typeface="Verdana" pitchFamily="34" charset="0"/>
                <a:sym typeface="Wingdings" pitchFamily="2" charset="2"/>
              </a:rPr>
              <a:t>CR</a:t>
            </a:r>
            <a:r>
              <a:rPr lang="es-MX" sz="2400" b="1" dirty="0">
                <a:solidFill>
                  <a:srgbClr val="0033CC"/>
                </a:solidFill>
                <a:latin typeface="Verdana" pitchFamily="34" charset="0"/>
              </a:rPr>
              <a:t>EE</a:t>
            </a:r>
            <a:r>
              <a:rPr lang="es-MX" sz="2400" b="1" dirty="0">
                <a:latin typeface="Verdana" pitchFamily="34" charset="0"/>
              </a:rPr>
              <a:t> (</a:t>
            </a:r>
            <a:r>
              <a:rPr lang="es-MX" sz="2400" b="1" i="1" dirty="0">
                <a:solidFill>
                  <a:srgbClr val="006600"/>
                </a:solidFill>
                <a:latin typeface="Verdana" pitchFamily="34" charset="0"/>
              </a:rPr>
              <a:t>en Cristo como Hijo de Dios</a:t>
            </a:r>
            <a:r>
              <a:rPr lang="es-MX" sz="2400" b="1" dirty="0">
                <a:latin typeface="Verdana" pitchFamily="34" charset="0"/>
              </a:rPr>
              <a:t>)—</a:t>
            </a:r>
            <a:r>
              <a:rPr lang="es-MX" sz="2400" b="1" dirty="0">
                <a:solidFill>
                  <a:srgbClr val="0000FF"/>
                </a:solidFill>
                <a:latin typeface="Verdana" pitchFamily="34" charset="0"/>
              </a:rPr>
              <a:t>JN 3:16</a:t>
            </a:r>
          </a:p>
        </p:txBody>
      </p:sp>
      <p:sp>
        <p:nvSpPr>
          <p:cNvPr id="2072" name="Rectangle 24"/>
          <p:cNvSpPr>
            <a:spLocks noChangeArrowheads="1"/>
          </p:cNvSpPr>
          <p:nvPr/>
        </p:nvSpPr>
        <p:spPr bwMode="auto">
          <a:xfrm>
            <a:off x="457200" y="3352800"/>
            <a:ext cx="8324715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s-MX" sz="2400" b="1" dirty="0">
                <a:solidFill>
                  <a:srgbClr val="9900CC"/>
                </a:solidFill>
                <a:latin typeface="Verdana" pitchFamily="34" charset="0"/>
                <a:sym typeface="Wingdings" pitchFamily="2" charset="2"/>
              </a:rPr>
              <a:t></a:t>
            </a:r>
            <a:r>
              <a:rPr lang="es-MX" sz="2400" b="1" dirty="0">
                <a:solidFill>
                  <a:srgbClr val="FF66FF"/>
                </a:solidFill>
                <a:latin typeface="Verdana" pitchFamily="34" charset="0"/>
                <a:sym typeface="Wingdings" pitchFamily="2" charset="2"/>
              </a:rPr>
              <a:t> </a:t>
            </a:r>
            <a:r>
              <a:rPr lang="es-MX" sz="2400" b="1" dirty="0">
                <a:solidFill>
                  <a:srgbClr val="0033CC"/>
                </a:solidFill>
                <a:latin typeface="Verdana" pitchFamily="34" charset="0"/>
                <a:sym typeface="Wingdings" pitchFamily="2" charset="2"/>
              </a:rPr>
              <a:t>ARREPIENTETE</a:t>
            </a:r>
            <a:r>
              <a:rPr lang="es-MX" sz="2400" b="1" dirty="0">
                <a:solidFill>
                  <a:srgbClr val="FFFF00"/>
                </a:solidFill>
                <a:latin typeface="Verdana" pitchFamily="34" charset="0"/>
              </a:rPr>
              <a:t> </a:t>
            </a:r>
            <a:r>
              <a:rPr lang="es-MX" sz="2400" b="1" dirty="0">
                <a:latin typeface="Verdana" pitchFamily="34" charset="0"/>
              </a:rPr>
              <a:t>(</a:t>
            </a:r>
            <a:r>
              <a:rPr lang="es-MX" sz="2400" b="1" i="1" dirty="0">
                <a:solidFill>
                  <a:srgbClr val="006600"/>
                </a:solidFill>
                <a:latin typeface="Verdana" pitchFamily="34" charset="0"/>
              </a:rPr>
              <a:t>de tus pecados</a:t>
            </a:r>
            <a:r>
              <a:rPr lang="es-MX" sz="2400" b="1" dirty="0">
                <a:latin typeface="Verdana" pitchFamily="34" charset="0"/>
              </a:rPr>
              <a:t>)--</a:t>
            </a:r>
            <a:r>
              <a:rPr lang="es-MX" sz="2400" b="1" dirty="0">
                <a:solidFill>
                  <a:srgbClr val="0000FF"/>
                </a:solidFill>
                <a:latin typeface="Verdana" pitchFamily="34" charset="0"/>
              </a:rPr>
              <a:t>HCH 17:30</a:t>
            </a:r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457200" y="3810000"/>
            <a:ext cx="62744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9900CC"/>
                </a:solidFill>
                <a:latin typeface="Verdana" pitchFamily="34" charset="0"/>
                <a:sym typeface="Wingdings" pitchFamily="2" charset="2"/>
              </a:rPr>
              <a:t></a:t>
            </a:r>
            <a:r>
              <a:rPr lang="en-US" sz="2400" b="1" dirty="0">
                <a:solidFill>
                  <a:srgbClr val="FF66FF"/>
                </a:solidFill>
                <a:latin typeface="Verdana" pitchFamily="34" charset="0"/>
                <a:sym typeface="Wingdings" pitchFamily="2" charset="2"/>
              </a:rPr>
              <a:t> </a:t>
            </a:r>
            <a:r>
              <a:rPr lang="es-MX" sz="2400" b="1" dirty="0">
                <a:solidFill>
                  <a:srgbClr val="0033CC"/>
                </a:solidFill>
                <a:latin typeface="Verdana" pitchFamily="34" charset="0"/>
              </a:rPr>
              <a:t>CONFIESA</a:t>
            </a:r>
            <a:r>
              <a:rPr lang="es-MX" sz="2400" b="1" dirty="0">
                <a:solidFill>
                  <a:schemeClr val="hlink"/>
                </a:solidFill>
                <a:latin typeface="Verdana" pitchFamily="34" charset="0"/>
              </a:rPr>
              <a:t> </a:t>
            </a:r>
            <a:r>
              <a:rPr lang="es-MX" sz="2400" b="1" dirty="0">
                <a:latin typeface="Verdana" pitchFamily="34" charset="0"/>
              </a:rPr>
              <a:t>(</a:t>
            </a:r>
            <a:r>
              <a:rPr lang="es-MX" sz="2400" b="1" i="1" dirty="0">
                <a:solidFill>
                  <a:srgbClr val="006600"/>
                </a:solidFill>
                <a:latin typeface="Verdana" pitchFamily="34" charset="0"/>
              </a:rPr>
              <a:t>a Cristo</a:t>
            </a:r>
            <a:r>
              <a:rPr lang="es-MX" sz="2400" b="1" i="1" dirty="0">
                <a:latin typeface="Verdana" pitchFamily="34" charset="0"/>
              </a:rPr>
              <a:t>)—</a:t>
            </a:r>
            <a:r>
              <a:rPr lang="es-MX" sz="2400" b="1" dirty="0">
                <a:solidFill>
                  <a:srgbClr val="0000FF"/>
                </a:solidFill>
                <a:latin typeface="Verdana" pitchFamily="34" charset="0"/>
              </a:rPr>
              <a:t>ROM 10:10</a:t>
            </a:r>
          </a:p>
        </p:txBody>
      </p:sp>
      <p:sp>
        <p:nvSpPr>
          <p:cNvPr id="2074" name="Rectangle 26"/>
          <p:cNvSpPr>
            <a:spLocks noChangeArrowheads="1"/>
          </p:cNvSpPr>
          <p:nvPr/>
        </p:nvSpPr>
        <p:spPr bwMode="auto">
          <a:xfrm>
            <a:off x="288691" y="4267200"/>
            <a:ext cx="885530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9900CC"/>
                </a:solidFill>
                <a:latin typeface="Verdana" pitchFamily="34" charset="0"/>
                <a:sym typeface="Wingdings" pitchFamily="2" charset="2"/>
              </a:rPr>
              <a:t></a:t>
            </a:r>
            <a:r>
              <a:rPr lang="en-US" sz="2400" b="1" dirty="0">
                <a:solidFill>
                  <a:srgbClr val="FF66FF"/>
                </a:solidFill>
                <a:latin typeface="Verdana" pitchFamily="34" charset="0"/>
                <a:sym typeface="Wingdings" pitchFamily="2" charset="2"/>
              </a:rPr>
              <a:t> </a:t>
            </a:r>
            <a:r>
              <a:rPr lang="es-MX" sz="2400" b="1" dirty="0">
                <a:solidFill>
                  <a:srgbClr val="0033CC"/>
                </a:solidFill>
                <a:latin typeface="Verdana" pitchFamily="34" charset="0"/>
              </a:rPr>
              <a:t>BAUTIZATE</a:t>
            </a:r>
            <a:r>
              <a:rPr lang="es-MX" sz="2400" b="1" dirty="0">
                <a:latin typeface="Verdana" pitchFamily="34" charset="0"/>
              </a:rPr>
              <a:t> (</a:t>
            </a:r>
            <a:r>
              <a:rPr lang="es-MX" sz="2400" b="1" i="1" dirty="0">
                <a:solidFill>
                  <a:srgbClr val="006600"/>
                </a:solidFill>
                <a:latin typeface="Verdana" pitchFamily="34" charset="0"/>
              </a:rPr>
              <a:t>para perdón de pecados</a:t>
            </a:r>
            <a:r>
              <a:rPr lang="es-MX" sz="2400" b="1" dirty="0">
                <a:latin typeface="Verdana" pitchFamily="34" charset="0"/>
              </a:rPr>
              <a:t>)-</a:t>
            </a:r>
            <a:r>
              <a:rPr lang="es-MX" sz="2400" b="1" dirty="0">
                <a:solidFill>
                  <a:srgbClr val="0000FF"/>
                </a:solidFill>
                <a:latin typeface="Verdana" pitchFamily="34" charset="0"/>
              </a:rPr>
              <a:t>HCH 2:38</a:t>
            </a:r>
          </a:p>
        </p:txBody>
      </p:sp>
      <p:sp>
        <p:nvSpPr>
          <p:cNvPr id="2075" name="Rectangle 27"/>
          <p:cNvSpPr>
            <a:spLocks noChangeArrowheads="1"/>
          </p:cNvSpPr>
          <p:nvPr/>
        </p:nvSpPr>
        <p:spPr bwMode="auto">
          <a:xfrm>
            <a:off x="457200" y="4797425"/>
            <a:ext cx="671049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MX" sz="2400" b="1" dirty="0">
                <a:solidFill>
                  <a:srgbClr val="9900CC"/>
                </a:solidFill>
                <a:latin typeface="Verdana" pitchFamily="34" charset="0"/>
                <a:sym typeface="Wingdings" pitchFamily="2" charset="2"/>
              </a:rPr>
              <a:t></a:t>
            </a:r>
            <a:r>
              <a:rPr lang="es-MX" sz="2400" b="1" dirty="0">
                <a:solidFill>
                  <a:srgbClr val="FF66FF"/>
                </a:solidFill>
                <a:latin typeface="Verdana" pitchFamily="34" charset="0"/>
                <a:sym typeface="Wingdings" pitchFamily="2" charset="2"/>
              </a:rPr>
              <a:t> </a:t>
            </a:r>
            <a:r>
              <a:rPr lang="es-MX" sz="2400" b="1" dirty="0">
                <a:solidFill>
                  <a:srgbClr val="0033CC"/>
                </a:solidFill>
                <a:latin typeface="Verdana" pitchFamily="34" charset="0"/>
                <a:sym typeface="Wingdings" pitchFamily="2" charset="2"/>
              </a:rPr>
              <a:t>SE FIEL</a:t>
            </a:r>
            <a:r>
              <a:rPr lang="es-MX" sz="2400" b="1" dirty="0">
                <a:solidFill>
                  <a:schemeClr val="hlink"/>
                </a:solidFill>
                <a:latin typeface="Verdana" pitchFamily="34" charset="0"/>
              </a:rPr>
              <a:t> </a:t>
            </a:r>
            <a:r>
              <a:rPr lang="es-MX" sz="2400" b="1" dirty="0">
                <a:latin typeface="Verdana" pitchFamily="34" charset="0"/>
              </a:rPr>
              <a:t>(</a:t>
            </a:r>
            <a:r>
              <a:rPr lang="es-MX" sz="2400" b="1" i="1" dirty="0">
                <a:solidFill>
                  <a:srgbClr val="006600"/>
                </a:solidFill>
                <a:latin typeface="Verdana" pitchFamily="34" charset="0"/>
              </a:rPr>
              <a:t>hasta la muerte</a:t>
            </a:r>
            <a:r>
              <a:rPr lang="es-MX" sz="2400" b="1" dirty="0">
                <a:latin typeface="Verdana" pitchFamily="34" charset="0"/>
              </a:rPr>
              <a:t>)-</a:t>
            </a:r>
            <a:r>
              <a:rPr lang="es-MX" sz="2400" b="1" dirty="0">
                <a:solidFill>
                  <a:srgbClr val="0000FF"/>
                </a:solidFill>
                <a:latin typeface="Verdana" pitchFamily="34" charset="0"/>
              </a:rPr>
              <a:t>REV 2:10</a:t>
            </a:r>
          </a:p>
        </p:txBody>
      </p:sp>
      <p:sp>
        <p:nvSpPr>
          <p:cNvPr id="2076" name="Rectangle 28"/>
          <p:cNvSpPr>
            <a:spLocks noChangeArrowheads="1"/>
          </p:cNvSpPr>
          <p:nvPr/>
        </p:nvSpPr>
        <p:spPr bwMode="auto">
          <a:xfrm>
            <a:off x="990600" y="5334000"/>
            <a:ext cx="7239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2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ESTE ES EL PLAN DE DIOS PARA SALVAR</a:t>
            </a:r>
          </a:p>
          <a:p>
            <a:r>
              <a:rPr lang="es-MX" sz="2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                      NO HAY OTRO!!</a:t>
            </a:r>
          </a:p>
        </p:txBody>
      </p:sp>
    </p:spTree>
    <p:extLst>
      <p:ext uri="{BB962C8B-B14F-4D97-AF65-F5344CB8AC3E}">
        <p14:creationId xmlns:p14="http://schemas.microsoft.com/office/powerpoint/2010/main" val="1816219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9" grpId="0"/>
      <p:bldP spid="207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Words>720</Words>
  <Application>Microsoft Office PowerPoint</Application>
  <PresentationFormat>On-screen Show (4:3)</PresentationFormat>
  <Paragraphs>58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Arial Black</vt:lpstr>
      <vt:lpstr>Calibri</vt:lpstr>
      <vt:lpstr>Impact</vt:lpstr>
      <vt:lpstr>Verdana</vt:lpstr>
      <vt:lpstr>Office Theme</vt:lpstr>
      <vt:lpstr>PowerPoint Presentation</vt:lpstr>
      <vt:lpstr>INTRODUCCIÓN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LECCIÓN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Luis</dc:creator>
  <cp:lastModifiedBy>13613319741</cp:lastModifiedBy>
  <cp:revision>34</cp:revision>
  <dcterms:created xsi:type="dcterms:W3CDTF">2017-03-02T02:41:24Z</dcterms:created>
  <dcterms:modified xsi:type="dcterms:W3CDTF">2023-05-13T14:57:33Z</dcterms:modified>
</cp:coreProperties>
</file>