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21" r:id="rId2"/>
    <p:sldId id="256" r:id="rId3"/>
    <p:sldId id="257" r:id="rId4"/>
    <p:sldId id="262" r:id="rId5"/>
    <p:sldId id="263" r:id="rId6"/>
    <p:sldId id="264" r:id="rId7"/>
    <p:sldId id="324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325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8" r:id="rId30"/>
    <p:sldId id="287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5" r:id="rId47"/>
    <p:sldId id="306" r:id="rId48"/>
    <p:sldId id="307" r:id="rId49"/>
    <p:sldId id="304" r:id="rId50"/>
    <p:sldId id="308" r:id="rId51"/>
    <p:sldId id="309" r:id="rId52"/>
    <p:sldId id="310" r:id="rId53"/>
    <p:sldId id="311" r:id="rId54"/>
    <p:sldId id="313" r:id="rId55"/>
    <p:sldId id="314" r:id="rId56"/>
    <p:sldId id="315" r:id="rId57"/>
    <p:sldId id="317" r:id="rId58"/>
    <p:sldId id="318" r:id="rId59"/>
    <p:sldId id="319" r:id="rId60"/>
    <p:sldId id="316" r:id="rId61"/>
    <p:sldId id="320" r:id="rId62"/>
    <p:sldId id="367" r:id="rId63"/>
    <p:sldId id="368" r:id="rId6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49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971551"/>
            <a:ext cx="6487668" cy="236466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143000"/>
            <a:ext cx="6498158" cy="129365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2" y="2474259"/>
            <a:ext cx="6498159" cy="68748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458904"/>
            <a:ext cx="4079545" cy="871538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340892"/>
            <a:ext cx="4079545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269544"/>
            <a:ext cx="3657600" cy="3988558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276226"/>
            <a:ext cx="1524000" cy="418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276226"/>
            <a:ext cx="6689726" cy="418147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9" y="2514601"/>
            <a:ext cx="8416925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9" y="3578272"/>
            <a:ext cx="8416925" cy="729503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272653"/>
            <a:ext cx="8402040" cy="212764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6" y="1802359"/>
            <a:ext cx="8056563" cy="1021556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2802004"/>
            <a:ext cx="8056563" cy="112514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80682"/>
            <a:ext cx="8042276" cy="10027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200151"/>
            <a:ext cx="3840480" cy="325755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200151"/>
            <a:ext cx="3840480" cy="325755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80682"/>
            <a:ext cx="8042276" cy="100271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089919"/>
            <a:ext cx="384048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1760562"/>
            <a:ext cx="3840480" cy="2697139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089919"/>
            <a:ext cx="384048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1760562"/>
            <a:ext cx="3840480" cy="2697139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458904"/>
            <a:ext cx="3840480" cy="871538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276225"/>
            <a:ext cx="3840480" cy="4181475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340892"/>
            <a:ext cx="384048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80682"/>
            <a:ext cx="8042276" cy="100271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200151"/>
            <a:ext cx="8042276" cy="3257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47067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526AD91-058B-A14F-9475-EC69D3A923C6}" type="datetimeFigureOut">
              <a:rPr lang="en-US" smtClean="0"/>
              <a:t>5/1/22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9" y="4706751"/>
            <a:ext cx="484094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4706751"/>
            <a:ext cx="990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CD20FEDE-AD32-264B-9231-AEDC7C3435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4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Desde que uno nace hasta que morimos, vemos muchas desigualdades en la vida.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sz="2200" dirty="0" smtClean="0">
                <a:solidFill>
                  <a:schemeClr val="tx1"/>
                </a:solidFill>
              </a:rPr>
              <a:t>Unos ricos y otros pobres. Inteligentes e ignorantes.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sz="2200" dirty="0" smtClean="0">
                <a:solidFill>
                  <a:schemeClr val="tx1"/>
                </a:solidFill>
              </a:rPr>
              <a:t>Unos con mucho alimento, y unos con hambre.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sz="2200" dirty="0" smtClean="0">
                <a:solidFill>
                  <a:schemeClr val="tx1"/>
                </a:solidFill>
              </a:rPr>
              <a:t>Unos con buena fortuna, otros con mala.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sz="2200" dirty="0" smtClean="0">
                <a:solidFill>
                  <a:schemeClr val="tx1"/>
                </a:solidFill>
              </a:rPr>
              <a:t>Unos libres y otros esclavos. Sanos y enfermos. </a:t>
            </a:r>
            <a:endParaRPr lang="es-ES_tradnl" sz="2200" dirty="0">
              <a:solidFill>
                <a:schemeClr val="tx1"/>
              </a:solidFill>
            </a:endParaRPr>
          </a:p>
          <a:p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96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Dios nunca dijo que la vida seria justa, simplemente así hizo la vida. </a:t>
            </a:r>
          </a:p>
          <a:p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36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Eclesiastés 7:13,14.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7</a:t>
            </a:r>
            <a:r>
              <a:rPr lang="es-ES_tradnl" sz="2000" dirty="0"/>
              <a:t>:13 Mira la obra de Dios; porque ¿quién podrá enderezar lo que él torció? </a:t>
            </a:r>
            <a:br>
              <a:rPr lang="es-ES_tradnl" sz="2000" dirty="0"/>
            </a:br>
            <a:r>
              <a:rPr lang="es-ES_tradnl" sz="2000" dirty="0"/>
              <a:t>7:14 En el día del bien goza del bien; y en el día de la adversidad considera. </a:t>
            </a:r>
            <a:r>
              <a:rPr lang="es-ES_tradnl" sz="2000" u="sng" dirty="0"/>
              <a:t>Dios hizo tanto lo uno como lo otro, a fin de que el hombre nada halle después de él</a:t>
            </a:r>
            <a:r>
              <a:rPr lang="es-ES_tradnl" sz="2000" dirty="0" smtClean="0"/>
              <a:t>. (No sabe lo que le espera)</a:t>
            </a:r>
            <a:r>
              <a:rPr lang="es-ES_tradnl" sz="2000" dirty="0"/>
              <a:t> </a:t>
            </a:r>
            <a:endParaRPr lang="es-ES_tradnl" sz="2200" dirty="0" smtClean="0">
              <a:solidFill>
                <a:schemeClr val="tx1"/>
              </a:solidFill>
            </a:endParaRPr>
          </a:p>
          <a:p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472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Job entendió que ambas cosas eran importantes para la vida, no así su mujer.</a:t>
            </a:r>
          </a:p>
          <a:p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619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Job </a:t>
            </a:r>
            <a:r>
              <a:rPr lang="es-ES_tradnl" sz="2200" dirty="0">
                <a:solidFill>
                  <a:schemeClr val="tx1"/>
                </a:solidFill>
              </a:rPr>
              <a:t>2</a:t>
            </a:r>
            <a:r>
              <a:rPr lang="es-ES_tradnl" sz="2200" dirty="0" smtClean="0">
                <a:solidFill>
                  <a:schemeClr val="tx1"/>
                </a:solidFill>
              </a:rPr>
              <a:t>:9,10.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2</a:t>
            </a:r>
            <a:r>
              <a:rPr lang="es-ES_tradnl" sz="2000" dirty="0"/>
              <a:t>:9 Entonces le dijo su mujer: ¿Aún retienes tu integridad? Maldice a Dios, y muérete. </a:t>
            </a:r>
            <a:br>
              <a:rPr lang="es-ES_tradnl" sz="2000" dirty="0"/>
            </a:br>
            <a:r>
              <a:rPr lang="es-ES_tradnl" sz="2000" dirty="0"/>
              <a:t>2:10 Y él le dijo: Como suele hablar cualquiera de las mujeres fatuas, has hablado. ¿Qué? ¿</a:t>
            </a:r>
            <a:r>
              <a:rPr lang="es-ES_tradnl" sz="2000" u="sng" dirty="0"/>
              <a:t>Recibiremos de Dios el bien, y el mal no lo recibiremos</a:t>
            </a:r>
            <a:r>
              <a:rPr lang="es-ES_tradnl" sz="2000" dirty="0"/>
              <a:t>? En todo esto no pecó Job con sus labios. </a:t>
            </a:r>
            <a:endParaRPr lang="en-US" sz="2000" dirty="0"/>
          </a:p>
          <a:p>
            <a:pPr marL="0" indent="0">
              <a:buClr>
                <a:schemeClr val="tx1"/>
              </a:buClr>
              <a:buNone/>
            </a:pPr>
            <a:endParaRPr lang="es-ES_tradnl" sz="2200" dirty="0" smtClean="0">
              <a:solidFill>
                <a:schemeClr val="tx1"/>
              </a:solidFill>
            </a:endParaRPr>
          </a:p>
          <a:p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36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200" dirty="0" smtClean="0">
                <a:solidFill>
                  <a:schemeClr val="tx1"/>
                </a:solidFill>
              </a:rPr>
              <a:t>Si no esperamos que la vida sea justa, entonces no estaremos tan decepcionados de ella. En esto consiste la sabiduría.   </a:t>
            </a:r>
          </a:p>
        </p:txBody>
      </p:sp>
    </p:spTree>
    <p:extLst>
      <p:ext uri="{BB962C8B-B14F-4D97-AF65-F5344CB8AC3E}">
        <p14:creationId xmlns:p14="http://schemas.microsoft.com/office/powerpoint/2010/main" val="3159472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No puedes cambiar el pasado. </a:t>
            </a:r>
          </a:p>
        </p:txBody>
      </p:sp>
    </p:spTree>
    <p:extLst>
      <p:ext uri="{BB962C8B-B14F-4D97-AF65-F5344CB8AC3E}">
        <p14:creationId xmlns:p14="http://schemas.microsoft.com/office/powerpoint/2010/main" val="230585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/>
              <a:t>El tiempo avanza, no </a:t>
            </a:r>
            <a:r>
              <a:rPr lang="es-ES_tradnl" sz="2000" dirty="0" smtClean="0"/>
              <a:t>retrocede, hay </a:t>
            </a:r>
            <a:r>
              <a:rPr lang="es-ES_tradnl" sz="2000" dirty="0"/>
              <a:t>quienes quisieran regresar el tiempo, pero eso simplemente es imposible</a:t>
            </a:r>
            <a:r>
              <a:rPr lang="es-ES_tradnl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67725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Eclesiastés 1:9,10.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1:9 ¿Qué es lo que fue? Lo mismo que será. ¿</a:t>
            </a:r>
            <a:r>
              <a:rPr lang="es-ES_tradnl" sz="2000" b="1" u="sng" dirty="0"/>
              <a:t>Qué es lo que ha sido hecho</a:t>
            </a:r>
            <a:r>
              <a:rPr lang="es-ES_tradnl" sz="2000" dirty="0"/>
              <a:t>? Lo mismo que se hará; y nada hay nuevo debajo del sol. </a:t>
            </a:r>
            <a:br>
              <a:rPr lang="es-ES_tradnl" sz="2000" dirty="0"/>
            </a:br>
            <a:r>
              <a:rPr lang="es-ES_tradnl" sz="2000" dirty="0"/>
              <a:t>1:10 ¿Hay algo de que se puede decir: He aquí esto es nuevo? </a:t>
            </a:r>
            <a:r>
              <a:rPr lang="es-ES_tradnl" sz="2000" b="1" u="sng" dirty="0"/>
              <a:t>Ya fue</a:t>
            </a:r>
            <a:r>
              <a:rPr lang="es-ES_tradnl" sz="2000" dirty="0"/>
              <a:t> en los siglos que nos han precedido</a:t>
            </a:r>
            <a:r>
              <a:rPr lang="es-ES_tradnl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966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Hay dos verdades de esta realidad. </a:t>
            </a:r>
          </a:p>
          <a:p>
            <a:pPr marL="457200" lvl="0" indent="-457200">
              <a:buClr>
                <a:schemeClr val="tx1"/>
              </a:buClr>
              <a:buFont typeface="+mj-lt"/>
              <a:buAutoNum type="alphaLcPeriod"/>
            </a:pPr>
            <a:r>
              <a:rPr lang="es-ES_tradnl" sz="2000" dirty="0" smtClean="0"/>
              <a:t>Cuando dijimos algo, ya no podemos cambiar.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0423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Proverbios 3:13-22</a:t>
            </a:r>
            <a:endParaRPr lang="es-ES_tradnl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_tradnl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Sobre la sabiduría….</a:t>
            </a:r>
            <a:endParaRPr lang="es-ES_tradnl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1626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Salmo 141:3,4.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141:3 </a:t>
            </a:r>
            <a:r>
              <a:rPr lang="es-ES_tradnl" sz="2000" i="1" u="sng" dirty="0"/>
              <a:t>Pon guarda a mi boca, oh Jehová;</a:t>
            </a:r>
            <a:r>
              <a:rPr lang="es-ES_tradnl" sz="2000" u="sng" dirty="0"/>
              <a:t/>
            </a:r>
            <a:br>
              <a:rPr lang="es-ES_tradnl" sz="2000" u="sng" dirty="0"/>
            </a:br>
            <a:r>
              <a:rPr lang="es-ES_tradnl" sz="2000" i="1" u="sng" dirty="0"/>
              <a:t>Guarda la puerta de mis labios</a:t>
            </a:r>
            <a:r>
              <a:rPr lang="es-ES_tradnl" sz="2000" i="1" dirty="0"/>
              <a:t>.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dirty="0"/>
              <a:t>141:4 </a:t>
            </a:r>
            <a:r>
              <a:rPr lang="es-ES_tradnl" sz="2000" i="1" dirty="0"/>
              <a:t>No dejes que se incline mi corazón a cosa mala,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A hacer obras impías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Con los que hacen iniquidad;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Y no coma yo de sus deleites</a:t>
            </a:r>
            <a:r>
              <a:rPr lang="es-ES_tradnl" sz="2000" i="1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8032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Hay dos verdades de esta realidad. </a:t>
            </a:r>
          </a:p>
          <a:p>
            <a:pPr marL="457200" lvl="0" indent="-457200">
              <a:buClr>
                <a:schemeClr val="tx1"/>
              </a:buClr>
              <a:buFont typeface="+mj-lt"/>
              <a:buAutoNum type="alphaLcPeriod"/>
            </a:pPr>
            <a:r>
              <a:rPr lang="es-ES_tradnl" sz="2000" dirty="0" smtClean="0"/>
              <a:t>Cuando dijimos algo, ya no podemos cambiar.</a:t>
            </a:r>
          </a:p>
          <a:p>
            <a:pPr marL="457200" lvl="0" indent="-457200">
              <a:buClr>
                <a:schemeClr val="tx1"/>
              </a:buClr>
              <a:buFont typeface="+mj-lt"/>
              <a:buAutoNum type="alphaLcPeriod"/>
            </a:pPr>
            <a:r>
              <a:rPr lang="es-ES_tradnl" sz="2000" dirty="0" smtClean="0"/>
              <a:t>Cuando tenemos algo en el pasado, no queda mas que dejarlo allá y proseguir.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0551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Filipenses 3:13,14.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3:13 Hermanos, yo mismo no pretendo haberlo ya alcanzado; pero una cosa hago: </a:t>
            </a:r>
            <a:r>
              <a:rPr lang="es-ES_tradnl" sz="2000" u="sng" dirty="0"/>
              <a:t>olvidando ciertamente lo que queda atrás</a:t>
            </a:r>
            <a:r>
              <a:rPr lang="es-ES_tradnl" sz="2000" dirty="0"/>
              <a:t>, y extendiéndome a lo que está delante, </a:t>
            </a:r>
            <a:br>
              <a:rPr lang="es-ES_tradnl" sz="2000" dirty="0"/>
            </a:br>
            <a:r>
              <a:rPr lang="es-ES_tradnl" sz="2000" dirty="0"/>
              <a:t>3:14 prosigo a la meta, al premio del supremo llamamiento de Dios en Cristo Jesús.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975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200" dirty="0" smtClean="0">
                <a:solidFill>
                  <a:schemeClr val="tx1"/>
                </a:solidFill>
              </a:rPr>
              <a:t>Si aceptamos que no podemos cambiar el pasado, entonces trataremos de tomar mejores decisiones para el futuro. Esto es sabiduría!   </a:t>
            </a:r>
          </a:p>
        </p:txBody>
      </p:sp>
    </p:spTree>
    <p:extLst>
      <p:ext uri="{BB962C8B-B14F-4D97-AF65-F5344CB8AC3E}">
        <p14:creationId xmlns:p14="http://schemas.microsoft.com/office/powerpoint/2010/main" val="352213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No puedes cambiar el pasado.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Las palabras tienen un impacto.</a:t>
            </a:r>
          </a:p>
        </p:txBody>
      </p:sp>
    </p:spTree>
    <p:extLst>
      <p:ext uri="{BB962C8B-B14F-4D97-AF65-F5344CB8AC3E}">
        <p14:creationId xmlns:p14="http://schemas.microsoft.com/office/powerpoint/2010/main" val="3246919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Hay un dicho que dice, </a:t>
            </a:r>
            <a:r>
              <a:rPr lang="es-ES_tradnl" sz="2000" dirty="0"/>
              <a:t>“Piedras y palos me romperán los huesos, pero las palabras nunca”</a:t>
            </a:r>
            <a:r>
              <a:rPr lang="es-ES_tradnl" sz="2000" dirty="0" smtClean="0"/>
              <a:t>?</a:t>
            </a:r>
            <a:r>
              <a:rPr lang="es-ES_tradnl" sz="2000" dirty="0"/>
              <a:t> </a:t>
            </a:r>
            <a:r>
              <a:rPr lang="es-ES_tradnl" sz="2000" dirty="0" smtClean="0"/>
              <a:t>Pero la verdad es otra.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3725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Proverbios 18:20,21.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18</a:t>
            </a:r>
            <a:r>
              <a:rPr lang="es-ES_tradnl" sz="2000" dirty="0"/>
              <a:t>:20 </a:t>
            </a:r>
            <a:r>
              <a:rPr lang="es-ES_tradnl" sz="2000" i="1" dirty="0"/>
              <a:t>Del fruto de la boca del hombre se llenará su vientre;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Se saciará del producto de sus labios.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dirty="0"/>
              <a:t>18:21 </a:t>
            </a:r>
            <a:r>
              <a:rPr lang="es-ES_tradnl" sz="2000" i="1" u="sng" dirty="0"/>
              <a:t>La muerte y la vida están en poder de la lengua</a:t>
            </a:r>
            <a:r>
              <a:rPr lang="es-ES_tradnl" sz="2000" i="1" dirty="0"/>
              <a:t>,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Y el que la ama comerá de sus frutos.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9910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Notemos el alcance que tienen nuestras palabras en los siguientes textos de la biblia.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00064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Mateo 12:36,37.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12:36 </a:t>
            </a:r>
            <a:r>
              <a:rPr lang="es-ES_tradnl" sz="2000" dirty="0">
                <a:solidFill>
                  <a:srgbClr val="FF0000"/>
                </a:solidFill>
              </a:rPr>
              <a:t>Mas yo os digo que de </a:t>
            </a:r>
            <a:r>
              <a:rPr lang="es-ES_tradnl" sz="2000" i="1" u="sng" dirty="0">
                <a:solidFill>
                  <a:srgbClr val="FF0000"/>
                </a:solidFill>
              </a:rPr>
              <a:t>toda palabra ociosa </a:t>
            </a:r>
            <a:r>
              <a:rPr lang="es-ES_tradnl" sz="2000" dirty="0">
                <a:solidFill>
                  <a:srgbClr val="FF0000"/>
                </a:solidFill>
              </a:rPr>
              <a:t>que hablen los hombres, de ella darán cuenta en el día del juicio.</a:t>
            </a:r>
            <a:br>
              <a:rPr lang="es-ES_tradnl" sz="2000" dirty="0">
                <a:solidFill>
                  <a:srgbClr val="FF0000"/>
                </a:solidFill>
              </a:rPr>
            </a:br>
            <a:r>
              <a:rPr lang="es-ES_tradnl" sz="2000" dirty="0"/>
              <a:t>12:37 </a:t>
            </a:r>
            <a:r>
              <a:rPr lang="es-ES_tradnl" sz="2000" dirty="0">
                <a:solidFill>
                  <a:srgbClr val="FF0000"/>
                </a:solidFill>
              </a:rPr>
              <a:t>Porque por tus palabras serás </a:t>
            </a:r>
            <a:r>
              <a:rPr lang="es-ES_tradnl" sz="2000" i="1" u="sng" dirty="0">
                <a:solidFill>
                  <a:srgbClr val="FF0000"/>
                </a:solidFill>
              </a:rPr>
              <a:t>justificado</a:t>
            </a:r>
            <a:r>
              <a:rPr lang="es-ES_tradnl" sz="2000" dirty="0">
                <a:solidFill>
                  <a:srgbClr val="FF0000"/>
                </a:solidFill>
              </a:rPr>
              <a:t>, y por tus palabras serás </a:t>
            </a:r>
            <a:r>
              <a:rPr lang="es-ES_tradnl" sz="2000" i="1" u="sng" dirty="0">
                <a:solidFill>
                  <a:srgbClr val="FF0000"/>
                </a:solidFill>
              </a:rPr>
              <a:t>condenado</a:t>
            </a:r>
            <a:r>
              <a:rPr lang="es-ES_tradnl" sz="2000" dirty="0" smtClean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155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Efesios 4:29,30.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4:29 Ninguna </a:t>
            </a:r>
            <a:r>
              <a:rPr lang="es-ES_tradnl" sz="2000" i="1" u="sng" dirty="0"/>
              <a:t>palabra corrompida </a:t>
            </a:r>
            <a:r>
              <a:rPr lang="es-ES_tradnl" sz="2000" dirty="0"/>
              <a:t>salga de vuestra boca, sino la que sea buena para la necesaria edificación, a fin de dar gracia a los oyentes. </a:t>
            </a:r>
            <a:br>
              <a:rPr lang="es-ES_tradnl" sz="2000" dirty="0"/>
            </a:br>
            <a:r>
              <a:rPr lang="es-ES_tradnl" sz="2000" dirty="0"/>
              <a:t>4:30 Y no contristéis al Espíritu Santo de Dios, con el cual fuisteis sellados para el día de la redención.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9263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Clr>
                <a:schemeClr val="tx1"/>
              </a:buClr>
            </a:pPr>
            <a:r>
              <a:rPr lang="es-ES_tradnl" dirty="0" smtClean="0">
                <a:solidFill>
                  <a:schemeClr val="tx1"/>
                </a:solidFill>
              </a:rPr>
              <a:t>Proverbios 3:13-22.</a:t>
            </a:r>
          </a:p>
          <a:p>
            <a:pPr marL="0" indent="0">
              <a:buNone/>
            </a:pPr>
            <a:r>
              <a:rPr lang="es-ES_tradnl" dirty="0" smtClean="0">
                <a:solidFill>
                  <a:schemeClr val="tx1"/>
                </a:solidFill>
              </a:rPr>
              <a:t>3</a:t>
            </a:r>
            <a:r>
              <a:rPr lang="es-ES_tradnl" dirty="0">
                <a:solidFill>
                  <a:schemeClr val="tx1"/>
                </a:solidFill>
              </a:rPr>
              <a:t>:13 </a:t>
            </a:r>
            <a:r>
              <a:rPr lang="es-ES_tradnl" i="1" dirty="0">
                <a:solidFill>
                  <a:schemeClr val="tx1"/>
                </a:solidFill>
              </a:rPr>
              <a:t>Bienaventurado el hombre que halla la sabiduría,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i="1" dirty="0">
                <a:solidFill>
                  <a:schemeClr val="tx1"/>
                </a:solidFill>
              </a:rPr>
              <a:t>Y que obtiene la inteligencia;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dirty="0">
                <a:solidFill>
                  <a:schemeClr val="tx1"/>
                </a:solidFill>
              </a:rPr>
              <a:t>3:14 </a:t>
            </a:r>
            <a:r>
              <a:rPr lang="es-ES_tradnl" i="1" dirty="0">
                <a:solidFill>
                  <a:schemeClr val="tx1"/>
                </a:solidFill>
              </a:rPr>
              <a:t>Porque su ganancia es mejor que la ganancia de la plata,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i="1" dirty="0">
                <a:solidFill>
                  <a:schemeClr val="tx1"/>
                </a:solidFill>
              </a:rPr>
              <a:t>Y sus frutos más que el oro fino.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dirty="0">
                <a:solidFill>
                  <a:schemeClr val="tx1"/>
                </a:solidFill>
              </a:rPr>
              <a:t>3:15 </a:t>
            </a:r>
            <a:r>
              <a:rPr lang="es-ES_tradnl" i="1" dirty="0">
                <a:solidFill>
                  <a:schemeClr val="tx1"/>
                </a:solidFill>
              </a:rPr>
              <a:t>Más preciosa es que las piedras preciosas;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i="1" dirty="0">
                <a:solidFill>
                  <a:schemeClr val="tx1"/>
                </a:solidFill>
              </a:rPr>
              <a:t>Y todo lo que puedes desear, no se puede comparar a ella.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dirty="0">
                <a:solidFill>
                  <a:schemeClr val="tx1"/>
                </a:solidFill>
              </a:rPr>
              <a:t>3:16 </a:t>
            </a:r>
            <a:r>
              <a:rPr lang="es-ES_tradnl" i="1" dirty="0">
                <a:solidFill>
                  <a:schemeClr val="tx1"/>
                </a:solidFill>
              </a:rPr>
              <a:t>Largura de días está en su mano derecha; </a:t>
            </a:r>
            <a:r>
              <a:rPr lang="es-ES_tradnl" dirty="0">
                <a:solidFill>
                  <a:schemeClr val="tx1"/>
                </a:solidFill>
              </a:rPr>
              <a:t/>
            </a: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i="1" dirty="0">
                <a:solidFill>
                  <a:schemeClr val="tx1"/>
                </a:solidFill>
              </a:rPr>
              <a:t>En su izquierda, riquezas y honra. </a:t>
            </a:r>
            <a:endParaRPr lang="es-ES_trad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76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Efesios 5:6,7.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5:6 Nadie os engañe </a:t>
            </a:r>
            <a:r>
              <a:rPr lang="es-ES_tradnl" sz="2000" i="1" u="sng" dirty="0"/>
              <a:t>con palabras vanas</a:t>
            </a:r>
            <a:r>
              <a:rPr lang="es-ES_tradnl" sz="2000" dirty="0"/>
              <a:t>, porque por estas cosas viene la ira de Dios sobre los hijos de desobediencia. </a:t>
            </a:r>
            <a:br>
              <a:rPr lang="es-ES_tradnl" sz="2000" dirty="0"/>
            </a:br>
            <a:r>
              <a:rPr lang="es-ES_tradnl" sz="2000" dirty="0"/>
              <a:t>5:7 No seáis, pues, partícipes con ellos.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46192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000" dirty="0"/>
              <a:t>Comprender que las palabras tienen un impacto en los demás, nos ayudará a pensar en las consecuencias antes de hablar. </a:t>
            </a:r>
            <a:r>
              <a:rPr lang="es-ES_tradnl" sz="2000" dirty="0" smtClean="0"/>
              <a:t>Tener cuidado con lo que hablamos nos hace sabios! </a:t>
            </a:r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18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No puedes cambiar el pasado.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Las palabras tienen un impacto.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Nuestras decisiones tienen consecuencias. </a:t>
            </a:r>
          </a:p>
        </p:txBody>
      </p:sp>
    </p:spTree>
    <p:extLst>
      <p:ext uri="{BB962C8B-B14F-4D97-AF65-F5344CB8AC3E}">
        <p14:creationId xmlns:p14="http://schemas.microsoft.com/office/powerpoint/2010/main" val="3289726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La </a:t>
            </a:r>
            <a:r>
              <a:rPr lang="es-ES_tradnl" sz="2000" dirty="0"/>
              <a:t>tercera ley del movimiento de Newton establece que: </a:t>
            </a:r>
            <a:r>
              <a:rPr lang="es-ES_tradnl" sz="2000" b="1" i="1" u="sng" dirty="0"/>
              <a:t>“Por cada acción hay una reacción </a:t>
            </a:r>
            <a:r>
              <a:rPr lang="es-ES_tradnl" sz="2000" b="1" i="1" dirty="0"/>
              <a:t>igual y opuesta”</a:t>
            </a:r>
            <a:r>
              <a:rPr lang="es-ES_tradnl" sz="2000" b="1" i="1" dirty="0" smtClean="0"/>
              <a:t>.</a:t>
            </a:r>
          </a:p>
          <a:p>
            <a:pPr lvl="0">
              <a:buClr>
                <a:schemeClr val="tx1"/>
              </a:buClr>
            </a:pPr>
            <a:r>
              <a:rPr lang="es-ES_tradnl" sz="2000" dirty="0" smtClean="0"/>
              <a:t>En el aspecto espiritual es exactamente lo mismo. La decisión de sembrar algo, dará los resultados en la cosecha. </a:t>
            </a:r>
          </a:p>
        </p:txBody>
      </p:sp>
    </p:spTree>
    <p:extLst>
      <p:ext uri="{BB962C8B-B14F-4D97-AF65-F5344CB8AC3E}">
        <p14:creationId xmlns:p14="http://schemas.microsoft.com/office/powerpoint/2010/main" val="1046492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Gálatas </a:t>
            </a:r>
            <a:r>
              <a:rPr lang="es-ES_tradnl" sz="2000" dirty="0"/>
              <a:t>6</a:t>
            </a:r>
            <a:r>
              <a:rPr lang="es-ES_tradnl" sz="2000" dirty="0" smtClean="0"/>
              <a:t>:7,8.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6:7 No os engañéis; Dios no puede ser burlado: pues todo lo que el hombre sembrare, </a:t>
            </a:r>
            <a:r>
              <a:rPr lang="es-ES_tradnl" sz="2000" u="sng" dirty="0"/>
              <a:t>eso también segará</a:t>
            </a:r>
            <a:r>
              <a:rPr lang="es-ES_tradnl" sz="2000" dirty="0"/>
              <a:t>. </a:t>
            </a:r>
            <a:br>
              <a:rPr lang="es-ES_tradnl" sz="2000" dirty="0"/>
            </a:br>
            <a:r>
              <a:rPr lang="es-ES_tradnl" sz="2000" dirty="0"/>
              <a:t>6:8 Porque el que siembra para su carne, de la carne segará corrupción; mas el que siembra para el Espíritu, del Espíritu segará vida eterna. 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70548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La </a:t>
            </a:r>
            <a:r>
              <a:rPr lang="es-ES_tradnl" sz="2000" dirty="0"/>
              <a:t>tercera ley del movimiento de Newton establece que: </a:t>
            </a:r>
            <a:r>
              <a:rPr lang="es-ES_tradnl" sz="2000" b="1" i="1" u="sng" dirty="0"/>
              <a:t>“Por cada acción hay una reacción igual y opuesta”</a:t>
            </a:r>
            <a:r>
              <a:rPr lang="es-ES_tradnl" sz="2000" b="1" i="1" u="sng" dirty="0" smtClean="0"/>
              <a:t>.</a:t>
            </a:r>
          </a:p>
          <a:p>
            <a:pPr lvl="0">
              <a:buClr>
                <a:schemeClr val="tx1"/>
              </a:buClr>
            </a:pPr>
            <a:r>
              <a:rPr lang="es-ES_tradnl" sz="2000" dirty="0" smtClean="0"/>
              <a:t>En el aspecto espiritual es exactamente lo mismo. La decisión de sembrar algo, dará los resultados en la cosecha. </a:t>
            </a:r>
          </a:p>
          <a:p>
            <a:pPr>
              <a:buClr>
                <a:schemeClr val="tx1"/>
              </a:buClr>
            </a:pPr>
            <a:r>
              <a:rPr lang="es-ES_tradnl" sz="2000" dirty="0" smtClean="0"/>
              <a:t>No </a:t>
            </a:r>
            <a:r>
              <a:rPr lang="es-ES_tradnl" sz="2000" dirty="0"/>
              <a:t>hay una elección que hagamos que no se origine primero en el corazón, y posteriormente origine una </a:t>
            </a:r>
            <a:r>
              <a:rPr lang="es-ES_tradnl" sz="2000" dirty="0" smtClean="0"/>
              <a:t>reacción</a:t>
            </a:r>
            <a:r>
              <a:rPr lang="es-ES_tradnl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7965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Mateo 15:17-19.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15</a:t>
            </a:r>
            <a:r>
              <a:rPr lang="es-ES_tradnl" sz="2000" dirty="0"/>
              <a:t>:17 </a:t>
            </a:r>
            <a:r>
              <a:rPr lang="es-ES_tradnl" sz="2000" dirty="0">
                <a:solidFill>
                  <a:srgbClr val="FF0000"/>
                </a:solidFill>
              </a:rPr>
              <a:t>¿No entendéis que todo lo que entra en la boca va al vientre, y es echado en la letrina?</a:t>
            </a:r>
            <a:r>
              <a:rPr lang="es-ES_tradnl" sz="2000" dirty="0"/>
              <a:t> </a:t>
            </a:r>
            <a:br>
              <a:rPr lang="es-ES_tradnl" sz="2000" dirty="0"/>
            </a:br>
            <a:r>
              <a:rPr lang="es-ES_tradnl" sz="2000" dirty="0"/>
              <a:t>15:18 </a:t>
            </a:r>
            <a:r>
              <a:rPr lang="es-ES_tradnl" sz="2000" dirty="0">
                <a:solidFill>
                  <a:srgbClr val="FF0000"/>
                </a:solidFill>
              </a:rPr>
              <a:t>Pero lo que sale de la boca, del corazón sale; y esto contamina al hombre.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dirty="0"/>
              <a:t>15:19 </a:t>
            </a:r>
            <a:r>
              <a:rPr lang="es-ES_tradnl" sz="2000" dirty="0">
                <a:solidFill>
                  <a:srgbClr val="FF0000"/>
                </a:solidFill>
              </a:rPr>
              <a:t>Porque del corazón salen los malos pensamientos, los homicidios, los adulterios, las fornicaciones, los hurtos, los falsos testimonios, las blasfemias. 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52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000" dirty="0" smtClean="0"/>
              <a:t>Comprender </a:t>
            </a:r>
            <a:r>
              <a:rPr lang="es-ES_tradnl" sz="2000" dirty="0"/>
              <a:t>que nuestras decisiones tienen </a:t>
            </a:r>
            <a:r>
              <a:rPr lang="es-ES_tradnl" sz="2000" dirty="0" smtClean="0"/>
              <a:t>consecuencias, </a:t>
            </a:r>
            <a:r>
              <a:rPr lang="es-ES_tradnl" sz="2000" dirty="0"/>
              <a:t>nos ayudará a medir nuestras opciones antes de decidir.</a:t>
            </a:r>
            <a:r>
              <a:rPr lang="en-US" sz="2000" dirty="0"/>
              <a:t> </a:t>
            </a:r>
            <a:r>
              <a:rPr lang="es-ES_tradnl" sz="2000" dirty="0" smtClean="0"/>
              <a:t>Eso hace la sabiduría cuando la poseemos! </a:t>
            </a:r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325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No puedes cambiar el pasado.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Las palabras tienen un impacto.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Nuestras decisiones tienen consecuencias.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Alguien se opondrá a que hagamos lo correcto. </a:t>
            </a:r>
          </a:p>
        </p:txBody>
      </p:sp>
    </p:spTree>
    <p:extLst>
      <p:ext uri="{BB962C8B-B14F-4D97-AF65-F5344CB8AC3E}">
        <p14:creationId xmlns:p14="http://schemas.microsoft.com/office/powerpoint/2010/main" val="3580528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Tenemos </a:t>
            </a:r>
            <a:r>
              <a:rPr lang="es-ES_tradnl" sz="2000" dirty="0"/>
              <a:t>un proverbio en Estados Unidos que dice: (</a:t>
            </a:r>
            <a:r>
              <a:rPr lang="en-US" sz="2000" dirty="0"/>
              <a:t>No good deed goes unpunished</a:t>
            </a:r>
            <a:r>
              <a:rPr lang="es-ES_tradnl" sz="2000" dirty="0" smtClean="0"/>
              <a:t>) "</a:t>
            </a:r>
            <a:r>
              <a:rPr lang="es-ES_tradnl" sz="2000" dirty="0"/>
              <a:t>No hay buena acción que quede sin </a:t>
            </a:r>
            <a:r>
              <a:rPr lang="es-ES_tradnl" sz="2000" dirty="0" smtClean="0"/>
              <a:t>castigo”.</a:t>
            </a:r>
          </a:p>
          <a:p>
            <a:pPr>
              <a:buClr>
                <a:schemeClr val="tx1"/>
              </a:buClr>
            </a:pPr>
            <a:r>
              <a:rPr lang="es-ES_tradnl" sz="2000" dirty="0" smtClean="0"/>
              <a:t>Jesús dijo que tendríamos problemas por razón de seguirle.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1074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Proverbios 3:13-22.</a:t>
            </a:r>
          </a:p>
          <a:p>
            <a:pPr marL="0" indent="0">
              <a:buNone/>
            </a:pPr>
            <a:r>
              <a:rPr lang="es-ES_tradnl" sz="2200" dirty="0"/>
              <a:t>3:17 </a:t>
            </a:r>
            <a:r>
              <a:rPr lang="es-ES_tradnl" sz="2200" i="1" dirty="0"/>
              <a:t>Sus caminos son caminos deleitosos,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todas sus veredas paz.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3:18 </a:t>
            </a:r>
            <a:r>
              <a:rPr lang="es-ES_tradnl" sz="2200" i="1" dirty="0"/>
              <a:t>Ella es árbol de vida a los que de ella echan mano,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bienaventurados son los que la retienen.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3:19 </a:t>
            </a:r>
            <a:r>
              <a:rPr lang="es-ES_tradnl" sz="2200" i="1" dirty="0"/>
              <a:t>Jehová con sabiduría fundó la tierra;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Afirmó los cielos con inteligencia.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3:20 </a:t>
            </a:r>
            <a:r>
              <a:rPr lang="es-ES_tradnl" sz="2200" i="1" dirty="0"/>
              <a:t>Con su ciencia los abismos fueron divididos,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destilan rocío los cielos. </a:t>
            </a:r>
            <a:endParaRPr lang="es-ES_tradnl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8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Mateo 5:11,12.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5</a:t>
            </a:r>
            <a:r>
              <a:rPr lang="es-ES_tradnl" sz="2000" dirty="0"/>
              <a:t>:11 </a:t>
            </a:r>
            <a:r>
              <a:rPr lang="es-ES_tradnl" sz="2000" dirty="0">
                <a:solidFill>
                  <a:srgbClr val="FF0000"/>
                </a:solidFill>
              </a:rPr>
              <a:t>Bienaventurados sois cuando por mi causa os vituperen y os persigan</a:t>
            </a:r>
            <a:r>
              <a:rPr lang="es-ES_tradnl" sz="2000" dirty="0" smtClean="0">
                <a:solidFill>
                  <a:srgbClr val="FF0000"/>
                </a:solidFill>
              </a:rPr>
              <a:t>, y </a:t>
            </a:r>
            <a:r>
              <a:rPr lang="es-ES_tradnl" sz="2000" dirty="0">
                <a:solidFill>
                  <a:srgbClr val="FF0000"/>
                </a:solidFill>
              </a:rPr>
              <a:t>digan toda clase de mal contra vosotros, mintiendo.</a:t>
            </a:r>
            <a:br>
              <a:rPr lang="es-ES_tradnl" sz="2000" dirty="0">
                <a:solidFill>
                  <a:srgbClr val="FF0000"/>
                </a:solidFill>
              </a:rPr>
            </a:br>
            <a:r>
              <a:rPr lang="es-ES_tradnl" sz="2000" dirty="0"/>
              <a:t>5:12 </a:t>
            </a:r>
            <a:r>
              <a:rPr lang="es-ES_tradnl" sz="2000" dirty="0">
                <a:solidFill>
                  <a:srgbClr val="FF0000"/>
                </a:solidFill>
              </a:rPr>
              <a:t>Gozaos y alegraos, porque vuestro galardón es grande en los cielos; porque así persiguieron a los profetas que fueron antes de vosotros</a:t>
            </a:r>
            <a:r>
              <a:rPr lang="es-ES_tradnl" sz="2000" dirty="0" smtClean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059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Juan 15:18,19.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15:18 </a:t>
            </a:r>
            <a:r>
              <a:rPr lang="es-ES_tradnl" sz="2000" dirty="0">
                <a:solidFill>
                  <a:srgbClr val="FF0000"/>
                </a:solidFill>
              </a:rPr>
              <a:t>Si el mundo os aborrece, sabed que a mí me ha aborrecido antes que a vosotros. </a:t>
            </a:r>
            <a:br>
              <a:rPr lang="es-ES_tradnl" sz="2000" dirty="0">
                <a:solidFill>
                  <a:srgbClr val="FF0000"/>
                </a:solidFill>
              </a:rPr>
            </a:br>
            <a:r>
              <a:rPr lang="es-ES_tradnl" sz="2000" dirty="0"/>
              <a:t>15:19 </a:t>
            </a:r>
            <a:r>
              <a:rPr lang="es-ES_tradnl" sz="2000" dirty="0">
                <a:solidFill>
                  <a:srgbClr val="FF0000"/>
                </a:solidFill>
              </a:rPr>
              <a:t>Si fuerais del mundo, el mundo amaría lo suyo; pero porque no sois del mundo, antes yo os elegí del mundo, por eso el mundo os aborrece. 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464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1ª. Pedro  4:4,5.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4:4 A éstos les parece cosa extraña que vosotros no corráis con ellos en el mismo desenfreno de disolución, y os ultrajan; </a:t>
            </a:r>
            <a:br>
              <a:rPr lang="es-ES_tradnl" sz="2000" dirty="0"/>
            </a:br>
            <a:r>
              <a:rPr lang="es-ES_tradnl" sz="2000" dirty="0"/>
              <a:t>4:5 pero ellos darán cuenta al que está preparado para juzgar a los vivos y a los muertos.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6313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000" dirty="0" smtClean="0"/>
              <a:t>Comprender </a:t>
            </a:r>
            <a:r>
              <a:rPr lang="es-ES_tradnl" sz="2000" dirty="0"/>
              <a:t>que se nos van a oponer por hacer lo correcto, nos ayudará a prepararnos para hacer lo correcto a pesar de todo</a:t>
            </a:r>
            <a:r>
              <a:rPr lang="es-ES_tradnl" sz="2000" dirty="0" smtClean="0"/>
              <a:t>.</a:t>
            </a:r>
            <a:r>
              <a:rPr lang="es-ES_tradnl" sz="2200" dirty="0">
                <a:solidFill>
                  <a:schemeClr val="tx1"/>
                </a:solidFill>
              </a:rPr>
              <a:t> </a:t>
            </a:r>
            <a:r>
              <a:rPr lang="es-ES_tradnl" sz="2200" dirty="0" smtClean="0">
                <a:solidFill>
                  <a:schemeClr val="tx1"/>
                </a:solidFill>
              </a:rPr>
              <a:t>La sabiduría te ayuda a seguir adelante!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5887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No puedes cambiar el pasado.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Las palabras tienen un impacto.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Nuestras decisiones tienen consecuencias.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Alguien se opondrá a que hagamos lo correcto.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Aprender de forma difícil duele. </a:t>
            </a:r>
          </a:p>
        </p:txBody>
      </p:sp>
    </p:spTree>
    <p:extLst>
      <p:ext uri="{BB962C8B-B14F-4D97-AF65-F5344CB8AC3E}">
        <p14:creationId xmlns:p14="http://schemas.microsoft.com/office/powerpoint/2010/main" val="529136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Hay </a:t>
            </a:r>
            <a:r>
              <a:rPr lang="es-ES_tradnl" sz="2000" dirty="0"/>
              <a:t>dos formas diferentes de aprender en la vida.</a:t>
            </a:r>
            <a:endParaRPr lang="en-US" sz="2000" dirty="0"/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1. Puedes aprender de alguien que te enseñe.</a:t>
            </a:r>
            <a:endParaRPr lang="en-US" sz="2000" dirty="0"/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2. Puedes aprender a través de </a:t>
            </a:r>
            <a:r>
              <a:rPr lang="es-ES_tradnl" sz="2000" dirty="0" smtClean="0"/>
              <a:t>los errores de la vida.</a:t>
            </a:r>
            <a:endParaRPr lang="en-US" sz="2000" dirty="0"/>
          </a:p>
          <a:p>
            <a:pPr marL="0" lvl="0" indent="0">
              <a:buClr>
                <a:schemeClr val="tx1"/>
              </a:buCl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5202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La sabiduría nos enseña a aprender de la forma mas segura, y es a través de la experiencia de los padres.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534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1"/>
            <a:ext cx="8042276" cy="360658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>
              <a:buClr>
                <a:schemeClr val="tx1"/>
              </a:buClr>
            </a:pPr>
            <a:r>
              <a:rPr lang="es-ES_tradnl" sz="2000" dirty="0" smtClean="0"/>
              <a:t>Proverbios  2:1-9.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1900" dirty="0"/>
              <a:t>2:1</a:t>
            </a:r>
            <a:r>
              <a:rPr lang="es-ES_tradnl" sz="1900" i="1" dirty="0"/>
              <a:t> Hijo mío, si recibieres mis palabras,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i="1" dirty="0"/>
              <a:t>Y mis mandamientos guardares dentro de ti,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dirty="0"/>
              <a:t>2:2 </a:t>
            </a:r>
            <a:r>
              <a:rPr lang="es-ES_tradnl" sz="1900" i="1" dirty="0"/>
              <a:t>Haciendo estar atento tu oído a la sabiduría;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i="1" dirty="0"/>
              <a:t>Si inclinares tu corazón a la prudencia,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dirty="0"/>
              <a:t>2:3 </a:t>
            </a:r>
            <a:r>
              <a:rPr lang="es-ES_tradnl" sz="1900" b="1" i="1" u="sng" dirty="0"/>
              <a:t>Si</a:t>
            </a:r>
            <a:r>
              <a:rPr lang="es-ES_tradnl" sz="1900" i="1" dirty="0"/>
              <a:t> clamares a la inteligencia,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i="1" dirty="0"/>
              <a:t>Y a la prudencia dieres tu voz;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dirty="0"/>
              <a:t>2:4 </a:t>
            </a:r>
            <a:r>
              <a:rPr lang="es-ES_tradnl" sz="1900" b="1" i="1" u="sng" dirty="0"/>
              <a:t>Si</a:t>
            </a:r>
            <a:r>
              <a:rPr lang="es-ES_tradnl" sz="1900" i="1" dirty="0"/>
              <a:t> como a la plata la buscares,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i="1" dirty="0"/>
              <a:t>Y la escudriñares como a tesoros,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dirty="0"/>
              <a:t>2:5 </a:t>
            </a:r>
            <a:r>
              <a:rPr lang="es-ES_tradnl" sz="1900" b="1" i="1" u="sng" dirty="0"/>
              <a:t>Entonces</a:t>
            </a:r>
            <a:r>
              <a:rPr lang="es-ES_tradnl" sz="1900" i="1" dirty="0"/>
              <a:t> entenderás el temor de Jehová, </a:t>
            </a:r>
            <a:r>
              <a:rPr lang="es-ES_tradnl" sz="1900" dirty="0"/>
              <a:t/>
            </a:r>
            <a:br>
              <a:rPr lang="es-ES_tradnl" sz="1900" dirty="0"/>
            </a:br>
            <a:r>
              <a:rPr lang="es-ES_tradnl" sz="1900" i="1" dirty="0"/>
              <a:t>Y hallarás el conocimiento de Dios. 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840097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>
              <a:buClr>
                <a:schemeClr val="tx1"/>
              </a:buClr>
            </a:pPr>
            <a:r>
              <a:rPr lang="es-ES_tradnl" sz="2000" dirty="0" smtClean="0"/>
              <a:t>Proverbios  2:1-9.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2</a:t>
            </a:r>
            <a:r>
              <a:rPr lang="es-ES_tradnl" sz="2000" dirty="0"/>
              <a:t>:6 </a:t>
            </a:r>
            <a:r>
              <a:rPr lang="es-ES_tradnl" sz="2000" i="1" dirty="0"/>
              <a:t>Porque Jehová da la sabiduría,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Y de su boca viene el conocimiento y la inteligencia.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dirty="0"/>
              <a:t>2:7 </a:t>
            </a:r>
            <a:r>
              <a:rPr lang="es-ES_tradnl" sz="2000" i="1" dirty="0"/>
              <a:t>El provee de sana sabiduría a los rectos;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Es escudo a los que caminan rectamente.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dirty="0"/>
              <a:t>2:8 </a:t>
            </a:r>
            <a:r>
              <a:rPr lang="es-ES_tradnl" sz="2000" i="1" dirty="0"/>
              <a:t>Es el que guarda las veredas del juicio,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Y preserva el camino de sus santos.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dirty="0"/>
              <a:t>2:9 </a:t>
            </a:r>
            <a:r>
              <a:rPr lang="es-ES_tradnl" sz="2000" b="1" i="1" u="sng" dirty="0"/>
              <a:t>Entonces</a:t>
            </a:r>
            <a:r>
              <a:rPr lang="es-ES_tradnl" sz="2000" i="1" dirty="0"/>
              <a:t> entenderás justicia, juicio </a:t>
            </a:r>
            <a:r>
              <a:rPr lang="es-ES_tradnl" sz="2000" dirty="0"/>
              <a:t/>
            </a:r>
            <a:br>
              <a:rPr lang="es-ES_tradnl" sz="2000" dirty="0"/>
            </a:br>
            <a:r>
              <a:rPr lang="es-ES_tradnl" sz="2000" i="1" dirty="0"/>
              <a:t>Y equidad, y todo buen camino. </a:t>
            </a:r>
            <a:r>
              <a:rPr lang="en-US" sz="2000" dirty="0"/>
              <a:t> 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2652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chemeClr val="tx1"/>
              </a:buClr>
            </a:pPr>
            <a:r>
              <a:rPr lang="es-ES_tradnl" sz="2000" dirty="0" smtClean="0"/>
              <a:t>Efesios  </a:t>
            </a:r>
            <a:r>
              <a:rPr lang="es-ES_tradnl" sz="2000" dirty="0"/>
              <a:t>6</a:t>
            </a:r>
            <a:r>
              <a:rPr lang="es-ES_tradnl" sz="2000" dirty="0" smtClean="0"/>
              <a:t>:1-3.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6:1 Hijos, obedeced en el Señor a vuestros padres, porque esto es justo.</a:t>
            </a:r>
            <a:br>
              <a:rPr lang="es-ES_tradnl" sz="2000" dirty="0"/>
            </a:br>
            <a:r>
              <a:rPr lang="es-ES_tradnl" sz="2000" dirty="0"/>
              <a:t>6:2 Honra a tu padre y a tu madre, que es el primer mandamiento con promesa; </a:t>
            </a:r>
            <a:br>
              <a:rPr lang="es-ES_tradnl" sz="2000" dirty="0"/>
            </a:br>
            <a:r>
              <a:rPr lang="es-ES_tradnl" sz="2000" dirty="0"/>
              <a:t>6:3 para que te vaya bien, y seas de larga vida sobre la tierra.</a:t>
            </a:r>
            <a:r>
              <a:rPr lang="en-US" sz="2000" dirty="0"/>
              <a:t> 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5202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Proverbios 3:13-22.</a:t>
            </a:r>
          </a:p>
          <a:p>
            <a:pPr marL="0" indent="0">
              <a:buNone/>
            </a:pPr>
            <a:r>
              <a:rPr lang="es-ES_tradnl" sz="2200" dirty="0"/>
              <a:t>3:21 </a:t>
            </a:r>
            <a:r>
              <a:rPr lang="es-ES_tradnl" sz="2200" i="1" dirty="0"/>
              <a:t>Hijo mío, no se aparten estas cosas de tus ojos;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Guarda la ley y el consejo,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3:22 </a:t>
            </a:r>
            <a:r>
              <a:rPr lang="es-ES_tradnl" sz="2200" i="1" dirty="0"/>
              <a:t>Y serán vida a tu alma,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gracia a tu cuello. </a:t>
            </a:r>
            <a:r>
              <a:rPr lang="en-US" sz="2200" dirty="0"/>
              <a:t> </a:t>
            </a:r>
            <a:r>
              <a:rPr lang="en-US" sz="2200" dirty="0" smtClean="0"/>
              <a:t> </a:t>
            </a:r>
            <a:endParaRPr lang="es-ES_tradnl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8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000" dirty="0" smtClean="0"/>
              <a:t>Entendiendo </a:t>
            </a:r>
            <a:r>
              <a:rPr lang="es-ES_tradnl" sz="2000" dirty="0"/>
              <a:t>que aprender de la manera difícil a menudo duele, buscaremos aprender de la forma mas segura. </a:t>
            </a:r>
            <a:r>
              <a:rPr lang="es-ES_tradnl" sz="2200" dirty="0" smtClean="0">
                <a:solidFill>
                  <a:schemeClr val="tx1"/>
                </a:solidFill>
              </a:rPr>
              <a:t>esto nos hace ser sabios!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9472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No puedes cambiar el pasado.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Las palabras tienen un impacto.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Nuestras decisiones tienen consecuencias.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Alguien se opondrá a que hagamos lo correcto.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Aprender de forma difícil duele. </a:t>
            </a:r>
          </a:p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Todos vamos a morir. </a:t>
            </a:r>
            <a:endParaRPr lang="es-ES_trad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805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Esta </a:t>
            </a:r>
            <a:r>
              <a:rPr lang="es-ES_tradnl" sz="2000" dirty="0"/>
              <a:t>es quizás la verdad más inevitable de la vida.</a:t>
            </a:r>
            <a:endParaRPr lang="en-US" sz="2000" dirty="0"/>
          </a:p>
          <a:p>
            <a:pPr marL="0" indent="0">
              <a:buNone/>
            </a:pPr>
            <a:r>
              <a:rPr lang="es-ES_tradnl" sz="2000" dirty="0"/>
              <a:t>1. Hay algunos científicos que piensan que pueden prolongar la vida indefinidamente.</a:t>
            </a:r>
            <a:endParaRPr lang="en-US" sz="2000" dirty="0"/>
          </a:p>
          <a:p>
            <a:pPr marL="0" indent="0">
              <a:buNone/>
            </a:pPr>
            <a:r>
              <a:rPr lang="es-ES_tradnl" sz="2000" dirty="0"/>
              <a:t>2. Sin embargo, incluso ellos admiten que las probabilidades son muy pocas, casi nulas.</a:t>
            </a:r>
            <a:endParaRPr lang="en-US" sz="2000" dirty="0"/>
          </a:p>
          <a:p>
            <a:pPr marL="0" lvl="0" indent="0">
              <a:buClr>
                <a:schemeClr val="tx1"/>
              </a:buClr>
              <a:buNone/>
            </a:pPr>
            <a:endParaRPr lang="es-ES_tradnl" sz="2000" dirty="0" smtClean="0"/>
          </a:p>
        </p:txBody>
      </p:sp>
    </p:spTree>
    <p:extLst>
      <p:ext uri="{BB962C8B-B14F-4D97-AF65-F5344CB8AC3E}">
        <p14:creationId xmlns:p14="http://schemas.microsoft.com/office/powerpoint/2010/main" val="2673737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La biblia enseña que todos tarde que temprano moriremos, y nada ni nadie podrá evitarlo.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4412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Eclesiastés 8:6-8.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8:6 Porque para todo lo que quisieres hay tiempo y juicio; porque el mal del hombre es grande sobre él; </a:t>
            </a:r>
            <a:br>
              <a:rPr lang="es-ES_tradnl" sz="2000" dirty="0"/>
            </a:br>
            <a:r>
              <a:rPr lang="es-ES_tradnl" sz="2000" dirty="0"/>
              <a:t>8:7 pues no sabe lo que ha de ser; y el cuándo haya de ser, ¿quién se lo enseñará? </a:t>
            </a:r>
            <a:br>
              <a:rPr lang="es-ES_tradnl" sz="2000" dirty="0"/>
            </a:br>
            <a:r>
              <a:rPr lang="es-ES_tradnl" sz="2000" dirty="0"/>
              <a:t>8:8 No hay hombre que tenga potestad sobre el espíritu para retener el espíritu, </a:t>
            </a:r>
            <a:r>
              <a:rPr lang="es-ES_tradnl" sz="2000" i="1" u="sng" dirty="0"/>
              <a:t>ni potestad sobre el día de la muerte; y no valen armas en tal guerra</a:t>
            </a:r>
            <a:r>
              <a:rPr lang="es-ES_tradnl" sz="2000" dirty="0"/>
              <a:t>, ni la impiedad librará al que la posee.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0121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2ª. Samuel 14:14.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14:14 </a:t>
            </a:r>
            <a:r>
              <a:rPr lang="es-ES_tradnl" sz="2000" i="1" u="sng" dirty="0"/>
              <a:t>Porque de cierto morimos, y somos como aguas derramadas por tierra, que no pueden volver a recogerse</a:t>
            </a:r>
            <a:r>
              <a:rPr lang="es-ES_tradnl" sz="2000" dirty="0"/>
              <a:t>; ni Dios quita la vida, sino que provee medios para no alejar de sí al desterrado. </a:t>
            </a:r>
            <a:br>
              <a:rPr lang="es-ES_tradnl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1784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2000" dirty="0" smtClean="0"/>
              <a:t>Si </a:t>
            </a:r>
            <a:r>
              <a:rPr lang="es-ES_tradnl" sz="2000" dirty="0"/>
              <a:t>entendemos que todos moriremos, entonces buscaremos prepararnos para la muerte, y ayudar a otros a hacerlo.</a:t>
            </a:r>
            <a:r>
              <a:rPr lang="en-US" sz="2000" dirty="0"/>
              <a:t> </a:t>
            </a:r>
            <a:r>
              <a:rPr lang="es-ES_tradnl" sz="2000" dirty="0" smtClean="0"/>
              <a:t>Esto es tener sabiduría y prudencia.</a:t>
            </a: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90361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_tradnl" sz="3600" dirty="0" smtClean="0">
                <a:solidFill>
                  <a:schemeClr val="tx1"/>
                </a:solidFill>
              </a:rPr>
              <a:t>En conclusión. 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Clr>
                <a:schemeClr val="tx1"/>
              </a:buClr>
            </a:pPr>
            <a:r>
              <a:rPr lang="es-ES_tradnl" dirty="0" smtClean="0">
                <a:solidFill>
                  <a:schemeClr val="tx1"/>
                </a:solidFill>
              </a:rPr>
              <a:t>Proverbios 3:13-22.</a:t>
            </a:r>
          </a:p>
          <a:p>
            <a:pPr marL="0" indent="0">
              <a:buNone/>
            </a:pPr>
            <a:r>
              <a:rPr lang="es-ES_tradnl" dirty="0" smtClean="0"/>
              <a:t>3</a:t>
            </a:r>
            <a:r>
              <a:rPr lang="es-ES_tradnl" dirty="0"/>
              <a:t>:13 </a:t>
            </a:r>
            <a:r>
              <a:rPr lang="es-ES_tradnl" i="1" dirty="0"/>
              <a:t>Bienaventurado el hombre que halla la sabiduría,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i="1" dirty="0"/>
              <a:t>Y que obtiene la inteligencia;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/>
              <a:t>3:14 </a:t>
            </a:r>
            <a:r>
              <a:rPr lang="es-ES_tradnl" i="1" dirty="0"/>
              <a:t>Porque su ganancia es mejor que la ganancia de la plata,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i="1" dirty="0"/>
              <a:t>Y sus frutos más que el oro fino.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/>
              <a:t>3:15 </a:t>
            </a:r>
            <a:r>
              <a:rPr lang="es-ES_tradnl" i="1" dirty="0"/>
              <a:t>Más preciosa es que las piedras preciosas;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i="1" dirty="0"/>
              <a:t>Y todo lo que puedes desear, no se puede comparar a ella.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/>
              <a:t>3:16 </a:t>
            </a:r>
            <a:r>
              <a:rPr lang="es-ES_tradnl" i="1" dirty="0"/>
              <a:t>Largura de días está en su mano derecha; 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i="1" dirty="0"/>
              <a:t>En su izquierda, riquezas y honra. </a:t>
            </a:r>
            <a:endParaRPr lang="es-ES_trad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222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_tradnl" sz="3600" dirty="0" smtClean="0">
                <a:solidFill>
                  <a:schemeClr val="tx1"/>
                </a:solidFill>
              </a:rPr>
              <a:t>En conclusión. 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Proverbios 3:13-22.</a:t>
            </a:r>
          </a:p>
          <a:p>
            <a:pPr marL="0" indent="0">
              <a:buNone/>
            </a:pPr>
            <a:r>
              <a:rPr lang="es-ES_tradnl" sz="2200" dirty="0"/>
              <a:t>3:17 </a:t>
            </a:r>
            <a:r>
              <a:rPr lang="es-ES_tradnl" sz="2200" i="1" dirty="0"/>
              <a:t>Sus caminos son caminos deleitosos,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todas sus veredas paz.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3:18 </a:t>
            </a:r>
            <a:r>
              <a:rPr lang="es-ES_tradnl" sz="2200" i="1" dirty="0"/>
              <a:t>Ella es árbol de vida a los que de ella echan mano,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bienaventurados son los que la retienen.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3:19 </a:t>
            </a:r>
            <a:r>
              <a:rPr lang="es-ES_tradnl" sz="2200" i="1" dirty="0"/>
              <a:t>Jehová con sabiduría fundó la tierra;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Afirmó los cielos con inteligencia.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3:20 </a:t>
            </a:r>
            <a:r>
              <a:rPr lang="es-ES_tradnl" sz="2200" i="1" dirty="0"/>
              <a:t>Con su ciencia los abismos fueron divididos,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destilan rocío los cielos. </a:t>
            </a:r>
            <a:endParaRPr lang="es-ES_tradnl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439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_tradnl" sz="3600" dirty="0" smtClean="0">
                <a:solidFill>
                  <a:schemeClr val="tx1"/>
                </a:solidFill>
              </a:rPr>
              <a:t>En conclusión.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Proverbios 3:13-22.</a:t>
            </a:r>
          </a:p>
          <a:p>
            <a:pPr marL="0" indent="0">
              <a:buNone/>
            </a:pPr>
            <a:r>
              <a:rPr lang="es-ES_tradnl" sz="2200" dirty="0"/>
              <a:t>3:21 </a:t>
            </a:r>
            <a:r>
              <a:rPr lang="es-ES_tradnl" sz="2200" i="1" dirty="0"/>
              <a:t>Hijo mío, no se aparten estas cosas de tus ojos;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Guarda la ley y el consejo,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3:22 </a:t>
            </a:r>
            <a:r>
              <a:rPr lang="es-ES_tradnl" sz="2200" i="1" dirty="0"/>
              <a:t>Y serán vida a tu alma, 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i="1" dirty="0"/>
              <a:t>Y gracia a tu cuello. </a:t>
            </a:r>
            <a:r>
              <a:rPr lang="en-US" sz="2200" dirty="0"/>
              <a:t> </a:t>
            </a:r>
            <a:r>
              <a:rPr lang="en-US" sz="2200" dirty="0" smtClean="0"/>
              <a:t> </a:t>
            </a:r>
            <a:endParaRPr lang="es-ES_tradnl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739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Consecuencias del que adquiere sabiduría.</a:t>
            </a:r>
          </a:p>
          <a:p>
            <a:pPr marL="457200" indent="-457200">
              <a:lnSpc>
                <a:spcPct val="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s-ES_tradnl" sz="2000" dirty="0" smtClean="0"/>
              <a:t>Primeramente </a:t>
            </a:r>
            <a:r>
              <a:rPr lang="es-ES_tradnl" sz="2000" dirty="0"/>
              <a:t>es feliz, (Es bienaventurado). </a:t>
            </a:r>
            <a:r>
              <a:rPr lang="es-ES_tradnl" sz="2000" dirty="0" smtClean="0"/>
              <a:t>13.</a:t>
            </a:r>
          </a:p>
          <a:p>
            <a:pPr marL="457200" indent="-457200">
              <a:lnSpc>
                <a:spcPct val="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s-ES_tradnl" sz="2000" dirty="0" smtClean="0"/>
              <a:t>Tiene </a:t>
            </a:r>
            <a:r>
              <a:rPr lang="es-ES_tradnl" sz="2000" dirty="0"/>
              <a:t>algo mejor que la </a:t>
            </a:r>
            <a:r>
              <a:rPr lang="es-ES_tradnl" sz="2000" dirty="0" smtClean="0"/>
              <a:t>plata</a:t>
            </a:r>
            <a:r>
              <a:rPr lang="es-ES_tradnl" sz="2000" dirty="0"/>
              <a:t> </a:t>
            </a:r>
            <a:r>
              <a:rPr lang="es-ES_tradnl" sz="2000" dirty="0" smtClean="0"/>
              <a:t>y el el oro. 14,15.</a:t>
            </a:r>
          </a:p>
          <a:p>
            <a:pPr marL="457200" indent="-457200">
              <a:lnSpc>
                <a:spcPct val="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s-ES_tradnl" sz="2000" dirty="0" smtClean="0"/>
              <a:t>Con sabiduría </a:t>
            </a:r>
            <a:r>
              <a:rPr lang="es-ES_tradnl" sz="2000" dirty="0"/>
              <a:t>puede extender la </a:t>
            </a:r>
            <a:r>
              <a:rPr lang="es-ES_tradnl" sz="2000" dirty="0" smtClean="0"/>
              <a:t>calidad </a:t>
            </a:r>
            <a:r>
              <a:rPr lang="es-ES_tradnl" sz="2000" dirty="0"/>
              <a:t>de su vida.16</a:t>
            </a:r>
            <a:r>
              <a:rPr lang="es-ES_tradnl" sz="2000" dirty="0" smtClean="0"/>
              <a:t>.</a:t>
            </a:r>
          </a:p>
          <a:p>
            <a:pPr marL="457200" indent="-457200">
              <a:lnSpc>
                <a:spcPct val="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s-ES_tradnl" sz="2000" dirty="0" smtClean="0"/>
              <a:t>Puede </a:t>
            </a:r>
            <a:r>
              <a:rPr lang="es-ES_tradnl" sz="2000" dirty="0"/>
              <a:t>tener paz y </a:t>
            </a:r>
            <a:r>
              <a:rPr lang="es-ES_tradnl" sz="2000" dirty="0" smtClean="0"/>
              <a:t>vida. </a:t>
            </a:r>
            <a:r>
              <a:rPr lang="es-ES_tradnl" sz="2000" dirty="0"/>
              <a:t>17</a:t>
            </a:r>
            <a:r>
              <a:rPr lang="es-ES_tradnl" sz="2000" dirty="0" smtClean="0"/>
              <a:t>.</a:t>
            </a:r>
          </a:p>
          <a:p>
            <a:pPr marL="457200" indent="-457200">
              <a:lnSpc>
                <a:spcPct val="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s-ES_tradnl" sz="2000" dirty="0" smtClean="0"/>
              <a:t>El Señor </a:t>
            </a:r>
            <a:r>
              <a:rPr lang="es-ES_tradnl" sz="2000" dirty="0"/>
              <a:t>con </a:t>
            </a:r>
            <a:r>
              <a:rPr lang="es-ES_tradnl" sz="2000" dirty="0" smtClean="0"/>
              <a:t>sabiduría estableció </a:t>
            </a:r>
            <a:r>
              <a:rPr lang="es-ES_tradnl" sz="2000" dirty="0"/>
              <a:t>el mundo con </a:t>
            </a:r>
            <a:r>
              <a:rPr lang="es-ES_tradnl" sz="2000" dirty="0" smtClean="0"/>
              <a:t>sabiduría, y</a:t>
            </a:r>
          </a:p>
          <a:p>
            <a:pPr marL="0" indent="0">
              <a:lnSpc>
                <a:spcPct val="50000"/>
              </a:lnSpc>
              <a:buClr>
                <a:schemeClr val="tx1"/>
              </a:buClr>
              <a:buNone/>
            </a:pPr>
            <a:r>
              <a:rPr lang="es-ES_tradnl" sz="2000" dirty="0" smtClean="0"/>
              <a:t>      el </a:t>
            </a:r>
            <a:r>
              <a:rPr lang="es-ES_tradnl" sz="2000" dirty="0"/>
              <a:t>hombre establece con ella su vida. 19-</a:t>
            </a:r>
            <a:r>
              <a:rPr lang="es-ES_tradnl" sz="2000" dirty="0" smtClean="0"/>
              <a:t>20.</a:t>
            </a:r>
          </a:p>
          <a:p>
            <a:pPr marL="0" indent="0">
              <a:lnSpc>
                <a:spcPct val="50000"/>
              </a:lnSpc>
              <a:buClr>
                <a:schemeClr val="tx1"/>
              </a:buClr>
              <a:buNone/>
            </a:pPr>
            <a:r>
              <a:rPr lang="es-ES_tradnl" sz="2000" dirty="0" smtClean="0"/>
              <a:t>6.   Al </a:t>
            </a:r>
            <a:r>
              <a:rPr lang="es-ES_tradnl" sz="2000" dirty="0"/>
              <a:t>tener </a:t>
            </a:r>
            <a:r>
              <a:rPr lang="es-ES_tradnl" sz="2000" dirty="0" smtClean="0"/>
              <a:t>sabiduría </a:t>
            </a:r>
            <a:r>
              <a:rPr lang="es-ES_tradnl" sz="2000" dirty="0"/>
              <a:t>tenemos vida y gracia en nosotros. 21-22. </a:t>
            </a:r>
            <a:endParaRPr lang="es-ES_tradnl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8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_tradnl" sz="3600" dirty="0" smtClean="0">
                <a:solidFill>
                  <a:schemeClr val="tx1"/>
                </a:solidFill>
              </a:rPr>
              <a:t>En conclusión. 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1800" dirty="0" smtClean="0"/>
              <a:t>Quienes son los que tienen la sabiduría? </a:t>
            </a:r>
          </a:p>
          <a:p>
            <a:pPr marL="342900" indent="-342900">
              <a:buClr>
                <a:schemeClr val="tx1"/>
              </a:buClr>
              <a:buAutoNum type="arabicPeriod"/>
            </a:pPr>
            <a:r>
              <a:rPr lang="es-ES_tradnl" sz="1800" dirty="0" smtClean="0"/>
              <a:t>Aceptan la vida con las cosas buenas y malas de ella…..No es justa.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1800" dirty="0" smtClean="0"/>
              <a:t>2. No intentan cambiar el pasado, solo prosiguen adelante dejando el pasado atrás. </a:t>
            </a:r>
            <a:endParaRPr lang="en-US" sz="1800" dirty="0"/>
          </a:p>
          <a:p>
            <a:pPr marL="0" indent="0">
              <a:buClr>
                <a:schemeClr val="tx1"/>
              </a:buClr>
              <a:buNone/>
            </a:pPr>
            <a:r>
              <a:rPr lang="es-ES_tradnl" sz="1800" dirty="0" smtClean="0"/>
              <a:t>3. Saben que las </a:t>
            </a:r>
            <a:r>
              <a:rPr lang="es-ES_tradnl" sz="1800" dirty="0"/>
              <a:t>palabras tienen un impacto en aquellos que las escuchan, </a:t>
            </a:r>
            <a:r>
              <a:rPr lang="es-ES_tradnl" sz="1800" dirty="0" smtClean="0"/>
              <a:t>y piensan antes de hablar. 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96424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_tradnl" sz="3600" dirty="0" smtClean="0">
                <a:solidFill>
                  <a:schemeClr val="tx1"/>
                </a:solidFill>
              </a:rPr>
              <a:t>En conclusión. 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Clr>
                <a:schemeClr val="tx1"/>
              </a:buClr>
              <a:buFont typeface="Wingdings" charset="2"/>
              <a:buChar char="Ø"/>
            </a:pPr>
            <a:r>
              <a:rPr lang="es-ES_tradnl" sz="1800" dirty="0" smtClean="0"/>
              <a:t>Quienes son los que tienen las sabiduría?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1800" dirty="0" smtClean="0"/>
              <a:t>4. Saben que las decisiones tienen consecuencias, por ello piensan antes </a:t>
            </a:r>
            <a:r>
              <a:rPr lang="es-ES_tradnl" sz="1800" dirty="0"/>
              <a:t>de decidir. 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1800" dirty="0" smtClean="0"/>
              <a:t>5. </a:t>
            </a:r>
            <a:r>
              <a:rPr lang="es-ES_tradnl" sz="1800" dirty="0" smtClean="0"/>
              <a:t>Son impedidos a hacer lo bueno, pero no por eso dejan de hacerlo, siguen adelante.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1800" dirty="0" smtClean="0"/>
              <a:t>6. Aprenden de la forma mas segura, si otros ya transitaron el camino, siguen sus pasos, mientras que otros aprenden con mucho dolor.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1800" dirty="0" smtClean="0"/>
              <a:t>7. Saben que morirán y hacen preparativos para ello, mientras que otros simplemente rehúyen la muerte.</a:t>
            </a:r>
            <a:endParaRPr lang="en-US" sz="1800" dirty="0"/>
          </a:p>
        </p:txBody>
      </p:sp>
      <p:sp>
        <p:nvSpPr>
          <p:cNvPr id="4" name="Oval Callout 3"/>
          <p:cNvSpPr/>
          <p:nvPr/>
        </p:nvSpPr>
        <p:spPr>
          <a:xfrm>
            <a:off x="1982214" y="1083399"/>
            <a:ext cx="5626164" cy="2811394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Cual de los dos eres tu?</a:t>
            </a:r>
            <a:endParaRPr lang="es-ES_tradnl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666864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_tradnl" sz="3600" dirty="0" smtClean="0">
                <a:solidFill>
                  <a:schemeClr val="tx1"/>
                </a:solidFill>
              </a:rPr>
              <a:t>Jesús nos invita…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000" dirty="0" smtClean="0"/>
              <a:t>Isaías 11:1,2.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 smtClean="0"/>
              <a:t>11</a:t>
            </a:r>
            <a:r>
              <a:rPr lang="es-ES_tradnl" sz="2000" dirty="0"/>
              <a:t>:1 Saldrá una vara del tronco de Isaí, y un vástago retoñará de sus raíces.</a:t>
            </a:r>
            <a:br>
              <a:rPr lang="es-ES_tradnl" sz="2000" dirty="0"/>
            </a:br>
            <a:r>
              <a:rPr lang="es-ES_tradnl" sz="2000" dirty="0"/>
              <a:t>11:2 Y reposará sobre él el Espíritu de Jehová; </a:t>
            </a:r>
            <a:r>
              <a:rPr lang="es-ES_tradnl" sz="2000" u="sng" dirty="0"/>
              <a:t>espíritu de sabiduría y de inteligencia</a:t>
            </a:r>
            <a:r>
              <a:rPr lang="es-ES_tradnl" sz="2000" dirty="0"/>
              <a:t>, espíritu de consejo y de poder, espíritu de conocimiento y de temor de Jehová. </a:t>
            </a:r>
            <a:endParaRPr lang="es-ES_tradnl" sz="2000" dirty="0" smtClean="0"/>
          </a:p>
          <a:p>
            <a:pPr>
              <a:buClr>
                <a:schemeClr val="tx1"/>
              </a:buClr>
              <a:buFont typeface="Wingdings" charset="2"/>
              <a:buChar char="§"/>
            </a:pPr>
            <a:r>
              <a:rPr lang="es-ES_tradnl" sz="2000" dirty="0" smtClean="0"/>
              <a:t>1ª. Juan 2:6.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s-ES_tradnl" sz="2000" dirty="0"/>
              <a:t>2:6 El que dice que permanece en él, </a:t>
            </a:r>
            <a:r>
              <a:rPr lang="es-ES_tradnl" sz="2000" u="sng" dirty="0"/>
              <a:t>debe andar como él anduvo</a:t>
            </a:r>
            <a:r>
              <a:rPr lang="es-ES_tradnl" sz="2000" u="sng" dirty="0" smtClean="0"/>
              <a:t>.</a:t>
            </a:r>
            <a:endParaRPr lang="en-US" sz="2000" u="sng" dirty="0"/>
          </a:p>
          <a:p>
            <a:pPr marL="0" indent="0">
              <a:buClr>
                <a:schemeClr val="tx1"/>
              </a:buCl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2339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518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“Hechos irrefutables de la vida”</a:t>
            </a:r>
            <a:endParaRPr lang="es-ES_tradnl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_tradnl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Donde podemos aplicar sabiduría…</a:t>
            </a:r>
            <a:endParaRPr lang="es-ES_tradnl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0988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s-ES_tradnl" sz="2200" dirty="0" smtClean="0">
                <a:solidFill>
                  <a:schemeClr val="tx1"/>
                </a:solidFill>
              </a:rPr>
              <a:t>En </a:t>
            </a:r>
            <a:r>
              <a:rPr lang="es-ES_tradnl" sz="2200" dirty="0">
                <a:solidFill>
                  <a:schemeClr val="tx1"/>
                </a:solidFill>
              </a:rPr>
              <a:t>que hechos de la vida podemos aplicar la Sabiduría</a:t>
            </a:r>
            <a:r>
              <a:rPr lang="es-ES_tradnl" sz="2200" dirty="0" smtClean="0">
                <a:solidFill>
                  <a:schemeClr val="tx1"/>
                </a:solidFill>
              </a:rPr>
              <a:t>?</a:t>
            </a:r>
            <a:endParaRPr lang="es-ES_tradnl" sz="2200" dirty="0">
              <a:solidFill>
                <a:schemeClr val="tx1"/>
              </a:solidFill>
            </a:endParaRPr>
          </a:p>
          <a:p>
            <a:endParaRPr lang="es-ES_tradnl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136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>
                <a:solidFill>
                  <a:schemeClr val="tx1"/>
                </a:solidFill>
              </a:rPr>
              <a:t>“Hechos irrefutables de la vida”</a:t>
            </a:r>
            <a:endParaRPr lang="es-ES_tradnl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00150"/>
            <a:ext cx="8042276" cy="3654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93750" lvl="1" indent="-457200">
              <a:buClr>
                <a:schemeClr val="tx1"/>
              </a:buClr>
              <a:buFont typeface="+mj-lt"/>
              <a:buAutoNum type="arabicPeriod"/>
            </a:pPr>
            <a:r>
              <a:rPr lang="es-ES_tradnl" dirty="0" smtClean="0">
                <a:solidFill>
                  <a:schemeClr val="tx1"/>
                </a:solidFill>
              </a:rPr>
              <a:t>La vida no es justa aparentemente. </a:t>
            </a:r>
          </a:p>
        </p:txBody>
      </p:sp>
    </p:spTree>
    <p:extLst>
      <p:ext uri="{BB962C8B-B14F-4D97-AF65-F5344CB8AC3E}">
        <p14:creationId xmlns:p14="http://schemas.microsoft.com/office/powerpoint/2010/main" val="2210442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568</TotalTime>
  <Words>1989</Words>
  <Application>Microsoft Macintosh PowerPoint</Application>
  <PresentationFormat>On-screen Show (16:9)</PresentationFormat>
  <Paragraphs>197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Breeze</vt:lpstr>
      <vt:lpstr>PowerPoint Presentation</vt:lpstr>
      <vt:lpstr>Proverbios 3:13-22</vt:lpstr>
      <vt:lpstr>PowerPoint Presentation</vt:lpstr>
      <vt:lpstr>PowerPoint Presentation</vt:lpstr>
      <vt:lpstr>PowerPoint Presentation</vt:lpstr>
      <vt:lpstr>PowerPoint Presentation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“Hechos irrefutables de la vida”</vt:lpstr>
      <vt:lpstr>En conclusión. </vt:lpstr>
      <vt:lpstr>En conclusión. </vt:lpstr>
      <vt:lpstr>En conclusión.</vt:lpstr>
      <vt:lpstr>En conclusión. </vt:lpstr>
      <vt:lpstr>En conclusión. </vt:lpstr>
      <vt:lpstr>Jesús nos invita…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“Hechos irrefutables de la vida”</dc:title>
  <dc:creator>alberto barrera</dc:creator>
  <cp:lastModifiedBy>alberto barrera</cp:lastModifiedBy>
  <cp:revision>30</cp:revision>
  <dcterms:created xsi:type="dcterms:W3CDTF">2022-04-30T23:13:36Z</dcterms:created>
  <dcterms:modified xsi:type="dcterms:W3CDTF">2022-05-01T19:29:46Z</dcterms:modified>
</cp:coreProperties>
</file>