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19" r:id="rId25"/>
    <p:sldId id="279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68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40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88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>
            <a:extLst>
              <a:ext uri="{FF2B5EF4-FFF2-40B4-BE49-F238E27FC236}">
                <a16:creationId xmlns:a16="http://schemas.microsoft.com/office/drawing/2014/main" id="{9509371E-2EA5-697C-664D-1AC1B9C6D04A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4446588" y="6330952"/>
            <a:ext cx="241300" cy="258763"/>
          </a:xfr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252D97F6-1B40-4E0E-916B-E7E84456EDA4}" type="slidenum">
              <a:rPr lang="es-NI" altLang="es-NI"/>
              <a:pPr/>
              <a:t>‹Nº›</a:t>
            </a:fld>
            <a:endParaRPr lang="es-NI" altLang="es-NI"/>
          </a:p>
        </p:txBody>
      </p:sp>
    </p:spTree>
    <p:extLst>
      <p:ext uri="{BB962C8B-B14F-4D97-AF65-F5344CB8AC3E}">
        <p14:creationId xmlns:p14="http://schemas.microsoft.com/office/powerpoint/2010/main" val="6238608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6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45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2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99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97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6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96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93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F6F5E-EB75-4C11-B48B-3C09A4E294EF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51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21C878A-24B0-408D-987A-D2176E200729}"/>
              </a:ext>
            </a:extLst>
          </p:cNvPr>
          <p:cNvSpPr/>
          <p:nvPr/>
        </p:nvSpPr>
        <p:spPr>
          <a:xfrm>
            <a:off x="0" y="17396"/>
            <a:ext cx="9144000" cy="11885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7397"/>
            <a:ext cx="9144000" cy="118855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¡LA DECISION MAS IMPORTANTE DE TU VIDA!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300480"/>
            <a:ext cx="9144000" cy="555751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¿Cuál es tu situación con Dios?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Nuestra situación delante de Dios se basa en la: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ley universal de Dios: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Ezequiel.18:20.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El alma que peque, ésa morirá.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El hijo no cargará con la iniquidad del padre, ni el padre cargará con la iniquidad del hijo; la justicia del justo será sobre él y la maldad del impío será sobre él.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Génesis.8:21.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el SEÑOR percibió el aroma agradable, y dijo el SEÑOR para sí: Nunca más volveré a maldecir la tierra por causa del hombre,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porque la intención del corazón del hombre es mala desde su juventud;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nunca más volveré a destruir todo ser viviente como lo he hecho. </a:t>
            </a:r>
          </a:p>
        </p:txBody>
      </p:sp>
    </p:spTree>
    <p:extLst>
      <p:ext uri="{BB962C8B-B14F-4D97-AF65-F5344CB8AC3E}">
        <p14:creationId xmlns:p14="http://schemas.microsoft.com/office/powerpoint/2010/main" val="29986950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Llamada de flecha a la izquierda 1"/>
          <p:cNvSpPr/>
          <p:nvPr/>
        </p:nvSpPr>
        <p:spPr>
          <a:xfrm>
            <a:off x="4316505" y="0"/>
            <a:ext cx="4827495" cy="6858000"/>
          </a:xfrm>
          <a:prstGeom prst="lef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Romano.5:6-7.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Porque mientras aún éramos débiles, </a:t>
            </a:r>
            <a:r>
              <a:rPr lang="es-ES" sz="2800" b="1" u="sng" dirty="0">
                <a:highlight>
                  <a:srgbClr val="800080"/>
                </a:highlight>
                <a:latin typeface="Maiandra GD" panose="020E0502030308020204" pitchFamily="34" charset="0"/>
              </a:rPr>
              <a:t>a su tiempo Cristo murió por los impíos.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V.7.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Porque a duras penas habrá alguien que muera por un justo,</a:t>
            </a:r>
            <a:r>
              <a:rPr lang="es-ES" sz="2800" b="1" dirty="0">
                <a:latin typeface="Maiandra GD" panose="020E0502030308020204" pitchFamily="34" charset="0"/>
              </a:rPr>
              <a:t> aunque tal vez alguno se atreva a morir por el bueno. </a:t>
            </a:r>
          </a:p>
        </p:txBody>
      </p:sp>
      <p:sp>
        <p:nvSpPr>
          <p:cNvPr id="4" name="Llamada de flecha a la derecha 3"/>
          <p:cNvSpPr/>
          <p:nvPr/>
        </p:nvSpPr>
        <p:spPr>
          <a:xfrm>
            <a:off x="-1" y="0"/>
            <a:ext cx="4316506" cy="6858000"/>
          </a:xfrm>
          <a:prstGeom prst="righ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Romanos.5:8-9.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 </a:t>
            </a:r>
            <a:r>
              <a:rPr lang="es-ES" sz="2400" b="1" u="sng" dirty="0">
                <a:highlight>
                  <a:srgbClr val="FF0000"/>
                </a:highlight>
                <a:latin typeface="Maiandra GD" panose="020E0502030308020204" pitchFamily="34" charset="0"/>
              </a:rPr>
              <a:t>Dios demuestra su amor para con nosotros,</a:t>
            </a:r>
            <a:r>
              <a:rPr lang="es-ES" sz="2400" b="1" dirty="0">
                <a:latin typeface="Maiandra GD" panose="020E0502030308020204" pitchFamily="34" charset="0"/>
              </a:rPr>
              <a:t> en que siendo aún pecadores, Cristo murió por nosotros.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V.9.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Entonces mucho más, </a:t>
            </a:r>
            <a:r>
              <a:rPr lang="es-ES" sz="2400" b="1" u="sng" dirty="0">
                <a:highlight>
                  <a:srgbClr val="000080"/>
                </a:highlight>
                <a:latin typeface="Maiandra GD" panose="020E0502030308020204" pitchFamily="34" charset="0"/>
              </a:rPr>
              <a:t>habiendo sido ahora justificados por su sangre,</a:t>
            </a:r>
            <a:r>
              <a:rPr lang="es-ES" sz="2400" b="1" dirty="0">
                <a:latin typeface="Maiandra GD" panose="020E0502030308020204" pitchFamily="34" charset="0"/>
              </a:rPr>
              <a:t> seremos salvos de la ira de Dios por medio de El.  </a:t>
            </a:r>
          </a:p>
        </p:txBody>
      </p:sp>
      <p:sp>
        <p:nvSpPr>
          <p:cNvPr id="5" name="Llamada de flecha izquierda y derecha 4"/>
          <p:cNvSpPr/>
          <p:nvPr/>
        </p:nvSpPr>
        <p:spPr>
          <a:xfrm>
            <a:off x="2809461" y="255494"/>
            <a:ext cx="3207026" cy="1667435"/>
          </a:xfrm>
          <a:prstGeom prst="leftRigh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CRISTO.</a:t>
            </a:r>
          </a:p>
        </p:txBody>
      </p:sp>
      <p:sp>
        <p:nvSpPr>
          <p:cNvPr id="6" name="Llamada de flecha izquierda y derecha 5"/>
          <p:cNvSpPr/>
          <p:nvPr/>
        </p:nvSpPr>
        <p:spPr>
          <a:xfrm>
            <a:off x="2809461" y="5042647"/>
            <a:ext cx="3207026" cy="1452282"/>
          </a:xfrm>
          <a:prstGeom prst="leftRigh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CRISTO.</a:t>
            </a:r>
          </a:p>
        </p:txBody>
      </p:sp>
    </p:spTree>
    <p:extLst>
      <p:ext uri="{BB962C8B-B14F-4D97-AF65-F5344CB8AC3E}">
        <p14:creationId xmlns:p14="http://schemas.microsoft.com/office/powerpoint/2010/main" val="1064099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Llamada de nube 1"/>
          <p:cNvSpPr/>
          <p:nvPr/>
        </p:nvSpPr>
        <p:spPr>
          <a:xfrm>
            <a:off x="4854389" y="-1"/>
            <a:ext cx="4289612" cy="3564835"/>
          </a:xfrm>
          <a:prstGeom prst="cloudCallout">
            <a:avLst>
              <a:gd name="adj1" fmla="val -55024"/>
              <a:gd name="adj2" fmla="val 3212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Maiandra GD" panose="020E0502030308020204" pitchFamily="34" charset="0"/>
              </a:rPr>
              <a:t>I PEDRO.1:18.</a:t>
            </a:r>
          </a:p>
          <a:p>
            <a:pPr algn="ctr"/>
            <a:r>
              <a:rPr lang="es-ES" sz="2000" b="1" u="sng" dirty="0">
                <a:highlight>
                  <a:srgbClr val="FF0000"/>
                </a:highlight>
                <a:latin typeface="Maiandra GD" panose="020E0502030308020204" pitchFamily="34" charset="0"/>
              </a:rPr>
              <a:t>sabiendo que no fuisteis redimidos de vuestra vana manera de vivir heredada</a:t>
            </a:r>
            <a:r>
              <a:rPr lang="es-ES" sz="2000" b="1" dirty="0">
                <a:latin typeface="Maiandra GD" panose="020E0502030308020204" pitchFamily="34" charset="0"/>
              </a:rPr>
              <a:t> de vuestros padres con cosas perecederas como oro o plata, </a:t>
            </a:r>
          </a:p>
        </p:txBody>
      </p:sp>
      <p:sp>
        <p:nvSpPr>
          <p:cNvPr id="4" name="Llamada rectangular 3"/>
          <p:cNvSpPr/>
          <p:nvPr/>
        </p:nvSpPr>
        <p:spPr>
          <a:xfrm>
            <a:off x="4854387" y="4545106"/>
            <a:ext cx="4289614" cy="2312894"/>
          </a:xfrm>
          <a:prstGeom prst="wedgeRectCallout">
            <a:avLst>
              <a:gd name="adj1" fmla="val -59244"/>
              <a:gd name="adj2" fmla="val -10236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I PEDRO.1:19.</a:t>
            </a:r>
          </a:p>
          <a:p>
            <a:pPr algn="ctr"/>
            <a:r>
              <a:rPr lang="es-ES" sz="2800" b="1" u="sng" dirty="0">
                <a:highlight>
                  <a:srgbClr val="000080"/>
                </a:highlight>
                <a:latin typeface="Maiandra GD" panose="020E0502030308020204" pitchFamily="34" charset="0"/>
              </a:rPr>
              <a:t>sino con sangre preciosa,</a:t>
            </a:r>
            <a:r>
              <a:rPr lang="es-ES" sz="2800" b="1" dirty="0">
                <a:latin typeface="Maiandra GD" panose="020E0502030308020204" pitchFamily="34" charset="0"/>
              </a:rPr>
              <a:t> como de un cordero sin tacha y sin mancha, la sangre de Cristo. </a:t>
            </a:r>
          </a:p>
        </p:txBody>
      </p:sp>
      <p:sp>
        <p:nvSpPr>
          <p:cNvPr id="5" name="Llamada rectangular redondeada 4"/>
          <p:cNvSpPr/>
          <p:nvPr/>
        </p:nvSpPr>
        <p:spPr>
          <a:xfrm>
            <a:off x="0" y="4208929"/>
            <a:ext cx="4545106" cy="2649071"/>
          </a:xfrm>
          <a:prstGeom prst="wedgeRoundRectCallout">
            <a:avLst>
              <a:gd name="adj1" fmla="val 19004"/>
              <a:gd name="adj2" fmla="val -80267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I PEDRO.3:18.</a:t>
            </a:r>
          </a:p>
          <a:p>
            <a:pPr algn="ctr"/>
            <a:r>
              <a:rPr lang="es-ES" sz="2400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Porque también Cristo murió por los pecados</a:t>
            </a:r>
            <a:r>
              <a:rPr lang="es-ES" sz="2400" b="1" dirty="0">
                <a:latin typeface="Maiandra GD" panose="020E0502030308020204" pitchFamily="34" charset="0"/>
              </a:rPr>
              <a:t> una sola vez, el justo por los injustos, para llevarnos a Dios, muerto en la carne pero vivificado en el espíritu;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424083" cy="325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42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Bisel 1"/>
          <p:cNvSpPr/>
          <p:nvPr/>
        </p:nvSpPr>
        <p:spPr>
          <a:xfrm>
            <a:off x="0" y="0"/>
            <a:ext cx="9144000" cy="1452283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¿PERO COMO PUEDO SER SALVO?</a:t>
            </a:r>
          </a:p>
        </p:txBody>
      </p:sp>
      <p:sp>
        <p:nvSpPr>
          <p:cNvPr id="5" name="Llamada de nube 4"/>
          <p:cNvSpPr/>
          <p:nvPr/>
        </p:nvSpPr>
        <p:spPr>
          <a:xfrm>
            <a:off x="-2" y="3671046"/>
            <a:ext cx="5022575" cy="3186953"/>
          </a:xfrm>
          <a:prstGeom prst="cloudCallout">
            <a:avLst>
              <a:gd name="adj1" fmla="val 60982"/>
              <a:gd name="adj2" fmla="val -6036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ROMANOS.10:17.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 </a:t>
            </a:r>
            <a:r>
              <a:rPr lang="es-ES" sz="2800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Así que la fe viene del oír,</a:t>
            </a:r>
            <a:r>
              <a:rPr lang="es-ES" sz="2800" b="1" dirty="0">
                <a:latin typeface="Maiandra GD" panose="020E0502030308020204" pitchFamily="34" charset="0"/>
              </a:rPr>
              <a:t> y el oír, por la palabra de Cristo. </a:t>
            </a:r>
          </a:p>
        </p:txBody>
      </p:sp>
      <p:sp>
        <p:nvSpPr>
          <p:cNvPr id="7" name="Cilindro 6"/>
          <p:cNvSpPr/>
          <p:nvPr/>
        </p:nvSpPr>
        <p:spPr>
          <a:xfrm>
            <a:off x="25774" y="1909482"/>
            <a:ext cx="1749238" cy="1344706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latin typeface="Maiandra GD" panose="020E0502030308020204" pitchFamily="34" charset="0"/>
              </a:rPr>
              <a:t>OIR. 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2823882" y="2353235"/>
            <a:ext cx="2864224" cy="5782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54" y="1452283"/>
            <a:ext cx="3188072" cy="54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72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5" name="Nube 4"/>
          <p:cNvSpPr/>
          <p:nvPr/>
        </p:nvSpPr>
        <p:spPr>
          <a:xfrm>
            <a:off x="-1" y="0"/>
            <a:ext cx="3926541" cy="190948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latin typeface="Maiandra GD" panose="020E0502030308020204" pitchFamily="34" charset="0"/>
              </a:rPr>
              <a:t>CREER.</a:t>
            </a:r>
          </a:p>
        </p:txBody>
      </p:sp>
      <p:sp>
        <p:nvSpPr>
          <p:cNvPr id="6" name="Llamada rectangular 5"/>
          <p:cNvSpPr/>
          <p:nvPr/>
        </p:nvSpPr>
        <p:spPr>
          <a:xfrm>
            <a:off x="-2" y="3859307"/>
            <a:ext cx="4675989" cy="2998694"/>
          </a:xfrm>
          <a:prstGeom prst="wedgeRectCallout">
            <a:avLst>
              <a:gd name="adj1" fmla="val 84935"/>
              <a:gd name="adj2" fmla="val -1191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HEBREOS.11:6.</a:t>
            </a:r>
          </a:p>
          <a:p>
            <a:pPr algn="ctr"/>
            <a:r>
              <a:rPr lang="es-ES" sz="24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Y sin fe es imposible agradar a Dios;</a:t>
            </a:r>
            <a:r>
              <a:rPr lang="es-ES" sz="2400" b="1" dirty="0">
                <a:latin typeface="Maiandra GD" panose="020E0502030308020204" pitchFamily="34" charset="0"/>
              </a:rPr>
              <a:t> porque es necesario que el que se acerca a Dios crea que El existe, y que es remunerador de los que le buscan. </a:t>
            </a:r>
          </a:p>
        </p:txBody>
      </p:sp>
      <p:sp>
        <p:nvSpPr>
          <p:cNvPr id="8" name="Llamada rectangular redondeada 7"/>
          <p:cNvSpPr/>
          <p:nvPr/>
        </p:nvSpPr>
        <p:spPr>
          <a:xfrm>
            <a:off x="4678016" y="3859307"/>
            <a:ext cx="4465984" cy="2998693"/>
          </a:xfrm>
          <a:prstGeom prst="wedgeRoundRectCallout">
            <a:avLst>
              <a:gd name="adj1" fmla="val 3680"/>
              <a:gd name="adj2" fmla="val -122142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MARCOS.16:16.</a:t>
            </a:r>
          </a:p>
          <a:p>
            <a:pPr algn="ctr"/>
            <a:r>
              <a:rPr lang="es-ES" sz="2800" b="1" dirty="0">
                <a:highlight>
                  <a:srgbClr val="000080"/>
                </a:highlight>
                <a:latin typeface="Maiandra GD" panose="020E0502030308020204" pitchFamily="34" charset="0"/>
              </a:rPr>
              <a:t>El que crea y sea bautizado será salvo;</a:t>
            </a:r>
            <a:r>
              <a:rPr lang="es-ES" sz="2800" b="1" dirty="0">
                <a:latin typeface="Maiandra GD" panose="020E0502030308020204" pitchFamily="34" charset="0"/>
              </a:rPr>
              <a:t> pero el que no crea será condenado.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82" y="-1"/>
            <a:ext cx="4870290" cy="20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59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Retraso 1"/>
          <p:cNvSpPr/>
          <p:nvPr/>
        </p:nvSpPr>
        <p:spPr>
          <a:xfrm>
            <a:off x="0" y="0"/>
            <a:ext cx="6016487" cy="2124635"/>
          </a:xfrm>
          <a:prstGeom prst="flowChartDela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latin typeface="Maiandra GD" panose="020E0502030308020204" pitchFamily="34" charset="0"/>
              </a:rPr>
              <a:t>ARREPENTIRSE.</a:t>
            </a:r>
          </a:p>
        </p:txBody>
      </p:sp>
      <p:sp>
        <p:nvSpPr>
          <p:cNvPr id="5" name="Llamada de nube 4"/>
          <p:cNvSpPr/>
          <p:nvPr/>
        </p:nvSpPr>
        <p:spPr>
          <a:xfrm>
            <a:off x="-2" y="3200400"/>
            <a:ext cx="6016487" cy="3657600"/>
          </a:xfrm>
          <a:prstGeom prst="cloudCallout">
            <a:avLst>
              <a:gd name="adj1" fmla="val 47903"/>
              <a:gd name="adj2" fmla="val -8453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HECHOS.17:30.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Por tanto, habiendo pasado por alto los tiempos de ignorancia, </a:t>
            </a:r>
            <a:r>
              <a:rPr lang="es-ES" sz="2400" b="1" u="sng" dirty="0">
                <a:highlight>
                  <a:srgbClr val="FF0000"/>
                </a:highlight>
                <a:latin typeface="Maiandra GD" panose="020E0502030308020204" pitchFamily="34" charset="0"/>
              </a:rPr>
              <a:t>Dios declara ahora a todos los hombres, en todas partes, que se arrepientan,</a:t>
            </a:r>
            <a:r>
              <a:rPr lang="es-ES" sz="2400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0" y="0"/>
            <a:ext cx="2981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798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Decisión 1"/>
          <p:cNvSpPr/>
          <p:nvPr/>
        </p:nvSpPr>
        <p:spPr>
          <a:xfrm>
            <a:off x="-1" y="0"/>
            <a:ext cx="6369184" cy="216497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atin typeface="Maiandra GD" panose="020E0502030308020204" pitchFamily="34" charset="0"/>
              </a:rPr>
              <a:t>CONFESAR.</a:t>
            </a:r>
          </a:p>
        </p:txBody>
      </p:sp>
      <p:sp>
        <p:nvSpPr>
          <p:cNvPr id="4" name="Llamada rectangular 3"/>
          <p:cNvSpPr/>
          <p:nvPr/>
        </p:nvSpPr>
        <p:spPr>
          <a:xfrm>
            <a:off x="-1" y="3926540"/>
            <a:ext cx="4383741" cy="2931459"/>
          </a:xfrm>
          <a:prstGeom prst="wedgeRectCallout">
            <a:avLst>
              <a:gd name="adj1" fmla="val 70224"/>
              <a:gd name="adj2" fmla="val -9848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ROMANOS.10:9.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que si confiesas con tu boca a Jesús por Señor,</a:t>
            </a:r>
            <a:r>
              <a:rPr lang="es-ES" sz="2800" b="1" dirty="0">
                <a:latin typeface="Maiandra GD" panose="020E0502030308020204" pitchFamily="34" charset="0"/>
              </a:rPr>
              <a:t> y crees en tu corazón que Dios le resucitó de entre los muertos, serás salvo; </a:t>
            </a:r>
          </a:p>
        </p:txBody>
      </p:sp>
      <p:sp>
        <p:nvSpPr>
          <p:cNvPr id="5" name="Llamada rectangular redondeada 4"/>
          <p:cNvSpPr/>
          <p:nvPr/>
        </p:nvSpPr>
        <p:spPr>
          <a:xfrm>
            <a:off x="4975412" y="3926539"/>
            <a:ext cx="4168587" cy="2931459"/>
          </a:xfrm>
          <a:prstGeom prst="wedgeRoundRectCallout">
            <a:avLst>
              <a:gd name="adj1" fmla="val -32697"/>
              <a:gd name="adj2" fmla="val -9590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HECHOS.8:37.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 Y Felipe dijo: </a:t>
            </a:r>
            <a:r>
              <a:rPr lang="es-ES" sz="2800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Si crees con todo tu corazón, puedes.</a:t>
            </a:r>
            <a:r>
              <a:rPr lang="es-ES" sz="2800" b="1" dirty="0">
                <a:latin typeface="Maiandra GD" panose="020E0502030308020204" pitchFamily="34" charset="0"/>
              </a:rPr>
              <a:t> Respondió él y dijo: Creo que Jesucristo es el Hijo de Dios.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10" y="-1"/>
            <a:ext cx="2772789" cy="34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982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Almacenamiento de acceso directo 1"/>
          <p:cNvSpPr/>
          <p:nvPr/>
        </p:nvSpPr>
        <p:spPr>
          <a:xfrm>
            <a:off x="0" y="0"/>
            <a:ext cx="7752522" cy="1559859"/>
          </a:xfrm>
          <a:prstGeom prst="flowChartMagneticDrum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BAUTIZARSE.</a:t>
            </a:r>
          </a:p>
        </p:txBody>
      </p:sp>
      <p:sp>
        <p:nvSpPr>
          <p:cNvPr id="4" name="Llamada de nube 3"/>
          <p:cNvSpPr/>
          <p:nvPr/>
        </p:nvSpPr>
        <p:spPr>
          <a:xfrm>
            <a:off x="4056" y="3994385"/>
            <a:ext cx="9139944" cy="2863615"/>
          </a:xfrm>
          <a:prstGeom prst="cloudCallout">
            <a:avLst>
              <a:gd name="adj1" fmla="val 39582"/>
              <a:gd name="adj2" fmla="val -6779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HECHOS.2:38.</a:t>
            </a:r>
          </a:p>
          <a:p>
            <a:pPr algn="ctr"/>
            <a:r>
              <a:rPr lang="es-ES" sz="2400" b="1" u="sng" dirty="0">
                <a:highlight>
                  <a:srgbClr val="000080"/>
                </a:highlight>
                <a:latin typeface="Maiandra GD" panose="020E0502030308020204" pitchFamily="34" charset="0"/>
              </a:rPr>
              <a:t>Y Pedro les dijo: Arrepentíos y sed bautizados cada uno de vosotros en el nombre de Jesucristo para perdón de vuestros pecados,</a:t>
            </a:r>
            <a:r>
              <a:rPr lang="es-ES" sz="2400" b="1" dirty="0">
                <a:latin typeface="Maiandra GD" panose="020E0502030308020204" pitchFamily="34" charset="0"/>
              </a:rPr>
              <a:t> y recibiréis el don del Espíritu Santo.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27" y="1855303"/>
            <a:ext cx="5018516" cy="193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559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Bisel 1"/>
          <p:cNvSpPr/>
          <p:nvPr/>
        </p:nvSpPr>
        <p:spPr>
          <a:xfrm>
            <a:off x="0" y="0"/>
            <a:ext cx="9144000" cy="153296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JESÚS MANDA. </a:t>
            </a:r>
          </a:p>
        </p:txBody>
      </p:sp>
      <p:sp>
        <p:nvSpPr>
          <p:cNvPr id="4" name="Flecha derecha 3"/>
          <p:cNvSpPr/>
          <p:nvPr/>
        </p:nvSpPr>
        <p:spPr>
          <a:xfrm rot="9284384">
            <a:off x="994851" y="1896273"/>
            <a:ext cx="1707777" cy="71269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Pergamino horizontal 4"/>
          <p:cNvSpPr/>
          <p:nvPr/>
        </p:nvSpPr>
        <p:spPr>
          <a:xfrm>
            <a:off x="0" y="2764226"/>
            <a:ext cx="4128247" cy="1753986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Maiandra GD" panose="020E0502030308020204" pitchFamily="34" charset="0"/>
              </a:rPr>
              <a:t>MARCOS.16:16.</a:t>
            </a:r>
          </a:p>
          <a:p>
            <a:pPr algn="ctr"/>
            <a:r>
              <a:rPr lang="es-ES" sz="20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El que crea y sea bautizado será salvo;</a:t>
            </a:r>
            <a:r>
              <a:rPr lang="es-ES" sz="2000" b="1" dirty="0">
                <a:latin typeface="Maiandra GD" panose="020E0502030308020204" pitchFamily="34" charset="0"/>
              </a:rPr>
              <a:t> pero el que no crea será condenado.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7411" y="4742560"/>
            <a:ext cx="4690900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latin typeface="Maiandra GD" panose="020E0502030308020204" pitchFamily="34" charset="0"/>
              </a:rPr>
              <a:t>1. CREER = SALVACION + BAUTISMO. </a:t>
            </a:r>
          </a:p>
        </p:txBody>
      </p:sp>
      <p:sp>
        <p:nvSpPr>
          <p:cNvPr id="7" name="Bisel 6"/>
          <p:cNvSpPr/>
          <p:nvPr/>
        </p:nvSpPr>
        <p:spPr>
          <a:xfrm>
            <a:off x="4128247" y="1574599"/>
            <a:ext cx="5013725" cy="1492625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Maiandra GD" panose="020E0502030308020204" pitchFamily="34" charset="0"/>
              </a:rPr>
              <a:t>QUE ES LO CORRECTO.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" y="5349363"/>
            <a:ext cx="474572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latin typeface="Maiandra GD" panose="020E0502030308020204" pitchFamily="34" charset="0"/>
              </a:rPr>
              <a:t>2. BAUTISMO + SALVACION = CREER.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9523" y="5973821"/>
            <a:ext cx="4745723" cy="40011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s-ES" sz="2000" b="1" dirty="0">
                <a:latin typeface="Maiandra GD" panose="020E0502030308020204" pitchFamily="34" charset="0"/>
              </a:rPr>
              <a:t>3. CREER + BAUTISMO = SALVACION. </a:t>
            </a:r>
          </a:p>
        </p:txBody>
      </p:sp>
      <p:sp>
        <p:nvSpPr>
          <p:cNvPr id="10" name="Bisel 9"/>
          <p:cNvSpPr/>
          <p:nvPr/>
        </p:nvSpPr>
        <p:spPr>
          <a:xfrm>
            <a:off x="4128247" y="3173196"/>
            <a:ext cx="5015753" cy="1512959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¿QUE MANDA DIOS?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¿QUE MANDA EL HOMBRE?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825541" y="4905310"/>
            <a:ext cx="4317445" cy="193899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aiandra GD" panose="020E0502030308020204" pitchFamily="34" charset="0"/>
              </a:rPr>
              <a:t>LOS CORINTIOS ¿QUE HICIERON?.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Maiandra GD" panose="020E0502030308020204" pitchFamily="34" charset="0"/>
              </a:rPr>
              <a:t>HECHOS.18:8.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Maiandra GD" panose="020E0502030308020204" pitchFamily="34" charset="0"/>
              </a:rPr>
              <a:t> Y Crispo, el oficial de la sinagoga, creyó en el Señor con toda su casa, y muchos de los corintios, </a:t>
            </a:r>
            <a:r>
              <a:rPr lang="es-ES" sz="20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al oír, creían y eran bautizados.</a:t>
            </a:r>
            <a:r>
              <a:rPr lang="es-ES" sz="2000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6419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Bisel 1"/>
          <p:cNvSpPr/>
          <p:nvPr/>
        </p:nvSpPr>
        <p:spPr>
          <a:xfrm>
            <a:off x="0" y="0"/>
            <a:ext cx="9144000" cy="130436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DECISIÓN ES SUYA.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849391" y="1563452"/>
            <a:ext cx="56380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Maiandra GD" panose="020E0502030308020204" pitchFamily="34" charset="0"/>
              </a:rPr>
              <a:t>¿QUE SE LO IMPIDE?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020110" y="2685144"/>
            <a:ext cx="52966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Maiandra GD" panose="020E0502030308020204" pitchFamily="34" charset="0"/>
              </a:rPr>
              <a:t>II CORINTIOS.6:2.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25288" y="4129171"/>
            <a:ext cx="7893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sz="3200" b="1" dirty="0">
                <a:solidFill>
                  <a:schemeClr val="bg1"/>
                </a:solidFill>
                <a:latin typeface="Maiandra GD" panose="020E0502030308020204" pitchFamily="34" charset="0"/>
              </a:rPr>
              <a:t>pues El dice: EN EL TIEMPO PROPICIO TE ESCUCHE, Y EN EL DIA DE SALVACION TE SOCORRI.</a:t>
            </a:r>
            <a:r>
              <a:rPr lang="es-ES" sz="3200" b="1" dirty="0">
                <a:latin typeface="Maiandra GD" panose="020E0502030308020204" pitchFamily="34" charset="0"/>
              </a:rPr>
              <a:t> </a:t>
            </a:r>
            <a:r>
              <a:rPr lang="es-ES" sz="32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He aquí, ahora es EL TIEMPO PROPICIO;</a:t>
            </a:r>
            <a:r>
              <a:rPr lang="es-ES" sz="3200" b="1" dirty="0">
                <a:latin typeface="Maiandra GD" panose="020E0502030308020204" pitchFamily="34" charset="0"/>
              </a:rPr>
              <a:t> </a:t>
            </a:r>
            <a:r>
              <a:rPr lang="es-ES" sz="3200" b="1" dirty="0">
                <a:solidFill>
                  <a:schemeClr val="bg1"/>
                </a:solidFill>
                <a:latin typeface="Maiandra GD" panose="020E0502030308020204" pitchFamily="34" charset="0"/>
              </a:rPr>
              <a:t>he aquí, ahora es EL DIA DE SALVACION. </a:t>
            </a:r>
          </a:p>
        </p:txBody>
      </p:sp>
    </p:spTree>
    <p:extLst>
      <p:ext uri="{BB962C8B-B14F-4D97-AF65-F5344CB8AC3E}">
        <p14:creationId xmlns:p14="http://schemas.microsoft.com/office/powerpoint/2010/main" val="2389150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Bisel 1"/>
          <p:cNvSpPr/>
          <p:nvPr/>
        </p:nvSpPr>
        <p:spPr>
          <a:xfrm>
            <a:off x="0" y="-1"/>
            <a:ext cx="9144000" cy="1734981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HAGA LO QUE HICIERON VARIAS PERSONAS.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263426" y="1791616"/>
            <a:ext cx="40927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Maiandra GD" panose="020E0502030308020204" pitchFamily="34" charset="0"/>
              </a:rPr>
              <a:t> </a:t>
            </a:r>
            <a:r>
              <a:rPr lang="es-ES" sz="3600" b="1" dirty="0">
                <a:solidFill>
                  <a:schemeClr val="bg1"/>
                </a:solidFill>
                <a:latin typeface="Maiandra GD" panose="020E0502030308020204" pitchFamily="34" charset="0"/>
              </a:rPr>
              <a:t>¿QUE HICIERON?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2494582"/>
            <a:ext cx="9086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Maiandra GD" panose="020E0502030308020204" pitchFamily="34" charset="0"/>
              </a:rPr>
              <a:t>OBEDECIERON AL EVANGELIO EL MISMO DIA.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263426" y="3388713"/>
            <a:ext cx="3469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Maiandra GD" panose="020E0502030308020204" pitchFamily="34" charset="0"/>
              </a:rPr>
              <a:t>LOS CASI TRES.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61346" y="5131607"/>
            <a:ext cx="7490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los que habían recibido su palabra fueron bautizados; y se añadieron </a:t>
            </a:r>
            <a:r>
              <a:rPr lang="es-ES" sz="3200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aquel día</a:t>
            </a:r>
            <a:r>
              <a:rPr lang="es-ES" sz="3200" b="1" dirty="0">
                <a:latin typeface="Maiandra GD" panose="020E0502030308020204" pitchFamily="34" charset="0"/>
              </a:rPr>
              <a:t> </a:t>
            </a:r>
            <a:r>
              <a:rPr lang="es-ES" sz="3200" b="1" dirty="0">
                <a:solidFill>
                  <a:schemeClr val="bg1"/>
                </a:solidFill>
                <a:latin typeface="Maiandra GD" panose="020E0502030308020204" pitchFamily="34" charset="0"/>
              </a:rPr>
              <a:t>como tres mil almas.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384709" y="4260160"/>
            <a:ext cx="3212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  <a:r>
              <a:rPr lang="es-ES" sz="3600" b="1" dirty="0">
                <a:solidFill>
                  <a:schemeClr val="bg1"/>
                </a:solidFill>
                <a:latin typeface="Maiandra GD" panose="020E0502030308020204" pitchFamily="34" charset="0"/>
              </a:rPr>
              <a:t>HECHOS.2:41.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234"/>
            <a:ext cx="2998694" cy="15636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307" y="3204861"/>
            <a:ext cx="2484665" cy="180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931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Llamada de nube 1"/>
          <p:cNvSpPr/>
          <p:nvPr/>
        </p:nvSpPr>
        <p:spPr>
          <a:xfrm>
            <a:off x="4237149" y="0"/>
            <a:ext cx="4906851" cy="3567448"/>
          </a:xfrm>
          <a:prstGeom prst="cloudCallout">
            <a:avLst>
              <a:gd name="adj1" fmla="val -78975"/>
              <a:gd name="adj2" fmla="val 422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Romanos.3:22.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 es decir, </a:t>
            </a:r>
            <a:r>
              <a:rPr lang="es-ES" sz="2400" b="1" u="sng" dirty="0">
                <a:highlight>
                  <a:srgbClr val="0000FF"/>
                </a:highlight>
                <a:latin typeface="Maiandra GD" panose="020E0502030308020204" pitchFamily="34" charset="0"/>
              </a:rPr>
              <a:t>la justicia de Dios por medio de la fe en Jesucristo,</a:t>
            </a:r>
            <a:r>
              <a:rPr lang="es-ES" sz="2400" b="1" dirty="0">
                <a:latin typeface="Maiandra GD" panose="020E0502030308020204" pitchFamily="34" charset="0"/>
              </a:rPr>
              <a:t> para todos los que creen; porque no hay distinción;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0632"/>
            <a:ext cx="4842455" cy="3097368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5409127" y="4185634"/>
            <a:ext cx="3734873" cy="2672366"/>
          </a:xfrm>
          <a:prstGeom prst="wedgeRectCallout">
            <a:avLst>
              <a:gd name="adj1" fmla="val -95199"/>
              <a:gd name="adj2" fmla="val -937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latin typeface="Maiandra GD" panose="020E0502030308020204" pitchFamily="34" charset="0"/>
              </a:rPr>
              <a:t>EL ALMA QUE PECARE ESA MORIRA.</a:t>
            </a:r>
          </a:p>
        </p:txBody>
      </p:sp>
      <p:sp>
        <p:nvSpPr>
          <p:cNvPr id="6" name="Llamada ovalada 5"/>
          <p:cNvSpPr/>
          <p:nvPr/>
        </p:nvSpPr>
        <p:spPr>
          <a:xfrm>
            <a:off x="0" y="0"/>
            <a:ext cx="4237149" cy="2601532"/>
          </a:xfrm>
          <a:prstGeom prst="wedgeEllipseCallout">
            <a:avLst>
              <a:gd name="adj1" fmla="val -5030"/>
              <a:gd name="adj2" fmla="val 8846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ROMANOS.3:23.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por cuanto todos pecaron</a:t>
            </a:r>
            <a:r>
              <a:rPr lang="es-ES" sz="2800" b="1" dirty="0">
                <a:latin typeface="Maiandra GD" panose="020E0502030308020204" pitchFamily="34" charset="0"/>
              </a:rPr>
              <a:t> y no alcanzan la gloria de Dios, </a:t>
            </a:r>
          </a:p>
        </p:txBody>
      </p:sp>
    </p:spTree>
    <p:extLst>
      <p:ext uri="{BB962C8B-B14F-4D97-AF65-F5344CB8AC3E}">
        <p14:creationId xmlns:p14="http://schemas.microsoft.com/office/powerpoint/2010/main" val="15704582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95082" y="1620396"/>
            <a:ext cx="72076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 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Pero cuando creyeron a Felipe, que anunciaba las buenas nuevas del reino de Dios y el nombre de Cristo Jesús,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se bautizaban, tanto hombres como mujeres.</a:t>
            </a:r>
            <a:r>
              <a:rPr lang="es-ES" sz="28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 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146178" y="0"/>
            <a:ext cx="4421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Maiandra GD" panose="020E0502030308020204" pitchFamily="34" charset="0"/>
              </a:rPr>
              <a:t>LOS SAMARITANOS.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776927" y="810198"/>
            <a:ext cx="315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Maiandra GD" panose="020E0502030308020204" pitchFamily="34" charset="0"/>
              </a:rPr>
              <a:t>HECHOS.8:12.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834025" y="3688879"/>
            <a:ext cx="3012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Maiandra GD" panose="020E0502030308020204" pitchFamily="34" charset="0"/>
              </a:rPr>
              <a:t>EL EUNUCO.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02679" y="5549170"/>
            <a:ext cx="6538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Yendo por el camino,</a:t>
            </a:r>
            <a:r>
              <a:rPr lang="es-ES" sz="2400" b="1" dirty="0">
                <a:latin typeface="Maiandra GD" panose="020E0502030308020204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llegaron a un lugar donde había agua; y el eunuco dijo*: Mira, agua. ¿Qué impide que yo sea bautizado?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033118" y="4587812"/>
            <a:ext cx="3238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Maiandra GD" panose="020E0502030308020204" pitchFamily="34" charset="0"/>
              </a:rPr>
              <a:t>HECHOS.8:36.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0" y="3429000"/>
            <a:ext cx="2541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Y mandó parar el carruaje; ambos descendieron al agua,</a:t>
            </a:r>
            <a:r>
              <a:rPr lang="es-ES" sz="2400" b="1" dirty="0">
                <a:latin typeface="Maiandra GD" panose="020E0502030308020204" pitchFamily="34" charset="0"/>
              </a:rPr>
              <a:t> </a:t>
            </a:r>
            <a:r>
              <a:rPr lang="es-ES" sz="24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Felipe y el eunuco, y lo bautizó.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738191" y="3712389"/>
            <a:ext cx="340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/>
              <a:t> </a:t>
            </a:r>
            <a:r>
              <a:rPr lang="es-ES" sz="3600" b="1" dirty="0">
                <a:solidFill>
                  <a:schemeClr val="bg1"/>
                </a:solidFill>
                <a:latin typeface="Maiandra GD" panose="020E0502030308020204" pitchFamily="34" charset="0"/>
              </a:rPr>
              <a:t>HECHOS.8:38.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31"/>
            <a:ext cx="2355105" cy="156953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61" y="-5011"/>
            <a:ext cx="2751891" cy="162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18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48017" y="4943179"/>
            <a:ext cx="72748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Y él los tomó en aquella misma hora de la noche,</a:t>
            </a:r>
            <a:r>
              <a:rPr lang="es-ES" sz="3200" b="1" dirty="0">
                <a:solidFill>
                  <a:schemeClr val="bg1"/>
                </a:solidFill>
                <a:latin typeface="Maiandra GD" panose="020E0502030308020204" pitchFamily="34" charset="0"/>
              </a:rPr>
              <a:t> y les lavó las heridas; enseguida fue bautizado, él y todos los suyos.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602557" y="0"/>
            <a:ext cx="3454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Maiandra GD" panose="020E0502030308020204" pitchFamily="34" charset="0"/>
              </a:rPr>
              <a:t>EL CARCELERO.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627468" y="3768492"/>
            <a:ext cx="3409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/>
              <a:t> </a:t>
            </a:r>
            <a:r>
              <a:rPr lang="es-ES" sz="3600" b="1" dirty="0">
                <a:solidFill>
                  <a:schemeClr val="bg1"/>
                </a:solidFill>
                <a:latin typeface="Maiandra GD" panose="020E0502030308020204" pitchFamily="34" charset="0"/>
              </a:rPr>
              <a:t>HECHOS.16:33</a:t>
            </a:r>
            <a:r>
              <a:rPr lang="es-ES" dirty="0">
                <a:solidFill>
                  <a:schemeClr val="bg1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498198" y="819372"/>
            <a:ext cx="3422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Maiandra GD" panose="020E0502030308020204" pitchFamily="34" charset="0"/>
              </a:rPr>
              <a:t>HECHOS.16:25.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304365" y="1676497"/>
            <a:ext cx="65621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Como a medianoche,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Pablo y </a:t>
            </a:r>
            <a:r>
              <a:rPr lang="es-ES" sz="2800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Silas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oraban y cantaban himnos a Dios, y los presos los escuchaban.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2864224"/>
            <a:ext cx="2796993" cy="187376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21" y="3061492"/>
            <a:ext cx="3020851" cy="18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814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4" name="Bisel 3"/>
          <p:cNvSpPr/>
          <p:nvPr/>
        </p:nvSpPr>
        <p:spPr>
          <a:xfrm>
            <a:off x="0" y="0"/>
            <a:ext cx="9144000" cy="176156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TODOS ELLOS LO HICIERON EL MISMO DIA, EL MISMO MOMENTO.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53001" y="2004972"/>
            <a:ext cx="8837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HOY ES EL DIA DE SALVACION.</a:t>
            </a:r>
            <a:r>
              <a:rPr lang="es-ES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39186" y="2917918"/>
            <a:ext cx="7702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Maiandra GD" panose="020E0502030308020204" pitchFamily="34" charset="0"/>
              </a:rPr>
              <a:t>MAÑANA PUEDE SER MUY TARDE.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52700" y="4079605"/>
            <a:ext cx="2838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Maiandra GD" panose="020E0502030308020204" pitchFamily="34" charset="0"/>
              </a:rPr>
              <a:t>LUCAS.12:21.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56446" y="5241167"/>
            <a:ext cx="6831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Pero Dios le dijo: "¡Necio!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Esta misma noche te reclaman el alma;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y ahora, ¿para quién será lo que has provisto?"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2507"/>
            <a:ext cx="2716306" cy="13099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42" y="3744670"/>
            <a:ext cx="2882628" cy="127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571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60610" y="1310164"/>
            <a:ext cx="75034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Maiandra GD" panose="020E0502030308020204" pitchFamily="34" charset="0"/>
              </a:rPr>
              <a:t>Y así como está decretado que los hombres mueran una sola vez, </a:t>
            </a:r>
            <a:r>
              <a:rPr lang="es-ES" sz="3200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y después de esto, el juicio,</a:t>
            </a:r>
            <a:r>
              <a:rPr lang="es-ES" sz="32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78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DESPUES DE LA MUERTE QUEDA EL JUICIO.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23212" y="620335"/>
            <a:ext cx="3371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Maiandra GD" panose="020E0502030308020204" pitchFamily="34" charset="0"/>
              </a:rPr>
              <a:t>HEBREOS.7:29.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41050" y="3064687"/>
            <a:ext cx="7542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 PONGA SU ALMA EN RIESGO.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5990" y="3843123"/>
            <a:ext cx="9132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HOY USTED PUEDE TENER UNA BUENA RELACION CON DIOS.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513846" y="4556425"/>
            <a:ext cx="4196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Maiandra GD" panose="020E0502030308020204" pitchFamily="34" charset="0"/>
              </a:rPr>
              <a:t>II CORINTIOS.5:17.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028696" y="5456281"/>
            <a:ext cx="71672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 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De modo que si alguno está en Cristo, nueva criatura es ; las cosas viejas pasaron; he aquí,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son hechas nuevas.</a:t>
            </a:r>
            <a:r>
              <a:rPr lang="es-ES" sz="28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21444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>
            <a:extLst>
              <a:ext uri="{FF2B5EF4-FFF2-40B4-BE49-F238E27FC236}">
                <a16:creationId xmlns:a16="http://schemas.microsoft.com/office/drawing/2014/main" id="{79C5EFC5-4953-9DE2-2CBB-C2A6BEAD0D45}"/>
              </a:ext>
            </a:extLst>
          </p:cNvPr>
          <p:cNvSpPr txBox="1"/>
          <p:nvPr/>
        </p:nvSpPr>
        <p:spPr>
          <a:xfrm>
            <a:off x="75877" y="1670603"/>
            <a:ext cx="2371862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298">
              <a:defRPr/>
            </a:pP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Que debo hacer </a:t>
            </a:r>
          </a:p>
          <a:p>
            <a:pPr algn="ctr" defTabSz="514298">
              <a:defRPr/>
            </a:pP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para ser  salvo…</a:t>
            </a: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?</a:t>
            </a:r>
          </a:p>
        </p:txBody>
      </p:sp>
      <p:pic>
        <p:nvPicPr>
          <p:cNvPr id="4" name="Picture 2" descr="C:\Users\Emilio\Downloads\images (7).jpg">
            <a:extLst>
              <a:ext uri="{FF2B5EF4-FFF2-40B4-BE49-F238E27FC236}">
                <a16:creationId xmlns:a16="http://schemas.microsoft.com/office/drawing/2014/main" id="{0446778D-E693-90B8-0D0F-2070D29E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39" y="3938380"/>
            <a:ext cx="1895918" cy="29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576378A-A95F-E39C-A19F-1D437D74B7A3}"/>
              </a:ext>
            </a:extLst>
          </p:cNvPr>
          <p:cNvSpPr/>
          <p:nvPr/>
        </p:nvSpPr>
        <p:spPr>
          <a:xfrm>
            <a:off x="3717132" y="1606155"/>
            <a:ext cx="1654969" cy="7965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298">
              <a:defRPr/>
            </a:pPr>
            <a:r>
              <a:rPr lang="es-ES" sz="3300" b="1" dirty="0">
                <a:solidFill>
                  <a:sysClr val="windowText" lastClr="000000"/>
                </a:solidFill>
                <a:latin typeface="Cambria" charset="0"/>
                <a:ea typeface="Cambria" charset="0"/>
                <a:cs typeface="Cambria" charset="0"/>
              </a:rPr>
              <a:t>DIOS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CA3919-7DE0-B10A-51EB-97EA0C15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61" y="5313299"/>
            <a:ext cx="31457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298">
              <a:defRPr/>
            </a:pPr>
            <a:r>
              <a:rPr lang="es-ES" altLang="es-E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Cristo es Él Salvador de los que le obedecen </a:t>
            </a:r>
          </a:p>
          <a:p>
            <a:pPr algn="ctr" defTabSz="514298">
              <a:defRPr/>
            </a:pPr>
            <a:r>
              <a:rPr lang="es-ES" altLang="es-ES" sz="1500" b="1" dirty="0">
                <a:solidFill>
                  <a:schemeClr val="bg1"/>
                </a:solidFill>
                <a:latin typeface="Al Nile" charset="-78"/>
                <a:ea typeface="Al Nile" charset="-78"/>
                <a:cs typeface="Al Nile" charset="-78"/>
              </a:rPr>
              <a:t>“…</a:t>
            </a:r>
            <a:r>
              <a:rPr lang="es-ES" altLang="es-ES" sz="15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y habiendo sido perfeccionado, vino a ser autor de eterna salvación para todos los que le obedecen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” </a:t>
            </a:r>
            <a:r>
              <a:rPr lang="es-ES" altLang="es-ES" sz="15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Hebreos.5:9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9631D9-40F9-F1CB-3D09-37BCA2C5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553" y="2952715"/>
            <a:ext cx="365522" cy="230832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O</a:t>
            </a:r>
            <a:endParaRPr lang="es-ES" altLang="es-ES" sz="15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349F5E-AC64-0989-2CDB-2C0A5F31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68" y="2922984"/>
            <a:ext cx="982790" cy="22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30D1886-63E9-4AE6-B79D-CF6E9D981291}"/>
              </a:ext>
            </a:extLst>
          </p:cNvPr>
          <p:cNvSpPr txBox="1"/>
          <p:nvPr/>
        </p:nvSpPr>
        <p:spPr>
          <a:xfrm>
            <a:off x="1857379" y="6245656"/>
            <a:ext cx="1783555" cy="323165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OIR, Rom.10:17.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BD85DE-6E44-B60B-AEE6-E0D435956483}"/>
              </a:ext>
            </a:extLst>
          </p:cNvPr>
          <p:cNvSpPr txBox="1"/>
          <p:nvPr/>
        </p:nvSpPr>
        <p:spPr>
          <a:xfrm>
            <a:off x="2037994" y="5922491"/>
            <a:ext cx="2137013" cy="323165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CREER, Mar.16:15-16.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FE9622-05DA-B1B7-773B-9454F4093B95}"/>
              </a:ext>
            </a:extLst>
          </p:cNvPr>
          <p:cNvSpPr txBox="1"/>
          <p:nvPr/>
        </p:nvSpPr>
        <p:spPr>
          <a:xfrm>
            <a:off x="2254525" y="5599326"/>
            <a:ext cx="2641846" cy="32316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ARREPENTIRSE. Hech.17:30.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D576C0-B80A-3433-ECAC-660BBBBE4E12}"/>
              </a:ext>
            </a:extLst>
          </p:cNvPr>
          <p:cNvSpPr txBox="1"/>
          <p:nvPr/>
        </p:nvSpPr>
        <p:spPr>
          <a:xfrm>
            <a:off x="2606874" y="5284019"/>
            <a:ext cx="2641846" cy="323165"/>
          </a:xfrm>
          <a:prstGeom prst="rect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schemeClr val="bg1"/>
                </a:solidFill>
                <a:latin typeface="Century Gothic"/>
                <a:ea typeface="ＭＳ Ｐゴシック" charset="-128"/>
              </a:rPr>
              <a:t>CONFESAR. Rom.10:9-10.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04EB7-F467-71A3-C7D4-E4A0212A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757" y="4960854"/>
            <a:ext cx="2476500" cy="323165"/>
          </a:xfrm>
          <a:prstGeom prst="rect">
            <a:avLst/>
          </a:prstGeom>
          <a:solidFill>
            <a:srgbClr val="7030A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BAUTIZARSE. Hech.2:38.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07AE1B-3B3F-8BAD-2F38-1A11E8E6FC97}"/>
              </a:ext>
            </a:extLst>
          </p:cNvPr>
          <p:cNvSpPr txBox="1"/>
          <p:nvPr/>
        </p:nvSpPr>
        <p:spPr>
          <a:xfrm>
            <a:off x="0" y="2839865"/>
            <a:ext cx="293675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3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“por cuanto todos pecaron, y están destituidos de la gloria de Dios”    </a:t>
            </a:r>
            <a:r>
              <a:rPr lang="es-ES" sz="13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Romanos. 3:23.  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9FDEEEF5-F656-7945-CC4A-34403DF0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16" y="1676400"/>
            <a:ext cx="2974337" cy="1028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393FF"/>
              </a:gs>
              <a:gs pos="100000">
                <a:srgbClr val="1818CE"/>
              </a:gs>
            </a:gsLst>
            <a:lin ang="5400000"/>
          </a:gradFill>
          <a:ln w="9525">
            <a:solidFill>
              <a:srgbClr val="2828B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s-ES_tradnl" altLang="es-NI" sz="180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7EC741-F295-149C-A33C-A18243F2C835}"/>
              </a:ext>
            </a:extLst>
          </p:cNvPr>
          <p:cNvSpPr/>
          <p:nvPr/>
        </p:nvSpPr>
        <p:spPr>
          <a:xfrm>
            <a:off x="5872163" y="1695450"/>
            <a:ext cx="2904090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“EL </a:t>
            </a:r>
            <a:r>
              <a:rPr lang="es-CL" altLang="es-NI" sz="1500" dirty="0">
                <a:solidFill>
                  <a:srgbClr val="FFF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SEÑOR AÑADÍA </a:t>
            </a:r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CADA DÍA A LA IGLESIA LOS QUE HABÍAN DE SER SALVOS”</a:t>
            </a:r>
          </a:p>
          <a:p>
            <a:pPr algn="ctr"/>
            <a:r>
              <a:rPr lang="es-CL" altLang="es-NI" sz="1500" b="1" dirty="0">
                <a:solidFill>
                  <a:srgbClr val="CCCCCC"/>
                </a:solidFill>
                <a:latin typeface="Cambria" panose="02040503050406030204" pitchFamily="18" charset="0"/>
              </a:rPr>
              <a:t>HECHOS.2:47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9D8CF95-803F-CEFB-40CA-3661EBF19AF0}"/>
              </a:ext>
            </a:extLst>
          </p:cNvPr>
          <p:cNvSpPr/>
          <p:nvPr/>
        </p:nvSpPr>
        <p:spPr>
          <a:xfrm>
            <a:off x="1438850" y="994849"/>
            <a:ext cx="7756675" cy="62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es-CL" sz="3480" b="1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 Bayan Plain" charset="-78"/>
                <a:ea typeface="Al Bayan Plain" charset="-78"/>
                <a:cs typeface="Al Bayan Plain" charset="-78"/>
              </a:rPr>
              <a:t>PLAN DE SALVACIÓN SEGÚN DIOS</a:t>
            </a:r>
            <a:endParaRPr lang="es-CL" sz="3480" b="1" dirty="0">
              <a:ln w="222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53CB41E-D63B-5EA5-2F8C-9662A3BE7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2816293"/>
            <a:ext cx="3935160" cy="2084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540188"/>
            <a:ext cx="9144000" cy="13178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/>
              <a:t>DIOS NOS BENDIGA A TODOS.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540188"/>
          </a:xfrm>
          <a:prstGeom prst="rect">
            <a:avLst/>
          </a:prstGeom>
        </p:spPr>
      </p:pic>
      <p:sp>
        <p:nvSpPr>
          <p:cNvPr id="4" name="Llamada de nube 3"/>
          <p:cNvSpPr/>
          <p:nvPr/>
        </p:nvSpPr>
        <p:spPr>
          <a:xfrm>
            <a:off x="4784035" y="0"/>
            <a:ext cx="4359966" cy="3429000"/>
          </a:xfrm>
          <a:prstGeom prst="cloudCallout">
            <a:avLst>
              <a:gd name="adj1" fmla="val -62610"/>
              <a:gd name="adj2" fmla="val 4892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/>
              <a:t>POR SU FINA ATENCION.</a:t>
            </a:r>
          </a:p>
        </p:txBody>
      </p:sp>
    </p:spTree>
    <p:extLst>
      <p:ext uri="{BB962C8B-B14F-4D97-AF65-F5344CB8AC3E}">
        <p14:creationId xmlns:p14="http://schemas.microsoft.com/office/powerpoint/2010/main" val="24160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Llamada rectangular redondeada 1"/>
          <p:cNvSpPr/>
          <p:nvPr/>
        </p:nvSpPr>
        <p:spPr>
          <a:xfrm>
            <a:off x="4919731" y="0"/>
            <a:ext cx="4224270" cy="3429000"/>
          </a:xfrm>
          <a:prstGeom prst="wedgeRoundRectCallout">
            <a:avLst>
              <a:gd name="adj1" fmla="val -95011"/>
              <a:gd name="adj2" fmla="val 57862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I Juan.3:4.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 Todo el que practica el pecado, </a:t>
            </a:r>
            <a:r>
              <a:rPr lang="es-ES" sz="2800" b="1" u="sng" dirty="0">
                <a:highlight>
                  <a:srgbClr val="FF0000"/>
                </a:highlight>
                <a:latin typeface="Maiandra GD" panose="020E0502030308020204" pitchFamily="34" charset="0"/>
              </a:rPr>
              <a:t>practica también la infracción de la ley,</a:t>
            </a:r>
            <a:r>
              <a:rPr lang="es-ES" sz="2800" b="1" dirty="0">
                <a:latin typeface="Maiandra GD" panose="020E0502030308020204" pitchFamily="34" charset="0"/>
              </a:rPr>
              <a:t> pues el pecado es infracción de la ley. </a:t>
            </a:r>
          </a:p>
        </p:txBody>
      </p:sp>
      <p:sp>
        <p:nvSpPr>
          <p:cNvPr id="4" name="Llamada con línea 1 3"/>
          <p:cNvSpPr/>
          <p:nvPr/>
        </p:nvSpPr>
        <p:spPr>
          <a:xfrm>
            <a:off x="4739425" y="3979571"/>
            <a:ext cx="4404576" cy="2878429"/>
          </a:xfrm>
          <a:prstGeom prst="borderCallout1">
            <a:avLst>
              <a:gd name="adj1" fmla="val 47609"/>
              <a:gd name="adj2" fmla="val 7749"/>
              <a:gd name="adj3" fmla="val 20953"/>
              <a:gd name="adj4" fmla="val -4627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Maiandra GD" panose="020E0502030308020204" pitchFamily="34" charset="0"/>
              </a:rPr>
              <a:t>Santiago.4:17.</a:t>
            </a:r>
          </a:p>
          <a:p>
            <a:pPr algn="ctr"/>
            <a:r>
              <a:rPr lang="es-ES" sz="3200" b="1" dirty="0">
                <a:latin typeface="Maiandra GD" panose="020E0502030308020204" pitchFamily="34" charset="0"/>
              </a:rPr>
              <a:t> A aquel, pues, que </a:t>
            </a:r>
            <a:r>
              <a:rPr lang="es-ES" sz="32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sabe hacer lo bueno y no lo hace, le es pecado.</a:t>
            </a:r>
            <a:r>
              <a:rPr lang="es-ES" sz="3200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47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031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Llamada de nube 1"/>
          <p:cNvSpPr/>
          <p:nvPr/>
        </p:nvSpPr>
        <p:spPr>
          <a:xfrm>
            <a:off x="3142446" y="-1"/>
            <a:ext cx="6001554" cy="3618963"/>
          </a:xfrm>
          <a:prstGeom prst="cloudCallout">
            <a:avLst>
              <a:gd name="adj1" fmla="val 42553"/>
              <a:gd name="adj2" fmla="val 6243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Romanos.6:23.</a:t>
            </a:r>
          </a:p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 </a:t>
            </a:r>
            <a:r>
              <a:rPr lang="es-ES" sz="2800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Porque la paga del pecado es muerte,</a:t>
            </a:r>
            <a:r>
              <a:rPr lang="es-ES" sz="2800" b="1" dirty="0">
                <a:latin typeface="Maiandra GD" panose="020E0502030308020204" pitchFamily="34" charset="0"/>
              </a:rPr>
              <a:t> pero la dádiva de Dios es vida eterna en Cristo Jesús Señor nuestro.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8353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2" y="4303059"/>
            <a:ext cx="6185647" cy="25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76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10" name="Bisel 9"/>
          <p:cNvSpPr/>
          <p:nvPr/>
        </p:nvSpPr>
        <p:spPr>
          <a:xfrm>
            <a:off x="1" y="0"/>
            <a:ext cx="9144000" cy="1468192"/>
          </a:xfrm>
          <a:prstGeom prst="beve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TUS PECADOS PRODUCEN.</a:t>
            </a:r>
          </a:p>
        </p:txBody>
      </p:sp>
      <p:sp>
        <p:nvSpPr>
          <p:cNvPr id="11" name="Menos 10"/>
          <p:cNvSpPr/>
          <p:nvPr/>
        </p:nvSpPr>
        <p:spPr>
          <a:xfrm rot="5400000">
            <a:off x="683797" y="4552682"/>
            <a:ext cx="5615189" cy="502276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enos 11"/>
          <p:cNvSpPr/>
          <p:nvPr/>
        </p:nvSpPr>
        <p:spPr>
          <a:xfrm rot="5400000">
            <a:off x="2401908" y="4449650"/>
            <a:ext cx="5615189" cy="708339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enos 12"/>
          <p:cNvSpPr/>
          <p:nvPr/>
        </p:nvSpPr>
        <p:spPr>
          <a:xfrm>
            <a:off x="4537586" y="2383060"/>
            <a:ext cx="4353058" cy="547996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Menos 13"/>
          <p:cNvSpPr/>
          <p:nvPr/>
        </p:nvSpPr>
        <p:spPr>
          <a:xfrm>
            <a:off x="-30981" y="2403023"/>
            <a:ext cx="4138932" cy="547996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42070" y="4308626"/>
            <a:ext cx="30565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Y El os dio vida a vosotros,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que estabais muertos en vuestros delitos y pecados,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9144" y="3285615"/>
            <a:ext cx="3264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Maiandra GD" panose="020E0502030308020204" pitchFamily="34" charset="0"/>
              </a:rPr>
              <a:t>Efesios.2:1. </a:t>
            </a:r>
          </a:p>
        </p:txBody>
      </p:sp>
      <p:sp>
        <p:nvSpPr>
          <p:cNvPr id="18" name="Rectángulo 17"/>
          <p:cNvSpPr/>
          <p:nvPr/>
        </p:nvSpPr>
        <p:spPr>
          <a:xfrm rot="5400000">
            <a:off x="2094725" y="4146072"/>
            <a:ext cx="44856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0" b="1" dirty="0">
                <a:solidFill>
                  <a:schemeClr val="bg1"/>
                </a:solidFill>
                <a:latin typeface="Maiandra GD" panose="020E0502030308020204" pitchFamily="34" charset="0"/>
              </a:rPr>
              <a:t>MUERTE.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5906957" y="1700897"/>
            <a:ext cx="21675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  <a:latin typeface="Maiandra GD" panose="020E0502030308020204" pitchFamily="34" charset="0"/>
              </a:rPr>
              <a:t>DIOS.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434848" y="3369971"/>
            <a:ext cx="37091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Maiandra GD" panose="020E0502030308020204" pitchFamily="34" charset="0"/>
              </a:rPr>
              <a:t>Finalmente será la separación eterna de Dios, que la Biblia llama. 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latin typeface="Maiandra GD" panose="020E0502030308020204" pitchFamily="34" charset="0"/>
              </a:rPr>
              <a:t>“la muerte segunda” </a:t>
            </a:r>
          </a:p>
        </p:txBody>
      </p:sp>
      <p:sp>
        <p:nvSpPr>
          <p:cNvPr id="21" name="Flecha abajo 20"/>
          <p:cNvSpPr/>
          <p:nvPr/>
        </p:nvSpPr>
        <p:spPr>
          <a:xfrm>
            <a:off x="3742530" y="1468192"/>
            <a:ext cx="1256741" cy="93483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6FEBA8F-E67B-46BF-AD12-1A1A38E92120}"/>
              </a:ext>
            </a:extLst>
          </p:cNvPr>
          <p:cNvSpPr txBox="1"/>
          <p:nvPr/>
        </p:nvSpPr>
        <p:spPr>
          <a:xfrm>
            <a:off x="415560" y="1861711"/>
            <a:ext cx="2573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aiandra GD" panose="020E0502030308020204" pitchFamily="34" charset="0"/>
              </a:rPr>
              <a:t>HOMBRE. </a:t>
            </a:r>
          </a:p>
        </p:txBody>
      </p:sp>
    </p:spTree>
    <p:extLst>
      <p:ext uri="{BB962C8B-B14F-4D97-AF65-F5344CB8AC3E}">
        <p14:creationId xmlns:p14="http://schemas.microsoft.com/office/powerpoint/2010/main" val="14539448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/>
      <p:bldP spid="18" grpId="0"/>
      <p:bldP spid="19" grpId="0"/>
      <p:bldP spid="20" grpId="0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4" name="Llamada de nube 3"/>
          <p:cNvSpPr/>
          <p:nvPr/>
        </p:nvSpPr>
        <p:spPr>
          <a:xfrm>
            <a:off x="4584879" y="0"/>
            <a:ext cx="4559121" cy="3723861"/>
          </a:xfrm>
          <a:prstGeom prst="cloudCallout">
            <a:avLst>
              <a:gd name="adj1" fmla="val -71448"/>
              <a:gd name="adj2" fmla="val 6338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Isaias.59:1.</a:t>
            </a:r>
          </a:p>
          <a:p>
            <a:pPr algn="ctr"/>
            <a:r>
              <a:rPr lang="es-ES" sz="2400" b="1" u="sng" dirty="0">
                <a:highlight>
                  <a:srgbClr val="FF0000"/>
                </a:highlight>
                <a:latin typeface="Maiandra GD" panose="020E0502030308020204" pitchFamily="34" charset="0"/>
              </a:rPr>
              <a:t>He aquí, no se ha acortado la mano del SEÑOR para salvar;</a:t>
            </a:r>
            <a:r>
              <a:rPr lang="es-ES" sz="2400" b="1" dirty="0">
                <a:latin typeface="Maiandra GD" panose="020E0502030308020204" pitchFamily="34" charset="0"/>
              </a:rPr>
              <a:t> ni se ha endurecido su oído para oír. </a:t>
            </a:r>
          </a:p>
        </p:txBody>
      </p:sp>
      <p:sp>
        <p:nvSpPr>
          <p:cNvPr id="5" name="Llamada rectangular 4"/>
          <p:cNvSpPr/>
          <p:nvPr/>
        </p:nvSpPr>
        <p:spPr>
          <a:xfrm>
            <a:off x="4494726" y="4262906"/>
            <a:ext cx="4649273" cy="2595093"/>
          </a:xfrm>
          <a:prstGeom prst="wedgeRectCallout">
            <a:avLst>
              <a:gd name="adj1" fmla="val -75821"/>
              <a:gd name="adj2" fmla="val -217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Isaias.59:2.</a:t>
            </a:r>
          </a:p>
          <a:p>
            <a:pPr algn="ctr"/>
            <a:r>
              <a:rPr lang="es-ES" sz="2400" b="1" u="sng" dirty="0">
                <a:highlight>
                  <a:srgbClr val="0000FF"/>
                </a:highlight>
                <a:latin typeface="Maiandra GD" panose="020E0502030308020204" pitchFamily="34" charset="0"/>
              </a:rPr>
              <a:t>Pero vuestras iniquidades han hecho separación entre vosotros y vuestro Dios,</a:t>
            </a:r>
            <a:r>
              <a:rPr lang="es-ES" sz="2400" b="1" dirty="0">
                <a:latin typeface="Maiandra GD" panose="020E0502030308020204" pitchFamily="34" charset="0"/>
              </a:rPr>
              <a:t> y vuestros pecados le han hecho esconder su rostro de vosotros para no escucharos 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9794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719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Llamada de flecha a la izquierda 1"/>
          <p:cNvSpPr/>
          <p:nvPr/>
        </p:nvSpPr>
        <p:spPr>
          <a:xfrm>
            <a:off x="3258355" y="1"/>
            <a:ext cx="5885645" cy="6858000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latin typeface="Maiandra GD" panose="020E0502030308020204" pitchFamily="34" charset="0"/>
              </a:rPr>
              <a:t>Apocalipsis.2:8.</a:t>
            </a:r>
          </a:p>
          <a:p>
            <a:pPr algn="ctr"/>
            <a:r>
              <a:rPr lang="es-ES" sz="4000" b="1" dirty="0">
                <a:latin typeface="Maiandra GD" panose="020E0502030308020204" pitchFamily="34" charset="0"/>
              </a:rPr>
              <a:t>Y escribe al ángel de la iglesia en Esmirna: "El primero y el último, </a:t>
            </a:r>
            <a:r>
              <a:rPr lang="es-ES" sz="4000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el que estuvo muerto y ha vuelto a la vida, dice esto:</a:t>
            </a:r>
            <a:r>
              <a:rPr lang="es-ES" sz="4000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333375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89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4" y="-1"/>
            <a:ext cx="9139944" cy="6858000"/>
          </a:xfrm>
          <a:prstGeom prst="rect">
            <a:avLst/>
          </a:prstGeom>
        </p:spPr>
      </p:pic>
      <p:sp>
        <p:nvSpPr>
          <p:cNvPr id="15" name="Bisel 14"/>
          <p:cNvSpPr/>
          <p:nvPr/>
        </p:nvSpPr>
        <p:spPr>
          <a:xfrm>
            <a:off x="0" y="-1"/>
            <a:ext cx="9144000" cy="1635617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¡PERO NO QUIERO MORIR!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15085" y="1643718"/>
            <a:ext cx="2350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¿Cómo podrá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775644" y="2175040"/>
            <a:ext cx="1936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el pecador 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744018" y="2715838"/>
            <a:ext cx="2571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ser perdonado 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654791" y="308306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Maiandra GD" panose="020E0502030308020204" pitchFamily="34" charset="0"/>
              </a:rPr>
              <a:t>y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557978" y="4310487"/>
            <a:ext cx="958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Dios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5473613" y="5005968"/>
            <a:ext cx="202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permanecer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385266" y="6159430"/>
            <a:ext cx="2786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fiel a su palabra?</a:t>
            </a:r>
          </a:p>
        </p:txBody>
      </p:sp>
      <p:sp>
        <p:nvSpPr>
          <p:cNvPr id="25" name="Pentágono 24"/>
          <p:cNvSpPr/>
          <p:nvPr/>
        </p:nvSpPr>
        <p:spPr>
          <a:xfrm>
            <a:off x="1636" y="3270861"/>
            <a:ext cx="4133042" cy="581645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latin typeface="Maiandra GD" panose="020E0502030308020204" pitchFamily="34" charset="0"/>
              </a:rPr>
              <a:t>MISERICORDIA.</a:t>
            </a:r>
          </a:p>
        </p:txBody>
      </p:sp>
      <p:sp>
        <p:nvSpPr>
          <p:cNvPr id="26" name="Pentágono 25"/>
          <p:cNvSpPr/>
          <p:nvPr/>
        </p:nvSpPr>
        <p:spPr>
          <a:xfrm flipH="1">
            <a:off x="5556612" y="3299855"/>
            <a:ext cx="3536575" cy="552651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latin typeface="Maiandra GD" panose="020E0502030308020204" pitchFamily="34" charset="0"/>
              </a:rPr>
              <a:t>JUSTICIA.</a:t>
            </a:r>
          </a:p>
        </p:txBody>
      </p:sp>
      <p:sp>
        <p:nvSpPr>
          <p:cNvPr id="3" name="Llamada de nube 2"/>
          <p:cNvSpPr/>
          <p:nvPr/>
        </p:nvSpPr>
        <p:spPr>
          <a:xfrm>
            <a:off x="0" y="4107594"/>
            <a:ext cx="4542770" cy="2760314"/>
          </a:xfrm>
          <a:prstGeom prst="cloudCallout">
            <a:avLst>
              <a:gd name="adj1" fmla="val 51988"/>
              <a:gd name="adj2" fmla="val -61769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Maiandra GD" panose="020E0502030308020204" pitchFamily="34" charset="0"/>
              </a:rPr>
              <a:t>JUAN.3:16.</a:t>
            </a:r>
          </a:p>
          <a:p>
            <a:pPr algn="ctr"/>
            <a:r>
              <a:rPr lang="es-ES" sz="2000" b="1" dirty="0">
                <a:latin typeface="Maiandra GD" panose="020E0502030308020204" pitchFamily="34" charset="0"/>
              </a:rPr>
              <a:t>Porque de tal manera amó Dios al mundo, </a:t>
            </a:r>
            <a:r>
              <a:rPr lang="es-ES" sz="2000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que dio a su Hijo unigénito, para que todo aquel que cree en El,</a:t>
            </a:r>
            <a:r>
              <a:rPr lang="es-ES" sz="2000" b="1" dirty="0">
                <a:latin typeface="Maiandra GD" panose="020E0502030308020204" pitchFamily="34" charset="0"/>
              </a:rPr>
              <a:t> no se pierda, mas tenga vida eterna. </a:t>
            </a:r>
          </a:p>
        </p:txBody>
      </p:sp>
    </p:spTree>
    <p:extLst>
      <p:ext uri="{BB962C8B-B14F-4D97-AF65-F5344CB8AC3E}">
        <p14:creationId xmlns:p14="http://schemas.microsoft.com/office/powerpoint/2010/main" val="3558566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25" grpId="0" animBg="1"/>
      <p:bldP spid="26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Bisel 1"/>
          <p:cNvSpPr/>
          <p:nvPr/>
        </p:nvSpPr>
        <p:spPr>
          <a:xfrm>
            <a:off x="0" y="-1"/>
            <a:ext cx="3449170" cy="1411941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HOMBRE.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3684494" y="463922"/>
            <a:ext cx="2218764" cy="48409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Bisel 7"/>
          <p:cNvSpPr/>
          <p:nvPr/>
        </p:nvSpPr>
        <p:spPr>
          <a:xfrm>
            <a:off x="6279776" y="0"/>
            <a:ext cx="2864224" cy="141194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latin typeface="Maiandra GD" panose="020E0502030308020204" pitchFamily="34" charset="0"/>
              </a:rPr>
              <a:t>DIOS.</a:t>
            </a:r>
          </a:p>
        </p:txBody>
      </p:sp>
      <p:sp>
        <p:nvSpPr>
          <p:cNvPr id="9" name="Bisel 8"/>
          <p:cNvSpPr/>
          <p:nvPr/>
        </p:nvSpPr>
        <p:spPr>
          <a:xfrm>
            <a:off x="3449170" y="1707777"/>
            <a:ext cx="2830606" cy="1264023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CRISTO.</a:t>
            </a:r>
          </a:p>
        </p:txBody>
      </p:sp>
      <p:sp>
        <p:nvSpPr>
          <p:cNvPr id="10" name="Llamada de nube 9"/>
          <p:cNvSpPr/>
          <p:nvPr/>
        </p:nvSpPr>
        <p:spPr>
          <a:xfrm>
            <a:off x="4450977" y="3563471"/>
            <a:ext cx="4693024" cy="3294529"/>
          </a:xfrm>
          <a:prstGeom prst="cloudCallout">
            <a:avLst>
              <a:gd name="adj1" fmla="val -42650"/>
              <a:gd name="adj2" fmla="val -62153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Maiandra GD" panose="020E0502030308020204" pitchFamily="34" charset="0"/>
              </a:rPr>
              <a:t>II Corintios.5:18.</a:t>
            </a:r>
          </a:p>
          <a:p>
            <a:pPr algn="ctr"/>
            <a:r>
              <a:rPr lang="es-ES" sz="20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Y todo esto procede de Dios,</a:t>
            </a:r>
            <a:r>
              <a:rPr lang="es-ES" sz="2000" b="1" dirty="0">
                <a:latin typeface="Maiandra GD" panose="020E0502030308020204" pitchFamily="34" charset="0"/>
              </a:rPr>
              <a:t> quien nos reconcilió consigo mismo por medio de Cristo, y nos dio el ministerio de la reconciliación; </a:t>
            </a:r>
          </a:p>
        </p:txBody>
      </p:sp>
      <p:sp>
        <p:nvSpPr>
          <p:cNvPr id="11" name="Flecha derecha 10"/>
          <p:cNvSpPr/>
          <p:nvPr/>
        </p:nvSpPr>
        <p:spPr>
          <a:xfrm rot="16200000">
            <a:off x="6693677" y="2147226"/>
            <a:ext cx="1551790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Llamada rectangular redondeada 11"/>
          <p:cNvSpPr/>
          <p:nvPr/>
        </p:nvSpPr>
        <p:spPr>
          <a:xfrm>
            <a:off x="0" y="4128247"/>
            <a:ext cx="4448948" cy="2729753"/>
          </a:xfrm>
          <a:prstGeom prst="wedgeRoundRectCallout">
            <a:avLst>
              <a:gd name="adj1" fmla="val 35088"/>
              <a:gd name="adj2" fmla="val -95447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Maiandra GD" panose="020E0502030308020204" pitchFamily="34" charset="0"/>
              </a:rPr>
              <a:t>II Corintios.5:19.</a:t>
            </a:r>
          </a:p>
          <a:p>
            <a:pPr algn="ctr"/>
            <a:r>
              <a:rPr lang="es-ES" sz="2000" b="1" dirty="0">
                <a:latin typeface="Maiandra GD" panose="020E0502030308020204" pitchFamily="34" charset="0"/>
              </a:rPr>
              <a:t> </a:t>
            </a:r>
            <a:r>
              <a:rPr lang="es-ES" sz="2000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a saber, que Dios estaba en Cristo reconciliando al mundo consigo mismo,</a:t>
            </a:r>
            <a:r>
              <a:rPr lang="es-ES" sz="2000" b="1" dirty="0">
                <a:latin typeface="Maiandra GD" panose="020E0502030308020204" pitchFamily="34" charset="0"/>
              </a:rPr>
              <a:t> no tomando en cuenta a los hombres sus transgresiones, y nos ha encomendado a nosotros la palabra de la reconciliación. </a:t>
            </a:r>
          </a:p>
        </p:txBody>
      </p:sp>
    </p:spTree>
    <p:extLst>
      <p:ext uri="{BB962C8B-B14F-4D97-AF65-F5344CB8AC3E}">
        <p14:creationId xmlns:p14="http://schemas.microsoft.com/office/powerpoint/2010/main" val="31141413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</TotalTime>
  <Words>1623</Words>
  <Application>Microsoft Office PowerPoint</Application>
  <PresentationFormat>Presentación en pantalla (4:3)</PresentationFormat>
  <Paragraphs>157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Al Bayan Plain</vt:lpstr>
      <vt:lpstr>Al Nile</vt:lpstr>
      <vt:lpstr>Arial</vt:lpstr>
      <vt:lpstr>Britannic Bold</vt:lpstr>
      <vt:lpstr>Calibri</vt:lpstr>
      <vt:lpstr>Calibri Light</vt:lpstr>
      <vt:lpstr>Cambria</vt:lpstr>
      <vt:lpstr>Century Gothic</vt:lpstr>
      <vt:lpstr>Cochin</vt:lpstr>
      <vt:lpstr>Maiandra GD</vt:lpstr>
      <vt:lpstr>Tema de Office</vt:lpstr>
      <vt:lpstr>¡LA DECISION MAS IMPORTANTE DE TU VIDA!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</dc:creator>
  <cp:lastModifiedBy>Mario Moreno</cp:lastModifiedBy>
  <cp:revision>35</cp:revision>
  <dcterms:created xsi:type="dcterms:W3CDTF">2019-05-13T16:03:36Z</dcterms:created>
  <dcterms:modified xsi:type="dcterms:W3CDTF">2024-05-14T14:41:08Z</dcterms:modified>
</cp:coreProperties>
</file>