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63" r:id="rId10"/>
    <p:sldId id="277" r:id="rId11"/>
    <p:sldId id="264" r:id="rId12"/>
    <p:sldId id="265" r:id="rId13"/>
    <p:sldId id="266" r:id="rId14"/>
    <p:sldId id="278" r:id="rId15"/>
    <p:sldId id="267" r:id="rId16"/>
    <p:sldId id="279" r:id="rId17"/>
    <p:sldId id="319" r:id="rId18"/>
    <p:sldId id="268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23/05/2024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997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23/05/2024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67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23/05/2024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6326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úmero de diapositiva">
            <a:extLst>
              <a:ext uri="{FF2B5EF4-FFF2-40B4-BE49-F238E27FC236}">
                <a16:creationId xmlns:a16="http://schemas.microsoft.com/office/drawing/2014/main" id="{9509371E-2EA5-697C-664D-1AC1B9C6D04A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4446588" y="6330952"/>
            <a:ext cx="241300" cy="258763"/>
          </a:xfrm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>
              <a:defRPr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252D97F6-1B40-4E0E-916B-E7E84456EDA4}" type="slidenum">
              <a:rPr lang="es-NI" altLang="es-NI"/>
              <a:pPr/>
              <a:t>‹Nº›</a:t>
            </a:fld>
            <a:endParaRPr lang="es-NI" altLang="es-NI"/>
          </a:p>
        </p:txBody>
      </p:sp>
    </p:spTree>
    <p:extLst>
      <p:ext uri="{BB962C8B-B14F-4D97-AF65-F5344CB8AC3E}">
        <p14:creationId xmlns:p14="http://schemas.microsoft.com/office/powerpoint/2010/main" val="362638951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23/05/2024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39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23/05/2024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1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23/05/2024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928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23/05/2024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64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23/05/2024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445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23/05/2024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67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23/05/2024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789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45FC-AD35-4931-9E64-D652D62FEB0B}" type="datetimeFigureOut">
              <a:rPr lang="es-ES" smtClean="0"/>
              <a:t>23/05/2024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76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745FC-AD35-4931-9E64-D652D62FEB0B}" type="datetimeFigureOut">
              <a:rPr lang="es-ES" smtClean="0"/>
              <a:t>23/05/2024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05D69-26CB-46A9-AC07-45495BA747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45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0" y="1571224"/>
            <a:ext cx="9144000" cy="5286776"/>
          </a:xfrm>
        </p:spPr>
        <p:txBody>
          <a:bodyPr>
            <a:normAutofit fontScale="92500" lnSpcReduction="10000"/>
          </a:bodyPr>
          <a:lstStyle/>
          <a:p>
            <a:r>
              <a:rPr lang="es-ES" b="1" u="sng" dirty="0">
                <a:highlight>
                  <a:srgbClr val="FFFF00"/>
                </a:highlight>
              </a:rPr>
              <a:t>INTRODUCCIÓN:</a:t>
            </a:r>
          </a:p>
          <a:p>
            <a:r>
              <a:rPr lang="es-ES" b="1" dirty="0">
                <a:solidFill>
                  <a:schemeClr val="bg1"/>
                </a:solidFill>
              </a:rPr>
              <a:t>Pedro hace una pregunta a Jesús y también nosotros de igual manera nos la debemos de hacer. </a:t>
            </a:r>
          </a:p>
          <a:p>
            <a:r>
              <a:rPr lang="es-ES" b="1" dirty="0">
                <a:solidFill>
                  <a:schemeClr val="bg1"/>
                </a:solidFill>
              </a:rPr>
              <a:t>¿A quien iremos?.</a:t>
            </a:r>
          </a:p>
          <a:p>
            <a:r>
              <a:rPr lang="es-ES" b="1" dirty="0">
                <a:solidFill>
                  <a:schemeClr val="bg1"/>
                </a:solidFill>
              </a:rPr>
              <a:t>Después que Jesús explicara que El era El pan de vida y de decir a la gente que lo buscaban no por las señales, sino por que comían del pan y se saciaban.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Juan.6:26. </a:t>
            </a:r>
          </a:p>
          <a:p>
            <a:r>
              <a:rPr lang="es-ES" b="1" dirty="0">
                <a:solidFill>
                  <a:schemeClr val="bg1"/>
                </a:solidFill>
              </a:rPr>
              <a:t>Jesús les respondió y dijo: En verdad, en verdad os digo: me buscáis, no porque hayáis visto señales, </a:t>
            </a:r>
            <a:r>
              <a:rPr lang="es-ES" b="1" u="sng" dirty="0">
                <a:highlight>
                  <a:srgbClr val="FFFF00"/>
                </a:highlight>
              </a:rPr>
              <a:t>sino porque habéis comido de los panes y os habéis saciado.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</a:rPr>
              <a:t>Es decir buscaban lo material, muchos quieren ir tras lo material, y no por que realmente creamos en El.</a:t>
            </a:r>
          </a:p>
          <a:p>
            <a:endParaRPr lang="es-ES" b="1" dirty="0"/>
          </a:p>
        </p:txBody>
      </p:sp>
      <p:sp>
        <p:nvSpPr>
          <p:cNvPr id="6" name="Cinta hacia abajo 5"/>
          <p:cNvSpPr/>
          <p:nvPr/>
        </p:nvSpPr>
        <p:spPr>
          <a:xfrm>
            <a:off x="0" y="15648"/>
            <a:ext cx="9144000" cy="1555575"/>
          </a:xfrm>
          <a:prstGeom prst="ribb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¿A QUIEN IREMOS?.</a:t>
            </a:r>
            <a:br>
              <a:rPr lang="es-ES" sz="28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s-ES" sz="28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JUAN.6:68.</a:t>
            </a:r>
          </a:p>
        </p:txBody>
      </p:sp>
    </p:spTree>
    <p:extLst>
      <p:ext uri="{BB962C8B-B14F-4D97-AF65-F5344CB8AC3E}">
        <p14:creationId xmlns:p14="http://schemas.microsoft.com/office/powerpoint/2010/main" val="3920155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571222"/>
            <a:ext cx="5022761" cy="5286778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Simón Pedro le respondió: </a:t>
            </a:r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</a:rPr>
              <a:t>Señor, ¿a quién iremos?</a:t>
            </a:r>
            <a:r>
              <a:rPr lang="es-ES" b="1" dirty="0">
                <a:solidFill>
                  <a:schemeClr val="bg1"/>
                </a:solidFill>
              </a:rPr>
              <a:t> Tú tienes palabras de vida eterna. </a:t>
            </a:r>
          </a:p>
          <a:p>
            <a:r>
              <a:rPr lang="es-ES" b="1" dirty="0">
                <a:solidFill>
                  <a:schemeClr val="bg1"/>
                </a:solidFill>
              </a:rPr>
              <a:t>Muchos quieren ir tras el pecado, el pecado es muerte.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Romanos.6:23.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</a:rPr>
              <a:t>Porque la paga del pecado es muerte,</a:t>
            </a:r>
            <a:r>
              <a:rPr lang="es-ES" b="1" dirty="0">
                <a:solidFill>
                  <a:schemeClr val="bg1"/>
                </a:solidFill>
              </a:rPr>
              <a:t> pero la dádiva de Dios es vida eterna en Cristo Jesús Señor nuestro. </a:t>
            </a:r>
          </a:p>
          <a:p>
            <a:r>
              <a:rPr lang="es-ES" b="1" dirty="0">
                <a:solidFill>
                  <a:schemeClr val="bg1"/>
                </a:solidFill>
              </a:rPr>
              <a:t>El pecado nos separa de Dios.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Isaías.59:1-2.</a:t>
            </a:r>
          </a:p>
        </p:txBody>
      </p:sp>
      <p:sp>
        <p:nvSpPr>
          <p:cNvPr id="5" name="Cinta hacia abajo 4"/>
          <p:cNvSpPr/>
          <p:nvPr/>
        </p:nvSpPr>
        <p:spPr>
          <a:xfrm>
            <a:off x="0" y="0"/>
            <a:ext cx="9141972" cy="1571223"/>
          </a:xfrm>
          <a:prstGeom prst="ribb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¿A QUIEN IREMOS?. </a:t>
            </a:r>
            <a:br>
              <a:rPr lang="es-ES" sz="28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s-ES" sz="28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JUAN.6:68.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806" y="1571222"/>
            <a:ext cx="3970165" cy="528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74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fontScale="92500"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</a:rPr>
              <a:t>He aquí, no se ha acortado la mano del SEÑOR para salvar;</a:t>
            </a:r>
            <a:r>
              <a:rPr lang="es-ES" b="1" dirty="0">
                <a:solidFill>
                  <a:schemeClr val="bg1"/>
                </a:solidFill>
              </a:rPr>
              <a:t> ni se ha endurecido su oído para oír.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V.2.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0000"/>
                </a:highlight>
              </a:rPr>
              <a:t>Pero vuestras iniquidades han hecho separación entre vosotros y vuestro Dios,</a:t>
            </a:r>
            <a:r>
              <a:rPr lang="es-ES" b="1" dirty="0">
                <a:solidFill>
                  <a:schemeClr val="bg1"/>
                </a:solidFill>
              </a:rPr>
              <a:t> y vuestros pecados le han hecho esconder su rostro de vosotros para no escucharos. </a:t>
            </a:r>
          </a:p>
          <a:p>
            <a:r>
              <a:rPr lang="es-ES" b="1" dirty="0">
                <a:solidFill>
                  <a:schemeClr val="bg1"/>
                </a:solidFill>
              </a:rPr>
              <a:t>El pecado nos esclaviza.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Romanos.6:17.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8000"/>
                </a:highlight>
              </a:rPr>
              <a:t>Pero gracias a Dios, que aunque erais esclavos del pecado,</a:t>
            </a:r>
            <a:r>
              <a:rPr lang="es-ES" b="1" dirty="0">
                <a:solidFill>
                  <a:schemeClr val="bg1"/>
                </a:solidFill>
              </a:rPr>
              <a:t> os hicisteis obedientes de corazón a aquella forma de enseñanza a la que fuisteis entregados;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1" y="3631842"/>
            <a:ext cx="3889420" cy="322615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254580" y="1964028"/>
            <a:ext cx="3887392" cy="119773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PECADOS.</a:t>
            </a:r>
          </a:p>
          <a:p>
            <a:pPr algn="ctr"/>
            <a:r>
              <a:rPr lang="es-E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PARED.</a:t>
            </a:r>
          </a:p>
        </p:txBody>
      </p:sp>
      <p:sp>
        <p:nvSpPr>
          <p:cNvPr id="6" name="Proceso alternativo 5"/>
          <p:cNvSpPr/>
          <p:nvPr/>
        </p:nvSpPr>
        <p:spPr>
          <a:xfrm>
            <a:off x="5353879" y="9704"/>
            <a:ext cx="3790122" cy="1326523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DIOS</a:t>
            </a:r>
            <a:endParaRPr lang="es-ES" sz="6600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240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El pecado nos endurece y nos engaña.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Hebreos.3:13.</a:t>
            </a:r>
          </a:p>
          <a:p>
            <a:r>
              <a:rPr lang="es-ES" b="1" dirty="0">
                <a:solidFill>
                  <a:schemeClr val="bg1"/>
                </a:solidFill>
              </a:rPr>
              <a:t>Antes exhortaos los unos a los otros cada día, mientras todavía se dice: Hoy; </a:t>
            </a:r>
            <a:r>
              <a:rPr lang="es-ES" b="1" u="sng" dirty="0">
                <a:highlight>
                  <a:srgbClr val="FFFF00"/>
                </a:highlight>
              </a:rPr>
              <a:t>no sea que alguno de vosotros sea endurecido por el engaño del pecado.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</a:rPr>
              <a:t>El pecado nos engaña y nos mata.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Romanos.7:11.</a:t>
            </a:r>
          </a:p>
          <a:p>
            <a:r>
              <a:rPr lang="es-ES" b="1" dirty="0">
                <a:solidFill>
                  <a:schemeClr val="bg1"/>
                </a:solidFill>
              </a:rPr>
              <a:t>porque el pecado, aprovechándose del mandamiento, </a:t>
            </a:r>
            <a:r>
              <a:rPr lang="es-ES" b="1" u="sng" dirty="0">
                <a:highlight>
                  <a:srgbClr val="00FF00"/>
                </a:highlight>
              </a:rPr>
              <a:t>me engañó, y por medio de él me mató.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9704"/>
            <a:ext cx="3887392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66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El pecado es infracción de la ley.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I Juan.3:4.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</a:rPr>
              <a:t>Todo el que practica el pecado, practica también la infracción de la ley, </a:t>
            </a:r>
            <a:r>
              <a:rPr lang="es-ES" b="1" u="sng" dirty="0">
                <a:highlight>
                  <a:srgbClr val="00FFFF"/>
                </a:highlight>
              </a:rPr>
              <a:t>pues el pecado es infracción de la ley.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</a:rPr>
              <a:t>Al pecar estamos violando la ley de Dios.</a:t>
            </a:r>
          </a:p>
          <a:p>
            <a:r>
              <a:rPr lang="es-ES" b="1" dirty="0">
                <a:solidFill>
                  <a:schemeClr val="bg1"/>
                </a:solidFill>
              </a:rPr>
              <a:t>Esta son algunas cosas que el pecado nos hace. </a:t>
            </a:r>
          </a:p>
          <a:p>
            <a:r>
              <a:rPr lang="es-ES" b="1" dirty="0">
                <a:solidFill>
                  <a:schemeClr val="bg1"/>
                </a:solidFill>
              </a:rPr>
              <a:t>Aquel que quiere ir tras el pecado debe reconocer lo que el pecado nos hace y a donde nos lleva.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34" y="0"/>
            <a:ext cx="3739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02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584100"/>
            <a:ext cx="5344732" cy="52739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Simón Pedro le respondió: </a:t>
            </a:r>
            <a:r>
              <a:rPr lang="es-ES" b="1" u="sng" dirty="0">
                <a:highlight>
                  <a:srgbClr val="FFFF00"/>
                </a:highlight>
              </a:rPr>
              <a:t>Señor, ¿a quién iremos?</a:t>
            </a:r>
            <a:r>
              <a:rPr lang="es-ES" b="1" dirty="0">
                <a:solidFill>
                  <a:schemeClr val="bg1"/>
                </a:solidFill>
              </a:rPr>
              <a:t> Tú tienes palabras de vida eterna. </a:t>
            </a:r>
          </a:p>
          <a:p>
            <a:r>
              <a:rPr lang="es-ES" b="1" dirty="0">
                <a:solidFill>
                  <a:schemeClr val="bg1"/>
                </a:solidFill>
              </a:rPr>
              <a:t>Cristo tiene palabras de vida eterna. </a:t>
            </a:r>
          </a:p>
          <a:p>
            <a:r>
              <a:rPr lang="es-ES" b="1" dirty="0">
                <a:solidFill>
                  <a:schemeClr val="bg1"/>
                </a:solidFill>
              </a:rPr>
              <a:t>Cristo es El único camino para llegar al cielo.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Juan.14:6.</a:t>
            </a:r>
          </a:p>
          <a:p>
            <a:r>
              <a:rPr lang="es-ES" b="1" dirty="0">
                <a:solidFill>
                  <a:schemeClr val="bg1"/>
                </a:solidFill>
              </a:rPr>
              <a:t>Jesús le dijo*: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</a:rPr>
              <a:t>Yo soy el camino, y la verdad,</a:t>
            </a:r>
            <a:r>
              <a:rPr lang="es-ES" b="1" dirty="0">
                <a:solidFill>
                  <a:schemeClr val="bg1"/>
                </a:solidFill>
              </a:rPr>
              <a:t> y la vida; nadie viene al Padre sino por mí.</a:t>
            </a:r>
          </a:p>
          <a:p>
            <a:endParaRPr lang="es-ES" b="1" dirty="0"/>
          </a:p>
        </p:txBody>
      </p:sp>
      <p:sp>
        <p:nvSpPr>
          <p:cNvPr id="5" name="Cinta hacia abajo 4"/>
          <p:cNvSpPr/>
          <p:nvPr/>
        </p:nvSpPr>
        <p:spPr>
          <a:xfrm>
            <a:off x="0" y="-1"/>
            <a:ext cx="9141972" cy="1584101"/>
          </a:xfrm>
          <a:prstGeom prst="ribb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¿A QUIEN IREMOS?. </a:t>
            </a:r>
            <a:br>
              <a:rPr lang="es-ES" sz="28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s-ES" sz="28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JUAN.6:68.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279" y="1584100"/>
            <a:ext cx="3642693" cy="527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86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Cristo es nuestro abogado.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I Juan.2:1.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</a:rPr>
              <a:t>Hijitos míos, os escribo estas cosas para que no pequéis.</a:t>
            </a:r>
            <a:r>
              <a:rPr lang="es-ES" b="1" dirty="0">
                <a:solidFill>
                  <a:schemeClr val="bg1"/>
                </a:solidFill>
              </a:rPr>
              <a:t> Y si alguno peca, Abogado tenemos para con el Padre, a Jesucristo el justo. </a:t>
            </a:r>
          </a:p>
          <a:p>
            <a:r>
              <a:rPr lang="es-ES" b="1" dirty="0">
                <a:solidFill>
                  <a:schemeClr val="bg1"/>
                </a:solidFill>
              </a:rPr>
              <a:t>Cristo es nuestro mediador.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I Timoteo.2:5.</a:t>
            </a:r>
          </a:p>
          <a:p>
            <a:r>
              <a:rPr lang="es-ES" b="1" dirty="0">
                <a:solidFill>
                  <a:schemeClr val="bg1"/>
                </a:solidFill>
              </a:rPr>
              <a:t>Porque hay un solo Dios, y también un solo mediador entre Dios y los hombres,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</a:rPr>
              <a:t>Cristo Jesús hombre,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</a:rPr>
              <a:t>Cristo es en El único que hay salvación.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Hechos.4:12.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" name="Llamada de nube 1"/>
          <p:cNvSpPr/>
          <p:nvPr/>
        </p:nvSpPr>
        <p:spPr>
          <a:xfrm>
            <a:off x="5344732" y="4134118"/>
            <a:ext cx="3799268" cy="2723882"/>
          </a:xfrm>
          <a:prstGeom prst="cloudCallout">
            <a:avLst>
              <a:gd name="adj1" fmla="val -89190"/>
              <a:gd name="adj2" fmla="val 2336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u="sng" dirty="0">
                <a:highlight>
                  <a:srgbClr val="008080"/>
                </a:highlight>
              </a:rPr>
              <a:t>Y en ningún otro hay salvación,</a:t>
            </a:r>
            <a:r>
              <a:rPr lang="es-ES" sz="2000" b="1" dirty="0"/>
              <a:t> porque no hay otro nombre bajo el cielo dado a los hombres, en el cual podamos ser salvos.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0"/>
            <a:ext cx="3887392" cy="41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07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661374"/>
            <a:ext cx="9144000" cy="519662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Ya hemos visto que hay dos caminos, uno para la perdición y otro para la salvación.</a:t>
            </a:r>
          </a:p>
          <a:p>
            <a:r>
              <a:rPr lang="es-ES" b="1" dirty="0">
                <a:solidFill>
                  <a:schemeClr val="bg1"/>
                </a:solidFill>
              </a:rPr>
              <a:t>El pecado nos destruye, y Cristo nos salva queda de cada uno la decisión de esta pregunta. </a:t>
            </a:r>
          </a:p>
          <a:p>
            <a:r>
              <a:rPr lang="es-ES" b="1" dirty="0">
                <a:solidFill>
                  <a:schemeClr val="bg1"/>
                </a:solidFill>
              </a:rPr>
              <a:t>¿A quien iremos?.</a:t>
            </a:r>
          </a:p>
          <a:p>
            <a:r>
              <a:rPr lang="es-ES" b="1" dirty="0">
                <a:solidFill>
                  <a:schemeClr val="bg1"/>
                </a:solidFill>
              </a:rPr>
              <a:t>Nosotros tenemos que decidir, por que cada uno recibirá lo que haya hecho sea malo o sea bueno.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II Corintios.5:10.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</a:rPr>
              <a:t>Porque todos nosotros debemos comparecer ante el tribunal de Cristo,</a:t>
            </a:r>
            <a:r>
              <a:rPr lang="es-ES" b="1" dirty="0">
                <a:solidFill>
                  <a:schemeClr val="bg1"/>
                </a:solidFill>
              </a:rPr>
              <a:t> para que cada uno sea recompensado por sus hechos estando en el cuerpo, de acuerdo con lo que hizo, sea bueno o sea malo. 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" name="Cinta hacia abajo 4"/>
          <p:cNvSpPr/>
          <p:nvPr/>
        </p:nvSpPr>
        <p:spPr>
          <a:xfrm>
            <a:off x="0" y="-1"/>
            <a:ext cx="9141971" cy="1661375"/>
          </a:xfrm>
          <a:prstGeom prst="ribb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CONCLUSIÓN:</a:t>
            </a:r>
          </a:p>
        </p:txBody>
      </p:sp>
    </p:spTree>
    <p:extLst>
      <p:ext uri="{BB962C8B-B14F-4D97-AF65-F5344CB8AC3E}">
        <p14:creationId xmlns:p14="http://schemas.microsoft.com/office/powerpoint/2010/main" val="2596678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CuadroTexto">
            <a:extLst>
              <a:ext uri="{FF2B5EF4-FFF2-40B4-BE49-F238E27FC236}">
                <a16:creationId xmlns:a16="http://schemas.microsoft.com/office/drawing/2014/main" id="{79C5EFC5-4953-9DE2-2CBB-C2A6BEAD0D45}"/>
              </a:ext>
            </a:extLst>
          </p:cNvPr>
          <p:cNvSpPr txBox="1"/>
          <p:nvPr/>
        </p:nvSpPr>
        <p:spPr>
          <a:xfrm>
            <a:off x="75877" y="1670603"/>
            <a:ext cx="2371862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298">
              <a:defRPr/>
            </a:pPr>
            <a:r>
              <a:rPr lang="es-CL" sz="1350" b="1" dirty="0">
                <a:ln w="0"/>
                <a:solidFill>
                  <a:srgbClr val="C00000"/>
                </a:solidFill>
                <a:effectLst>
                  <a:reflection blurRad="6350" stA="91000" endPos="7000" dir="5400000" sy="-90000" algn="bl" rotWithShape="0"/>
                </a:effectLst>
                <a:latin typeface="Cambria" charset="0"/>
                <a:ea typeface="Cambria" charset="0"/>
                <a:cs typeface="Cambria" charset="0"/>
              </a:rPr>
              <a:t>¿</a:t>
            </a:r>
            <a:r>
              <a:rPr lang="es-CL" sz="1350" dirty="0">
                <a:ln w="0"/>
                <a:solidFill>
                  <a:srgbClr val="002060"/>
                </a:solidFill>
                <a:effectLst>
                  <a:reflection blurRad="6350" stA="91000" endPos="7000" dir="5400000" sy="-90000" algn="bl" rotWithShape="0"/>
                </a:effectLst>
                <a:latin typeface="Al Bayan Plain" charset="-78"/>
                <a:ea typeface="Al Bayan Plain" charset="-78"/>
                <a:cs typeface="Al Bayan Plain" charset="-78"/>
              </a:rPr>
              <a:t>Que debo hacer </a:t>
            </a:r>
          </a:p>
          <a:p>
            <a:pPr algn="ctr" defTabSz="514298">
              <a:defRPr/>
            </a:pPr>
            <a:r>
              <a:rPr lang="es-CL" sz="1350" dirty="0">
                <a:ln w="0"/>
                <a:solidFill>
                  <a:srgbClr val="002060"/>
                </a:solidFill>
                <a:effectLst>
                  <a:reflection blurRad="6350" stA="91000" endPos="7000" dir="5400000" sy="-90000" algn="bl" rotWithShape="0"/>
                </a:effectLst>
                <a:latin typeface="Al Bayan Plain" charset="-78"/>
                <a:ea typeface="Al Bayan Plain" charset="-78"/>
                <a:cs typeface="Al Bayan Plain" charset="-78"/>
              </a:rPr>
              <a:t>para ser  salvo…</a:t>
            </a:r>
            <a:r>
              <a:rPr lang="es-CL" sz="1350" b="1" dirty="0">
                <a:ln w="0"/>
                <a:solidFill>
                  <a:srgbClr val="C00000"/>
                </a:solidFill>
                <a:effectLst>
                  <a:reflection blurRad="6350" stA="91000" endPos="7000" dir="5400000" sy="-90000" algn="bl" rotWithShape="0"/>
                </a:effectLst>
                <a:latin typeface="Cambria" charset="0"/>
                <a:ea typeface="Cambria" charset="0"/>
                <a:cs typeface="Cambria" charset="0"/>
              </a:rPr>
              <a:t>?</a:t>
            </a:r>
          </a:p>
        </p:txBody>
      </p:sp>
      <p:pic>
        <p:nvPicPr>
          <p:cNvPr id="4" name="Picture 2" descr="C:\Users\Emilio\Downloads\images (7).jpg">
            <a:extLst>
              <a:ext uri="{FF2B5EF4-FFF2-40B4-BE49-F238E27FC236}">
                <a16:creationId xmlns:a16="http://schemas.microsoft.com/office/drawing/2014/main" id="{0446778D-E693-90B8-0D0F-2070D29E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39" y="3938380"/>
            <a:ext cx="1895918" cy="291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4576378A-A95F-E39C-A19F-1D437D74B7A3}"/>
              </a:ext>
            </a:extLst>
          </p:cNvPr>
          <p:cNvSpPr/>
          <p:nvPr/>
        </p:nvSpPr>
        <p:spPr>
          <a:xfrm>
            <a:off x="3717132" y="1606155"/>
            <a:ext cx="1654969" cy="7965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14298">
              <a:defRPr/>
            </a:pPr>
            <a:r>
              <a:rPr lang="es-ES" sz="3300" b="1" dirty="0">
                <a:solidFill>
                  <a:sysClr val="windowText" lastClr="000000"/>
                </a:solidFill>
                <a:latin typeface="Cambria" charset="0"/>
                <a:ea typeface="Cambria" charset="0"/>
                <a:cs typeface="Cambria" charset="0"/>
              </a:rPr>
              <a:t>DIOS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CA3919-7DE0-B10A-51EB-97EA0C159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61" y="5313299"/>
            <a:ext cx="31457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298">
              <a:defRPr/>
            </a:pPr>
            <a:r>
              <a:rPr lang="es-ES" altLang="es-ES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l Nile" charset="-78"/>
                <a:ea typeface="Al Nile" charset="-78"/>
                <a:cs typeface="Al Nile" charset="-78"/>
              </a:rPr>
              <a:t>Cristo es Él Salvador de los que le obedecen </a:t>
            </a:r>
          </a:p>
          <a:p>
            <a:pPr algn="ctr" defTabSz="514298">
              <a:defRPr/>
            </a:pPr>
            <a:r>
              <a:rPr lang="es-ES" altLang="es-ES" sz="1500" b="1" dirty="0">
                <a:solidFill>
                  <a:schemeClr val="bg1"/>
                </a:solidFill>
                <a:latin typeface="Al Nile" charset="-78"/>
                <a:ea typeface="Al Nile" charset="-78"/>
                <a:cs typeface="Al Nile" charset="-78"/>
              </a:rPr>
              <a:t>“…</a:t>
            </a:r>
            <a:r>
              <a:rPr lang="es-ES" altLang="es-ES" sz="15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y habiendo sido perfeccionado, vino a ser autor de eterna salvación para todos los que le obedecen</a:t>
            </a:r>
            <a:r>
              <a:rPr lang="es-ES" altLang="es-ES" sz="15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” </a:t>
            </a:r>
            <a:r>
              <a:rPr lang="es-ES" altLang="es-ES" sz="15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Hebreos.5:9</a:t>
            </a:r>
            <a:r>
              <a:rPr lang="es-ES" altLang="es-ES" sz="15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89631D9-40F9-F1CB-3D09-37BCA2C57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7553" y="2952715"/>
            <a:ext cx="365522" cy="2308324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O</a:t>
            </a:r>
            <a:endParaRPr lang="es-ES" altLang="es-ES" sz="15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F349F5E-AC64-0989-2CDB-2C0A5F31E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168" y="2922984"/>
            <a:ext cx="982790" cy="223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30D1886-63E9-4AE6-B79D-CF6E9D981291}"/>
              </a:ext>
            </a:extLst>
          </p:cNvPr>
          <p:cNvSpPr txBox="1"/>
          <p:nvPr/>
        </p:nvSpPr>
        <p:spPr>
          <a:xfrm>
            <a:off x="1857379" y="6245656"/>
            <a:ext cx="1783555" cy="323165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OIR, Rom.10:17.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BD85DE-6E44-B60B-AEE6-E0D435956483}"/>
              </a:ext>
            </a:extLst>
          </p:cNvPr>
          <p:cNvSpPr txBox="1"/>
          <p:nvPr/>
        </p:nvSpPr>
        <p:spPr>
          <a:xfrm>
            <a:off x="2037994" y="5922491"/>
            <a:ext cx="2137013" cy="323165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CREER, Mar.16:15-16.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FE9622-05DA-B1B7-773B-9454F4093B95}"/>
              </a:ext>
            </a:extLst>
          </p:cNvPr>
          <p:cNvSpPr txBox="1"/>
          <p:nvPr/>
        </p:nvSpPr>
        <p:spPr>
          <a:xfrm>
            <a:off x="2254525" y="5599326"/>
            <a:ext cx="2641846" cy="323165"/>
          </a:xfrm>
          <a:prstGeom prst="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ARREPENTIRSE. Hech.17:30.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DD576C0-B80A-3433-ECAC-660BBBBE4E12}"/>
              </a:ext>
            </a:extLst>
          </p:cNvPr>
          <p:cNvSpPr txBox="1"/>
          <p:nvPr/>
        </p:nvSpPr>
        <p:spPr>
          <a:xfrm>
            <a:off x="2606874" y="5284019"/>
            <a:ext cx="2641846" cy="323165"/>
          </a:xfrm>
          <a:prstGeom prst="rect">
            <a:avLst/>
          </a:prstGeom>
          <a:solidFill>
            <a:srgbClr val="C000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schemeClr val="bg1"/>
                </a:solidFill>
                <a:latin typeface="Century Gothic"/>
                <a:ea typeface="ＭＳ Ｐゴシック" charset="-128"/>
              </a:rPr>
              <a:t>CONFESAR. Rom.10:9-10.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EC04EB7-F467-71A3-C7D4-E4A0212AA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757" y="4960854"/>
            <a:ext cx="2476500" cy="323165"/>
          </a:xfrm>
          <a:prstGeom prst="rect">
            <a:avLst/>
          </a:prstGeom>
          <a:solidFill>
            <a:srgbClr val="7030A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_tradnl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BAUTIZARSE. Hech.2:38.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907AE1B-3B3F-8BAD-2F38-1A11E8E6FC97}"/>
              </a:ext>
            </a:extLst>
          </p:cNvPr>
          <p:cNvSpPr txBox="1"/>
          <p:nvPr/>
        </p:nvSpPr>
        <p:spPr>
          <a:xfrm>
            <a:off x="0" y="2839865"/>
            <a:ext cx="2936757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3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“por cuanto todos pecaron, y están destituidos de la gloria de Dios”    </a:t>
            </a:r>
            <a:r>
              <a:rPr lang="es-ES" sz="135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Romanos. 3:23.  </a:t>
            </a:r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9FDEEEF5-F656-7945-CC4A-34403DF03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916" y="1676400"/>
            <a:ext cx="2974337" cy="1028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393FF"/>
              </a:gs>
              <a:gs pos="100000">
                <a:srgbClr val="1818CE"/>
              </a:gs>
            </a:gsLst>
            <a:lin ang="5400000"/>
          </a:gradFill>
          <a:ln w="9525">
            <a:solidFill>
              <a:srgbClr val="2828B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s-ES_tradnl" altLang="es-NI" sz="1800">
              <a:solidFill>
                <a:srgbClr val="FFFFFF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C7EC741-F295-149C-A33C-A18243F2C835}"/>
              </a:ext>
            </a:extLst>
          </p:cNvPr>
          <p:cNvSpPr/>
          <p:nvPr/>
        </p:nvSpPr>
        <p:spPr>
          <a:xfrm>
            <a:off x="5872163" y="1695450"/>
            <a:ext cx="2904090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L" altLang="es-NI" sz="1500" dirty="0">
                <a:solidFill>
                  <a:srgbClr val="F2F2F2"/>
                </a:solidFill>
                <a:latin typeface="Cambria" panose="02040503050406030204" pitchFamily="18" charset="0"/>
              </a:rPr>
              <a:t>“EL </a:t>
            </a:r>
            <a:r>
              <a:rPr lang="es-CL" altLang="es-NI" sz="1500" dirty="0">
                <a:solidFill>
                  <a:srgbClr val="FFF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SEÑOR AÑADÍA </a:t>
            </a:r>
            <a:r>
              <a:rPr lang="es-CL" altLang="es-NI" sz="1500" dirty="0">
                <a:solidFill>
                  <a:srgbClr val="F2F2F2"/>
                </a:solidFill>
                <a:latin typeface="Cambria" panose="02040503050406030204" pitchFamily="18" charset="0"/>
              </a:rPr>
              <a:t>CADA DÍA A LA IGLESIA LOS QUE HABÍAN DE SER SALVOS”</a:t>
            </a:r>
          </a:p>
          <a:p>
            <a:pPr algn="ctr"/>
            <a:r>
              <a:rPr lang="es-CL" altLang="es-NI" sz="1500" b="1" dirty="0">
                <a:solidFill>
                  <a:srgbClr val="CCCCCC"/>
                </a:solidFill>
                <a:latin typeface="Cambria" panose="02040503050406030204" pitchFamily="18" charset="0"/>
              </a:rPr>
              <a:t>HECHOS.2:47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9D8CF95-803F-CEFB-40CA-3661EBF19AF0}"/>
              </a:ext>
            </a:extLst>
          </p:cNvPr>
          <p:cNvSpPr/>
          <p:nvPr/>
        </p:nvSpPr>
        <p:spPr>
          <a:xfrm>
            <a:off x="1438850" y="994849"/>
            <a:ext cx="7756675" cy="62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>
              <a:defRPr/>
            </a:pPr>
            <a:r>
              <a:rPr lang="es-CL" sz="3480" b="1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l Bayan Plain" charset="-78"/>
                <a:ea typeface="Al Bayan Plain" charset="-78"/>
                <a:cs typeface="Al Bayan Plain" charset="-78"/>
              </a:rPr>
              <a:t>PLAN DE SALVACIÓN SEGÚN DIOS</a:t>
            </a:r>
            <a:endParaRPr lang="es-CL" sz="3480" b="1" dirty="0">
              <a:ln w="222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53CB41E-D63B-5EA5-2F8C-9662A3BE7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2816293"/>
            <a:ext cx="3935160" cy="2084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526156"/>
            <a:ext cx="9144000" cy="133184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/>
              <a:t>DIOS NOS </a:t>
            </a:r>
            <a:r>
              <a:rPr lang="es-ES" sz="5400" b="1" dirty="0"/>
              <a:t>BENDIGA </a:t>
            </a:r>
            <a:r>
              <a:rPr lang="es-ES" sz="5400" b="1"/>
              <a:t>A TODOS.</a:t>
            </a:r>
            <a:endParaRPr lang="es-ES" sz="5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52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3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Por eso muchos discípulos dijeron: </a:t>
            </a:r>
          </a:p>
          <a:p>
            <a:r>
              <a:rPr lang="es-ES" b="1" dirty="0">
                <a:solidFill>
                  <a:schemeClr val="bg1"/>
                </a:solidFill>
              </a:rPr>
              <a:t>“Dura es esta palabra” </a:t>
            </a:r>
          </a:p>
          <a:p>
            <a:r>
              <a:rPr lang="es-ES" b="1" dirty="0">
                <a:solidFill>
                  <a:schemeClr val="bg1"/>
                </a:solidFill>
              </a:rPr>
              <a:t>¿Quien puede escucharla?.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Juan.6:60.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</a:rPr>
              <a:t>Por eso muchos de sus discípulos, cuando oyeron esto, dijeron: </a:t>
            </a:r>
            <a:r>
              <a:rPr lang="es-ES" b="1" u="sng" dirty="0">
                <a:highlight>
                  <a:srgbClr val="00FF00"/>
                </a:highlight>
              </a:rPr>
              <a:t>Dura es esta declaración; ¿quién puede escucharla?</a:t>
            </a:r>
          </a:p>
          <a:p>
            <a:r>
              <a:rPr lang="es-ES" b="1" dirty="0">
                <a:solidFill>
                  <a:schemeClr val="bg1"/>
                </a:solidFill>
              </a:rPr>
              <a:t>Muchos no quieren oír la verdad, por que esta es dura muchos quieren oír palabras suaves, agradables a ellos.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II Timoteo.4:3-4.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50" y="0"/>
            <a:ext cx="4126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85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highlight>
                  <a:srgbClr val="00FFFF"/>
                </a:highlight>
              </a:rPr>
              <a:t>Porque vendrá tiempo cuando no soportarán la sana doctrina,</a:t>
            </a:r>
            <a:r>
              <a:rPr lang="es-ES" b="1" dirty="0">
                <a:solidFill>
                  <a:schemeClr val="bg1"/>
                </a:solidFill>
              </a:rPr>
              <a:t> sino que teniendo comezón de oídos, acumularán para sí maestros conforme a sus propios deseos;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V.4.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</a:rPr>
              <a:t>y apartarán sus oídos de la verdad,</a:t>
            </a:r>
            <a:r>
              <a:rPr lang="es-ES" b="1" dirty="0">
                <a:solidFill>
                  <a:schemeClr val="bg1"/>
                </a:solidFill>
              </a:rPr>
              <a:t> y se volverán a mitos. </a:t>
            </a:r>
          </a:p>
          <a:p>
            <a:r>
              <a:rPr lang="es-ES" b="1" dirty="0">
                <a:solidFill>
                  <a:schemeClr val="bg1"/>
                </a:solidFill>
              </a:rPr>
              <a:t>Al igual que en el tiempo de Isaías.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Isaías.30:9-11.</a:t>
            </a:r>
          </a:p>
          <a:p>
            <a:r>
              <a:rPr lang="es-ES" b="1" dirty="0">
                <a:solidFill>
                  <a:schemeClr val="bg1"/>
                </a:solidFill>
              </a:rPr>
              <a:t>Porque este es un pueblo rebelde, hijos falsos,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</a:rPr>
              <a:t>hijos que no quieren escuchar la instrucción del SEÑOR;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V.10.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670" y="9704"/>
            <a:ext cx="4003302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99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que dicen a los videntes: No veáis visiones; y a los profetas: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</a:rPr>
              <a:t>No nos profeticéis lo que es recto,</a:t>
            </a:r>
            <a:r>
              <a:rPr lang="es-ES" b="1" dirty="0">
                <a:solidFill>
                  <a:schemeClr val="bg1"/>
                </a:solidFill>
              </a:rPr>
              <a:t> decidnos palabras agradables, profetizad ilusiones.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V.11.</a:t>
            </a:r>
          </a:p>
          <a:p>
            <a:r>
              <a:rPr lang="es-ES" b="1" dirty="0">
                <a:solidFill>
                  <a:schemeClr val="bg1"/>
                </a:solidFill>
              </a:rPr>
              <a:t>Apartaos del camino, desviaos de la senda,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</a:rPr>
              <a:t>no oigamos más acerca del Santo de Israel.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</a:rPr>
              <a:t>Como resultado de la verdad que Jesús les dijo muchos de sus discípulos se apartaron y ya no andaban con El.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Juan.6:66. </a:t>
            </a:r>
          </a:p>
          <a:p>
            <a:r>
              <a:rPr lang="es-ES" b="1" dirty="0">
                <a:solidFill>
                  <a:schemeClr val="bg1"/>
                </a:solidFill>
              </a:rPr>
              <a:t>De la misma manera, hoy en día muchos se apartan al oír la verdad, por que no les agrada.</a:t>
            </a:r>
          </a:p>
        </p:txBody>
      </p:sp>
      <p:sp>
        <p:nvSpPr>
          <p:cNvPr id="2" name="Llamada de nube 1"/>
          <p:cNvSpPr/>
          <p:nvPr/>
        </p:nvSpPr>
        <p:spPr>
          <a:xfrm>
            <a:off x="5357611" y="3451539"/>
            <a:ext cx="3786389" cy="3406462"/>
          </a:xfrm>
          <a:prstGeom prst="cloudCallout">
            <a:avLst>
              <a:gd name="adj1" fmla="val -90674"/>
              <a:gd name="adj2" fmla="val -202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Como resultado de esto muchos de sus discípulos </a:t>
            </a:r>
            <a:r>
              <a:rPr lang="es-ES" sz="2400" b="1" u="sng" dirty="0">
                <a:highlight>
                  <a:srgbClr val="800000"/>
                </a:highlight>
              </a:rPr>
              <a:t>se apartaron y ya no andaban con El.</a:t>
            </a:r>
            <a:r>
              <a:rPr lang="es-ES" sz="2400" b="1" dirty="0"/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9702"/>
            <a:ext cx="3887392" cy="344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79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1146221"/>
            <a:ext cx="5280338" cy="571178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Simón Pedro le respondió: </a:t>
            </a:r>
            <a:r>
              <a:rPr lang="es-ES" b="1" u="sng" dirty="0">
                <a:solidFill>
                  <a:schemeClr val="bg1"/>
                </a:solidFill>
                <a:highlight>
                  <a:srgbClr val="808000"/>
                </a:highlight>
              </a:rPr>
              <a:t>Señor, ¿a quién iremos?</a:t>
            </a:r>
            <a:r>
              <a:rPr lang="es-ES" b="1" dirty="0">
                <a:solidFill>
                  <a:schemeClr val="bg1"/>
                </a:solidFill>
              </a:rPr>
              <a:t> Tú tienes palabras de vida eterna. </a:t>
            </a:r>
          </a:p>
          <a:p>
            <a:r>
              <a:rPr lang="es-ES" b="1" dirty="0">
                <a:solidFill>
                  <a:schemeClr val="bg1"/>
                </a:solidFill>
              </a:rPr>
              <a:t>Hay dos caminos.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Mateo.7:13-14.</a:t>
            </a:r>
          </a:p>
          <a:p>
            <a:r>
              <a:rPr lang="es-ES" b="1" u="sng" dirty="0">
                <a:highlight>
                  <a:srgbClr val="FFFF00"/>
                </a:highlight>
              </a:rPr>
              <a:t>Entrad por la puerta estrecha,</a:t>
            </a:r>
            <a:r>
              <a:rPr lang="es-ES" b="1" dirty="0">
                <a:solidFill>
                  <a:schemeClr val="bg1"/>
                </a:solidFill>
              </a:rPr>
              <a:t> porque ancha es la puerta y amplia es la senda que lleva a la perdición, y muchos son los que entran por ella.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V.14.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u="sng" dirty="0">
                <a:highlight>
                  <a:srgbClr val="00FF00"/>
                </a:highlight>
              </a:rPr>
              <a:t>Porque estrecha es la puerta y angosta la senda que lleva a la vida,</a:t>
            </a:r>
            <a:r>
              <a:rPr lang="es-ES" b="1" dirty="0">
                <a:solidFill>
                  <a:schemeClr val="bg1"/>
                </a:solidFill>
              </a:rPr>
              <a:t> y pocos son los que la hallan. </a:t>
            </a:r>
          </a:p>
        </p:txBody>
      </p:sp>
      <p:sp>
        <p:nvSpPr>
          <p:cNvPr id="5" name="Cinta hacia abajo 4"/>
          <p:cNvSpPr/>
          <p:nvPr/>
        </p:nvSpPr>
        <p:spPr>
          <a:xfrm>
            <a:off x="1" y="0"/>
            <a:ext cx="9141971" cy="1146220"/>
          </a:xfrm>
          <a:prstGeom prst="ribb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¿AQUIEN IREMOS?. </a:t>
            </a:r>
            <a:br>
              <a:rPr lang="es-ES" sz="28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s-ES" sz="28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JUAN.6:68.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40" y="1146220"/>
            <a:ext cx="3863660" cy="57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98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Nuestra decisión en cuanto a cual puerta vamos a tomar o entrar y por cual caminos vamos a ir. </a:t>
            </a:r>
          </a:p>
          <a:p>
            <a:r>
              <a:rPr lang="es-ES" b="1" dirty="0">
                <a:solidFill>
                  <a:schemeClr val="bg1"/>
                </a:solidFill>
              </a:rPr>
              <a:t>Decidirá nuestro destino eterno.</a:t>
            </a:r>
          </a:p>
          <a:p>
            <a:r>
              <a:rPr lang="es-ES" b="1" dirty="0">
                <a:solidFill>
                  <a:schemeClr val="bg1"/>
                </a:solidFill>
              </a:rPr>
              <a:t>Nosotros tenemos que hacer la decisión somos responsables por donde entramos.</a:t>
            </a:r>
          </a:p>
          <a:p>
            <a:r>
              <a:rPr lang="es-ES" b="1" dirty="0">
                <a:solidFill>
                  <a:schemeClr val="bg1"/>
                </a:solidFill>
              </a:rPr>
              <a:t>No podemos basar nuestra decisión en lo que muchos hacen.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Exodo.23:2.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u="sng" dirty="0">
                <a:highlight>
                  <a:srgbClr val="00FFFF"/>
                </a:highlight>
              </a:rPr>
              <a:t>No seguirás a la multitud para hacer el mal,</a:t>
            </a:r>
            <a:r>
              <a:rPr lang="es-ES" b="1" dirty="0">
                <a:solidFill>
                  <a:schemeClr val="bg1"/>
                </a:solidFill>
              </a:rPr>
              <a:t> ni testificarás en un pleito inclinándote a la multitud para pervertir la justicia ; 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748" y="0"/>
            <a:ext cx="3980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14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Muchos piensan que en ese camino va mucha gente y por eso esta bien ese camino.</a:t>
            </a:r>
          </a:p>
          <a:p>
            <a:r>
              <a:rPr lang="es-ES" b="1" dirty="0">
                <a:solidFill>
                  <a:schemeClr val="bg1"/>
                </a:solidFill>
              </a:rPr>
              <a:t>Los católicos piensan que como la iglesia católica es la más grande es la verdadera, pero la verdad no es así.</a:t>
            </a:r>
          </a:p>
          <a:p>
            <a:r>
              <a:rPr lang="es-ES" b="1" dirty="0">
                <a:solidFill>
                  <a:schemeClr val="bg1"/>
                </a:solidFill>
              </a:rPr>
              <a:t>No hay tres caminos.</a:t>
            </a:r>
          </a:p>
          <a:p>
            <a:r>
              <a:rPr lang="es-ES" b="1" dirty="0">
                <a:solidFill>
                  <a:schemeClr val="bg1"/>
                </a:solidFill>
              </a:rPr>
              <a:t>No podemos caminar en ambos.</a:t>
            </a:r>
          </a:p>
          <a:p>
            <a:r>
              <a:rPr lang="es-ES" b="1" dirty="0">
                <a:solidFill>
                  <a:schemeClr val="bg1"/>
                </a:solidFill>
              </a:rPr>
              <a:t>No nacemos en el camino que va a la destrucción, lo escogemos cuando pecamos.</a:t>
            </a:r>
          </a:p>
          <a:p>
            <a:r>
              <a:rPr lang="es-ES" b="1" dirty="0">
                <a:solidFill>
                  <a:schemeClr val="bg1"/>
                </a:solidFill>
              </a:rPr>
              <a:t>Debemos de escoger a quien iremos.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Josue.24:15.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endParaRPr lang="es-ES" b="1" dirty="0"/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9704"/>
            <a:ext cx="3889420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09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Y si no os parece bien servir al SEÑOR, escoged hoy a quién habéis de servir: si a los dioses que sirvieron vuestros padres, que estaban al otro lado del río, o a los dioses de los amorreos en cuya tierra habitáis;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</a:rPr>
              <a:t>pero yo y mi casa, serviremos al SEÑOR.</a:t>
            </a:r>
          </a:p>
          <a:p>
            <a:r>
              <a:rPr lang="es-ES" b="1" dirty="0">
                <a:solidFill>
                  <a:schemeClr val="bg1"/>
                </a:solidFill>
              </a:rPr>
              <a:t>¿A Dios? </a:t>
            </a:r>
          </a:p>
          <a:p>
            <a:r>
              <a:rPr lang="es-ES" b="1" dirty="0">
                <a:solidFill>
                  <a:schemeClr val="bg1"/>
                </a:solidFill>
              </a:rPr>
              <a:t>O </a:t>
            </a:r>
          </a:p>
          <a:p>
            <a:r>
              <a:rPr lang="es-ES" b="1" dirty="0">
                <a:solidFill>
                  <a:schemeClr val="bg1"/>
                </a:solidFill>
              </a:rPr>
              <a:t>¿A los ídolos?.</a:t>
            </a:r>
          </a:p>
          <a:p>
            <a:r>
              <a:rPr lang="es-ES" b="1" dirty="0">
                <a:solidFill>
                  <a:schemeClr val="bg1"/>
                </a:solidFill>
              </a:rPr>
              <a:t>Hay dos Señores.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Mateo.6:24.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</a:rPr>
              <a:t>Nadie puede servir a dos señores;</a:t>
            </a:r>
            <a:r>
              <a:rPr lang="es-ES" b="1" dirty="0">
                <a:solidFill>
                  <a:schemeClr val="bg1"/>
                </a:solidFill>
              </a:rPr>
              <a:t> porque o aborrecerá a uno y amará al otro, o se apegará a uno y despreciará al otro. No podéis servir a Dios y a las riquezas.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0"/>
            <a:ext cx="3889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19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704"/>
            <a:ext cx="5254580" cy="6848296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No podemos servir a los dos.</a:t>
            </a:r>
          </a:p>
          <a:p>
            <a:r>
              <a:rPr lang="es-ES" b="1" dirty="0">
                <a:solidFill>
                  <a:schemeClr val="bg1"/>
                </a:solidFill>
              </a:rPr>
              <a:t>Hay dos destinos.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Mateo.25:46.</a:t>
            </a:r>
          </a:p>
          <a:p>
            <a:r>
              <a:rPr lang="es-ES" b="1" dirty="0">
                <a:solidFill>
                  <a:schemeClr val="bg1"/>
                </a:solidFill>
              </a:rPr>
              <a:t>Y éstos irán al castigo eterno,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</a:rPr>
              <a:t>pero los justos a la vida eterna.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</a:rPr>
              <a:t>Ambos destinos dependerá de cada uno de nosotros.</a:t>
            </a:r>
          </a:p>
          <a:p>
            <a:r>
              <a:rPr lang="es-ES" b="1" dirty="0">
                <a:solidFill>
                  <a:schemeClr val="bg1"/>
                </a:solidFill>
              </a:rPr>
              <a:t>Porque dependerá de a quien sigamos.</a:t>
            </a:r>
          </a:p>
          <a:p>
            <a:r>
              <a:rPr lang="es-ES" b="1" dirty="0">
                <a:solidFill>
                  <a:schemeClr val="bg1"/>
                </a:solidFill>
              </a:rPr>
              <a:t>Si seguimos a Satanás condenación eterna.</a:t>
            </a:r>
          </a:p>
          <a:p>
            <a:r>
              <a:rPr lang="es-ES" b="1" dirty="0">
                <a:solidFill>
                  <a:schemeClr val="bg1"/>
                </a:solidFill>
              </a:rPr>
              <a:t>Si seguimos a Jesús vida eterna.</a:t>
            </a:r>
          </a:p>
          <a:p>
            <a:r>
              <a:rPr lang="es-ES" b="1" dirty="0">
                <a:solidFill>
                  <a:schemeClr val="bg1"/>
                </a:solidFill>
              </a:rPr>
              <a:t>¿Usted decide?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0"/>
            <a:ext cx="3889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88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1569</Words>
  <Application>Microsoft Office PowerPoint</Application>
  <PresentationFormat>Presentación en pantalla (4:3)</PresentationFormat>
  <Paragraphs>136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30" baseType="lpstr">
      <vt:lpstr>Al Bayan Plain</vt:lpstr>
      <vt:lpstr>Al Nile</vt:lpstr>
      <vt:lpstr>Algerian</vt:lpstr>
      <vt:lpstr>Arial</vt:lpstr>
      <vt:lpstr>Arial Black</vt:lpstr>
      <vt:lpstr>Britannic Bold</vt:lpstr>
      <vt:lpstr>Calibri</vt:lpstr>
      <vt:lpstr>Calibri Light</vt:lpstr>
      <vt:lpstr>Cambria</vt:lpstr>
      <vt:lpstr>Century Gothic</vt:lpstr>
      <vt:lpstr>Cochin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</dc:creator>
  <cp:lastModifiedBy>Mario Moreno</cp:lastModifiedBy>
  <cp:revision>21</cp:revision>
  <dcterms:created xsi:type="dcterms:W3CDTF">2019-03-25T15:51:34Z</dcterms:created>
  <dcterms:modified xsi:type="dcterms:W3CDTF">2024-05-24T03:21:19Z</dcterms:modified>
</cp:coreProperties>
</file>