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6" r:id="rId4"/>
    <p:sldId id="277" r:id="rId5"/>
    <p:sldId id="278" r:id="rId6"/>
    <p:sldId id="279" r:id="rId7"/>
    <p:sldId id="325" r:id="rId8"/>
    <p:sldId id="280" r:id="rId9"/>
    <p:sldId id="281" r:id="rId10"/>
    <p:sldId id="282" r:id="rId11"/>
    <p:sldId id="283" r:id="rId12"/>
    <p:sldId id="284" r:id="rId13"/>
    <p:sldId id="285" r:id="rId14"/>
    <p:sldId id="286" r:id="rId15"/>
    <p:sldId id="323" r:id="rId16"/>
    <p:sldId id="324" r:id="rId17"/>
    <p:sldId id="287" r:id="rId18"/>
    <p:sldId id="288" r:id="rId19"/>
    <p:sldId id="289" r:id="rId20"/>
    <p:sldId id="320" r:id="rId21"/>
    <p:sldId id="322" r:id="rId22"/>
    <p:sldId id="321" r:id="rId23"/>
    <p:sldId id="326" r:id="rId24"/>
    <p:sldId id="327" r:id="rId25"/>
    <p:sldId id="328" r:id="rId26"/>
    <p:sldId id="330" r:id="rId27"/>
    <p:sldId id="329" r:id="rId28"/>
    <p:sldId id="293" r:id="rId29"/>
    <p:sldId id="319" r:id="rId30"/>
    <p:sldId id="294" r:id="rId3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33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14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10/06/2025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9068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10/06/2025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844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10/06/2025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816884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34926678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10/06/2025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132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1FF6F5E-EB75-4C11-B48B-3C09A4E294EF}" type="datetimeFigureOut">
              <a:rPr lang="es-ES" smtClean="0"/>
              <a:t>10/06/2025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5254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FF6F5E-EB75-4C11-B48B-3C09A4E294EF}" type="datetimeFigureOut">
              <a:rPr lang="es-ES" smtClean="0"/>
              <a:t>10/06/2025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6152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FF6F5E-EB75-4C11-B48B-3C09A4E294EF}" type="datetimeFigureOut">
              <a:rPr lang="es-ES" smtClean="0"/>
              <a:t>10/06/2025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7959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FF6F5E-EB75-4C11-B48B-3C09A4E294EF}" type="datetimeFigureOut">
              <a:rPr lang="es-ES" smtClean="0"/>
              <a:t>10/06/2025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9729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F6F5E-EB75-4C11-B48B-3C09A4E294EF}" type="datetimeFigureOut">
              <a:rPr lang="es-ES" smtClean="0"/>
              <a:t>10/06/2025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353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10/06/2025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5596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10/06/2025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16429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F6F5E-EB75-4C11-B48B-3C09A4E294EF}" type="datetimeFigureOut">
              <a:rPr lang="es-ES" smtClean="0"/>
              <a:t>10/06/2025</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BA826-7FF3-4ED1-8D5F-0F8698BBDA05}" type="slidenum">
              <a:rPr lang="es-ES" smtClean="0"/>
              <a:t>‹Nº›</a:t>
            </a:fld>
            <a:endParaRPr lang="es-ES"/>
          </a:p>
        </p:txBody>
      </p:sp>
    </p:spTree>
    <p:extLst>
      <p:ext uri="{BB962C8B-B14F-4D97-AF65-F5344CB8AC3E}">
        <p14:creationId xmlns:p14="http://schemas.microsoft.com/office/powerpoint/2010/main" val="421551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gif"/><Relationship Id="rId7"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9120"/>
            <a:ext cx="9144000" cy="6839760"/>
          </a:xfrm>
          <a:prstGeom prst="rect">
            <a:avLst/>
          </a:prstGeom>
        </p:spPr>
      </p:pic>
      <p:sp>
        <p:nvSpPr>
          <p:cNvPr id="13" name="Documento 12"/>
          <p:cNvSpPr/>
          <p:nvPr/>
        </p:nvSpPr>
        <p:spPr>
          <a:xfrm>
            <a:off x="1693208" y="0"/>
            <a:ext cx="7450791" cy="1546412"/>
          </a:xfrm>
          <a:prstGeom prst="flowChart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693208" y="9120"/>
            <a:ext cx="7450792" cy="1325563"/>
          </a:xfrm>
        </p:spPr>
        <p:txBody>
          <a:bodyPr>
            <a:noAutofit/>
          </a:bodyPr>
          <a:lstStyle/>
          <a:p>
            <a:pPr algn="ctr"/>
            <a:r>
              <a:rPr lang="es-ES" sz="4800" b="1" u="sng"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Maiandra GD" panose="020E0502030308020204" pitchFamily="34" charset="0"/>
              </a:rPr>
              <a:t>¿A QUIÉN TENEMOS QUE DISCIPLINAR?</a:t>
            </a:r>
          </a:p>
        </p:txBody>
      </p:sp>
      <p:sp>
        <p:nvSpPr>
          <p:cNvPr id="5" name="Marcador de contenido 4"/>
          <p:cNvSpPr>
            <a:spLocks noGrp="1"/>
          </p:cNvSpPr>
          <p:nvPr>
            <p:ph idx="1"/>
          </p:nvPr>
        </p:nvSpPr>
        <p:spPr>
          <a:xfrm>
            <a:off x="1627094" y="1555532"/>
            <a:ext cx="7516906" cy="5302467"/>
          </a:xfrm>
        </p:spPr>
        <p:txBody>
          <a:bodyPr/>
          <a:lstStyle/>
          <a:p>
            <a:r>
              <a:rPr lang="es-ES" b="1" u="sng" dirty="0">
                <a:highlight>
                  <a:srgbClr val="FFFF00"/>
                </a:highlight>
                <a:latin typeface="Maiandra GD" panose="020E0502030308020204" pitchFamily="34" charset="0"/>
              </a:rPr>
              <a:t>INTRODUCCIÒN:</a:t>
            </a:r>
          </a:p>
          <a:p>
            <a:r>
              <a:rPr lang="es-ES" b="1" dirty="0">
                <a:latin typeface="Maiandra GD" panose="020E0502030308020204" pitchFamily="34" charset="0"/>
              </a:rPr>
              <a:t>De los pasajes de las escrituras encontramos fácilmente a quienes debemos disciplinar. </a:t>
            </a:r>
          </a:p>
          <a:p>
            <a:r>
              <a:rPr lang="es-ES" b="1" dirty="0">
                <a:latin typeface="Maiandra GD" panose="020E0502030308020204" pitchFamily="34" charset="0"/>
              </a:rPr>
              <a:t>Estos son hijos de Dios que han pecado, trayendo reproche sobre Él nombre del Señor y la iglesia, que Él compró con su sangre.</a:t>
            </a:r>
          </a:p>
          <a:p>
            <a:r>
              <a:rPr lang="es-ES" b="1" dirty="0">
                <a:latin typeface="Maiandra GD" panose="020E0502030308020204" pitchFamily="34" charset="0"/>
              </a:rPr>
              <a:t>La lista de pecados varia con cada pasaje citado, pero todos han pecado, no debe existir parcialidad al cumplir  este mandamiento, sino que debe incluir a todo hermano que camine desordenadamente. </a:t>
            </a:r>
          </a:p>
          <a:p>
            <a:pPr algn="ctr"/>
            <a:r>
              <a:rPr lang="es-ES" b="1" u="sng" dirty="0">
                <a:highlight>
                  <a:srgbClr val="FFFF00"/>
                </a:highlight>
                <a:latin typeface="Maiandra GD" panose="020E0502030308020204" pitchFamily="34" charset="0"/>
              </a:rPr>
              <a:t>II Tesalonicenses.3:6. </a:t>
            </a:r>
          </a:p>
          <a:p>
            <a:endParaRPr lang="es-ES" b="1"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71" y="0"/>
            <a:ext cx="1530722" cy="1905000"/>
          </a:xfrm>
          <a:prstGeom prst="rect">
            <a:avLst/>
          </a:prstGeom>
        </p:spPr>
      </p:pic>
    </p:spTree>
    <p:extLst>
      <p:ext uri="{BB962C8B-B14F-4D97-AF65-F5344CB8AC3E}">
        <p14:creationId xmlns:p14="http://schemas.microsoft.com/office/powerpoint/2010/main" val="2998695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r>
              <a:rPr lang="es-ES" b="1" dirty="0">
                <a:latin typeface="Maiandra GD" panose="020E0502030308020204" pitchFamily="34" charset="0"/>
              </a:rPr>
              <a:t>Ósea no tener asociación de ningún tipo con Él disciplinado. </a:t>
            </a:r>
          </a:p>
          <a:p>
            <a:pPr algn="ctr"/>
            <a:r>
              <a:rPr lang="es-ES" b="1" u="sng" dirty="0">
                <a:highlight>
                  <a:srgbClr val="FFFF00"/>
                </a:highlight>
                <a:latin typeface="Maiandra GD" panose="020E0502030308020204" pitchFamily="34" charset="0"/>
              </a:rPr>
              <a:t>Juan.4:9.</a:t>
            </a:r>
          </a:p>
          <a:p>
            <a:r>
              <a:rPr lang="es-ES" b="1" dirty="0">
                <a:latin typeface="Maiandra GD" panose="020E0502030308020204" pitchFamily="34" charset="0"/>
              </a:rPr>
              <a:t>Entonces la mujer samaritana le dijo*: ¿Cómo es que tú, siendo judío, me pides de beber a mí, que soy samaritana? </a:t>
            </a:r>
            <a:r>
              <a:rPr lang="es-ES" b="1" u="sng" dirty="0">
                <a:highlight>
                  <a:srgbClr val="00FFFF"/>
                </a:highlight>
                <a:latin typeface="Maiandra GD" panose="020E0502030308020204" pitchFamily="34" charset="0"/>
              </a:rPr>
              <a:t>(Porque los judíos no tienen tratos con los samaritanos.)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Hechos.10:28.</a:t>
            </a:r>
          </a:p>
          <a:p>
            <a:r>
              <a:rPr lang="es-ES" b="1" u="sng" dirty="0">
                <a:solidFill>
                  <a:schemeClr val="bg1"/>
                </a:solidFill>
                <a:highlight>
                  <a:srgbClr val="FF00FF"/>
                </a:highlight>
                <a:latin typeface="Maiandra GD" panose="020E0502030308020204" pitchFamily="34" charset="0"/>
              </a:rPr>
              <a:t>Y les dijo: Vosotros sabéis cuán ilícito es para un judío asociarse con un extranjero o visitarlo,</a:t>
            </a:r>
            <a:r>
              <a:rPr lang="es-ES" b="1" dirty="0">
                <a:latin typeface="Maiandra GD" panose="020E0502030308020204" pitchFamily="34" charset="0"/>
              </a:rPr>
              <a:t> pero Dios me ha mostrado que a ningún hombre debo llamar impuro o inmundo; </a:t>
            </a:r>
          </a:p>
          <a:p>
            <a:r>
              <a:rPr lang="es-ES" b="1" u="sng" dirty="0">
                <a:solidFill>
                  <a:schemeClr val="bg1"/>
                </a:solidFill>
                <a:highlight>
                  <a:srgbClr val="000000"/>
                </a:highlight>
                <a:latin typeface="Maiandra GD" panose="020E0502030308020204" pitchFamily="34" charset="0"/>
              </a:rPr>
              <a:t>“DESECHAR”</a:t>
            </a:r>
            <a:r>
              <a:rPr lang="es-ES" b="1" dirty="0">
                <a:latin typeface="Maiandra GD" panose="020E0502030308020204" pitchFamily="34" charset="0"/>
              </a:rPr>
              <a:t> Tito.3:10, Griego PARAITON- Es de un verbo significando interrogar de uno y luego evadirlo, significa eludir, rechazar, evitar.</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0542" cy="1842247"/>
          </a:xfrm>
          <a:prstGeom prst="rect">
            <a:avLst/>
          </a:prstGeom>
        </p:spPr>
      </p:pic>
    </p:spTree>
    <p:extLst>
      <p:ext uri="{BB962C8B-B14F-4D97-AF65-F5344CB8AC3E}">
        <p14:creationId xmlns:p14="http://schemas.microsoft.com/office/powerpoint/2010/main" val="169217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4" name="Rectángulo redondeado 3"/>
          <p:cNvSpPr/>
          <p:nvPr/>
        </p:nvSpPr>
        <p:spPr>
          <a:xfrm>
            <a:off x="2528047" y="0"/>
            <a:ext cx="5674659" cy="44375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1640542" y="0"/>
            <a:ext cx="7503458" cy="6835417"/>
          </a:xfrm>
        </p:spPr>
        <p:txBody>
          <a:bodyPr>
            <a:normAutofit fontScale="92500" lnSpcReduction="10000"/>
          </a:bodyPr>
          <a:lstStyle/>
          <a:p>
            <a:pPr algn="ctr"/>
            <a:r>
              <a:rPr lang="es-ES" b="1" u="sng"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aiandra GD" panose="020E0502030308020204" pitchFamily="34" charset="0"/>
              </a:rPr>
              <a:t>EL PROPÓSITO DE LA DISCIPLINA.</a:t>
            </a:r>
          </a:p>
          <a:p>
            <a:r>
              <a:rPr lang="es-ES" b="1" dirty="0">
                <a:latin typeface="Maiandra GD" panose="020E0502030308020204" pitchFamily="34" charset="0"/>
              </a:rPr>
              <a:t>La disciplina nunca debe ser aplicada por causa de venganza. </a:t>
            </a:r>
          </a:p>
          <a:p>
            <a:pPr algn="ctr"/>
            <a:r>
              <a:rPr lang="es-ES" b="1" u="sng" dirty="0">
                <a:highlight>
                  <a:srgbClr val="FFFF00"/>
                </a:highlight>
                <a:latin typeface="Maiandra GD" panose="020E0502030308020204" pitchFamily="34" charset="0"/>
              </a:rPr>
              <a:t>Romanos.12:19. </a:t>
            </a:r>
          </a:p>
          <a:p>
            <a:r>
              <a:rPr lang="es-ES" b="1" u="sng" dirty="0">
                <a:solidFill>
                  <a:schemeClr val="bg1"/>
                </a:solidFill>
                <a:highlight>
                  <a:srgbClr val="0000FF"/>
                </a:highlight>
                <a:latin typeface="Maiandra GD" panose="020E0502030308020204" pitchFamily="34" charset="0"/>
              </a:rPr>
              <a:t>Amados, nunca os venguéis vosotros mismos,</a:t>
            </a:r>
            <a:r>
              <a:rPr lang="es-ES" b="1" dirty="0">
                <a:latin typeface="Maiandra GD" panose="020E0502030308020204" pitchFamily="34" charset="0"/>
              </a:rPr>
              <a:t> sino dad lugar a la ira de Dios, porque escrito está: MIA ES LA VENGANZA, YO PAGARE, dice el Señor. </a:t>
            </a:r>
          </a:p>
          <a:p>
            <a:r>
              <a:rPr lang="es-ES" b="1" dirty="0">
                <a:latin typeface="Maiandra GD" panose="020E0502030308020204" pitchFamily="34" charset="0"/>
              </a:rPr>
              <a:t>No debe hacerse por causa de odio, o enemistad.</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Debemos amonestarle, como hermano errado.</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II Tesalonicenses.3:15. </a:t>
            </a:r>
          </a:p>
          <a:p>
            <a:r>
              <a:rPr lang="es-ES" b="1" dirty="0">
                <a:latin typeface="Maiandra GD" panose="020E0502030308020204" pitchFamily="34" charset="0"/>
              </a:rPr>
              <a:t>Sin embargo, </a:t>
            </a:r>
            <a:r>
              <a:rPr lang="es-ES" b="1" u="sng" dirty="0">
                <a:solidFill>
                  <a:schemeClr val="bg1"/>
                </a:solidFill>
                <a:highlight>
                  <a:srgbClr val="FF0000"/>
                </a:highlight>
                <a:latin typeface="Maiandra GD" panose="020E0502030308020204" pitchFamily="34" charset="0"/>
              </a:rPr>
              <a:t>no lo tengáis por enemigo, sino amonestadle como a un hermano.</a:t>
            </a:r>
            <a:r>
              <a:rPr lang="es-ES" b="1" dirty="0">
                <a:latin typeface="Maiandra GD" panose="020E0502030308020204" pitchFamily="34" charset="0"/>
              </a:rPr>
              <a:t> </a:t>
            </a:r>
          </a:p>
          <a:p>
            <a:r>
              <a:rPr lang="es-ES" b="1" dirty="0">
                <a:latin typeface="Maiandra GD" panose="020E0502030308020204" pitchFamily="34" charset="0"/>
              </a:rPr>
              <a:t>Para que se sienta avergonzado. </a:t>
            </a:r>
          </a:p>
          <a:p>
            <a:pPr algn="ctr"/>
            <a:r>
              <a:rPr lang="es-ES" b="1" u="sng" dirty="0">
                <a:highlight>
                  <a:srgbClr val="FFFF00"/>
                </a:highlight>
                <a:latin typeface="Maiandra GD" panose="020E0502030308020204" pitchFamily="34" charset="0"/>
              </a:rPr>
              <a:t>V.14.</a:t>
            </a:r>
          </a:p>
          <a:p>
            <a:endParaRPr lang="es-E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0542" cy="1909482"/>
          </a:xfrm>
          <a:prstGeom prst="rect">
            <a:avLst/>
          </a:prstGeom>
        </p:spPr>
      </p:pic>
    </p:spTree>
    <p:extLst>
      <p:ext uri="{BB962C8B-B14F-4D97-AF65-F5344CB8AC3E}">
        <p14:creationId xmlns:p14="http://schemas.microsoft.com/office/powerpoint/2010/main" val="23206008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barn(inVertical)">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barn(inVertical)">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barn(inVertical)">
                                      <p:cBhvr>
                                        <p:cTn id="6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r>
              <a:rPr lang="es-ES" b="1" dirty="0">
                <a:latin typeface="Maiandra GD" panose="020E0502030308020204" pitchFamily="34" charset="0"/>
              </a:rPr>
              <a:t>Y si alguno no obedece nuestra enseñanza en esta carta, </a:t>
            </a:r>
            <a:r>
              <a:rPr lang="es-ES" b="1" u="sng" dirty="0">
                <a:solidFill>
                  <a:schemeClr val="bg1"/>
                </a:solidFill>
                <a:highlight>
                  <a:srgbClr val="000080"/>
                </a:highlight>
                <a:latin typeface="Maiandra GD" panose="020E0502030308020204" pitchFamily="34" charset="0"/>
              </a:rPr>
              <a:t>señalad al tal y no os asociéis con él,</a:t>
            </a:r>
            <a:r>
              <a:rPr lang="es-ES" b="1" dirty="0">
                <a:latin typeface="Maiandra GD" panose="020E0502030308020204" pitchFamily="34" charset="0"/>
              </a:rPr>
              <a:t> para que se avergüence. </a:t>
            </a:r>
          </a:p>
          <a:p>
            <a:r>
              <a:rPr lang="es-ES" b="1" dirty="0">
                <a:latin typeface="Maiandra GD" panose="020E0502030308020204" pitchFamily="34" charset="0"/>
              </a:rPr>
              <a:t>Nuestro propósito debe ser él de destruir el pecado, pero salvar al hermano. </a:t>
            </a:r>
          </a:p>
          <a:p>
            <a:pPr algn="ctr"/>
            <a:r>
              <a:rPr lang="es-ES" b="1" u="sng" dirty="0">
                <a:highlight>
                  <a:srgbClr val="FFFF00"/>
                </a:highlight>
                <a:latin typeface="Maiandra GD" panose="020E0502030308020204" pitchFamily="34" charset="0"/>
              </a:rPr>
              <a:t>I Corintios.5:5.</a:t>
            </a:r>
          </a:p>
          <a:p>
            <a:r>
              <a:rPr lang="es-ES" b="1" dirty="0">
                <a:latin typeface="Maiandra GD" panose="020E0502030308020204" pitchFamily="34" charset="0"/>
              </a:rPr>
              <a:t>entregad a ese tal a Satanás para la destrucción de su carne, </a:t>
            </a:r>
            <a:r>
              <a:rPr lang="es-ES" b="1" u="sng" dirty="0">
                <a:solidFill>
                  <a:schemeClr val="bg1"/>
                </a:solidFill>
                <a:highlight>
                  <a:srgbClr val="008080"/>
                </a:highlight>
                <a:latin typeface="Maiandra GD" panose="020E0502030308020204" pitchFamily="34" charset="0"/>
              </a:rPr>
              <a:t>a fin de que su espíritu sea salvo en el día del Señor Jesús.</a:t>
            </a:r>
            <a:r>
              <a:rPr lang="es-ES" b="1" dirty="0">
                <a:latin typeface="Maiandra GD" panose="020E0502030308020204" pitchFamily="34" charset="0"/>
              </a:rPr>
              <a:t> </a:t>
            </a:r>
          </a:p>
          <a:p>
            <a:r>
              <a:rPr lang="es-ES" b="1" dirty="0">
                <a:latin typeface="Maiandra GD" panose="020E0502030308020204" pitchFamily="34" charset="0"/>
              </a:rPr>
              <a:t>Los que sean disciplinados deben de aprender de esta experiencia para no volver a pecar.</a:t>
            </a:r>
          </a:p>
          <a:p>
            <a:pPr algn="ctr"/>
            <a:r>
              <a:rPr lang="es-ES" b="1" u="sng" dirty="0">
                <a:highlight>
                  <a:srgbClr val="FFFF00"/>
                </a:highlight>
                <a:latin typeface="Maiandra GD" panose="020E0502030308020204" pitchFamily="34" charset="0"/>
              </a:rPr>
              <a:t>I Timoteo.1:20.</a:t>
            </a:r>
          </a:p>
          <a:p>
            <a:r>
              <a:rPr lang="es-ES" b="1" dirty="0">
                <a:latin typeface="Maiandra GD" panose="020E0502030308020204" pitchFamily="34" charset="0"/>
              </a:rPr>
              <a:t>Entre los cuales están Himeneo y Alejandro, </a:t>
            </a:r>
            <a:r>
              <a:rPr lang="es-ES" b="1" u="sng" dirty="0">
                <a:solidFill>
                  <a:schemeClr val="bg1"/>
                </a:solidFill>
                <a:highlight>
                  <a:srgbClr val="008000"/>
                </a:highlight>
                <a:latin typeface="Maiandra GD" panose="020E0502030308020204" pitchFamily="34" charset="0"/>
              </a:rPr>
              <a:t>a quienes he entregado a Satanás,</a:t>
            </a:r>
            <a:r>
              <a:rPr lang="es-ES" b="1" dirty="0">
                <a:latin typeface="Maiandra GD" panose="020E0502030308020204" pitchFamily="34" charset="0"/>
              </a:rPr>
              <a:t> para que aprendan a no blasfemar. </a:t>
            </a:r>
          </a:p>
          <a:p>
            <a:r>
              <a:rPr lang="es-ES" b="1" dirty="0">
                <a:latin typeface="Maiandra GD" panose="020E0502030308020204" pitchFamily="34" charset="0"/>
              </a:rPr>
              <a:t>Y para que los demás tengan temor de pecar.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40542" cy="1896035"/>
          </a:xfrm>
          <a:prstGeom prst="rect">
            <a:avLst/>
          </a:prstGeom>
        </p:spPr>
      </p:pic>
    </p:spTree>
    <p:extLst>
      <p:ext uri="{BB962C8B-B14F-4D97-AF65-F5344CB8AC3E}">
        <p14:creationId xmlns:p14="http://schemas.microsoft.com/office/powerpoint/2010/main" val="23702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fontScale="92500" lnSpcReduction="10000"/>
          </a:bodyPr>
          <a:lstStyle/>
          <a:p>
            <a:pPr algn="ctr"/>
            <a:r>
              <a:rPr lang="es-ES" b="1" u="sng" dirty="0">
                <a:highlight>
                  <a:srgbClr val="FFFF00"/>
                </a:highlight>
                <a:latin typeface="Maiandra GD" panose="020E0502030308020204" pitchFamily="34" charset="0"/>
              </a:rPr>
              <a:t>I Timoteo.5:20. </a:t>
            </a:r>
          </a:p>
          <a:p>
            <a:r>
              <a:rPr lang="es-ES" b="1" dirty="0">
                <a:latin typeface="Maiandra GD" panose="020E0502030308020204" pitchFamily="34" charset="0"/>
              </a:rPr>
              <a:t>A los que continúan en pecado, </a:t>
            </a:r>
            <a:r>
              <a:rPr lang="es-ES" b="1" u="sng" dirty="0">
                <a:solidFill>
                  <a:schemeClr val="bg1"/>
                </a:solidFill>
                <a:highlight>
                  <a:srgbClr val="800080"/>
                </a:highlight>
                <a:latin typeface="Maiandra GD" panose="020E0502030308020204" pitchFamily="34" charset="0"/>
              </a:rPr>
              <a:t>repréndelos en presencia de todos para que los demás tengan temor de pecar.</a:t>
            </a:r>
            <a:r>
              <a:rPr lang="es-ES" b="1" u="sng" dirty="0">
                <a:solidFill>
                  <a:srgbClr val="7030A0"/>
                </a:solidFill>
                <a:latin typeface="Maiandra GD" panose="020E0502030308020204" pitchFamily="34" charset="0"/>
              </a:rPr>
              <a:t> </a:t>
            </a:r>
          </a:p>
          <a:p>
            <a:r>
              <a:rPr lang="es-ES" b="1" dirty="0">
                <a:latin typeface="Maiandra GD" panose="020E0502030308020204" pitchFamily="34" charset="0"/>
              </a:rPr>
              <a:t>Para tener mayor respeto hacia Dios y la iglesia.</a:t>
            </a:r>
          </a:p>
          <a:p>
            <a:r>
              <a:rPr lang="es-ES" b="1" dirty="0">
                <a:latin typeface="Maiandra GD" panose="020E0502030308020204" pitchFamily="34" charset="0"/>
              </a:rPr>
              <a:t>Para que haya temor en los demás.</a:t>
            </a:r>
          </a:p>
          <a:p>
            <a:pPr algn="ctr"/>
            <a:r>
              <a:rPr lang="es-ES" b="1" u="sng" dirty="0">
                <a:highlight>
                  <a:srgbClr val="FFFF00"/>
                </a:highlight>
                <a:latin typeface="Maiandra GD" panose="020E0502030308020204" pitchFamily="34" charset="0"/>
              </a:rPr>
              <a:t>Hechos.5:11.</a:t>
            </a:r>
          </a:p>
          <a:p>
            <a:r>
              <a:rPr lang="es-ES" b="1" dirty="0">
                <a:latin typeface="Maiandra GD" panose="020E0502030308020204" pitchFamily="34" charset="0"/>
              </a:rPr>
              <a:t>Y vino un gran temor sobre toda la iglesia, </a:t>
            </a:r>
            <a:r>
              <a:rPr lang="es-ES" b="1" u="sng" dirty="0">
                <a:solidFill>
                  <a:schemeClr val="bg1"/>
                </a:solidFill>
                <a:highlight>
                  <a:srgbClr val="800000"/>
                </a:highlight>
                <a:latin typeface="Maiandra GD" panose="020E0502030308020204" pitchFamily="34" charset="0"/>
              </a:rPr>
              <a:t>y sobre todos los que supieron estas cosas.</a:t>
            </a:r>
            <a:r>
              <a:rPr lang="es-ES" b="1" u="sng" dirty="0">
                <a:solidFill>
                  <a:srgbClr val="00B0F0"/>
                </a:solidFill>
                <a:latin typeface="Maiandra GD" panose="020E0502030308020204" pitchFamily="34" charset="0"/>
              </a:rPr>
              <a:t> </a:t>
            </a:r>
          </a:p>
          <a:p>
            <a:r>
              <a:rPr lang="es-ES" b="1" dirty="0">
                <a:latin typeface="Maiandra GD" panose="020E0502030308020204" pitchFamily="34" charset="0"/>
              </a:rPr>
              <a:t>Cuando la iglesia es unánime en este mandamiento, se conserva su pureza, solo una iglesia pura será presentada a Dios. </a:t>
            </a:r>
          </a:p>
          <a:p>
            <a:pPr algn="ctr"/>
            <a:r>
              <a:rPr lang="es-ES" b="1" u="sng" dirty="0">
                <a:highlight>
                  <a:srgbClr val="FFFF00"/>
                </a:highlight>
                <a:latin typeface="Maiandra GD" panose="020E0502030308020204" pitchFamily="34" charset="0"/>
              </a:rPr>
              <a:t>Efesios.5:27.</a:t>
            </a:r>
          </a:p>
          <a:p>
            <a:r>
              <a:rPr lang="es-ES" b="1" u="sng" dirty="0">
                <a:solidFill>
                  <a:schemeClr val="bg1"/>
                </a:solidFill>
                <a:highlight>
                  <a:srgbClr val="000000"/>
                </a:highlight>
                <a:latin typeface="Maiandra GD" panose="020E0502030308020204" pitchFamily="34" charset="0"/>
              </a:rPr>
              <a:t>A fin de presentársela a sí mismo, una iglesia en toda su gloria,</a:t>
            </a:r>
            <a:r>
              <a:rPr lang="es-ES" b="1" dirty="0">
                <a:latin typeface="Maiandra GD" panose="020E0502030308020204" pitchFamily="34" charset="0"/>
              </a:rPr>
              <a:t> sin que tenga mancha ni arruga ni cosa semejante, sino que fuera santa e inmaculada. </a:t>
            </a:r>
          </a:p>
          <a:p>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734672" cy="1967614"/>
          </a:xfrm>
          <a:prstGeom prst="rect">
            <a:avLst/>
          </a:prstGeom>
        </p:spPr>
      </p:pic>
    </p:spTree>
    <p:extLst>
      <p:ext uri="{BB962C8B-B14F-4D97-AF65-F5344CB8AC3E}">
        <p14:creationId xmlns:p14="http://schemas.microsoft.com/office/powerpoint/2010/main" val="1120017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lstStyle/>
          <a:p>
            <a:r>
              <a:rPr lang="es-ES" b="1" dirty="0">
                <a:latin typeface="Maiandra GD" panose="020E0502030308020204" pitchFamily="34" charset="0"/>
              </a:rPr>
              <a:t>Cuando el pecado se queda sin amonestación, su influencia es como la levadura y corrompe a otros. </a:t>
            </a:r>
          </a:p>
          <a:p>
            <a:pPr algn="ctr"/>
            <a:r>
              <a:rPr lang="es-ES" b="1" u="sng" dirty="0">
                <a:highlight>
                  <a:srgbClr val="FFFF00"/>
                </a:highlight>
                <a:latin typeface="Maiandra GD" panose="020E0502030308020204" pitchFamily="34" charset="0"/>
              </a:rPr>
              <a:t>I Corintios.5:6. </a:t>
            </a:r>
          </a:p>
          <a:p>
            <a:r>
              <a:rPr lang="es-ES" b="1" dirty="0">
                <a:latin typeface="Maiandra GD" panose="020E0502030308020204" pitchFamily="34" charset="0"/>
              </a:rPr>
              <a:t>La jactancia de ustedes no es buena.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¿No saben que un poco de levadura fermenta toda la masa?</a:t>
            </a:r>
            <a:r>
              <a:rPr lang="es-ES" b="1" dirty="0">
                <a:latin typeface="Maiandra GD" panose="020E0502030308020204" pitchFamily="34" charset="0"/>
              </a:rPr>
              <a:t> </a:t>
            </a:r>
          </a:p>
          <a:p>
            <a:r>
              <a:rPr lang="es-ES" b="1" dirty="0">
                <a:latin typeface="Maiandra GD" panose="020E0502030308020204" pitchFamily="34" charset="0"/>
              </a:rPr>
              <a:t>Las malas compañías corrompen las buenas costumbres. </a:t>
            </a:r>
          </a:p>
          <a:p>
            <a:pPr algn="ctr"/>
            <a:r>
              <a:rPr lang="es-ES" b="1" u="sng" dirty="0">
                <a:highlight>
                  <a:srgbClr val="FFFF00"/>
                </a:highlight>
                <a:latin typeface="Maiandra GD" panose="020E0502030308020204" pitchFamily="34" charset="0"/>
              </a:rPr>
              <a:t>I Corintios.15:33. </a:t>
            </a:r>
          </a:p>
          <a:p>
            <a:r>
              <a:rPr lang="es-ES" b="1" dirty="0">
                <a:latin typeface="Maiandra GD" panose="020E0502030308020204" pitchFamily="34" charset="0"/>
              </a:rPr>
              <a:t>No os dejéis engañar: </a:t>
            </a:r>
            <a:r>
              <a:rPr lang="es-ES" b="1" u="sng" dirty="0">
                <a:highlight>
                  <a:srgbClr val="00FFFF"/>
                </a:highlight>
                <a:latin typeface="Maiandra GD" panose="020E0502030308020204" pitchFamily="34" charset="0"/>
              </a:rPr>
              <a:t>"Las malas compañías corrompen las buenas costumbres."</a:t>
            </a:r>
            <a:r>
              <a:rPr lang="es-ES" b="1" dirty="0">
                <a:latin typeface="Maiandra GD" panose="020E0502030308020204" pitchFamily="34" charset="0"/>
              </a:rPr>
              <a:t> </a:t>
            </a:r>
          </a:p>
          <a:p>
            <a:r>
              <a:rPr lang="es-ES" b="1" dirty="0">
                <a:latin typeface="Maiandra GD" panose="020E0502030308020204" pitchFamily="34" charset="0"/>
              </a:rPr>
              <a:t>No tendremos la bendición de Dios si fallamos en este mandamiento. </a:t>
            </a:r>
          </a:p>
          <a:p>
            <a:pPr algn="ctr"/>
            <a:r>
              <a:rPr lang="es-ES" b="1" u="sng" dirty="0">
                <a:highlight>
                  <a:srgbClr val="FFFF00"/>
                </a:highlight>
                <a:latin typeface="Maiandra GD" panose="020E0502030308020204" pitchFamily="34" charset="0"/>
              </a:rPr>
              <a:t>Josue.7:10-26.</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0542" cy="1943100"/>
          </a:xfrm>
          <a:prstGeom prst="rect">
            <a:avLst/>
          </a:prstGeom>
        </p:spPr>
      </p:pic>
    </p:spTree>
    <p:extLst>
      <p:ext uri="{BB962C8B-B14F-4D97-AF65-F5344CB8AC3E}">
        <p14:creationId xmlns:p14="http://schemas.microsoft.com/office/powerpoint/2010/main" val="20859640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lstStyle/>
          <a:p>
            <a:r>
              <a:rPr lang="es-ES" b="1" dirty="0">
                <a:latin typeface="Maiandra GD" panose="020E0502030308020204" pitchFamily="34" charset="0"/>
              </a:rPr>
              <a:t>Y el SEÑOR dijo a Josué: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«¡Levántate!</a:t>
            </a:r>
            <a:r>
              <a:rPr lang="es-ES" b="1" dirty="0">
                <a:latin typeface="Maiandra GD" panose="020E0502030308020204" pitchFamily="34" charset="0"/>
              </a:rPr>
              <a:t> ¿Por qué te has postrado rostro en tierra?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V.11.</a:t>
            </a:r>
            <a:r>
              <a:rPr lang="es-ES" b="1" dirty="0">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»Israel ha pecado y también ha transgredido Mi pacto que les ordené.</a:t>
            </a:r>
            <a:r>
              <a:rPr lang="es-ES" b="1" dirty="0">
                <a:latin typeface="Maiandra GD" panose="020E0502030308020204" pitchFamily="34" charset="0"/>
              </a:rPr>
              <a:t> Y hasta han tomado de las cosas dedicadas al anatema, y también han robado y mentido, y además las han puesto entre sus propias cosas. </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V.12.</a:t>
            </a:r>
            <a:r>
              <a:rPr lang="es-ES" b="1" dirty="0">
                <a:latin typeface="Maiandra GD" panose="020E0502030308020204" pitchFamily="34" charset="0"/>
              </a:rPr>
              <a:t>  </a:t>
            </a:r>
          </a:p>
          <a:p>
            <a:r>
              <a:rPr lang="es-ES" b="1" dirty="0">
                <a:latin typeface="Maiandra GD" panose="020E0502030308020204" pitchFamily="34" charset="0"/>
              </a:rPr>
              <a:t>»No pueden, pues, los israelitas hacer frente a sus enemigos. Vuelven la espalda delante de sus enemigos porque se han convertido en anatema. </a:t>
            </a: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No estaré más con ustedes a menos que destruyan las cosas dedicadas al anatema de en medio de ustedes.</a:t>
            </a:r>
            <a:r>
              <a:rPr lang="es-ES" b="1" dirty="0">
                <a:latin typeface="Maiandra GD" panose="020E0502030308020204" pitchFamily="34" charset="0"/>
              </a:rPr>
              <a:t> </a:t>
            </a:r>
            <a:endParaRPr lang="es-ES" b="1" dirty="0">
              <a:highlight>
                <a:srgbClr val="FFFF00"/>
              </a:highlight>
              <a:latin typeface="Maiandra GD" panose="020E0502030308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0542" cy="1943100"/>
          </a:xfrm>
          <a:prstGeom prst="rect">
            <a:avLst/>
          </a:prstGeom>
        </p:spPr>
      </p:pic>
    </p:spTree>
    <p:extLst>
      <p:ext uri="{BB962C8B-B14F-4D97-AF65-F5344CB8AC3E}">
        <p14:creationId xmlns:p14="http://schemas.microsoft.com/office/powerpoint/2010/main" val="3067660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fontScale="92500"/>
          </a:bodyPr>
          <a:lstStyle/>
          <a:p>
            <a:pPr algn="ctr"/>
            <a:r>
              <a:rPr lang="es-ES" b="1" dirty="0">
                <a:highlight>
                  <a:srgbClr val="FFFF00"/>
                </a:highlight>
                <a:latin typeface="Maiandra GD" panose="020E0502030308020204" pitchFamily="34" charset="0"/>
              </a:rPr>
              <a:t>V.13.</a:t>
            </a:r>
          </a:p>
          <a:p>
            <a:r>
              <a:rPr lang="es-ES" b="1" dirty="0">
                <a:latin typeface="Maiandra GD" panose="020E0502030308020204" pitchFamily="34" charset="0"/>
              </a:rPr>
              <a:t>»Levántate, consagra al pueblo y di: “Conságrense para mañana, porque así ha dicho el SEÑOR, Dios de Israel: ‘Hay anatema en medio de ti, oh Israel. </a:t>
            </a:r>
            <a:r>
              <a:rPr lang="es-ES" b="1" u="sng" dirty="0">
                <a:effectLst>
                  <a:outerShdw blurRad="38100" dist="38100" dir="2700000" algn="tl">
                    <a:srgbClr val="000000">
                      <a:alpha val="43137"/>
                    </a:srgbClr>
                  </a:outerShdw>
                </a:effectLst>
                <a:highlight>
                  <a:srgbClr val="00FFFF"/>
                </a:highlight>
                <a:latin typeface="Maiandra GD" panose="020E0502030308020204" pitchFamily="34" charset="0"/>
              </a:rPr>
              <a:t>No podrás hacer frente a tus enemigos hasta que quiten el anatema de en medio de ustedes’.</a:t>
            </a:r>
            <a:r>
              <a:rPr lang="es-ES" b="1" dirty="0">
                <a:latin typeface="Maiandra GD" panose="020E0502030308020204" pitchFamily="34" charset="0"/>
              </a:rPr>
              <a:t> </a:t>
            </a:r>
          </a:p>
          <a:p>
            <a:r>
              <a:rPr lang="es-ES" b="1" dirty="0">
                <a:latin typeface="Maiandra GD" panose="020E0502030308020204" pitchFamily="34" charset="0"/>
              </a:rPr>
              <a:t>No iban a poder hacer frente a sus enemigos, hasta que no arreglaran el pecado que había en el pueblo.</a:t>
            </a:r>
          </a:p>
          <a:p>
            <a:r>
              <a:rPr lang="es-ES" b="1" dirty="0">
                <a:latin typeface="Maiandra GD" panose="020E0502030308020204" pitchFamily="34" charset="0"/>
              </a:rPr>
              <a:t>Dios estaba enojado con ellos, hasta que quitaron al pecador del pueblo.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V.26.</a:t>
            </a:r>
          </a:p>
          <a:p>
            <a:r>
              <a:rPr lang="es-ES" b="1" dirty="0">
                <a:latin typeface="Maiandra GD" panose="020E0502030308020204" pitchFamily="34" charset="0"/>
              </a:rPr>
              <a:t>Levantaron sobre él un gran montón de piedras que permanece hasta hoy.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El SEÑOR se volvió del furor de su ira.</a:t>
            </a:r>
            <a:r>
              <a:rPr lang="es-ES" b="1" dirty="0">
                <a:latin typeface="Maiandra GD" panose="020E0502030308020204" pitchFamily="34" charset="0"/>
              </a:rPr>
              <a:t> Por eso se ha llamado aquel lugar el valle de </a:t>
            </a:r>
            <a:r>
              <a:rPr lang="es-ES" b="1" dirty="0" err="1">
                <a:latin typeface="Maiandra GD" panose="020E0502030308020204" pitchFamily="34" charset="0"/>
              </a:rPr>
              <a:t>Acor</a:t>
            </a:r>
            <a:r>
              <a:rPr lang="es-ES" b="1" dirty="0">
                <a:latin typeface="Maiandra GD" panose="020E0502030308020204" pitchFamily="34" charset="0"/>
              </a:rPr>
              <a:t> hasta el día de hoy. </a:t>
            </a:r>
            <a:endParaRPr lang="es-ES" b="1" dirty="0">
              <a:highlight>
                <a:srgbClr val="FFFF00"/>
              </a:highlight>
              <a:latin typeface="Maiandra GD" panose="020E0502030308020204" pitchFamily="34"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640542" cy="1943100"/>
          </a:xfrm>
          <a:prstGeom prst="rect">
            <a:avLst/>
          </a:prstGeom>
        </p:spPr>
      </p:pic>
    </p:spTree>
    <p:extLst>
      <p:ext uri="{BB962C8B-B14F-4D97-AF65-F5344CB8AC3E}">
        <p14:creationId xmlns:p14="http://schemas.microsoft.com/office/powerpoint/2010/main" val="2529358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pPr algn="ctr"/>
            <a:r>
              <a:rPr lang="es-ES" b="1" u="sng" dirty="0">
                <a:highlight>
                  <a:srgbClr val="FFFF00"/>
                </a:highlight>
                <a:latin typeface="Maiandra GD" panose="020E0502030308020204" pitchFamily="34" charset="0"/>
              </a:rPr>
              <a:t>Proverbios.5:23. </a:t>
            </a:r>
          </a:p>
          <a:p>
            <a:r>
              <a:rPr lang="es-ES" b="1" u="sng" dirty="0">
                <a:solidFill>
                  <a:schemeClr val="bg1"/>
                </a:solidFill>
                <a:highlight>
                  <a:srgbClr val="FF00FF"/>
                </a:highlight>
                <a:latin typeface="Maiandra GD" panose="020E0502030308020204" pitchFamily="34" charset="0"/>
              </a:rPr>
              <a:t>Morirá por falta de instrucción,</a:t>
            </a:r>
            <a:r>
              <a:rPr lang="es-ES" b="1" dirty="0">
                <a:latin typeface="Maiandra GD" panose="020E0502030308020204" pitchFamily="34" charset="0"/>
              </a:rPr>
              <a:t> y por su mucha necedad perecerá.</a:t>
            </a:r>
          </a:p>
          <a:p>
            <a:pPr algn="ctr"/>
            <a:r>
              <a:rPr lang="es-ES" b="1" u="sng" dirty="0">
                <a:highlight>
                  <a:srgbClr val="FFFF00"/>
                </a:highlight>
                <a:latin typeface="Maiandra GD" panose="020E0502030308020204" pitchFamily="34" charset="0"/>
              </a:rPr>
              <a:t>Proverbios.12:1. </a:t>
            </a:r>
          </a:p>
          <a:p>
            <a:r>
              <a:rPr lang="es-ES" b="1" dirty="0">
                <a:latin typeface="Maiandra GD" panose="020E0502030308020204" pitchFamily="34" charset="0"/>
              </a:rPr>
              <a:t>El que ama la instrucción ama el conocimiento, </a:t>
            </a:r>
            <a:r>
              <a:rPr lang="es-ES" b="1" u="sng" dirty="0">
                <a:solidFill>
                  <a:schemeClr val="bg1"/>
                </a:solidFill>
                <a:highlight>
                  <a:srgbClr val="0000FF"/>
                </a:highlight>
                <a:latin typeface="Maiandra GD" panose="020E0502030308020204" pitchFamily="34" charset="0"/>
              </a:rPr>
              <a:t>pero el que odia la reprensión es torpe.</a:t>
            </a:r>
          </a:p>
          <a:p>
            <a:r>
              <a:rPr lang="es-ES" b="1" dirty="0">
                <a:latin typeface="Maiandra GD" panose="020E0502030308020204" pitchFamily="34" charset="0"/>
              </a:rPr>
              <a:t>Todo el que es receptivo a la disciplina e instrucción muestra que realmente quiere aprender, pero el que se resiente cuando se le corrige y rechaza la corrección, es ignorante.</a:t>
            </a:r>
          </a:p>
          <a:p>
            <a:pPr algn="ctr"/>
            <a:r>
              <a:rPr lang="es-ES" b="1" u="sng" dirty="0">
                <a:highlight>
                  <a:srgbClr val="FFFF00"/>
                </a:highlight>
                <a:latin typeface="Maiandra GD" panose="020E0502030308020204" pitchFamily="34" charset="0"/>
              </a:rPr>
              <a:t>Proverbios.15:5. </a:t>
            </a:r>
          </a:p>
          <a:p>
            <a:r>
              <a:rPr lang="es-ES" b="1" u="sng" dirty="0">
                <a:solidFill>
                  <a:schemeClr val="bg1"/>
                </a:solidFill>
                <a:highlight>
                  <a:srgbClr val="FF0000"/>
                </a:highlight>
                <a:latin typeface="Maiandra GD" panose="020E0502030308020204" pitchFamily="34" charset="0"/>
              </a:rPr>
              <a:t>El necio rechaza la disciplina de su padre,</a:t>
            </a:r>
            <a:r>
              <a:rPr lang="es-ES" b="1" dirty="0">
                <a:latin typeface="Maiandra GD" panose="020E0502030308020204" pitchFamily="34" charset="0"/>
              </a:rPr>
              <a:t> más el que acepta la reprensión es prudente. </a:t>
            </a:r>
          </a:p>
          <a:p>
            <a:r>
              <a:rPr lang="es-ES" b="1" dirty="0">
                <a:latin typeface="Maiandra GD" panose="020E0502030308020204" pitchFamily="34" charset="0"/>
              </a:rPr>
              <a:t>Piensa que su padre es un anticuado, que sus ideas están pasadas de moda y que su consejo no vale para nada.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13825"/>
          </a:xfrm>
          <a:prstGeom prst="rect">
            <a:avLst/>
          </a:prstGeom>
        </p:spPr>
      </p:pic>
    </p:spTree>
    <p:extLst>
      <p:ext uri="{BB962C8B-B14F-4D97-AF65-F5344CB8AC3E}">
        <p14:creationId xmlns:p14="http://schemas.microsoft.com/office/powerpoint/2010/main" val="1765510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r>
              <a:rPr lang="es-ES" b="1" dirty="0">
                <a:latin typeface="Maiandra GD" panose="020E0502030308020204" pitchFamily="34" charset="0"/>
              </a:rPr>
              <a:t>En cambio, el hijo sabio recibe y guarda la corrección, beneficiándose de ella. </a:t>
            </a:r>
          </a:p>
          <a:p>
            <a:r>
              <a:rPr lang="es-ES" b="1" dirty="0">
                <a:latin typeface="Maiandra GD" panose="020E0502030308020204" pitchFamily="34" charset="0"/>
              </a:rPr>
              <a:t>Es prudente y viene a ser aún más prudente.</a:t>
            </a:r>
          </a:p>
          <a:p>
            <a:pPr algn="ctr"/>
            <a:r>
              <a:rPr lang="es-ES" b="1" u="sng" dirty="0">
                <a:highlight>
                  <a:srgbClr val="FFFF00"/>
                </a:highlight>
                <a:latin typeface="Maiandra GD" panose="020E0502030308020204" pitchFamily="34" charset="0"/>
              </a:rPr>
              <a:t>V.10. </a:t>
            </a:r>
          </a:p>
          <a:p>
            <a:r>
              <a:rPr lang="es-ES" b="1" u="sng" dirty="0">
                <a:solidFill>
                  <a:schemeClr val="bg1"/>
                </a:solidFill>
                <a:highlight>
                  <a:srgbClr val="000080"/>
                </a:highlight>
                <a:latin typeface="Maiandra GD" panose="020E0502030308020204" pitchFamily="34" charset="0"/>
              </a:rPr>
              <a:t>La disciplina severa es para el que abandona el camino;</a:t>
            </a:r>
            <a:r>
              <a:rPr lang="es-ES" b="1" dirty="0">
                <a:latin typeface="Maiandra GD" panose="020E0502030308020204" pitchFamily="34" charset="0"/>
              </a:rPr>
              <a:t> el que aborrece la reprensión morirá. </a:t>
            </a:r>
          </a:p>
          <a:p>
            <a:pPr algn="ctr"/>
            <a:r>
              <a:rPr lang="es-ES" b="1" u="sng" dirty="0">
                <a:highlight>
                  <a:srgbClr val="FFFF00"/>
                </a:highlight>
                <a:latin typeface="Maiandra GD" panose="020E0502030308020204" pitchFamily="34" charset="0"/>
              </a:rPr>
              <a:t>V.32. </a:t>
            </a:r>
          </a:p>
          <a:p>
            <a:r>
              <a:rPr lang="es-ES" b="1" u="sng" dirty="0">
                <a:solidFill>
                  <a:schemeClr val="bg1"/>
                </a:solidFill>
                <a:highlight>
                  <a:srgbClr val="008080"/>
                </a:highlight>
                <a:latin typeface="Maiandra GD" panose="020E0502030308020204" pitchFamily="34" charset="0"/>
              </a:rPr>
              <a:t>El que tiene en poco la disciplina se desprecia a sí mismo,</a:t>
            </a:r>
            <a:r>
              <a:rPr lang="es-ES" b="1" dirty="0">
                <a:latin typeface="Maiandra GD" panose="020E0502030308020204" pitchFamily="34" charset="0"/>
              </a:rPr>
              <a:t> más el que escucha las reprensiones adquiere entendimiento. </a:t>
            </a:r>
          </a:p>
          <a:p>
            <a:r>
              <a:rPr lang="es-ES" b="1" dirty="0">
                <a:latin typeface="Maiandra GD" panose="020E0502030308020204" pitchFamily="34" charset="0"/>
              </a:rPr>
              <a:t>Cuando uno no quiere escuchar la disciplina piadosa, se menosprecia a sí mismo, porque invita sobre sí una catarata de ruina. </a:t>
            </a:r>
          </a:p>
          <a:p>
            <a:r>
              <a:rPr lang="es-ES" b="1" dirty="0">
                <a:latin typeface="Maiandra GD" panose="020E0502030308020204" pitchFamily="34" charset="0"/>
              </a:rPr>
              <a:t>Él que escucha la corrección lo hace para su propio bien.</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54167"/>
          </a:xfrm>
          <a:prstGeom prst="rect">
            <a:avLst/>
          </a:prstGeom>
        </p:spPr>
      </p:pic>
    </p:spTree>
    <p:extLst>
      <p:ext uri="{BB962C8B-B14F-4D97-AF65-F5344CB8AC3E}">
        <p14:creationId xmlns:p14="http://schemas.microsoft.com/office/powerpoint/2010/main" val="31752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pPr algn="ctr"/>
            <a:r>
              <a:rPr lang="es-ES" b="1" u="sng" dirty="0">
                <a:highlight>
                  <a:srgbClr val="FFFF00"/>
                </a:highlight>
                <a:latin typeface="Maiandra GD" panose="020E0502030308020204" pitchFamily="34" charset="0"/>
              </a:rPr>
              <a:t>Salmos.141:5. </a:t>
            </a:r>
          </a:p>
          <a:p>
            <a:r>
              <a:rPr lang="es-ES" b="1" u="sng" dirty="0">
                <a:solidFill>
                  <a:schemeClr val="bg1"/>
                </a:solidFill>
                <a:highlight>
                  <a:srgbClr val="008000"/>
                </a:highlight>
                <a:latin typeface="Maiandra GD" panose="020E0502030308020204" pitchFamily="34" charset="0"/>
              </a:rPr>
              <a:t>Que el justo me hiera con bondad y me reprenda; es aceite sobre la cabeza;</a:t>
            </a:r>
            <a:r>
              <a:rPr lang="es-ES" b="1" dirty="0">
                <a:latin typeface="Maiandra GD" panose="020E0502030308020204" pitchFamily="34" charset="0"/>
              </a:rPr>
              <a:t> no lo rechace mi cabeza, pues todavía mi oración es contra las obras impías.</a:t>
            </a:r>
          </a:p>
          <a:p>
            <a:r>
              <a:rPr lang="es-ES" b="1" dirty="0">
                <a:latin typeface="Maiandra GD" panose="020E0502030308020204" pitchFamily="34" charset="0"/>
              </a:rPr>
              <a:t>Las sugerencias, críticas y reprensiones de los amigos piadosos son bien acogidas por las personas sensatas. </a:t>
            </a:r>
          </a:p>
          <a:p>
            <a:r>
              <a:rPr lang="es-ES" b="1" dirty="0">
                <a:latin typeface="Maiandra GD" panose="020E0502030308020204" pitchFamily="34" charset="0"/>
              </a:rPr>
              <a:t>A menudo nosotros no podemos ver nuestros propios fallos tan claramente como los podemos ver en los demás. </a:t>
            </a:r>
          </a:p>
          <a:p>
            <a:r>
              <a:rPr lang="es-ES" b="1" dirty="0">
                <a:latin typeface="Maiandra GD" panose="020E0502030308020204" pitchFamily="34" charset="0"/>
              </a:rPr>
              <a:t>Sólo aquellos que realmente nos quieren estarán dispuestos a señalarnos nuestros defectos y «puntos flacos».</a:t>
            </a:r>
          </a:p>
          <a:p>
            <a:r>
              <a:rPr lang="es-ES" b="1" dirty="0">
                <a:latin typeface="Maiandra GD" panose="020E0502030308020204" pitchFamily="34" charset="0"/>
              </a:rPr>
              <a:t>Porque quieren nuestra corrección y salvación.</a:t>
            </a:r>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67614"/>
          </a:xfrm>
          <a:prstGeom prst="rect">
            <a:avLst/>
          </a:prstGeom>
        </p:spPr>
      </p:pic>
    </p:spTree>
    <p:extLst>
      <p:ext uri="{BB962C8B-B14F-4D97-AF65-F5344CB8AC3E}">
        <p14:creationId xmlns:p14="http://schemas.microsoft.com/office/powerpoint/2010/main" val="31962189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r>
              <a:rPr lang="es-ES" b="1" dirty="0">
                <a:latin typeface="Maiandra GD" panose="020E0502030308020204" pitchFamily="34" charset="0"/>
              </a:rPr>
              <a:t>Ahora bien, hermanos, os mandamos en el nombre de nuestro Señor Jesucristo,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que os apartéis de todo hermano que ande desordenadamente,</a:t>
            </a:r>
            <a:r>
              <a:rPr lang="es-ES" b="1" dirty="0">
                <a:latin typeface="Maiandra GD" panose="020E0502030308020204" pitchFamily="34" charset="0"/>
              </a:rPr>
              <a:t> y no según la doctrina que recibisteis de nosotros. </a:t>
            </a:r>
          </a:p>
          <a:p>
            <a:r>
              <a:rPr lang="es-ES" b="1" dirty="0">
                <a:latin typeface="Maiandra GD" panose="020E0502030308020204" pitchFamily="34" charset="0"/>
              </a:rPr>
              <a:t>1. Es un mandamiento- Mandamos, ordenamos.</a:t>
            </a:r>
          </a:p>
          <a:p>
            <a:r>
              <a:rPr lang="es-ES" b="1" dirty="0">
                <a:latin typeface="Maiandra GD" panose="020E0502030308020204" pitchFamily="34" charset="0"/>
              </a:rPr>
              <a:t>2. Es por la autoridad de Cristo- En Él nombre.</a:t>
            </a:r>
          </a:p>
          <a:p>
            <a:r>
              <a:rPr lang="es-ES" b="1" dirty="0">
                <a:latin typeface="Maiandra GD" panose="020E0502030308020204" pitchFamily="34" charset="0"/>
              </a:rPr>
              <a:t>3. Apartarnos.</a:t>
            </a:r>
          </a:p>
          <a:p>
            <a:r>
              <a:rPr lang="es-ES" b="1" dirty="0">
                <a:latin typeface="Maiandra GD" panose="020E0502030308020204" pitchFamily="34" charset="0"/>
              </a:rPr>
              <a:t>4. Desordenadamente.</a:t>
            </a:r>
          </a:p>
          <a:p>
            <a:r>
              <a:rPr lang="es-ES" b="1" dirty="0">
                <a:latin typeface="Maiandra GD" panose="020E0502030308020204" pitchFamily="34" charset="0"/>
              </a:rPr>
              <a:t>5. La doctrina de Cristo.</a:t>
            </a:r>
          </a:p>
          <a:p>
            <a:r>
              <a:rPr lang="es-ES" b="1" dirty="0">
                <a:latin typeface="Maiandra GD" panose="020E0502030308020204" pitchFamily="34" charset="0"/>
              </a:rPr>
              <a:t>La palabra </a:t>
            </a:r>
            <a:r>
              <a:rPr lang="es-ES" b="1" u="sng" dirty="0">
                <a:highlight>
                  <a:srgbClr val="00FF00"/>
                </a:highlight>
                <a:latin typeface="Maiandra GD" panose="020E0502030308020204" pitchFamily="34" charset="0"/>
              </a:rPr>
              <a:t>“desordenado”</a:t>
            </a:r>
            <a:r>
              <a:rPr lang="es-ES" b="1" dirty="0">
                <a:latin typeface="Maiandra GD" panose="020E0502030308020204" pitchFamily="34" charset="0"/>
              </a:rPr>
              <a:t> Es un término militar, que significa, romper las filas, fuera de su puesto en las filas.</a:t>
            </a:r>
          </a:p>
          <a:p>
            <a:r>
              <a:rPr lang="es-ES" b="1" dirty="0">
                <a:latin typeface="Maiandra GD" panose="020E0502030308020204" pitchFamily="34" charset="0"/>
              </a:rPr>
              <a:t>Dentro de los que andan desordenadamente están: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43"/>
            <a:ext cx="1640542" cy="1927272"/>
          </a:xfrm>
          <a:prstGeom prst="rect">
            <a:avLst/>
          </a:prstGeom>
        </p:spPr>
      </p:pic>
    </p:spTree>
    <p:extLst>
      <p:ext uri="{BB962C8B-B14F-4D97-AF65-F5344CB8AC3E}">
        <p14:creationId xmlns:p14="http://schemas.microsoft.com/office/powerpoint/2010/main" val="157045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pPr algn="ct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¿Qué hacer cuando Él hermano se ha arrepentido?</a:t>
            </a:r>
          </a:p>
          <a:p>
            <a:r>
              <a:rPr lang="es-ES" b="1" dirty="0">
                <a:latin typeface="Maiandra GD" panose="020E0502030308020204" pitchFamily="34" charset="0"/>
              </a:rPr>
              <a:t>Perdonarle.</a:t>
            </a:r>
          </a:p>
          <a:p>
            <a:pPr algn="ctr"/>
            <a:r>
              <a:rPr lang="es-ES" b="1" u="sng" dirty="0">
                <a:highlight>
                  <a:srgbClr val="FFFF00"/>
                </a:highlight>
                <a:latin typeface="Maiandra GD" panose="020E0502030308020204" pitchFamily="34" charset="0"/>
              </a:rPr>
              <a:t>II Corintios.2:6-8.</a:t>
            </a:r>
          </a:p>
          <a:p>
            <a:r>
              <a:rPr lang="es-ES" b="1" u="sng" dirty="0">
                <a:highlight>
                  <a:srgbClr val="00FF00"/>
                </a:highlight>
                <a:latin typeface="Maiandra GD" panose="020E0502030308020204" pitchFamily="34" charset="0"/>
              </a:rPr>
              <a:t>Es suficiente para tal persona este castigo</a:t>
            </a:r>
            <a:r>
              <a:rPr lang="es-ES" b="1" dirty="0">
                <a:latin typeface="Maiandra GD" panose="020E0502030308020204" pitchFamily="34" charset="0"/>
              </a:rPr>
              <a:t> que le fue impuesto por la mayoría; </a:t>
            </a:r>
          </a:p>
          <a:p>
            <a:pPr algn="ctr"/>
            <a:r>
              <a:rPr lang="es-ES" b="1" u="sng" dirty="0">
                <a:highlight>
                  <a:srgbClr val="FFFF00"/>
                </a:highlight>
                <a:latin typeface="Maiandra GD" panose="020E0502030308020204" pitchFamily="34" charset="0"/>
              </a:rPr>
              <a:t>V.7.</a:t>
            </a:r>
          </a:p>
          <a:p>
            <a:r>
              <a:rPr lang="es-ES" b="1" dirty="0">
                <a:latin typeface="Maiandra GD" panose="020E0502030308020204" pitchFamily="34" charset="0"/>
              </a:rPr>
              <a:t>así que, por el contrario, </a:t>
            </a:r>
            <a:r>
              <a:rPr lang="es-ES" b="1" u="sng" dirty="0">
                <a:solidFill>
                  <a:schemeClr val="bg1"/>
                </a:solidFill>
                <a:highlight>
                  <a:srgbClr val="FF00FF"/>
                </a:highlight>
                <a:latin typeface="Maiandra GD" panose="020E0502030308020204" pitchFamily="34" charset="0"/>
              </a:rPr>
              <a:t>vosotros más bien deberíais perdonarlo  y consolarlo,</a:t>
            </a:r>
            <a:r>
              <a:rPr lang="es-ES" b="1" dirty="0">
                <a:latin typeface="Maiandra GD" panose="020E0502030308020204" pitchFamily="34" charset="0"/>
              </a:rPr>
              <a:t> no sea que en alguna manera éste sea abrumado por tanta tristeza. </a:t>
            </a:r>
          </a:p>
          <a:p>
            <a:pPr algn="ctr"/>
            <a:r>
              <a:rPr lang="es-ES" b="1" u="sng" dirty="0">
                <a:highlight>
                  <a:srgbClr val="FFFF00"/>
                </a:highlight>
                <a:latin typeface="Maiandra GD" panose="020E0502030308020204" pitchFamily="34" charset="0"/>
              </a:rPr>
              <a:t>V.8.</a:t>
            </a:r>
          </a:p>
          <a:p>
            <a:r>
              <a:rPr lang="es-ES" b="1" dirty="0">
                <a:latin typeface="Maiandra GD" panose="020E0502030308020204" pitchFamily="34" charset="0"/>
              </a:rPr>
              <a:t>Por lo cual os ruego que </a:t>
            </a:r>
            <a:r>
              <a:rPr lang="es-ES" b="1" u="sng" dirty="0">
                <a:solidFill>
                  <a:schemeClr val="bg1"/>
                </a:solidFill>
                <a:highlight>
                  <a:srgbClr val="0000FF"/>
                </a:highlight>
                <a:latin typeface="Maiandra GD" panose="020E0502030308020204" pitchFamily="34" charset="0"/>
              </a:rPr>
              <a:t>reafirméis vuestro amor hacia él.</a:t>
            </a:r>
          </a:p>
          <a:p>
            <a:r>
              <a:rPr lang="es-ES" b="1" dirty="0">
                <a:latin typeface="Maiandra GD" panose="020E0502030308020204" pitchFamily="34" charset="0"/>
              </a:rPr>
              <a:t>Si se arrepiente perdonemos.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54167"/>
          </a:xfrm>
          <a:prstGeom prst="rect">
            <a:avLst/>
          </a:prstGeom>
        </p:spPr>
      </p:pic>
    </p:spTree>
    <p:extLst>
      <p:ext uri="{BB962C8B-B14F-4D97-AF65-F5344CB8AC3E}">
        <p14:creationId xmlns:p14="http://schemas.microsoft.com/office/powerpoint/2010/main" val="301380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a:bodyPr>
          <a:lstStyle/>
          <a:p>
            <a:pPr algn="ctr"/>
            <a:r>
              <a:rPr lang="es-ES" b="1" u="sng" dirty="0">
                <a:highlight>
                  <a:srgbClr val="FFFF00"/>
                </a:highlight>
                <a:latin typeface="Maiandra GD" panose="020E0502030308020204" pitchFamily="34" charset="0"/>
              </a:rPr>
              <a:t>Lucas.17:3.</a:t>
            </a:r>
          </a:p>
          <a:p>
            <a:r>
              <a:rPr lang="es-ES" b="1" dirty="0">
                <a:latin typeface="Maiandra GD" panose="020E0502030308020204" pitchFamily="34" charset="0"/>
              </a:rPr>
              <a:t>¡Tened cuidado! Si tu hermano peca, repréndelo; </a:t>
            </a:r>
            <a:r>
              <a:rPr lang="es-ES" b="1" u="sng" dirty="0">
                <a:solidFill>
                  <a:schemeClr val="bg1"/>
                </a:solidFill>
                <a:highlight>
                  <a:srgbClr val="FF0000"/>
                </a:highlight>
                <a:latin typeface="Maiandra GD" panose="020E0502030308020204" pitchFamily="34" charset="0"/>
              </a:rPr>
              <a:t>y si se arrepiente, perdónalo.</a:t>
            </a:r>
            <a:r>
              <a:rPr lang="es-ES" b="1" dirty="0">
                <a:latin typeface="Maiandra GD" panose="020E0502030308020204" pitchFamily="34" charset="0"/>
              </a:rPr>
              <a:t> </a:t>
            </a:r>
          </a:p>
          <a:p>
            <a:r>
              <a:rPr lang="es-ES" b="1" dirty="0">
                <a:latin typeface="Maiandra GD" panose="020E0502030308020204" pitchFamily="34" charset="0"/>
              </a:rPr>
              <a:t>Si Él hermano que pecado se arrepiente debemos perdonarlo inmediatamente.</a:t>
            </a:r>
          </a:p>
          <a:p>
            <a:r>
              <a:rPr lang="es-ES" b="1" dirty="0">
                <a:latin typeface="Maiandra GD" panose="020E0502030308020204" pitchFamily="34" charset="0"/>
              </a:rPr>
              <a:t>No debemos seguir sacando a luz el pecado que ya fue perdonado.</a:t>
            </a:r>
          </a:p>
          <a:p>
            <a:r>
              <a:rPr lang="es-ES" b="1" dirty="0">
                <a:latin typeface="Maiandra GD" panose="020E0502030308020204" pitchFamily="34" charset="0"/>
              </a:rPr>
              <a:t>Tenemos que tener la mejor actitud para perdonar.</a:t>
            </a:r>
          </a:p>
          <a:p>
            <a:pPr algn="ctr"/>
            <a:r>
              <a:rPr lang="es-ES" b="1" u="sng" dirty="0">
                <a:highlight>
                  <a:srgbClr val="FFFF00"/>
                </a:highlight>
                <a:latin typeface="Maiandra GD" panose="020E0502030308020204" pitchFamily="34" charset="0"/>
              </a:rPr>
              <a:t>Mateo.6:14-15.</a:t>
            </a:r>
          </a:p>
          <a:p>
            <a:r>
              <a:rPr lang="es-ES" b="1" u="sng" dirty="0">
                <a:solidFill>
                  <a:schemeClr val="bg1"/>
                </a:solidFill>
                <a:highlight>
                  <a:srgbClr val="000080"/>
                </a:highlight>
                <a:latin typeface="Maiandra GD" panose="020E0502030308020204" pitchFamily="34" charset="0"/>
              </a:rPr>
              <a:t>Porque si perdonáis a los hombres sus transgresiones,</a:t>
            </a:r>
            <a:r>
              <a:rPr lang="es-ES" b="1" dirty="0">
                <a:latin typeface="Maiandra GD" panose="020E0502030308020204" pitchFamily="34" charset="0"/>
              </a:rPr>
              <a:t> también vuestro Padre celestial os perdonará a vosotros. </a:t>
            </a:r>
          </a:p>
          <a:p>
            <a:pPr algn="ctr"/>
            <a:r>
              <a:rPr lang="es-ES" b="1" u="sng" dirty="0">
                <a:highlight>
                  <a:srgbClr val="FFFF00"/>
                </a:highlight>
                <a:latin typeface="Maiandra GD" panose="020E0502030308020204" pitchFamily="34" charset="0"/>
              </a:rPr>
              <a:t>V.15.</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54167"/>
          </a:xfrm>
          <a:prstGeom prst="rect">
            <a:avLst/>
          </a:prstGeom>
        </p:spPr>
      </p:pic>
    </p:spTree>
    <p:extLst>
      <p:ext uri="{BB962C8B-B14F-4D97-AF65-F5344CB8AC3E}">
        <p14:creationId xmlns:p14="http://schemas.microsoft.com/office/powerpoint/2010/main" val="1039515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a:bodyPr>
          <a:lstStyle/>
          <a:p>
            <a:r>
              <a:rPr lang="es-ES" b="1" dirty="0">
                <a:latin typeface="Maiandra GD" panose="020E0502030308020204" pitchFamily="34" charset="0"/>
              </a:rPr>
              <a:t>Pero si no perdonáis a los hombres, </a:t>
            </a:r>
            <a:r>
              <a:rPr lang="es-ES" b="1" u="sng" dirty="0">
                <a:solidFill>
                  <a:schemeClr val="bg1"/>
                </a:solidFill>
                <a:highlight>
                  <a:srgbClr val="800080"/>
                </a:highlight>
                <a:latin typeface="Maiandra GD" panose="020E0502030308020204" pitchFamily="34" charset="0"/>
              </a:rPr>
              <a:t>tampoco vuestro Padre perdonará vuestras transgresiones.</a:t>
            </a:r>
            <a:r>
              <a:rPr lang="es-ES" b="1" dirty="0">
                <a:latin typeface="Maiandra GD" panose="020E0502030308020204" pitchFamily="34" charset="0"/>
              </a:rPr>
              <a:t> </a:t>
            </a:r>
          </a:p>
          <a:p>
            <a:r>
              <a:rPr lang="es-ES" b="1" dirty="0">
                <a:latin typeface="Maiandra GD" panose="020E0502030308020204" pitchFamily="34" charset="0"/>
              </a:rPr>
              <a:t>Ahora debemos de demostrar el amor y el perdón a nuestro hermano.</a:t>
            </a:r>
          </a:p>
          <a:p>
            <a:r>
              <a:rPr lang="es-ES" b="1" dirty="0">
                <a:latin typeface="Maiandra GD" panose="020E0502030308020204" pitchFamily="34" charset="0"/>
              </a:rPr>
              <a:t>Animarle confortarle para que siga adelante y ayudarle.</a:t>
            </a:r>
          </a:p>
          <a:p>
            <a:r>
              <a:rPr lang="es-ES" b="1" dirty="0">
                <a:latin typeface="Maiandra GD" panose="020E0502030308020204" pitchFamily="34" charset="0"/>
              </a:rPr>
              <a:t>No hay nada de un tiempo de arrepentimiento, o cierta disciplina como:</a:t>
            </a:r>
          </a:p>
          <a:p>
            <a:r>
              <a:rPr lang="es-ES" b="1" dirty="0">
                <a:latin typeface="Maiandra GD" panose="020E0502030308020204" pitchFamily="34" charset="0"/>
              </a:rPr>
              <a:t>No leer un texto.</a:t>
            </a:r>
          </a:p>
          <a:p>
            <a:r>
              <a:rPr lang="es-ES" b="1" dirty="0">
                <a:latin typeface="Maiandra GD" panose="020E0502030308020204" pitchFamily="34" charset="0"/>
              </a:rPr>
              <a:t>No darle la cena del Señor.</a:t>
            </a:r>
          </a:p>
          <a:p>
            <a:r>
              <a:rPr lang="es-ES" b="1" dirty="0">
                <a:latin typeface="Maiandra GD" panose="020E0502030308020204" pitchFamily="34" charset="0"/>
              </a:rPr>
              <a:t>No saludarlo.</a:t>
            </a:r>
          </a:p>
          <a:p>
            <a:r>
              <a:rPr lang="es-ES" b="1" dirty="0">
                <a:latin typeface="Maiandra GD" panose="020E0502030308020204" pitchFamily="34" charset="0"/>
              </a:rPr>
              <a:t>Menospreciarlo.</a:t>
            </a:r>
          </a:p>
          <a:p>
            <a:r>
              <a:rPr lang="es-ES" b="1" dirty="0">
                <a:latin typeface="Maiandra GD" panose="020E0502030308020204" pitchFamily="34" charset="0"/>
              </a:rPr>
              <a:t>Nada de eso es bíblico hermanos.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3"/>
            <a:ext cx="1640542" cy="1954167"/>
          </a:xfrm>
          <a:prstGeom prst="rect">
            <a:avLst/>
          </a:prstGeom>
        </p:spPr>
      </p:pic>
    </p:spTree>
    <p:extLst>
      <p:ext uri="{BB962C8B-B14F-4D97-AF65-F5344CB8AC3E}">
        <p14:creationId xmlns:p14="http://schemas.microsoft.com/office/powerpoint/2010/main" val="1340647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C9523-273B-DB39-1EFC-2ACD288DC12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A53B37C-7B70-377E-15FB-D0600F590B87}"/>
              </a:ext>
            </a:extLst>
          </p:cNvPr>
          <p:cNvPicPr>
            <a:picLocks noChangeAspect="1"/>
          </p:cNvPicPr>
          <p:nvPr/>
        </p:nvPicPr>
        <p:blipFill>
          <a:blip r:embed="rId2"/>
          <a:stretch>
            <a:fillRect/>
          </a:stretch>
        </p:blipFill>
        <p:spPr>
          <a:xfrm>
            <a:off x="0" y="0"/>
            <a:ext cx="9144000" cy="6839760"/>
          </a:xfrm>
          <a:prstGeom prst="rect">
            <a:avLst/>
          </a:prstGeom>
        </p:spPr>
      </p:pic>
      <p:sp>
        <p:nvSpPr>
          <p:cNvPr id="5" name="Documento 4">
            <a:extLst>
              <a:ext uri="{FF2B5EF4-FFF2-40B4-BE49-F238E27FC236}">
                <a16:creationId xmlns:a16="http://schemas.microsoft.com/office/drawing/2014/main" id="{EE27F3CF-C25A-4AD1-11F6-8B4AEB9FEF48}"/>
              </a:ext>
            </a:extLst>
          </p:cNvPr>
          <p:cNvSpPr/>
          <p:nvPr/>
        </p:nvSpPr>
        <p:spPr>
          <a:xfrm>
            <a:off x="0" y="0"/>
            <a:ext cx="9143999" cy="1330960"/>
          </a:xfrm>
          <a:prstGeom prst="flowChart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a:extLst>
              <a:ext uri="{FF2B5EF4-FFF2-40B4-BE49-F238E27FC236}">
                <a16:creationId xmlns:a16="http://schemas.microsoft.com/office/drawing/2014/main" id="{98D86E02-BBCD-6415-B6DF-7535B14F150C}"/>
              </a:ext>
            </a:extLst>
          </p:cNvPr>
          <p:cNvSpPr>
            <a:spLocks noGrp="1"/>
          </p:cNvSpPr>
          <p:nvPr>
            <p:ph idx="1"/>
          </p:nvPr>
        </p:nvSpPr>
        <p:spPr>
          <a:xfrm>
            <a:off x="1640542" y="1330960"/>
            <a:ext cx="7503458" cy="5504458"/>
          </a:xfrm>
        </p:spPr>
        <p:txBody>
          <a:bodyPr>
            <a:normAutofit fontScale="92500" lnSpcReduction="10000"/>
          </a:bodyPr>
          <a:lstStyle/>
          <a:p>
            <a:r>
              <a:rPr lang="es-ES" b="1" dirty="0">
                <a:latin typeface="Maiandra GD" panose="020E0502030308020204" pitchFamily="34" charset="0"/>
              </a:rPr>
              <a:t>Esta es una pregunta muy importante que debemos contesta siempre a la luz de la Biblia.</a:t>
            </a:r>
          </a:p>
          <a:p>
            <a:r>
              <a:rPr lang="es-ES" b="1" dirty="0">
                <a:latin typeface="Maiandra GD" panose="020E0502030308020204" pitchFamily="34" charset="0"/>
              </a:rPr>
              <a:t>¿Qué sucede cuando una iglesia local lleva a cabo la disciplina Bíblica y el miembro o los miembros disciplinado no corrigen y se van y ponen membresía en otra iglesia local?</a:t>
            </a:r>
          </a:p>
          <a:p>
            <a:r>
              <a:rPr lang="es-ES" b="1" dirty="0">
                <a:latin typeface="Maiandra GD" panose="020E0502030308020204" pitchFamily="34" charset="0"/>
              </a:rPr>
              <a:t>¿Puede esta iglesia local recibirle sin los hermanos haber arreglado su situación espiritual?</a:t>
            </a:r>
          </a:p>
          <a:p>
            <a:r>
              <a:rPr lang="es-ES" b="1" dirty="0">
                <a:latin typeface="Maiandra GD" panose="020E0502030308020204" pitchFamily="34" charset="0"/>
              </a:rPr>
              <a:t>Primero toda iglesia local debe ver por la pureza de la iglesia local.</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Corintios.5:2.</a:t>
            </a:r>
          </a:p>
          <a:p>
            <a:r>
              <a:rPr lang="es-ES" b="1" dirty="0">
                <a:latin typeface="Maiandra GD" panose="020E0502030308020204" pitchFamily="34" charset="0"/>
              </a:rPr>
              <a:t>¡Y ustedes se han vuelto arrogantes en lugar de haberse entristecido, </a:t>
            </a: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para que el que de entre ustedes ha cometido esta acción fuera expulsado de en medio de ustedes!</a:t>
            </a:r>
            <a:r>
              <a:rPr lang="es-ES" b="1" dirty="0">
                <a:latin typeface="Maiandra GD" panose="020E0502030308020204" pitchFamily="34" charset="0"/>
              </a:rPr>
              <a:t> </a:t>
            </a:r>
          </a:p>
        </p:txBody>
      </p:sp>
      <p:sp>
        <p:nvSpPr>
          <p:cNvPr id="4" name="Rectángulo 3">
            <a:extLst>
              <a:ext uri="{FF2B5EF4-FFF2-40B4-BE49-F238E27FC236}">
                <a16:creationId xmlns:a16="http://schemas.microsoft.com/office/drawing/2014/main" id="{B9DAB6B6-8CC0-6D8D-7D1C-2A8DC43BEF4C}"/>
              </a:ext>
            </a:extLst>
          </p:cNvPr>
          <p:cNvSpPr/>
          <p:nvPr/>
        </p:nvSpPr>
        <p:spPr>
          <a:xfrm>
            <a:off x="-1" y="0"/>
            <a:ext cx="9143999" cy="1077218"/>
          </a:xfrm>
          <a:prstGeom prst="rect">
            <a:avLst/>
          </a:prstGeom>
        </p:spPr>
        <p:txBody>
          <a:bodyPr wrap="square">
            <a:spAutoFit/>
          </a:bodyPr>
          <a:lstStyle/>
          <a:p>
            <a:pPr algn="ctr"/>
            <a:r>
              <a:rPr lang="es-ES" sz="3200" b="1" u="sng"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aiandra GD" panose="020E0502030308020204" pitchFamily="34" charset="0"/>
              </a:rPr>
              <a:t>¿QUÈ SUCEDE CUANDO UNA IGLESIA LOCAL LLEVA ACABO LA DISCIPLINA BIBLICA?</a:t>
            </a:r>
          </a:p>
        </p:txBody>
      </p:sp>
    </p:spTree>
    <p:extLst>
      <p:ext uri="{BB962C8B-B14F-4D97-AF65-F5344CB8AC3E}">
        <p14:creationId xmlns:p14="http://schemas.microsoft.com/office/powerpoint/2010/main" val="4281968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CE37-912C-AD6D-E20A-23BFB6A08C94}"/>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7C2998C-ACAE-66CA-1258-74179E53C138}"/>
              </a:ext>
            </a:extLst>
          </p:cNvPr>
          <p:cNvPicPr>
            <a:picLocks noChangeAspect="1"/>
          </p:cNvPicPr>
          <p:nvPr/>
        </p:nvPicPr>
        <p:blipFill>
          <a:blip r:embed="rId2"/>
          <a:stretch>
            <a:fillRect/>
          </a:stretch>
        </p:blipFill>
        <p:spPr>
          <a:xfrm>
            <a:off x="0" y="0"/>
            <a:ext cx="9144000" cy="6839760"/>
          </a:xfrm>
          <a:prstGeom prst="rect">
            <a:avLst/>
          </a:prstGeom>
        </p:spPr>
      </p:pic>
      <p:sp>
        <p:nvSpPr>
          <p:cNvPr id="3" name="Marcador de contenido 2">
            <a:extLst>
              <a:ext uri="{FF2B5EF4-FFF2-40B4-BE49-F238E27FC236}">
                <a16:creationId xmlns:a16="http://schemas.microsoft.com/office/drawing/2014/main" id="{419F4CEE-1B46-C781-0E16-B3116956FC91}"/>
              </a:ext>
            </a:extLst>
          </p:cNvPr>
          <p:cNvSpPr>
            <a:spLocks noGrp="1"/>
          </p:cNvSpPr>
          <p:nvPr>
            <p:ph idx="1"/>
          </p:nvPr>
        </p:nvSpPr>
        <p:spPr>
          <a:xfrm>
            <a:off x="1640542" y="18240"/>
            <a:ext cx="7503458" cy="6817178"/>
          </a:xfrm>
        </p:spPr>
        <p:txBody>
          <a:bodyPr/>
          <a:lstStyle/>
          <a:p>
            <a:r>
              <a:rPr lang="es-ES" b="1" dirty="0">
                <a:latin typeface="Maiandra GD" panose="020E0502030308020204" pitchFamily="34" charset="0"/>
              </a:rPr>
              <a:t>Toda iglesia local debe pedir recomendaciones a la iglesia donde él hermano o los hermanos fueron miembro y asegurarse que es fiel.</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Hechos.18:27.</a:t>
            </a:r>
          </a:p>
          <a:p>
            <a:r>
              <a:rPr lang="es-ES" b="1" dirty="0">
                <a:latin typeface="Maiandra GD" panose="020E0502030308020204" pitchFamily="34" charset="0"/>
              </a:rPr>
              <a:t>Cuando Apolos quiso pasar a Acaya, los hermanos lo animaron, </a:t>
            </a:r>
            <a:r>
              <a:rPr lang="es-ES" b="1" u="sng" dirty="0">
                <a:solidFill>
                  <a:schemeClr val="bg1"/>
                </a:solidFill>
                <a:effectLst>
                  <a:outerShdw blurRad="38100" dist="38100" dir="2700000" algn="tl">
                    <a:srgbClr val="000000">
                      <a:alpha val="43137"/>
                    </a:srgbClr>
                  </a:outerShdw>
                </a:effectLst>
                <a:highlight>
                  <a:srgbClr val="800000"/>
                </a:highlight>
                <a:latin typeface="Maiandra GD" panose="020E0502030308020204" pitchFamily="34" charset="0"/>
              </a:rPr>
              <a:t>y escribieron a los discípulos que lo recibieran.</a:t>
            </a:r>
            <a:r>
              <a:rPr lang="es-ES" b="1" dirty="0">
                <a:latin typeface="Maiandra GD" panose="020E0502030308020204" pitchFamily="34" charset="0"/>
              </a:rPr>
              <a:t> Cuando llegó, ayudó mucho a los que por la gracia habían creído, </a:t>
            </a:r>
          </a:p>
          <a:p>
            <a:r>
              <a:rPr lang="es-ES" b="1" dirty="0">
                <a:latin typeface="Maiandra GD" panose="020E0502030308020204" pitchFamily="34" charset="0"/>
              </a:rPr>
              <a:t>Es bueno y sabio pedir recomendaciones siempre.</a:t>
            </a:r>
          </a:p>
          <a:p>
            <a:r>
              <a:rPr lang="es-ES" b="1" dirty="0">
                <a:latin typeface="Maiandra GD" panose="020E0502030308020204" pitchFamily="34" charset="0"/>
              </a:rPr>
              <a:t>Ahora si él hermano o los hermanos fueron disciplinado en determinada iglesia local y no se arrepintió, ninguna iglesia local debería de recibirlo como fiel.</a:t>
            </a:r>
          </a:p>
        </p:txBody>
      </p:sp>
    </p:spTree>
    <p:extLst>
      <p:ext uri="{BB962C8B-B14F-4D97-AF65-F5344CB8AC3E}">
        <p14:creationId xmlns:p14="http://schemas.microsoft.com/office/powerpoint/2010/main" val="2911951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56F2B-2836-399B-88EC-5622CAD70DEA}"/>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507CA3D9-74B2-9F98-A7EA-9B40FF5B4455}"/>
              </a:ext>
            </a:extLst>
          </p:cNvPr>
          <p:cNvPicPr>
            <a:picLocks noChangeAspect="1"/>
          </p:cNvPicPr>
          <p:nvPr/>
        </p:nvPicPr>
        <p:blipFill>
          <a:blip r:embed="rId2"/>
          <a:stretch>
            <a:fillRect/>
          </a:stretch>
        </p:blipFill>
        <p:spPr>
          <a:xfrm>
            <a:off x="0" y="0"/>
            <a:ext cx="9144000" cy="6839760"/>
          </a:xfrm>
          <a:prstGeom prst="rect">
            <a:avLst/>
          </a:prstGeom>
        </p:spPr>
      </p:pic>
      <p:sp>
        <p:nvSpPr>
          <p:cNvPr id="3" name="Marcador de contenido 2">
            <a:extLst>
              <a:ext uri="{FF2B5EF4-FFF2-40B4-BE49-F238E27FC236}">
                <a16:creationId xmlns:a16="http://schemas.microsoft.com/office/drawing/2014/main" id="{FF21EB14-5A33-20E5-884E-C0A7EA8A40A7}"/>
              </a:ext>
            </a:extLst>
          </p:cNvPr>
          <p:cNvSpPr>
            <a:spLocks noGrp="1"/>
          </p:cNvSpPr>
          <p:nvPr>
            <p:ph idx="1"/>
          </p:nvPr>
        </p:nvSpPr>
        <p:spPr>
          <a:xfrm>
            <a:off x="1640542" y="18240"/>
            <a:ext cx="7503458" cy="6817178"/>
          </a:xfrm>
        </p:spPr>
        <p:txBody>
          <a:bodyPr>
            <a:normAutofit fontScale="92500"/>
          </a:bodyPr>
          <a:lstStyle/>
          <a:p>
            <a:r>
              <a:rPr lang="es-ES" b="1" dirty="0">
                <a:latin typeface="Maiandra GD" panose="020E0502030308020204" pitchFamily="34" charset="0"/>
              </a:rPr>
              <a:t>Y si la iglesia local no lo recibe, no es que esta iglesia local se esté sometiendo a la iglesia que llevo a cabo la disciplina, sino simplemente está cumpliendo el mandamiento de Dios.</a:t>
            </a:r>
          </a:p>
          <a:p>
            <a:r>
              <a:rPr lang="es-ES" b="1" dirty="0">
                <a:latin typeface="Maiandra GD" panose="020E0502030308020204" pitchFamily="34" charset="0"/>
              </a:rPr>
              <a:t>Ya que cuando un hermano es disciplinado Bíblicamente en una iglesia local. </a:t>
            </a:r>
          </a:p>
          <a:p>
            <a:r>
              <a:rPr lang="es-ES" b="1" dirty="0">
                <a:latin typeface="Maiandra GD" panose="020E0502030308020204" pitchFamily="34" charset="0"/>
              </a:rPr>
              <a:t>Está iglesia esta atando delante de Dios, y lo que la iglesia ate en la tierra será atado en los cielos.</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Mateo.18:18.</a:t>
            </a:r>
          </a:p>
          <a:p>
            <a:r>
              <a:rPr lang="es-ES" b="1" u="sng" dirty="0">
                <a:solidFill>
                  <a:schemeClr val="bg1"/>
                </a:solidFill>
                <a:effectLst>
                  <a:outerShdw blurRad="38100" dist="38100" dir="2700000" algn="tl">
                    <a:srgbClr val="000000">
                      <a:alpha val="43137"/>
                    </a:srgbClr>
                  </a:outerShdw>
                </a:effectLst>
                <a:highlight>
                  <a:srgbClr val="808000"/>
                </a:highlight>
                <a:latin typeface="Maiandra GD" panose="020E0502030308020204" pitchFamily="34" charset="0"/>
              </a:rPr>
              <a:t>»En verdad les digo, que todo lo que ustedes aten en la tierra, será atado en el cielo;</a:t>
            </a:r>
            <a:r>
              <a:rPr lang="es-ES" b="1" dirty="0">
                <a:latin typeface="Maiandra GD" panose="020E0502030308020204" pitchFamily="34" charset="0"/>
              </a:rPr>
              <a:t> y todo lo que desaten en la tierra, será desatado en el cielo. </a:t>
            </a:r>
          </a:p>
          <a:p>
            <a:r>
              <a:rPr lang="es-ES" b="1" dirty="0">
                <a:latin typeface="Maiandra GD" panose="020E0502030308020204" pitchFamily="34" charset="0"/>
              </a:rPr>
              <a:t>La iglesia local que lleva a cabo la disciplina Bíblica lo hace por la Autoridad de Cristo que está en el cielo y en la tierra.</a:t>
            </a:r>
          </a:p>
        </p:txBody>
      </p:sp>
    </p:spTree>
    <p:extLst>
      <p:ext uri="{BB962C8B-B14F-4D97-AF65-F5344CB8AC3E}">
        <p14:creationId xmlns:p14="http://schemas.microsoft.com/office/powerpoint/2010/main" val="3495069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D344F-3991-91AA-C3FF-130E6A112BE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A358C301-C072-B5B3-5A6E-F2E99527F143}"/>
              </a:ext>
            </a:extLst>
          </p:cNvPr>
          <p:cNvPicPr>
            <a:picLocks noChangeAspect="1"/>
          </p:cNvPicPr>
          <p:nvPr/>
        </p:nvPicPr>
        <p:blipFill>
          <a:blip r:embed="rId2"/>
          <a:stretch>
            <a:fillRect/>
          </a:stretch>
        </p:blipFill>
        <p:spPr>
          <a:xfrm>
            <a:off x="0" y="0"/>
            <a:ext cx="9144000" cy="6839760"/>
          </a:xfrm>
          <a:prstGeom prst="rect">
            <a:avLst/>
          </a:prstGeom>
        </p:spPr>
      </p:pic>
      <p:sp>
        <p:nvSpPr>
          <p:cNvPr id="3" name="Marcador de contenido 2">
            <a:extLst>
              <a:ext uri="{FF2B5EF4-FFF2-40B4-BE49-F238E27FC236}">
                <a16:creationId xmlns:a16="http://schemas.microsoft.com/office/drawing/2014/main" id="{D4E2AF07-BA9D-4857-4701-FCD9B22D241A}"/>
              </a:ext>
            </a:extLst>
          </p:cNvPr>
          <p:cNvSpPr>
            <a:spLocks noGrp="1"/>
          </p:cNvSpPr>
          <p:nvPr>
            <p:ph idx="1"/>
          </p:nvPr>
        </p:nvSpPr>
        <p:spPr>
          <a:xfrm>
            <a:off x="1640542" y="18240"/>
            <a:ext cx="7503458" cy="6817178"/>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Mateo.28:18.</a:t>
            </a:r>
          </a:p>
          <a:p>
            <a:r>
              <a:rPr lang="es-ES" b="1" dirty="0">
                <a:latin typeface="Maiandra GD" panose="020E0502030308020204" pitchFamily="34" charset="0"/>
              </a:rPr>
              <a:t>Acercándose Jesús, les dijo: </a:t>
            </a:r>
            <a:r>
              <a:rPr lang="es-ES" b="1" u="sng" dirty="0">
                <a:solidFill>
                  <a:schemeClr val="bg1"/>
                </a:solidFill>
                <a:effectLst>
                  <a:outerShdw blurRad="38100" dist="38100" dir="2700000" algn="tl">
                    <a:srgbClr val="000000">
                      <a:alpha val="43137"/>
                    </a:srgbClr>
                  </a:outerShdw>
                </a:effectLst>
                <a:highlight>
                  <a:srgbClr val="000000"/>
                </a:highlight>
                <a:latin typeface="Maiandra GD" panose="020E0502030308020204" pitchFamily="34" charset="0"/>
              </a:rPr>
              <a:t>«Toda autoridad me ha sido dada en el cielo y en la tierra.</a:t>
            </a:r>
            <a:r>
              <a:rPr lang="es-ES" b="1" dirty="0">
                <a:latin typeface="Maiandra GD" panose="020E0502030308020204" pitchFamily="34" charset="0"/>
              </a:rPr>
              <a:t> </a:t>
            </a:r>
          </a:p>
          <a:p>
            <a:r>
              <a:rPr lang="es-ES" b="1" dirty="0">
                <a:latin typeface="Maiandra GD" panose="020E0502030308020204" pitchFamily="34" charset="0"/>
              </a:rPr>
              <a:t>Y la disciplina es por la Autoridad de Cristo, Cristo lo manda.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Corintios.5:4.</a:t>
            </a:r>
          </a:p>
          <a:p>
            <a:r>
              <a:rPr lang="es-ES" b="1" u="sng" dirty="0">
                <a:solidFill>
                  <a:schemeClr val="bg1"/>
                </a:solidFill>
                <a:effectLst>
                  <a:outerShdw blurRad="38100" dist="38100" dir="2700000" algn="tl">
                    <a:srgbClr val="000000">
                      <a:alpha val="43137"/>
                    </a:srgbClr>
                  </a:outerShdw>
                </a:effectLst>
                <a:highlight>
                  <a:srgbClr val="9900CC"/>
                </a:highlight>
                <a:latin typeface="Maiandra GD" panose="020E0502030308020204" pitchFamily="34" charset="0"/>
              </a:rPr>
              <a:t>En el nombre de nuestro Señor Jesús,</a:t>
            </a:r>
            <a:r>
              <a:rPr lang="es-ES" b="1" dirty="0">
                <a:latin typeface="Maiandra GD" panose="020E0502030308020204" pitchFamily="34" charset="0"/>
              </a:rPr>
              <a:t> cuando estén reunidos, y yo con ustedes en espíritu, </a:t>
            </a:r>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con el poder de nuestro Señor Jesús,</a:t>
            </a:r>
            <a:r>
              <a:rPr lang="es-ES" b="1" dirty="0">
                <a:latin typeface="Maiandra GD" panose="020E0502030308020204" pitchFamily="34" charset="0"/>
              </a:rPr>
              <a:t> </a:t>
            </a:r>
          </a:p>
          <a:p>
            <a:r>
              <a:rPr lang="es-ES" b="1" dirty="0">
                <a:latin typeface="Maiandra GD" panose="020E0502030308020204" pitchFamily="34" charset="0"/>
              </a:rPr>
              <a:t>En el Nombre- La Autoridad de Cristo.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Tesalonicenses.3:6.</a:t>
            </a:r>
            <a:r>
              <a:rPr lang="es-ES" b="1" dirty="0">
                <a:latin typeface="Maiandra GD" panose="020E0502030308020204" pitchFamily="34" charset="0"/>
              </a:rPr>
              <a:t> </a:t>
            </a:r>
          </a:p>
          <a:p>
            <a:r>
              <a:rPr lang="es-ES" b="1" dirty="0">
                <a:latin typeface="Maiandra GD" panose="020E0502030308020204" pitchFamily="34" charset="0"/>
              </a:rPr>
              <a:t>Ahora bien, hermanos, </a:t>
            </a:r>
            <a:r>
              <a:rPr lang="es-ES" b="1" u="sng" dirty="0">
                <a:solidFill>
                  <a:schemeClr val="bg1"/>
                </a:solidFill>
                <a:effectLst>
                  <a:outerShdw blurRad="38100" dist="38100" dir="2700000" algn="tl">
                    <a:srgbClr val="000000">
                      <a:alpha val="43137"/>
                    </a:srgbClr>
                  </a:outerShdw>
                </a:effectLst>
                <a:highlight>
                  <a:srgbClr val="6600CC"/>
                </a:highlight>
                <a:latin typeface="Maiandra GD" panose="020E0502030308020204" pitchFamily="34" charset="0"/>
              </a:rPr>
              <a:t>les mandamos en el nombre de nuestro Señor Jesucristo,</a:t>
            </a:r>
            <a:r>
              <a:rPr lang="es-ES" b="1" dirty="0">
                <a:latin typeface="Maiandra GD" panose="020E0502030308020204" pitchFamily="34" charset="0"/>
              </a:rPr>
              <a:t> que se aparten de todo hermano que ande desordenadamente, y no según la doctrina que ustedes recibieron de nosotros. </a:t>
            </a:r>
          </a:p>
        </p:txBody>
      </p:sp>
    </p:spTree>
    <p:extLst>
      <p:ext uri="{BB962C8B-B14F-4D97-AF65-F5344CB8AC3E}">
        <p14:creationId xmlns:p14="http://schemas.microsoft.com/office/powerpoint/2010/main" val="1635277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C1B8-9ED1-AF66-169A-8D555115F6E3}"/>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3EE15042-6150-61D3-FBEC-25F568FEE8D7}"/>
              </a:ext>
            </a:extLst>
          </p:cNvPr>
          <p:cNvPicPr>
            <a:picLocks noChangeAspect="1"/>
          </p:cNvPicPr>
          <p:nvPr/>
        </p:nvPicPr>
        <p:blipFill>
          <a:blip r:embed="rId2"/>
          <a:stretch>
            <a:fillRect/>
          </a:stretch>
        </p:blipFill>
        <p:spPr>
          <a:xfrm>
            <a:off x="0" y="0"/>
            <a:ext cx="9144000" cy="6839760"/>
          </a:xfrm>
          <a:prstGeom prst="rect">
            <a:avLst/>
          </a:prstGeom>
        </p:spPr>
      </p:pic>
      <p:sp>
        <p:nvSpPr>
          <p:cNvPr id="3" name="Marcador de contenido 2">
            <a:extLst>
              <a:ext uri="{FF2B5EF4-FFF2-40B4-BE49-F238E27FC236}">
                <a16:creationId xmlns:a16="http://schemas.microsoft.com/office/drawing/2014/main" id="{1C0546CC-E242-15A0-AF5A-143EEBD19AB3}"/>
              </a:ext>
            </a:extLst>
          </p:cNvPr>
          <p:cNvSpPr>
            <a:spLocks noGrp="1"/>
          </p:cNvSpPr>
          <p:nvPr>
            <p:ph idx="1"/>
          </p:nvPr>
        </p:nvSpPr>
        <p:spPr>
          <a:xfrm>
            <a:off x="1640542" y="18240"/>
            <a:ext cx="7503458" cy="6817178"/>
          </a:xfrm>
        </p:spPr>
        <p:txBody>
          <a:bodyPr>
            <a:normAutofit lnSpcReduction="10000"/>
          </a:bodyPr>
          <a:lstStyle/>
          <a:p>
            <a:r>
              <a:rPr lang="es-ES" b="1" dirty="0">
                <a:latin typeface="Maiandra GD" panose="020E0502030308020204" pitchFamily="34" charset="0"/>
              </a:rPr>
              <a:t>Otras ves en el Nombre- La Autoridad de Cristo.</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II Tesalonicenses.3:12.</a:t>
            </a:r>
          </a:p>
          <a:p>
            <a:r>
              <a:rPr lang="es-ES" b="1" dirty="0">
                <a:latin typeface="Maiandra GD" panose="020E0502030308020204" pitchFamily="34" charset="0"/>
              </a:rPr>
              <a:t>A tales personas les ordenamos y exhortamos </a:t>
            </a:r>
            <a:r>
              <a:rPr lang="es-ES" b="1" u="sng" dirty="0">
                <a:effectLst>
                  <a:outerShdw blurRad="38100" dist="38100" dir="2700000" algn="tl">
                    <a:srgbClr val="000000">
                      <a:alpha val="43137"/>
                    </a:srgbClr>
                  </a:outerShdw>
                </a:effectLst>
                <a:highlight>
                  <a:srgbClr val="00FF00"/>
                </a:highlight>
                <a:latin typeface="Maiandra GD" panose="020E0502030308020204" pitchFamily="34" charset="0"/>
              </a:rPr>
              <a:t>en el Señor Jesucristo,</a:t>
            </a:r>
            <a:r>
              <a:rPr lang="es-ES" b="1" dirty="0">
                <a:latin typeface="Maiandra GD" panose="020E0502030308020204" pitchFamily="34" charset="0"/>
              </a:rPr>
              <a:t> que, trabajando tranquilamente, coman su propio pan. </a:t>
            </a:r>
          </a:p>
          <a:p>
            <a:r>
              <a:rPr lang="es-ES" b="1" dirty="0">
                <a:latin typeface="Maiandra GD" panose="020E0502030308020204" pitchFamily="34" charset="0"/>
              </a:rPr>
              <a:t>En Él Señor su Autoridad.</a:t>
            </a:r>
          </a:p>
          <a:p>
            <a:r>
              <a:rPr lang="es-ES" b="1" dirty="0">
                <a:latin typeface="Maiandra GD" panose="020E0502030308020204" pitchFamily="34" charset="0"/>
              </a:rPr>
              <a:t>Por eso cuando una iglesia local lleva a cabo la disciplina Bíblica es por la Autoridad- El Nombre de Cristo, Cristo lo manda, ordena.</a:t>
            </a:r>
          </a:p>
          <a:p>
            <a:r>
              <a:rPr lang="es-ES" b="1" dirty="0">
                <a:latin typeface="Maiandra GD" panose="020E0502030308020204" pitchFamily="34" charset="0"/>
              </a:rPr>
              <a:t>Y cuando la iglesia local cumple este mandamiento, está atando aquí en la tierra y por ende Cristo ata en los cielos.</a:t>
            </a:r>
          </a:p>
          <a:p>
            <a:r>
              <a:rPr lang="es-ES" b="1" dirty="0">
                <a:latin typeface="Maiandra GD" panose="020E0502030308020204" pitchFamily="34" charset="0"/>
              </a:rPr>
              <a:t>Respetemos siempre lo que Cristo nos manda atraves de la Palabra de Dios, no queramos desatar lo que está atado en el cielo.</a:t>
            </a:r>
          </a:p>
          <a:p>
            <a:endParaRPr lang="es-ES" b="1" dirty="0"/>
          </a:p>
        </p:txBody>
      </p:sp>
    </p:spTree>
    <p:extLst>
      <p:ext uri="{BB962C8B-B14F-4D97-AF65-F5344CB8AC3E}">
        <p14:creationId xmlns:p14="http://schemas.microsoft.com/office/powerpoint/2010/main" val="2055169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5" name="Documento 4"/>
          <p:cNvSpPr/>
          <p:nvPr/>
        </p:nvSpPr>
        <p:spPr>
          <a:xfrm>
            <a:off x="1" y="18240"/>
            <a:ext cx="9143999" cy="1183341"/>
          </a:xfrm>
          <a:prstGeom prst="flowChart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1640542" y="1200330"/>
            <a:ext cx="7503458" cy="5635088"/>
          </a:xfrm>
        </p:spPr>
        <p:txBody>
          <a:bodyPr/>
          <a:lstStyle/>
          <a:p>
            <a:r>
              <a:rPr lang="es-ES" b="1" dirty="0">
                <a:latin typeface="Maiandra GD" panose="020E0502030308020204" pitchFamily="34" charset="0"/>
              </a:rPr>
              <a:t>Hemos lo que la Biblia nos enseña en cuanto a la disciplina bíblica.</a:t>
            </a:r>
          </a:p>
          <a:p>
            <a:r>
              <a:rPr lang="es-ES" b="1" dirty="0">
                <a:latin typeface="Maiandra GD" panose="020E0502030308020204" pitchFamily="34" charset="0"/>
              </a:rPr>
              <a:t>A quienes se debe disciplinar.</a:t>
            </a:r>
          </a:p>
          <a:p>
            <a:r>
              <a:rPr lang="es-ES" b="1" dirty="0">
                <a:latin typeface="Maiandra GD" panose="020E0502030308020204" pitchFamily="34" charset="0"/>
              </a:rPr>
              <a:t>Los términos que la Biblia describe para la disciplina.</a:t>
            </a:r>
          </a:p>
          <a:p>
            <a:r>
              <a:rPr lang="es-ES" b="1" dirty="0">
                <a:latin typeface="Maiandra GD" panose="020E0502030308020204" pitchFamily="34" charset="0"/>
              </a:rPr>
              <a:t>El propósito de la disciplina.</a:t>
            </a:r>
          </a:p>
          <a:p>
            <a:r>
              <a:rPr lang="es-ES" b="1" dirty="0">
                <a:latin typeface="Maiandra GD" panose="020E0502030308020204" pitchFamily="34" charset="0"/>
              </a:rPr>
              <a:t>La iglesia debe llevar a cabo este mandamiento de Dios.</a:t>
            </a:r>
          </a:p>
          <a:p>
            <a:r>
              <a:rPr lang="es-ES" b="1" dirty="0">
                <a:latin typeface="Maiandra GD" panose="020E0502030308020204" pitchFamily="34" charset="0"/>
              </a:rPr>
              <a:t>Porque es mandamiento de Dios, no del hombre no del predicador.</a:t>
            </a:r>
          </a:p>
          <a:p>
            <a:r>
              <a:rPr lang="es-ES" b="1" dirty="0">
                <a:latin typeface="Maiandra GD" panose="020E0502030308020204" pitchFamily="34" charset="0"/>
              </a:rPr>
              <a:t>Sino de Cristo, Dios manda que lo hagamos.</a:t>
            </a:r>
          </a:p>
          <a:p>
            <a:endParaRPr lang="es-ES" b="1" dirty="0"/>
          </a:p>
        </p:txBody>
      </p:sp>
      <p:sp>
        <p:nvSpPr>
          <p:cNvPr id="4" name="Rectángulo 3"/>
          <p:cNvSpPr/>
          <p:nvPr/>
        </p:nvSpPr>
        <p:spPr>
          <a:xfrm>
            <a:off x="0" y="0"/>
            <a:ext cx="9144000" cy="1200329"/>
          </a:xfrm>
          <a:prstGeom prst="rect">
            <a:avLst/>
          </a:prstGeom>
        </p:spPr>
        <p:txBody>
          <a:bodyPr wrap="square">
            <a:spAutoFit/>
          </a:bodyPr>
          <a:lstStyle/>
          <a:p>
            <a:pPr algn="ctr"/>
            <a:r>
              <a:rPr lang="es-ES" sz="7200" b="1" u="sng"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aiandra GD" panose="020E0502030308020204" pitchFamily="34" charset="0"/>
              </a:rPr>
              <a:t>CONCLUSIÓN:</a:t>
            </a:r>
          </a:p>
        </p:txBody>
      </p:sp>
    </p:spTree>
    <p:extLst>
      <p:ext uri="{BB962C8B-B14F-4D97-AF65-F5344CB8AC3E}">
        <p14:creationId xmlns:p14="http://schemas.microsoft.com/office/powerpoint/2010/main" val="28333019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barn(inVertical)">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pPr algn="ctr"/>
            <a:r>
              <a:rPr lang="es-ES" b="1" u="sng" dirty="0">
                <a:highlight>
                  <a:srgbClr val="FFFF00"/>
                </a:highlight>
                <a:latin typeface="Maiandra GD" panose="020E0502030308020204" pitchFamily="34" charset="0"/>
              </a:rPr>
              <a:t>I Corintios.5:9, 11.</a:t>
            </a:r>
          </a:p>
          <a:p>
            <a:r>
              <a:rPr lang="es-ES" b="1" dirty="0">
                <a:latin typeface="Maiandra GD" panose="020E0502030308020204" pitchFamily="34" charset="0"/>
              </a:rPr>
              <a:t>En mi carta os escribí que no </a:t>
            </a:r>
            <a:r>
              <a:rPr lang="es-ES" b="1" u="sng" dirty="0">
                <a:highlight>
                  <a:srgbClr val="00FFFF"/>
                </a:highlight>
                <a:latin typeface="Maiandra GD" panose="020E0502030308020204" pitchFamily="34" charset="0"/>
              </a:rPr>
              <a:t>anduvierais en compañía</a:t>
            </a:r>
            <a:r>
              <a:rPr lang="es-ES" b="1" dirty="0">
                <a:latin typeface="Maiandra GD" panose="020E0502030308020204" pitchFamily="34" charset="0"/>
              </a:rPr>
              <a:t> de personas inmorales; </a:t>
            </a:r>
          </a:p>
          <a:p>
            <a:r>
              <a:rPr lang="es-ES" b="1" dirty="0">
                <a:latin typeface="Maiandra GD" panose="020E0502030308020204" pitchFamily="34" charset="0"/>
              </a:rPr>
              <a:t>Los  fornicarios. </a:t>
            </a:r>
          </a:p>
          <a:p>
            <a:pPr algn="ctr"/>
            <a:r>
              <a:rPr lang="es-ES" b="1" u="sng" dirty="0">
                <a:highlight>
                  <a:srgbClr val="FFFF00"/>
                </a:highlight>
                <a:latin typeface="Maiandra GD" panose="020E0502030308020204" pitchFamily="34" charset="0"/>
              </a:rPr>
              <a:t>V.11.</a:t>
            </a:r>
          </a:p>
          <a:p>
            <a:r>
              <a:rPr lang="es-ES" b="1" u="sng" dirty="0">
                <a:solidFill>
                  <a:schemeClr val="bg1"/>
                </a:solidFill>
                <a:highlight>
                  <a:srgbClr val="FF00FF"/>
                </a:highlight>
                <a:latin typeface="Maiandra GD" panose="020E0502030308020204" pitchFamily="34" charset="0"/>
              </a:rPr>
              <a:t>Sino que en efecto os escribí que no anduvierais en compañía de ninguno que, llamándose hermano,</a:t>
            </a:r>
            <a:r>
              <a:rPr lang="es-ES" b="1" dirty="0">
                <a:latin typeface="Maiandra GD" panose="020E0502030308020204" pitchFamily="34" charset="0"/>
              </a:rPr>
              <a:t> es una persona inmoral, o avaro, o idólatra, o difamador, o borracho, o estafador; con ése, ni siquiera comáis. </a:t>
            </a:r>
          </a:p>
          <a:p>
            <a:r>
              <a:rPr lang="es-ES" b="1" dirty="0">
                <a:latin typeface="Maiandra GD" panose="020E0502030308020204" pitchFamily="34" charset="0"/>
              </a:rPr>
              <a:t>Los avaros. </a:t>
            </a:r>
          </a:p>
          <a:p>
            <a:r>
              <a:rPr lang="es-ES" b="1" dirty="0">
                <a:latin typeface="Maiandra GD" panose="020E0502030308020204" pitchFamily="34" charset="0"/>
              </a:rPr>
              <a:t>Estafadores.</a:t>
            </a:r>
          </a:p>
          <a:p>
            <a:r>
              <a:rPr lang="es-ES" b="1" dirty="0">
                <a:latin typeface="Maiandra GD" panose="020E0502030308020204" pitchFamily="34" charset="0"/>
              </a:rPr>
              <a:t>Idolatras.</a:t>
            </a:r>
          </a:p>
          <a:p>
            <a:r>
              <a:rPr lang="es-ES" b="1" dirty="0">
                <a:latin typeface="Maiandra GD" panose="020E0502030308020204" pitchFamily="34" charset="0"/>
              </a:rPr>
              <a:t>Difamadores.</a:t>
            </a:r>
          </a:p>
          <a:p>
            <a:r>
              <a:rPr lang="es-ES" b="1" dirty="0">
                <a:latin typeface="Maiandra GD" panose="020E0502030308020204" pitchFamily="34" charset="0"/>
              </a:rPr>
              <a:t>Borrachos.</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450" y="3829050"/>
            <a:ext cx="1733550" cy="14859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718" y="4021232"/>
            <a:ext cx="3147732" cy="1397933"/>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4670" y="5507132"/>
            <a:ext cx="1868579" cy="134402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9230" y="5507131"/>
            <a:ext cx="2074769" cy="1328286"/>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7369" y="5412916"/>
            <a:ext cx="1257300" cy="1428750"/>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640542" cy="1882588"/>
          </a:xfrm>
          <a:prstGeom prst="rect">
            <a:avLst/>
          </a:prstGeom>
        </p:spPr>
      </p:pic>
    </p:spTree>
    <p:extLst>
      <p:ext uri="{BB962C8B-B14F-4D97-AF65-F5344CB8AC3E}">
        <p14:creationId xmlns:p14="http://schemas.microsoft.com/office/powerpoint/2010/main" val="124408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barn(inVertical)">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barn(inVertical)">
                                      <p:cBhvr>
                                        <p:cTn id="68" dur="500"/>
                                        <p:tgtEl>
                                          <p:spTgt spid="3">
                                            <p:txEl>
                                              <p:pRg st="8" end="8"/>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
                                            <p:txEl>
                                              <p:pRg st="9" end="9"/>
                                            </p:txEl>
                                          </p:spTgt>
                                        </p:tgtEl>
                                        <p:attrNameLst>
                                          <p:attrName>style.visibility</p:attrName>
                                        </p:attrNameLst>
                                      </p:cBhvr>
                                      <p:to>
                                        <p:strVal val="visible"/>
                                      </p:to>
                                    </p:set>
                                    <p:animEffect transition="in" filter="barn(inVertical)">
                                      <p:cBhvr>
                                        <p:cTn id="80" dur="500"/>
                                        <p:tgtEl>
                                          <p:spTgt spid="3">
                                            <p:txEl>
                                              <p:pRg st="9" end="9"/>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ppt_w</p:attrName>
                                        </p:attrNameLst>
                                      </p:cBhvr>
                                      <p:tavLst>
                                        <p:tav tm="0">
                                          <p:val>
                                            <p:fltVal val="0"/>
                                          </p:val>
                                        </p:tav>
                                        <p:tav tm="100000">
                                          <p:val>
                                            <p:strVal val="#ppt_w"/>
                                          </p:val>
                                        </p:tav>
                                      </p:tavLst>
                                    </p:anim>
                                    <p:anim calcmode="lin" valueType="num">
                                      <p:cBhvr>
                                        <p:cTn id="86" dur="500" fill="hold"/>
                                        <p:tgtEl>
                                          <p:spTgt spid="6"/>
                                        </p:tgtEl>
                                        <p:attrNameLst>
                                          <p:attrName>ppt_h</p:attrName>
                                        </p:attrNameLst>
                                      </p:cBhvr>
                                      <p:tavLst>
                                        <p:tav tm="0">
                                          <p:val>
                                            <p:fltVal val="0"/>
                                          </p:val>
                                        </p:tav>
                                        <p:tav tm="100000">
                                          <p:val>
                                            <p:strVal val="#ppt_h"/>
                                          </p:val>
                                        </p:tav>
                                      </p:tavLst>
                                    </p:anim>
                                    <p:animEffect transition="in" filter="fade">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3D74F7B-F78C-431E-BC69-C5FFA0D44CC3}"/>
              </a:ext>
            </a:extLst>
          </p:cNvPr>
          <p:cNvSpPr/>
          <p:nvPr/>
        </p:nvSpPr>
        <p:spPr>
          <a:xfrm>
            <a:off x="0" y="5819775"/>
            <a:ext cx="9144000" cy="103822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atin typeface="Maiandra GD" panose="020E0502030308020204" pitchFamily="34" charset="0"/>
              </a:rPr>
              <a:t>DIOS NOS BENDIGA A TODOS.</a:t>
            </a:r>
          </a:p>
        </p:txBody>
      </p:sp>
      <p:pic>
        <p:nvPicPr>
          <p:cNvPr id="4" name="Imagen 3">
            <a:extLst>
              <a:ext uri="{FF2B5EF4-FFF2-40B4-BE49-F238E27FC236}">
                <a16:creationId xmlns:a16="http://schemas.microsoft.com/office/drawing/2014/main" id="{6FDEDC01-0735-4FD9-ABBF-3277F3E11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19775"/>
          </a:xfrm>
          <a:prstGeom prst="rect">
            <a:avLst/>
          </a:prstGeom>
        </p:spPr>
      </p:pic>
    </p:spTree>
    <p:extLst>
      <p:ext uri="{BB962C8B-B14F-4D97-AF65-F5344CB8AC3E}">
        <p14:creationId xmlns:p14="http://schemas.microsoft.com/office/powerpoint/2010/main" val="420436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by="(-#ppt_w*2)" calcmode="lin" valueType="num">
                                      <p:cBhvr rctx="PPT">
                                        <p:cTn id="13" dur="500" autoRev="1" fill="hold">
                                          <p:stCondLst>
                                            <p:cond delay="0"/>
                                          </p:stCondLst>
                                        </p:cTn>
                                        <p:tgtEl>
                                          <p:spTgt spid="2"/>
                                        </p:tgtEl>
                                        <p:attrNameLst>
                                          <p:attrName>ppt_w</p:attrName>
                                        </p:attrNameLst>
                                      </p:cBhvr>
                                    </p:anim>
                                    <p:anim by="(#ppt_w*0.50)" calcmode="lin" valueType="num">
                                      <p:cBhvr>
                                        <p:cTn id="14" dur="500" decel="50000" autoRev="1" fill="hold">
                                          <p:stCondLst>
                                            <p:cond delay="0"/>
                                          </p:stCondLst>
                                        </p:cTn>
                                        <p:tgtEl>
                                          <p:spTgt spid="2"/>
                                        </p:tgtEl>
                                        <p:attrNameLst>
                                          <p:attrName>ppt_x</p:attrName>
                                        </p:attrNameLst>
                                      </p:cBhvr>
                                    </p:anim>
                                    <p:anim from="(-#ppt_h/2)" to="(#ppt_y)" calcmode="lin" valueType="num">
                                      <p:cBhvr>
                                        <p:cTn id="15" dur="1000" fill="hold">
                                          <p:stCondLst>
                                            <p:cond delay="0"/>
                                          </p:stCondLst>
                                        </p:cTn>
                                        <p:tgtEl>
                                          <p:spTgt spid="2"/>
                                        </p:tgtEl>
                                        <p:attrNameLst>
                                          <p:attrName>ppt_y</p:attrName>
                                        </p:attrNameLst>
                                      </p:cBhvr>
                                    </p:anim>
                                    <p:animRot by="21600000">
                                      <p:cBhvr>
                                        <p:cTn id="16"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fontScale="92500" lnSpcReduction="10000"/>
          </a:bodyPr>
          <a:lstStyle/>
          <a:p>
            <a:r>
              <a:rPr lang="es-ES" b="1" dirty="0">
                <a:latin typeface="Maiandra GD" panose="020E0502030308020204" pitchFamily="34" charset="0"/>
              </a:rPr>
              <a:t>Aquellos que causan divisiones. </a:t>
            </a:r>
          </a:p>
          <a:p>
            <a:pPr algn="ctr"/>
            <a:r>
              <a:rPr lang="es-ES" b="1" u="sng" dirty="0">
                <a:highlight>
                  <a:srgbClr val="FFFF00"/>
                </a:highlight>
                <a:latin typeface="Maiandra GD" panose="020E0502030308020204" pitchFamily="34" charset="0"/>
              </a:rPr>
              <a:t>Romanos.16:17. </a:t>
            </a:r>
          </a:p>
          <a:p>
            <a:r>
              <a:rPr lang="es-ES" b="1" dirty="0">
                <a:latin typeface="Maiandra GD" panose="020E0502030308020204" pitchFamily="34" charset="0"/>
              </a:rPr>
              <a:t>Y os ruego, hermanos, que vigiléis a los que causan disensiones y tropiezos contra las enseñanzas que vosotros aprendisteis, </a:t>
            </a:r>
            <a:r>
              <a:rPr lang="es-ES" b="1" u="sng" dirty="0">
                <a:solidFill>
                  <a:schemeClr val="bg1"/>
                </a:solidFill>
                <a:highlight>
                  <a:srgbClr val="0000FF"/>
                </a:highlight>
                <a:latin typeface="Maiandra GD" panose="020E0502030308020204" pitchFamily="34" charset="0"/>
              </a:rPr>
              <a:t>y que os apartéis de ellos.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Tito.3:10. </a:t>
            </a:r>
          </a:p>
          <a:p>
            <a:r>
              <a:rPr lang="es-ES" b="1" dirty="0">
                <a:latin typeface="Maiandra GD" panose="020E0502030308020204" pitchFamily="34" charset="0"/>
              </a:rPr>
              <a:t>Al hombre que cause divisiones, después de la primera y segunda </a:t>
            </a:r>
            <a:r>
              <a:rPr lang="es-ES" b="1" u="sng" dirty="0">
                <a:solidFill>
                  <a:schemeClr val="bg1"/>
                </a:solidFill>
                <a:highlight>
                  <a:srgbClr val="FF0000"/>
                </a:highlight>
                <a:latin typeface="Maiandra GD" panose="020E0502030308020204" pitchFamily="34" charset="0"/>
              </a:rPr>
              <a:t>amonestación, deséchalo,</a:t>
            </a:r>
            <a:r>
              <a:rPr lang="es-ES" b="1" dirty="0">
                <a:latin typeface="Maiandra GD" panose="020E0502030308020204" pitchFamily="34" charset="0"/>
              </a:rPr>
              <a:t> </a:t>
            </a:r>
          </a:p>
          <a:p>
            <a:r>
              <a:rPr lang="es-ES" b="1" dirty="0">
                <a:latin typeface="Maiandra GD" panose="020E0502030308020204" pitchFamily="34" charset="0"/>
              </a:rPr>
              <a:t>Debería ser excluido de la comunión de la iglesia local, y los cristianos deberían dejar de tener contacto social con Él.</a:t>
            </a:r>
          </a:p>
          <a:p>
            <a:pPr algn="ctr"/>
            <a:r>
              <a:rPr lang="es-ES" b="1" u="sng" dirty="0">
                <a:highlight>
                  <a:srgbClr val="FFFF00"/>
                </a:highlight>
                <a:latin typeface="Maiandra GD" panose="020E0502030308020204" pitchFamily="34" charset="0"/>
              </a:rPr>
              <a:t>II Juan.9-11.</a:t>
            </a:r>
          </a:p>
          <a:p>
            <a:r>
              <a:rPr lang="es-ES" b="1" u="sng" dirty="0">
                <a:solidFill>
                  <a:schemeClr val="bg1"/>
                </a:solidFill>
                <a:highlight>
                  <a:srgbClr val="000080"/>
                </a:highlight>
                <a:latin typeface="Maiandra GD" panose="020E0502030308020204" pitchFamily="34" charset="0"/>
              </a:rPr>
              <a:t>Todo el que se desvía y no permanece en la enseñanza de Cristo, no tiene a Dios.</a:t>
            </a:r>
            <a:r>
              <a:rPr lang="es-ES" b="1" dirty="0">
                <a:latin typeface="Maiandra GD" panose="020E0502030308020204" pitchFamily="34" charset="0"/>
              </a:rPr>
              <a:t> El que permanece en la enseñanza tiene tanto al Padre como al Hijo. </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40542" cy="2043953"/>
          </a:xfrm>
          <a:prstGeom prst="rect">
            <a:avLst/>
          </a:prstGeom>
        </p:spPr>
      </p:pic>
    </p:spTree>
    <p:extLst>
      <p:ext uri="{BB962C8B-B14F-4D97-AF65-F5344CB8AC3E}">
        <p14:creationId xmlns:p14="http://schemas.microsoft.com/office/powerpoint/2010/main" val="860567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pPr algn="ctr"/>
            <a:r>
              <a:rPr lang="es-ES" b="1" u="sng" dirty="0">
                <a:highlight>
                  <a:srgbClr val="FFFF00"/>
                </a:highlight>
                <a:latin typeface="Maiandra GD" panose="020E0502030308020204" pitchFamily="34" charset="0"/>
              </a:rPr>
              <a:t>V.10.</a:t>
            </a:r>
          </a:p>
          <a:p>
            <a:r>
              <a:rPr lang="es-ES" b="1" dirty="0">
                <a:latin typeface="Maiandra GD" panose="020E0502030308020204" pitchFamily="34" charset="0"/>
              </a:rPr>
              <a:t>Si alguno viene a vosotros y no trae esta enseñanza, </a:t>
            </a:r>
            <a:r>
              <a:rPr lang="es-ES" b="1" u="sng" dirty="0">
                <a:solidFill>
                  <a:schemeClr val="bg1"/>
                </a:solidFill>
                <a:highlight>
                  <a:srgbClr val="008080"/>
                </a:highlight>
                <a:latin typeface="Maiandra GD" panose="020E0502030308020204" pitchFamily="34" charset="0"/>
              </a:rPr>
              <a:t>no lo recibáis en casa,</a:t>
            </a:r>
            <a:r>
              <a:rPr lang="es-ES" b="1" dirty="0">
                <a:latin typeface="Maiandra GD" panose="020E0502030308020204" pitchFamily="34" charset="0"/>
              </a:rPr>
              <a:t> ni lo saludéis, </a:t>
            </a:r>
          </a:p>
          <a:p>
            <a:pPr algn="ctr"/>
            <a:r>
              <a:rPr lang="es-ES" b="1" u="sng" dirty="0">
                <a:highlight>
                  <a:srgbClr val="FFFF00"/>
                </a:highlight>
                <a:latin typeface="Maiandra GD" panose="020E0502030308020204" pitchFamily="34" charset="0"/>
              </a:rPr>
              <a:t>V.11.</a:t>
            </a:r>
          </a:p>
          <a:p>
            <a:r>
              <a:rPr lang="es-ES" b="1" dirty="0">
                <a:latin typeface="Maiandra GD" panose="020E0502030308020204" pitchFamily="34" charset="0"/>
              </a:rPr>
              <a:t>pues el que lo saluda </a:t>
            </a:r>
            <a:r>
              <a:rPr lang="es-ES" b="1" u="sng" dirty="0">
                <a:solidFill>
                  <a:schemeClr val="bg1"/>
                </a:solidFill>
                <a:highlight>
                  <a:srgbClr val="008000"/>
                </a:highlight>
                <a:latin typeface="Maiandra GD" panose="020E0502030308020204" pitchFamily="34" charset="0"/>
              </a:rPr>
              <a:t>participa en sus malas obras.</a:t>
            </a:r>
            <a:r>
              <a:rPr lang="es-ES" b="1" dirty="0">
                <a:latin typeface="Maiandra GD" panose="020E0502030308020204" pitchFamily="34" charset="0"/>
              </a:rPr>
              <a:t> </a:t>
            </a:r>
          </a:p>
          <a:p>
            <a:r>
              <a:rPr lang="es-ES" b="1" dirty="0">
                <a:latin typeface="Maiandra GD" panose="020E0502030308020204" pitchFamily="34" charset="0"/>
              </a:rPr>
              <a:t>¿Deberíamos invitarlos a entrar? </a:t>
            </a:r>
          </a:p>
          <a:p>
            <a:r>
              <a:rPr lang="es-ES" b="1" dirty="0">
                <a:latin typeface="Maiandra GD" panose="020E0502030308020204" pitchFamily="34" charset="0"/>
              </a:rPr>
              <a:t>¿Darles una taza de café? </a:t>
            </a:r>
          </a:p>
          <a:p>
            <a:r>
              <a:rPr lang="es-ES" b="1" dirty="0">
                <a:latin typeface="Maiandra GD" panose="020E0502030308020204" pitchFamily="34" charset="0"/>
              </a:rPr>
              <a:t>¿Ayudarlos económicamente? </a:t>
            </a:r>
          </a:p>
          <a:p>
            <a:r>
              <a:rPr lang="es-ES" b="1" dirty="0">
                <a:latin typeface="Maiandra GD" panose="020E0502030308020204" pitchFamily="34" charset="0"/>
              </a:rPr>
              <a:t>La respuesta es que no debemos recibirles en casa, ni saludarlos, tener comunión con Él. </a:t>
            </a:r>
          </a:p>
          <a:p>
            <a:r>
              <a:rPr lang="es-ES" b="1" dirty="0">
                <a:latin typeface="Maiandra GD" panose="020E0502030308020204" pitchFamily="34" charset="0"/>
              </a:rPr>
              <a:t>Estas personas son enemigos de Cristo. </a:t>
            </a:r>
          </a:p>
          <a:p>
            <a:r>
              <a:rPr lang="es-ES" b="1" dirty="0">
                <a:latin typeface="Maiandra GD" panose="020E0502030308020204" pitchFamily="34" charset="0"/>
              </a:rPr>
              <a:t>Mostrarles hospitalidad es participar de sus malas obras.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40541" cy="1882588"/>
          </a:xfrm>
          <a:prstGeom prst="rect">
            <a:avLst/>
          </a:prstGeom>
        </p:spPr>
      </p:pic>
    </p:spTree>
    <p:extLst>
      <p:ext uri="{BB962C8B-B14F-4D97-AF65-F5344CB8AC3E}">
        <p14:creationId xmlns:p14="http://schemas.microsoft.com/office/powerpoint/2010/main" val="687453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fontScale="92500"/>
          </a:bodyPr>
          <a:lstStyle/>
          <a:p>
            <a:r>
              <a:rPr lang="es-ES" b="1" dirty="0">
                <a:latin typeface="Maiandra GD" panose="020E0502030308020204" pitchFamily="34" charset="0"/>
              </a:rPr>
              <a:t>Esta limitado a aquellos de “ENTRE VOSOTROS”  </a:t>
            </a:r>
          </a:p>
          <a:p>
            <a:pPr algn="ctr"/>
            <a:r>
              <a:rPr lang="es-ES" b="1" u="sng" dirty="0">
                <a:highlight>
                  <a:srgbClr val="FFFF00"/>
                </a:highlight>
                <a:latin typeface="Maiandra GD" panose="020E0502030308020204" pitchFamily="34" charset="0"/>
              </a:rPr>
              <a:t>II Tesalonicenses.3:11.</a:t>
            </a:r>
          </a:p>
          <a:p>
            <a:r>
              <a:rPr lang="es-ES" b="1" dirty="0">
                <a:latin typeface="Maiandra GD" panose="020E0502030308020204" pitchFamily="34" charset="0"/>
              </a:rPr>
              <a:t>Porque oímos que algunos </a:t>
            </a:r>
            <a:r>
              <a:rPr lang="es-ES" b="1" u="sng" dirty="0">
                <a:solidFill>
                  <a:schemeClr val="bg1"/>
                </a:solidFill>
                <a:highlight>
                  <a:srgbClr val="800080"/>
                </a:highlight>
                <a:latin typeface="Maiandra GD" panose="020E0502030308020204" pitchFamily="34" charset="0"/>
              </a:rPr>
              <a:t>entre vosotros andan desordenadamente,</a:t>
            </a:r>
            <a:r>
              <a:rPr lang="es-ES" b="1" dirty="0">
                <a:latin typeface="Maiandra GD" panose="020E0502030308020204" pitchFamily="34" charset="0"/>
              </a:rPr>
              <a:t> sin trabajar, pero andan metiéndose en todo. </a:t>
            </a:r>
          </a:p>
          <a:p>
            <a:r>
              <a:rPr lang="es-ES" b="1" dirty="0">
                <a:latin typeface="Maiandra GD" panose="020E0502030308020204" pitchFamily="34" charset="0"/>
              </a:rPr>
              <a:t>No estamos obligados a tomar acción en cuanto a los que están en el mundo. </a:t>
            </a:r>
          </a:p>
          <a:p>
            <a:pPr algn="ctr"/>
            <a:r>
              <a:rPr lang="es-ES" b="1" u="sng" dirty="0">
                <a:highlight>
                  <a:srgbClr val="FFFF00"/>
                </a:highlight>
                <a:latin typeface="Maiandra GD" panose="020E0502030308020204" pitchFamily="34" charset="0"/>
              </a:rPr>
              <a:t>I Corintios.5:10.</a:t>
            </a:r>
          </a:p>
          <a:p>
            <a:r>
              <a:rPr lang="es-ES" b="1" u="sng" dirty="0">
                <a:solidFill>
                  <a:schemeClr val="bg1"/>
                </a:solidFill>
                <a:highlight>
                  <a:srgbClr val="800000"/>
                </a:highlight>
                <a:latin typeface="Maiandra GD" panose="020E0502030308020204" pitchFamily="34" charset="0"/>
              </a:rPr>
              <a:t>no me refería a la gente inmoral de este mundo,</a:t>
            </a:r>
            <a:r>
              <a:rPr lang="es-ES" b="1" dirty="0">
                <a:latin typeface="Maiandra GD" panose="020E0502030308020204" pitchFamily="34" charset="0"/>
              </a:rPr>
              <a:t> o a los avaros y estafadores, o a los idólatras, porque entonces tendríais que salir del mundo.</a:t>
            </a:r>
          </a:p>
          <a:p>
            <a:r>
              <a:rPr lang="es-ES" b="1" dirty="0">
                <a:latin typeface="Maiandra GD" panose="020E0502030308020204" pitchFamily="34" charset="0"/>
              </a:rPr>
              <a:t>No es con las personas del mundo que debemos llevar a la disciplina, sino con hermanos de la iglesia que anden desordenadamente en cuando a la doctrina de Cristo.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40542" cy="1815353"/>
          </a:xfrm>
          <a:prstGeom prst="rect">
            <a:avLst/>
          </a:prstGeom>
        </p:spPr>
      </p:pic>
    </p:spTree>
    <p:extLst>
      <p:ext uri="{BB962C8B-B14F-4D97-AF65-F5344CB8AC3E}">
        <p14:creationId xmlns:p14="http://schemas.microsoft.com/office/powerpoint/2010/main" val="35388662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9144000" cy="6839760"/>
          </a:xfrm>
          <a:prstGeom prst="rect">
            <a:avLst/>
          </a:prstGeom>
        </p:spPr>
      </p:pic>
      <p:sp>
        <p:nvSpPr>
          <p:cNvPr id="4" name="Rectángulo redondeado 3"/>
          <p:cNvSpPr/>
          <p:nvPr/>
        </p:nvSpPr>
        <p:spPr>
          <a:xfrm>
            <a:off x="1640542" y="18240"/>
            <a:ext cx="7503459" cy="13025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u="sng" dirty="0">
                <a:effectLst>
                  <a:outerShdw blurRad="38100" dist="38100" dir="2700000" algn="tl">
                    <a:srgbClr val="000000">
                      <a:alpha val="43137"/>
                    </a:srgbClr>
                  </a:outerShdw>
                </a:effectLst>
                <a:latin typeface="Maiandra GD" panose="020E0502030308020204" pitchFamily="34" charset="0"/>
              </a:rPr>
              <a:t>TERMINOS PARA DESCRIBIR LA DISCIPLINA.</a:t>
            </a:r>
          </a:p>
        </p:txBody>
      </p:sp>
      <p:sp>
        <p:nvSpPr>
          <p:cNvPr id="3" name="Marcador de contenido 2"/>
          <p:cNvSpPr>
            <a:spLocks noGrp="1"/>
          </p:cNvSpPr>
          <p:nvPr>
            <p:ph idx="1"/>
          </p:nvPr>
        </p:nvSpPr>
        <p:spPr>
          <a:xfrm>
            <a:off x="1640542" y="1339040"/>
            <a:ext cx="7503458" cy="5496377"/>
          </a:xfrm>
        </p:spPr>
        <p:txBody>
          <a:bodyPr>
            <a:normAutofit lnSpcReduction="10000"/>
          </a:bodyPr>
          <a:lstStyle/>
          <a:p>
            <a:r>
              <a:rPr lang="es-ES" b="1" dirty="0">
                <a:latin typeface="Maiandra GD" panose="020E0502030308020204" pitchFamily="34" charset="0"/>
              </a:rPr>
              <a:t>Las escrituras usan diferentes términos para describir la disciplina y debemos ser cuidadosos en usar sólo los términos de la Biblia. </a:t>
            </a:r>
          </a:p>
          <a:p>
            <a:r>
              <a:rPr lang="es-ES" b="1" dirty="0">
                <a:latin typeface="Maiandra GD" panose="020E0502030308020204" pitchFamily="34" charset="0"/>
              </a:rPr>
              <a:t>Y así hablar como la Biblia habla.</a:t>
            </a:r>
          </a:p>
          <a:p>
            <a:pPr algn="ct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I Pedro.4:11.</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El que habla, que hable conforme a las palabras de Dios;</a:t>
            </a:r>
            <a:r>
              <a:rPr lang="es-ES" b="1" dirty="0">
                <a:latin typeface="Maiandra GD" panose="020E0502030308020204" pitchFamily="34" charset="0"/>
              </a:rPr>
              <a:t> el que sirve, que lo haga por la fortaleza que Dios da, para que en todo Dios sea glorificado mediante Jesucristo, a quien pertenecen la gloria y el dominio por los siglos de los siglos. Amén. </a:t>
            </a:r>
          </a:p>
          <a:p>
            <a:r>
              <a:rPr lang="es-ES" b="1" dirty="0">
                <a:latin typeface="Maiandra GD" panose="020E0502030308020204" pitchFamily="34" charset="0"/>
              </a:rPr>
              <a:t>A menudo escuchamos que alguien ha sido:</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640542" cy="1815353"/>
          </a:xfrm>
          <a:prstGeom prst="rect">
            <a:avLst/>
          </a:prstGeom>
        </p:spPr>
      </p:pic>
    </p:spTree>
    <p:extLst>
      <p:ext uri="{BB962C8B-B14F-4D97-AF65-F5344CB8AC3E}">
        <p14:creationId xmlns:p14="http://schemas.microsoft.com/office/powerpoint/2010/main" val="1756086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lnSpcReduction="10000"/>
          </a:bodyPr>
          <a:lstStyle/>
          <a:p>
            <a:r>
              <a:rPr lang="es-ES" b="1" dirty="0">
                <a:latin typeface="Maiandra GD" panose="020E0502030308020204" pitchFamily="34" charset="0"/>
              </a:rPr>
              <a:t>“Sacado de la iglesia” </a:t>
            </a:r>
          </a:p>
          <a:p>
            <a:r>
              <a:rPr lang="es-ES" b="1" dirty="0">
                <a:latin typeface="Maiandra GD" panose="020E0502030308020204" pitchFamily="34" charset="0"/>
              </a:rPr>
              <a:t>O</a:t>
            </a:r>
          </a:p>
          <a:p>
            <a:r>
              <a:rPr lang="es-ES" b="1" dirty="0">
                <a:latin typeface="Maiandra GD" panose="020E0502030308020204" pitchFamily="34" charset="0"/>
              </a:rPr>
              <a:t>“Retirado” </a:t>
            </a:r>
          </a:p>
          <a:p>
            <a:r>
              <a:rPr lang="es-ES" b="1" dirty="0">
                <a:latin typeface="Maiandra GD" panose="020E0502030308020204" pitchFamily="34" charset="0"/>
              </a:rPr>
              <a:t>Estos términos no son bíblicos. </a:t>
            </a:r>
          </a:p>
          <a:p>
            <a:r>
              <a:rPr lang="es-ES" b="1" dirty="0">
                <a:latin typeface="Maiandra GD" panose="020E0502030308020204" pitchFamily="34" charset="0"/>
              </a:rPr>
              <a:t>Las escrituras hablan de:</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No juntarnos... Ni comer.</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I Corintios.5:11. </a:t>
            </a:r>
          </a:p>
          <a:p>
            <a:r>
              <a:rPr lang="es-ES" b="1" u="sng" dirty="0">
                <a:solidFill>
                  <a:schemeClr val="bg1"/>
                </a:solidFill>
                <a:highlight>
                  <a:srgbClr val="000000"/>
                </a:highlight>
                <a:latin typeface="Maiandra GD" panose="020E0502030308020204" pitchFamily="34" charset="0"/>
              </a:rPr>
              <a:t>Sino que en efecto os escribí que no anduvierais en compañía de ninguno que,</a:t>
            </a:r>
            <a:r>
              <a:rPr lang="es-ES" b="1" dirty="0">
                <a:latin typeface="Maiandra GD" panose="020E0502030308020204" pitchFamily="34" charset="0"/>
              </a:rPr>
              <a:t> llamándose hermano, es una persona inmoral, o avaro, o idólatra, o difamador, o borracho, o estafador; con ése, ni siquiera comáis. </a:t>
            </a:r>
          </a:p>
          <a:p>
            <a:r>
              <a:rPr lang="es-ES" b="1" dirty="0">
                <a:latin typeface="Maiandra GD" panose="020E0502030308020204" pitchFamily="34" charset="0"/>
              </a:rPr>
              <a:t>La idea es prevenir cualquier comunión social con un hermano que implique estímulo y respaldo de lo malo.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188" y="0"/>
            <a:ext cx="2460812" cy="318695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3"/>
            <a:ext cx="1640542" cy="1913825"/>
          </a:xfrm>
          <a:prstGeom prst="rect">
            <a:avLst/>
          </a:prstGeom>
        </p:spPr>
      </p:pic>
    </p:spTree>
    <p:extLst>
      <p:ext uri="{BB962C8B-B14F-4D97-AF65-F5344CB8AC3E}">
        <p14:creationId xmlns:p14="http://schemas.microsoft.com/office/powerpoint/2010/main" val="2573564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39760"/>
          </a:xfrm>
          <a:prstGeom prst="rect">
            <a:avLst/>
          </a:prstGeom>
        </p:spPr>
      </p:pic>
      <p:sp>
        <p:nvSpPr>
          <p:cNvPr id="3" name="Marcador de contenido 2"/>
          <p:cNvSpPr>
            <a:spLocks noGrp="1"/>
          </p:cNvSpPr>
          <p:nvPr>
            <p:ph idx="1"/>
          </p:nvPr>
        </p:nvSpPr>
        <p:spPr>
          <a:xfrm>
            <a:off x="1640542" y="0"/>
            <a:ext cx="7503458" cy="6835417"/>
          </a:xfrm>
        </p:spPr>
        <p:txBody>
          <a:bodyPr>
            <a:normAutofit fontScale="92500" lnSpcReduction="10000"/>
          </a:bodyPr>
          <a:lstStyle/>
          <a:p>
            <a:r>
              <a:rPr lang="es-ES" b="1" dirty="0">
                <a:latin typeface="Maiandra GD" panose="020E0502030308020204" pitchFamily="34" charset="0"/>
              </a:rPr>
              <a:t>Al escribir a la iglesia en Roma Pablo instruyo a los Santos a que se “FIJARAN Y SE APARTARAN”. </a:t>
            </a:r>
          </a:p>
          <a:p>
            <a:pPr algn="ctr"/>
            <a:r>
              <a:rPr lang="es-ES" b="1" u="sng" dirty="0">
                <a:highlight>
                  <a:srgbClr val="FFFF00"/>
                </a:highlight>
                <a:latin typeface="Maiandra GD" panose="020E0502030308020204" pitchFamily="34" charset="0"/>
              </a:rPr>
              <a:t>Romanos.16:17.</a:t>
            </a:r>
          </a:p>
          <a:p>
            <a:r>
              <a:rPr lang="es-ES" b="1" dirty="0">
                <a:latin typeface="Maiandra GD" panose="020E0502030308020204" pitchFamily="34" charset="0"/>
              </a:rPr>
              <a:t>Y os ruego, hermanos, que vigiléis a los que causan disensiones y tropiezos contra las enseñanzas que vosotros aprendisteis, </a:t>
            </a:r>
            <a:r>
              <a:rPr lang="es-ES" b="1" u="sng" dirty="0">
                <a:solidFill>
                  <a:schemeClr val="bg1"/>
                </a:solidFill>
                <a:highlight>
                  <a:srgbClr val="FF00FF"/>
                </a:highlight>
                <a:latin typeface="Maiandra GD" panose="020E0502030308020204" pitchFamily="34" charset="0"/>
              </a:rPr>
              <a:t>y que os apartéis de ellos.</a:t>
            </a:r>
            <a:r>
              <a:rPr lang="es-ES" b="1" dirty="0">
                <a:latin typeface="Maiandra GD" panose="020E0502030308020204" pitchFamily="34" charset="0"/>
              </a:rPr>
              <a:t> </a:t>
            </a:r>
          </a:p>
          <a:p>
            <a:r>
              <a:rPr lang="es-ES" b="1" u="sng" dirty="0">
                <a:solidFill>
                  <a:schemeClr val="bg1"/>
                </a:solidFill>
                <a:highlight>
                  <a:srgbClr val="000000"/>
                </a:highlight>
                <a:latin typeface="Maiandra GD" panose="020E0502030308020204" pitchFamily="34" charset="0"/>
              </a:rPr>
              <a:t>“APARTARSE”-</a:t>
            </a:r>
            <a:r>
              <a:rPr lang="es-ES" b="1" dirty="0">
                <a:latin typeface="Maiandra GD" panose="020E0502030308020204" pitchFamily="34" charset="0"/>
              </a:rPr>
              <a:t> Griego EKKLINO- Significa apartarse de, volverse, doblarse fuera de, esto no significa únicamente evitar sus caminos sino quitarse de este si usted se encuentra con ellos, el sentido es no tener nada que ver con él. </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“TENERLE POR GENTIL Y PUBLICANO”</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Mateo.18:17. </a:t>
            </a:r>
          </a:p>
          <a:p>
            <a:r>
              <a:rPr lang="es-ES" b="1" dirty="0">
                <a:latin typeface="Maiandra GD" panose="020E0502030308020204" pitchFamily="34" charset="0"/>
              </a:rPr>
              <a:t>Y si rehúsa escucharlos, dilo a la iglesia; y si también rehúsa escuchar a la iglesia, </a:t>
            </a:r>
            <a:r>
              <a:rPr lang="es-ES" b="1" u="sng" dirty="0">
                <a:highlight>
                  <a:srgbClr val="00FF00"/>
                </a:highlight>
                <a:latin typeface="Maiandra GD" panose="020E0502030308020204" pitchFamily="34" charset="0"/>
              </a:rPr>
              <a:t>sea para ti como el gentil y el recaudador de impuestos.</a:t>
            </a:r>
            <a:r>
              <a:rPr lang="es-ES" b="1" dirty="0">
                <a:latin typeface="Maiandra GD" panose="020E0502030308020204" pitchFamily="34" charset="0"/>
              </a:rPr>
              <a:t> </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5" y="-4343"/>
            <a:ext cx="1653988" cy="1994508"/>
          </a:xfrm>
          <a:prstGeom prst="rect">
            <a:avLst/>
          </a:prstGeom>
        </p:spPr>
      </p:pic>
    </p:spTree>
    <p:extLst>
      <p:ext uri="{BB962C8B-B14F-4D97-AF65-F5344CB8AC3E}">
        <p14:creationId xmlns:p14="http://schemas.microsoft.com/office/powerpoint/2010/main" val="4206016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TotalTime>
  <Words>3132</Words>
  <Application>Microsoft Office PowerPoint</Application>
  <PresentationFormat>Presentación en pantalla (4:3)</PresentationFormat>
  <Paragraphs>233</Paragraphs>
  <Slides>30</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30</vt:i4>
      </vt:variant>
    </vt:vector>
  </HeadingPairs>
  <TitlesOfParts>
    <vt:vector size="41" baseType="lpstr">
      <vt:lpstr>Al Bayan Plain</vt:lpstr>
      <vt:lpstr>Al Nile</vt:lpstr>
      <vt:lpstr>Arial</vt:lpstr>
      <vt:lpstr>Britannic Bold</vt:lpstr>
      <vt:lpstr>Calibri</vt:lpstr>
      <vt:lpstr>Calibri Light</vt:lpstr>
      <vt:lpstr>Cambria</vt:lpstr>
      <vt:lpstr>Century Gothic</vt:lpstr>
      <vt:lpstr>Cochin</vt:lpstr>
      <vt:lpstr>Maiandra GD</vt:lpstr>
      <vt:lpstr>Tema de Office</vt:lpstr>
      <vt:lpstr>¿A QUIÉN TENEMOS QUE DISCIPLINAR?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Mario Moreno</cp:lastModifiedBy>
  <cp:revision>34</cp:revision>
  <dcterms:created xsi:type="dcterms:W3CDTF">2019-05-13T16:03:36Z</dcterms:created>
  <dcterms:modified xsi:type="dcterms:W3CDTF">2025-06-10T22:28:18Z</dcterms:modified>
</cp:coreProperties>
</file>