
<file path=[Content_Types].xml><?xml version="1.0" encoding="utf-8"?>
<Types xmlns="http://schemas.openxmlformats.org/package/2006/content-types">
  <Default Extension="gif" ContentType="image/gif"/>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6" r:id="rId20"/>
    <p:sldId id="277" r:id="rId21"/>
    <p:sldId id="275" r:id="rId22"/>
    <p:sldId id="278" r:id="rId23"/>
    <p:sldId id="279" r:id="rId24"/>
    <p:sldId id="280" r:id="rId25"/>
    <p:sldId id="282" r:id="rId26"/>
    <p:sldId id="319" r:id="rId27"/>
    <p:sldId id="281"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5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13/01/2026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9068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13/01/2026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8440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13/01/2026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81688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úmero de diapositiva">
            <a:extLst>
              <a:ext uri="{FF2B5EF4-FFF2-40B4-BE49-F238E27FC236}">
                <a16:creationId xmlns:a16="http://schemas.microsoft.com/office/drawing/2014/main" id="{9509371E-2EA5-697C-664D-1AC1B9C6D04A}"/>
              </a:ext>
            </a:extLst>
          </p:cNvPr>
          <p:cNvSpPr txBox="1">
            <a:spLocks noGrp="1"/>
          </p:cNvSpPr>
          <p:nvPr>
            <p:ph type="sldNum" sz="quarter" idx="10"/>
          </p:nvPr>
        </p:nvSpPr>
        <p:spPr>
          <a:xfrm>
            <a:off x="4446588" y="6330952"/>
            <a:ext cx="241300" cy="258763"/>
          </a:xfrm>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a:lstStyle>
            <a:lvl1pPr>
              <a:defRPr>
                <a:solidFill>
                  <a:srgbClr val="6F6A5A"/>
                </a:solidFill>
                <a:latin typeface="Cochin"/>
                <a:ea typeface="Cochin"/>
                <a:cs typeface="Cochin"/>
                <a:sym typeface="Cochin"/>
              </a:defRPr>
            </a:lvl1pPr>
          </a:lstStyle>
          <a:p>
            <a:fld id="{252D97F6-1B40-4E0E-916B-E7E84456EDA4}" type="slidenum">
              <a:rPr lang="es-NI" altLang="es-NI"/>
              <a:pPr/>
              <a:t>‹Nº›</a:t>
            </a:fld>
            <a:endParaRPr lang="es-NI" altLang="es-NI"/>
          </a:p>
        </p:txBody>
      </p:sp>
    </p:spTree>
    <p:extLst>
      <p:ext uri="{BB962C8B-B14F-4D97-AF65-F5344CB8AC3E}">
        <p14:creationId xmlns:p14="http://schemas.microsoft.com/office/powerpoint/2010/main" val="21079097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13/01/2026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1326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1FF6F5E-EB75-4C11-B48B-3C09A4E294EF}" type="datetimeFigureOut">
              <a:rPr lang="es-ES" smtClean="0"/>
              <a:t>13/01/2026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5254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1FF6F5E-EB75-4C11-B48B-3C09A4E294EF}" type="datetimeFigureOut">
              <a:rPr lang="es-ES" smtClean="0"/>
              <a:t>13/01/2026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6152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1FF6F5E-EB75-4C11-B48B-3C09A4E294EF}" type="datetimeFigureOut">
              <a:rPr lang="es-ES" smtClean="0"/>
              <a:t>13/01/2026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79599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FF6F5E-EB75-4C11-B48B-3C09A4E294EF}" type="datetimeFigureOut">
              <a:rPr lang="es-ES" smtClean="0"/>
              <a:t>13/01/2026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97297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F5E-EB75-4C11-B48B-3C09A4E294EF}" type="datetimeFigureOut">
              <a:rPr lang="es-ES" smtClean="0"/>
              <a:t>13/01/2026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3536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13/01/2026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5596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13/01/2026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164293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F5E-EB75-4C11-B48B-3C09A4E294EF}" type="datetimeFigureOut">
              <a:rPr lang="es-ES" smtClean="0"/>
              <a:t>13/01/2026</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BA826-7FF3-4ED1-8D5F-0F8698BBDA05}" type="slidenum">
              <a:rPr lang="es-ES" smtClean="0"/>
              <a:t>‹Nº›</a:t>
            </a:fld>
            <a:endParaRPr lang="es-ES"/>
          </a:p>
        </p:txBody>
      </p:sp>
    </p:spTree>
    <p:extLst>
      <p:ext uri="{BB962C8B-B14F-4D97-AF65-F5344CB8AC3E}">
        <p14:creationId xmlns:p14="http://schemas.microsoft.com/office/powerpoint/2010/main" val="421551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68579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ángulo redondeado 2"/>
          <p:cNvSpPr/>
          <p:nvPr/>
        </p:nvSpPr>
        <p:spPr>
          <a:xfrm>
            <a:off x="0" y="1"/>
            <a:ext cx="9144000" cy="123245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Título 3"/>
          <p:cNvSpPr>
            <a:spLocks noGrp="1"/>
          </p:cNvSpPr>
          <p:nvPr>
            <p:ph type="title"/>
          </p:nvPr>
        </p:nvSpPr>
        <p:spPr>
          <a:xfrm>
            <a:off x="0" y="17396"/>
            <a:ext cx="9144000" cy="1215057"/>
          </a:xfrm>
        </p:spPr>
        <p:txBody>
          <a:bodyPr/>
          <a:lstStyle/>
          <a:p>
            <a:pPr algn="ctr"/>
            <a:r>
              <a:rPr lang="es-ES" b="1" u="sng" dirty="0">
                <a:ln w="6600">
                  <a:solidFill>
                    <a:schemeClr val="accent2"/>
                  </a:solidFill>
                  <a:prstDash val="solid"/>
                </a:ln>
                <a:solidFill>
                  <a:srgbClr val="FFFFFF"/>
                </a:solidFill>
                <a:effectLst>
                  <a:outerShdw dist="38100" dir="2700000" algn="tl" rotWithShape="0">
                    <a:schemeClr val="accent2"/>
                  </a:outerShdw>
                </a:effectLst>
              </a:rPr>
              <a:t>¿BUSCANDO UNA IGLESIA PERFECTA?</a:t>
            </a:r>
          </a:p>
        </p:txBody>
      </p:sp>
      <p:sp>
        <p:nvSpPr>
          <p:cNvPr id="5" name="Marcador de contenido 4"/>
          <p:cNvSpPr>
            <a:spLocks noGrp="1"/>
          </p:cNvSpPr>
          <p:nvPr>
            <p:ph idx="1"/>
          </p:nvPr>
        </p:nvSpPr>
        <p:spPr>
          <a:xfrm>
            <a:off x="0" y="1249848"/>
            <a:ext cx="9144000" cy="5608151"/>
          </a:xfrm>
        </p:spPr>
        <p:txBody>
          <a:bodyPr/>
          <a:lstStyle/>
          <a:p>
            <a:r>
              <a:rPr lang="es-ES" b="1" u="sng" dirty="0">
                <a:highlight>
                  <a:srgbClr val="FFFF00"/>
                </a:highlight>
              </a:rPr>
              <a:t>INTRODUCCION:</a:t>
            </a:r>
          </a:p>
          <a:p>
            <a:r>
              <a:rPr lang="es-ES" b="1" dirty="0">
                <a:solidFill>
                  <a:schemeClr val="bg1"/>
                </a:solidFill>
              </a:rPr>
              <a:t>Lamentablemente muchos hermanos y amigos andan en busca de la iglesia perfecta, la iglesia que no tenga problema.</a:t>
            </a:r>
          </a:p>
          <a:p>
            <a:r>
              <a:rPr lang="es-ES" b="1" dirty="0">
                <a:solidFill>
                  <a:schemeClr val="bg1"/>
                </a:solidFill>
              </a:rPr>
              <a:t>La iglesia de su preferencia, donde no haya ninguna dificultad ningún problema que todo sea sencillo.</a:t>
            </a:r>
          </a:p>
          <a:p>
            <a:r>
              <a:rPr lang="es-ES" b="1" dirty="0">
                <a:solidFill>
                  <a:schemeClr val="bg1"/>
                </a:solidFill>
              </a:rPr>
              <a:t>Si la salvación fuera tan fácil tan sencilla, todo mundo buscara a Dios todo el mundo estuviera en la iglesia adorando y sirviendo a Dios.</a:t>
            </a:r>
          </a:p>
          <a:p>
            <a:r>
              <a:rPr lang="es-ES" b="1" dirty="0">
                <a:solidFill>
                  <a:schemeClr val="bg1"/>
                </a:solidFill>
              </a:rPr>
              <a:t>Pero no lo es, seguir a Jesús estar en su iglesia trae dificultades problemas que tenemos que resolverlos espiritualmente de acuerdo a la Palabra de Dios.</a:t>
            </a:r>
          </a:p>
        </p:txBody>
      </p:sp>
    </p:spTree>
    <p:extLst>
      <p:ext uri="{BB962C8B-B14F-4D97-AF65-F5344CB8AC3E}">
        <p14:creationId xmlns:p14="http://schemas.microsoft.com/office/powerpoint/2010/main" val="29986950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 calcmode="lin" valueType="num">
                                      <p:cBhvr additive="base">
                                        <p:cTn id="4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En Galacia hay creyentes que se muerden y se devoran unos a otros, casi casi se están por convertir en perros. </a:t>
            </a:r>
          </a:p>
          <a:p>
            <a:pPr algn="ctr"/>
            <a:r>
              <a:rPr lang="es-ES" b="1" u="sng" dirty="0">
                <a:highlight>
                  <a:srgbClr val="FFFF00"/>
                </a:highlight>
              </a:rPr>
              <a:t>Galatas.5:15.</a:t>
            </a:r>
          </a:p>
          <a:p>
            <a:r>
              <a:rPr lang="es-ES" b="1" dirty="0">
                <a:solidFill>
                  <a:schemeClr val="bg1"/>
                </a:solidFill>
              </a:rPr>
              <a:t>Pero si os mordéis y os devoráis unos a otros, tened cuidado, no sea que os consumáis unos a otros.  </a:t>
            </a:r>
          </a:p>
          <a:p>
            <a:r>
              <a:rPr lang="es-ES" b="1" dirty="0">
                <a:solidFill>
                  <a:schemeClr val="bg1"/>
                </a:solidFill>
              </a:rPr>
              <a:t>Y también hay quienes satisfacen los deseos de la carne. </a:t>
            </a:r>
          </a:p>
          <a:p>
            <a:pPr algn="ctr"/>
            <a:r>
              <a:rPr lang="es-ES" b="1" u="sng" dirty="0">
                <a:highlight>
                  <a:srgbClr val="FFFF00"/>
                </a:highlight>
              </a:rPr>
              <a:t>Galatas.5:16.</a:t>
            </a:r>
          </a:p>
          <a:p>
            <a:r>
              <a:rPr lang="es-ES" b="1" dirty="0">
                <a:solidFill>
                  <a:schemeClr val="bg1"/>
                </a:solidFill>
              </a:rPr>
              <a:t>Digo, pues: Andad por el Espíritu, y no cumpliréis el deseo de la carne.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604" y="3213848"/>
            <a:ext cx="3900720" cy="3644152"/>
          </a:xfrm>
          <a:prstGeom prst="rect">
            <a:avLst/>
          </a:prstGeom>
        </p:spPr>
      </p:pic>
      <p:sp>
        <p:nvSpPr>
          <p:cNvPr id="5" name="Llamada de nube 4"/>
          <p:cNvSpPr/>
          <p:nvPr/>
        </p:nvSpPr>
        <p:spPr>
          <a:xfrm>
            <a:off x="5123329" y="0"/>
            <a:ext cx="4020671" cy="2003612"/>
          </a:xfrm>
          <a:prstGeom prst="cloudCallout">
            <a:avLst>
              <a:gd name="adj1" fmla="val 17294"/>
              <a:gd name="adj2" fmla="val 10478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 entonces muchos menos allí. </a:t>
            </a:r>
          </a:p>
          <a:p>
            <a:pPr algn="ctr"/>
            <a:r>
              <a:rPr lang="es-ES" sz="2400" b="1" dirty="0"/>
              <a:t>Y ¿en Galacia?</a:t>
            </a:r>
          </a:p>
        </p:txBody>
      </p:sp>
    </p:spTree>
    <p:extLst>
      <p:ext uri="{BB962C8B-B14F-4D97-AF65-F5344CB8AC3E}">
        <p14:creationId xmlns:p14="http://schemas.microsoft.com/office/powerpoint/2010/main" val="14672425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additive="base">
                                        <p:cTn id="6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2312894"/>
            <a:ext cx="4237149" cy="4545105"/>
          </a:xfrm>
          <a:prstGeom prst="rect">
            <a:avLst/>
          </a:prstGeom>
        </p:spPr>
      </p:pic>
      <p:sp>
        <p:nvSpPr>
          <p:cNvPr id="3" name="Marcador de contenido 2"/>
          <p:cNvSpPr>
            <a:spLocks noGrp="1"/>
          </p:cNvSpPr>
          <p:nvPr>
            <p:ph idx="1"/>
          </p:nvPr>
        </p:nvSpPr>
        <p:spPr>
          <a:xfrm>
            <a:off x="0" y="22582"/>
            <a:ext cx="4906851" cy="6835417"/>
          </a:xfrm>
        </p:spPr>
        <p:txBody>
          <a:bodyPr>
            <a:normAutofit fontScale="92500" lnSpcReduction="10000"/>
          </a:bodyPr>
          <a:lstStyle/>
          <a:p>
            <a:r>
              <a:rPr lang="es-ES" b="1" dirty="0">
                <a:solidFill>
                  <a:schemeClr val="bg1"/>
                </a:solidFill>
              </a:rPr>
              <a:t>Realmente la situación es difícil. </a:t>
            </a:r>
          </a:p>
          <a:p>
            <a:r>
              <a:rPr lang="es-ES" b="1" dirty="0">
                <a:solidFill>
                  <a:schemeClr val="bg1"/>
                </a:solidFill>
              </a:rPr>
              <a:t>Ya que también antes de hablar contigo me puse en contacto con el Apóstol Juan porque pensé primero asistir en Tiatira, pero me dijo que Tiatira es una iglesia tolerante, han tolerado una mujer que dice ser profetisa, y enseña a la prostitución y comer sacrificios a ídolos. </a:t>
            </a:r>
          </a:p>
          <a:p>
            <a:pPr algn="ctr"/>
            <a:r>
              <a:rPr lang="es-ES" b="1" u="sng" dirty="0">
                <a:highlight>
                  <a:srgbClr val="FFFF00"/>
                </a:highlight>
              </a:rPr>
              <a:t>Apocalipsis.2:20. </a:t>
            </a:r>
          </a:p>
          <a:p>
            <a:r>
              <a:rPr lang="es-ES" b="1" dirty="0">
                <a:solidFill>
                  <a:schemeClr val="bg1"/>
                </a:solidFill>
              </a:rPr>
              <a:t>'Pero tengo esto contra ti: que toleras a esa mujer Jezabel, que se dice ser profetisa, y enseña y seduce a mis siervos a que cometan actos inmorales y coman cosas sacrificadas a los ídolos. </a:t>
            </a:r>
          </a:p>
        </p:txBody>
      </p:sp>
      <p:sp>
        <p:nvSpPr>
          <p:cNvPr id="4" name="Llamada de nube 3"/>
          <p:cNvSpPr/>
          <p:nvPr/>
        </p:nvSpPr>
        <p:spPr>
          <a:xfrm>
            <a:off x="4906851" y="0"/>
            <a:ext cx="4237149" cy="1519518"/>
          </a:xfrm>
          <a:prstGeom prst="cloudCallout">
            <a:avLst>
              <a:gd name="adj1" fmla="val 22011"/>
              <a:gd name="adj2" fmla="val 9612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Y ahí ni loco voy.</a:t>
            </a:r>
          </a:p>
        </p:txBody>
      </p:sp>
    </p:spTree>
    <p:extLst>
      <p:ext uri="{BB962C8B-B14F-4D97-AF65-F5344CB8AC3E}">
        <p14:creationId xmlns:p14="http://schemas.microsoft.com/office/powerpoint/2010/main" val="15399723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013" y="2568389"/>
            <a:ext cx="3939988" cy="4289612"/>
          </a:xfrm>
          <a:prstGeom prst="rect">
            <a:avLst/>
          </a:prstGeom>
        </p:spPr>
      </p:pic>
      <p:sp>
        <p:nvSpPr>
          <p:cNvPr id="3" name="Marcador de contenido 2"/>
          <p:cNvSpPr>
            <a:spLocks noGrp="1"/>
          </p:cNvSpPr>
          <p:nvPr>
            <p:ph idx="1"/>
          </p:nvPr>
        </p:nvSpPr>
        <p:spPr>
          <a:xfrm>
            <a:off x="0" y="22582"/>
            <a:ext cx="4906851" cy="6835417"/>
          </a:xfrm>
        </p:spPr>
        <p:txBody>
          <a:bodyPr>
            <a:normAutofit fontScale="92500" lnSpcReduction="20000"/>
          </a:bodyPr>
          <a:lstStyle/>
          <a:p>
            <a:r>
              <a:rPr lang="es-ES" b="1" dirty="0">
                <a:solidFill>
                  <a:schemeClr val="bg1"/>
                </a:solidFill>
              </a:rPr>
              <a:t>Luego pensé ir a Laodicea, pero el Apóstol Juan me dijo que allí son tibios. </a:t>
            </a:r>
          </a:p>
          <a:p>
            <a:pPr algn="ctr"/>
            <a:r>
              <a:rPr lang="es-ES" b="1" u="sng" dirty="0">
                <a:highlight>
                  <a:srgbClr val="FFFF00"/>
                </a:highlight>
              </a:rPr>
              <a:t>Apocalipsis.3:16. </a:t>
            </a:r>
          </a:p>
          <a:p>
            <a:r>
              <a:rPr lang="es-ES" b="1" dirty="0">
                <a:solidFill>
                  <a:schemeClr val="bg1"/>
                </a:solidFill>
              </a:rPr>
              <a:t>'Así, puesto que eres tibio, y no frío ni caliente, te vomitaré de mi boca. </a:t>
            </a:r>
          </a:p>
          <a:p>
            <a:r>
              <a:rPr lang="es-ES" b="1" dirty="0">
                <a:solidFill>
                  <a:schemeClr val="bg1"/>
                </a:solidFill>
              </a:rPr>
              <a:t>Después pensé ir a Pérgamo, pero otra vez el Apóstol Juan me dijo que hay algunas doctrinas extrañas como la de Balaam. </a:t>
            </a:r>
          </a:p>
          <a:p>
            <a:pPr algn="ctr"/>
            <a:r>
              <a:rPr lang="es-ES" b="1" u="sng" dirty="0">
                <a:highlight>
                  <a:srgbClr val="FFFF00"/>
                </a:highlight>
              </a:rPr>
              <a:t>Apocalipsis.2:14. </a:t>
            </a:r>
          </a:p>
          <a:p>
            <a:r>
              <a:rPr lang="es-ES" b="1" dirty="0">
                <a:solidFill>
                  <a:schemeClr val="bg1"/>
                </a:solidFill>
              </a:rPr>
              <a:t>'Pero tengo unas pocas cosas contra ti, porque tienes ahí a los que mantienen la doctrina de Balaam, que enseñaba a </a:t>
            </a:r>
            <a:r>
              <a:rPr lang="es-ES" b="1" dirty="0" err="1">
                <a:solidFill>
                  <a:schemeClr val="bg1"/>
                </a:solidFill>
              </a:rPr>
              <a:t>Balac</a:t>
            </a:r>
            <a:r>
              <a:rPr lang="es-ES" b="1" dirty="0">
                <a:solidFill>
                  <a:schemeClr val="bg1"/>
                </a:solidFill>
              </a:rPr>
              <a:t> a poner tropiezo ante los hijos de Israel, a comer cosas sacrificadas a los ídolos y a cometer actos de inmoralidad. </a:t>
            </a:r>
          </a:p>
        </p:txBody>
      </p:sp>
      <p:sp>
        <p:nvSpPr>
          <p:cNvPr id="4" name="Llamada de nube 3"/>
          <p:cNvSpPr/>
          <p:nvPr/>
        </p:nvSpPr>
        <p:spPr>
          <a:xfrm>
            <a:off x="5109882" y="22582"/>
            <a:ext cx="4034118" cy="1940689"/>
          </a:xfrm>
          <a:prstGeom prst="cloudCallout">
            <a:avLst>
              <a:gd name="adj1" fmla="val 18501"/>
              <a:gd name="adj2" fmla="val 8142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Y yo no quiero que Dios me vomite.</a:t>
            </a:r>
          </a:p>
        </p:txBody>
      </p:sp>
    </p:spTree>
    <p:extLst>
      <p:ext uri="{BB962C8B-B14F-4D97-AF65-F5344CB8AC3E}">
        <p14:creationId xmlns:p14="http://schemas.microsoft.com/office/powerpoint/2010/main" val="33723592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additive="base">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additive="base">
                                        <p:cTn id="5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263" y="3514725"/>
            <a:ext cx="3916737" cy="3343275"/>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Y de los Nicolaítas. </a:t>
            </a:r>
          </a:p>
          <a:p>
            <a:pPr algn="ctr"/>
            <a:r>
              <a:rPr lang="es-ES" b="1" u="sng" dirty="0">
                <a:highlight>
                  <a:srgbClr val="FFFF00"/>
                </a:highlight>
              </a:rPr>
              <a:t>Apocalipsis.2:15.</a:t>
            </a:r>
          </a:p>
          <a:p>
            <a:r>
              <a:rPr lang="es-ES" b="1" dirty="0">
                <a:solidFill>
                  <a:schemeClr val="bg1"/>
                </a:solidFill>
              </a:rPr>
              <a:t>'Así tú también tienes algunos que de la misma manera mantienen la doctrina de los nicolaítas. </a:t>
            </a:r>
          </a:p>
          <a:p>
            <a:endParaRPr lang="es-ES" b="1" dirty="0"/>
          </a:p>
          <a:p>
            <a:endParaRPr lang="es-ES" b="1" dirty="0"/>
          </a:p>
        </p:txBody>
      </p:sp>
      <p:sp>
        <p:nvSpPr>
          <p:cNvPr id="2" name="Llamada de nube 1"/>
          <p:cNvSpPr/>
          <p:nvPr/>
        </p:nvSpPr>
        <p:spPr>
          <a:xfrm>
            <a:off x="4800601" y="0"/>
            <a:ext cx="4343400" cy="2796988"/>
          </a:xfrm>
          <a:prstGeom prst="cloudCallout">
            <a:avLst>
              <a:gd name="adj1" fmla="val 27437"/>
              <a:gd name="adj2" fmla="val 7980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Sabes Apóstol Pablo, ya pensé voy ir a la iglesia en Jerusalén ya que allí nació la iglesia. </a:t>
            </a: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58353"/>
            <a:ext cx="2420471" cy="3890122"/>
          </a:xfrm>
          <a:prstGeom prst="rect">
            <a:avLst/>
          </a:prstGeom>
        </p:spPr>
      </p:pic>
      <p:sp>
        <p:nvSpPr>
          <p:cNvPr id="7" name="Llamada ovalada 6"/>
          <p:cNvSpPr/>
          <p:nvPr/>
        </p:nvSpPr>
        <p:spPr>
          <a:xfrm>
            <a:off x="2740882" y="3200401"/>
            <a:ext cx="3417871" cy="1627094"/>
          </a:xfrm>
          <a:prstGeom prst="wedgeEllipseCallout">
            <a:avLst>
              <a:gd name="adj1" fmla="val -82865"/>
              <a:gd name="adj2" fmla="val -191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También allí hay problemas.</a:t>
            </a:r>
          </a:p>
        </p:txBody>
      </p:sp>
    </p:spTree>
    <p:extLst>
      <p:ext uri="{BB962C8B-B14F-4D97-AF65-F5344CB8AC3E}">
        <p14:creationId xmlns:p14="http://schemas.microsoft.com/office/powerpoint/2010/main" val="12752798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p:cTn id="3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5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3"/>
            <a:ext cx="4906851" cy="4428394"/>
          </a:xfrm>
        </p:spPr>
        <p:txBody>
          <a:bodyPr>
            <a:normAutofit fontScale="77500" lnSpcReduction="20000"/>
          </a:bodyPr>
          <a:lstStyle/>
          <a:p>
            <a:r>
              <a:rPr lang="es-ES" b="1" dirty="0">
                <a:solidFill>
                  <a:schemeClr val="bg1"/>
                </a:solidFill>
              </a:rPr>
              <a:t>Pero aun ahora ahí están llenos de murmuraciones y chismes. </a:t>
            </a:r>
          </a:p>
          <a:p>
            <a:pPr algn="ctr"/>
            <a:r>
              <a:rPr lang="es-ES" b="1" u="sng" dirty="0">
                <a:highlight>
                  <a:srgbClr val="FFFF00"/>
                </a:highlight>
              </a:rPr>
              <a:t>Hechos.6:1. </a:t>
            </a:r>
          </a:p>
          <a:p>
            <a:r>
              <a:rPr lang="es-ES" b="1" dirty="0">
                <a:solidFill>
                  <a:schemeClr val="bg1"/>
                </a:solidFill>
              </a:rPr>
              <a:t>Por aquellos días, al multiplicarse el número  de los discípulos, surgió una queja de parte de los judíos helenistas en contra de los judíos nativos, porque sus viudas eran desatendidas en la distribución diaria de los alimentos. </a:t>
            </a:r>
          </a:p>
          <a:p>
            <a:r>
              <a:rPr lang="es-ES" b="1" dirty="0">
                <a:solidFill>
                  <a:schemeClr val="bg1"/>
                </a:solidFill>
              </a:rPr>
              <a:t>Y muchos creyentes de doble cara. </a:t>
            </a:r>
          </a:p>
          <a:p>
            <a:r>
              <a:rPr lang="es-ES" b="1" dirty="0">
                <a:solidFill>
                  <a:schemeClr val="bg1"/>
                </a:solidFill>
              </a:rPr>
              <a:t>Hasta matrimonios que se ponen de acuerdo para engañar a los hermanos. </a:t>
            </a:r>
          </a:p>
          <a:p>
            <a:pPr algn="ctr"/>
            <a:r>
              <a:rPr lang="es-ES" b="1" u="sng" dirty="0">
                <a:highlight>
                  <a:srgbClr val="FFFF00"/>
                </a:highlight>
              </a:rPr>
              <a:t>Hechos.5.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111" y="2662518"/>
            <a:ext cx="4131889" cy="4195481"/>
          </a:xfrm>
          <a:prstGeom prst="rect">
            <a:avLst/>
          </a:prstGeom>
        </p:spPr>
      </p:pic>
      <p:sp>
        <p:nvSpPr>
          <p:cNvPr id="5" name="Llamada de nube 4"/>
          <p:cNvSpPr/>
          <p:nvPr/>
        </p:nvSpPr>
        <p:spPr>
          <a:xfrm>
            <a:off x="4625788" y="0"/>
            <a:ext cx="4518212" cy="1801906"/>
          </a:xfrm>
          <a:prstGeom prst="cloudCallout">
            <a:avLst>
              <a:gd name="adj1" fmla="val 22322"/>
              <a:gd name="adj2" fmla="val 9533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¿Es cierto todo esto Apóstol Pablo?</a:t>
            </a: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 y="4074459"/>
            <a:ext cx="3025589" cy="2783540"/>
          </a:xfrm>
          <a:prstGeom prst="rect">
            <a:avLst/>
          </a:prstGeom>
        </p:spPr>
      </p:pic>
      <p:sp>
        <p:nvSpPr>
          <p:cNvPr id="7" name="Llamada de nube 6"/>
          <p:cNvSpPr/>
          <p:nvPr/>
        </p:nvSpPr>
        <p:spPr>
          <a:xfrm>
            <a:off x="3655117" y="3630706"/>
            <a:ext cx="2608729" cy="1452283"/>
          </a:xfrm>
          <a:prstGeom prst="cloudCallout">
            <a:avLst>
              <a:gd name="adj1" fmla="val -83158"/>
              <a:gd name="adj2" fmla="val 519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t>Así es.</a:t>
            </a:r>
          </a:p>
        </p:txBody>
      </p:sp>
      <p:sp>
        <p:nvSpPr>
          <p:cNvPr id="8" name="Elipse 7"/>
          <p:cNvSpPr/>
          <p:nvPr/>
        </p:nvSpPr>
        <p:spPr>
          <a:xfrm>
            <a:off x="2823882" y="5536827"/>
            <a:ext cx="3240742" cy="13211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¿Y que puedo hacer Apóstol?</a:t>
            </a:r>
          </a:p>
        </p:txBody>
      </p:sp>
    </p:spTree>
    <p:extLst>
      <p:ext uri="{BB962C8B-B14F-4D97-AF65-F5344CB8AC3E}">
        <p14:creationId xmlns:p14="http://schemas.microsoft.com/office/powerpoint/2010/main" val="14770982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p:cTn id="55"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56"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barn(inVertical)">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50" presetClass="entr" presetSubtype="0" decel="100000" fill="hold" nodeType="clickEffect">
                                  <p:stCondLst>
                                    <p:cond delay="0"/>
                                  </p:stCondLst>
                                  <p:childTnLst>
                                    <p:set>
                                      <p:cBhvr>
                                        <p:cTn id="73" dur="1" fill="hold">
                                          <p:stCondLst>
                                            <p:cond delay="0"/>
                                          </p:stCondLst>
                                        </p:cTn>
                                        <p:tgtEl>
                                          <p:spTgt spid="7">
                                            <p:txEl>
                                              <p:pRg st="0" end="0"/>
                                            </p:txEl>
                                          </p:spTgt>
                                        </p:tgtEl>
                                        <p:attrNameLst>
                                          <p:attrName>style.visibility</p:attrName>
                                        </p:attrNameLst>
                                      </p:cBhvr>
                                      <p:to>
                                        <p:strVal val="visible"/>
                                      </p:to>
                                    </p:set>
                                    <p:anim calcmode="lin" valueType="num">
                                      <p:cBhvr>
                                        <p:cTn id="74"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7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76" dur="1000"/>
                                        <p:tgtEl>
                                          <p:spTgt spid="7">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inVertical)">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8">
                                            <p:txEl>
                                              <p:pRg st="0" end="0"/>
                                            </p:txEl>
                                          </p:spTgt>
                                        </p:tgtEl>
                                        <p:attrNameLst>
                                          <p:attrName>style.visibility</p:attrName>
                                        </p:attrNameLst>
                                      </p:cBhvr>
                                      <p:to>
                                        <p:strVal val="visible"/>
                                      </p:to>
                                    </p:set>
                                    <p:animEffect transition="in" filter="wipe(down)">
                                      <p:cBhvr>
                                        <p:cTn id="86" dur="580">
                                          <p:stCondLst>
                                            <p:cond delay="0"/>
                                          </p:stCondLst>
                                        </p:cTn>
                                        <p:tgtEl>
                                          <p:spTgt spid="8">
                                            <p:txEl>
                                              <p:pRg st="0" end="0"/>
                                            </p:txEl>
                                          </p:spTgt>
                                        </p:tgtEl>
                                      </p:cBhvr>
                                    </p:animEffect>
                                    <p:anim calcmode="lin" valueType="num">
                                      <p:cBhvr>
                                        <p:cTn id="87"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8">
                                            <p:txEl>
                                              <p:pRg st="0" end="0"/>
                                            </p:txEl>
                                          </p:spTgt>
                                        </p:tgtEl>
                                      </p:cBhvr>
                                      <p:to x="100000" y="60000"/>
                                    </p:animScale>
                                    <p:animScale>
                                      <p:cBhvr>
                                        <p:cTn id="93" dur="166" decel="50000">
                                          <p:stCondLst>
                                            <p:cond delay="676"/>
                                          </p:stCondLst>
                                        </p:cTn>
                                        <p:tgtEl>
                                          <p:spTgt spid="8">
                                            <p:txEl>
                                              <p:pRg st="0" end="0"/>
                                            </p:txEl>
                                          </p:spTgt>
                                        </p:tgtEl>
                                      </p:cBhvr>
                                      <p:to x="100000" y="100000"/>
                                    </p:animScale>
                                    <p:animScale>
                                      <p:cBhvr>
                                        <p:cTn id="94" dur="26">
                                          <p:stCondLst>
                                            <p:cond delay="1312"/>
                                          </p:stCondLst>
                                        </p:cTn>
                                        <p:tgtEl>
                                          <p:spTgt spid="8">
                                            <p:txEl>
                                              <p:pRg st="0" end="0"/>
                                            </p:txEl>
                                          </p:spTgt>
                                        </p:tgtEl>
                                      </p:cBhvr>
                                      <p:to x="100000" y="80000"/>
                                    </p:animScale>
                                    <p:animScale>
                                      <p:cBhvr>
                                        <p:cTn id="95" dur="166" decel="50000">
                                          <p:stCondLst>
                                            <p:cond delay="1338"/>
                                          </p:stCondLst>
                                        </p:cTn>
                                        <p:tgtEl>
                                          <p:spTgt spid="8">
                                            <p:txEl>
                                              <p:pRg st="0" end="0"/>
                                            </p:txEl>
                                          </p:spTgt>
                                        </p:tgtEl>
                                      </p:cBhvr>
                                      <p:to x="100000" y="100000"/>
                                    </p:animScale>
                                    <p:animScale>
                                      <p:cBhvr>
                                        <p:cTn id="96" dur="26">
                                          <p:stCondLst>
                                            <p:cond delay="1642"/>
                                          </p:stCondLst>
                                        </p:cTn>
                                        <p:tgtEl>
                                          <p:spTgt spid="8">
                                            <p:txEl>
                                              <p:pRg st="0" end="0"/>
                                            </p:txEl>
                                          </p:spTgt>
                                        </p:tgtEl>
                                      </p:cBhvr>
                                      <p:to x="100000" y="90000"/>
                                    </p:animScale>
                                    <p:animScale>
                                      <p:cBhvr>
                                        <p:cTn id="97" dur="166" decel="50000">
                                          <p:stCondLst>
                                            <p:cond delay="1668"/>
                                          </p:stCondLst>
                                        </p:cTn>
                                        <p:tgtEl>
                                          <p:spTgt spid="8">
                                            <p:txEl>
                                              <p:pRg st="0" end="0"/>
                                            </p:txEl>
                                          </p:spTgt>
                                        </p:tgtEl>
                                      </p:cBhvr>
                                      <p:to x="100000" y="100000"/>
                                    </p:animScale>
                                    <p:animScale>
                                      <p:cBhvr>
                                        <p:cTn id="98" dur="26">
                                          <p:stCondLst>
                                            <p:cond delay="1808"/>
                                          </p:stCondLst>
                                        </p:cTn>
                                        <p:tgtEl>
                                          <p:spTgt spid="8">
                                            <p:txEl>
                                              <p:pRg st="0" end="0"/>
                                            </p:txEl>
                                          </p:spTgt>
                                        </p:tgtEl>
                                      </p:cBhvr>
                                      <p:to x="100000" y="95000"/>
                                    </p:animScale>
                                    <p:animScale>
                                      <p:cBhvr>
                                        <p:cTn id="99"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28" y="0"/>
            <a:ext cx="9139944"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24250"/>
            <a:ext cx="3052482" cy="3333750"/>
          </a:xfrm>
          <a:prstGeom prst="rect">
            <a:avLst/>
          </a:prstGeom>
        </p:spPr>
      </p:pic>
      <p:sp>
        <p:nvSpPr>
          <p:cNvPr id="2" name="Llamada de nube 1"/>
          <p:cNvSpPr/>
          <p:nvPr/>
        </p:nvSpPr>
        <p:spPr>
          <a:xfrm>
            <a:off x="0" y="0"/>
            <a:ext cx="4679576" cy="3173506"/>
          </a:xfrm>
          <a:prstGeom prst="cloudCallout">
            <a:avLst>
              <a:gd name="adj1" fmla="val -9913"/>
              <a:gd name="adj2" fmla="val 7351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Es simple... </a:t>
            </a:r>
          </a:p>
          <a:p>
            <a:pPr algn="ctr"/>
            <a:r>
              <a:rPr lang="es-ES" sz="2400" b="1" dirty="0"/>
              <a:t>La iglesia, desde el punto de vista humano, es imperfecta, pero Dios la está trabajando.</a:t>
            </a:r>
          </a:p>
        </p:txBody>
      </p:sp>
      <p:sp>
        <p:nvSpPr>
          <p:cNvPr id="5" name="Llamada ovalada 4"/>
          <p:cNvSpPr/>
          <p:nvPr/>
        </p:nvSpPr>
        <p:spPr>
          <a:xfrm>
            <a:off x="4336677" y="5405718"/>
            <a:ext cx="3866029" cy="1452282"/>
          </a:xfrm>
          <a:prstGeom prst="wedgeEllipseCallout">
            <a:avLst>
              <a:gd name="adj1" fmla="val -131524"/>
              <a:gd name="adj2" fmla="val -9861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¿Haz olvidado lo que le escribí a los Efesios? </a:t>
            </a:r>
          </a:p>
        </p:txBody>
      </p:sp>
      <p:sp>
        <p:nvSpPr>
          <p:cNvPr id="6" name="Llamada rectangular 5"/>
          <p:cNvSpPr/>
          <p:nvPr/>
        </p:nvSpPr>
        <p:spPr>
          <a:xfrm>
            <a:off x="5015753" y="0"/>
            <a:ext cx="4128247" cy="2891118"/>
          </a:xfrm>
          <a:prstGeom prst="wedgeRectCallout">
            <a:avLst>
              <a:gd name="adj1" fmla="val -87608"/>
              <a:gd name="adj2" fmla="val 811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u="sng" dirty="0">
                <a:solidFill>
                  <a:schemeClr val="tx1"/>
                </a:solidFill>
                <a:highlight>
                  <a:srgbClr val="FFFF00"/>
                </a:highlight>
              </a:rPr>
              <a:t>Efesios.5:27.</a:t>
            </a:r>
          </a:p>
          <a:p>
            <a:pPr algn="ctr"/>
            <a:r>
              <a:rPr lang="es-ES" sz="2400" b="1" dirty="0"/>
              <a:t>a fin de presentársela a sí mismo, una iglesia en toda su gloria, sin que tenga mancha ni arruga ni cosa semejante, sino que fuera santa e inmaculada. </a:t>
            </a:r>
          </a:p>
          <a:p>
            <a:pPr algn="ctr"/>
            <a:endParaRPr lang="es-ES" dirty="0"/>
          </a:p>
        </p:txBody>
      </p:sp>
      <p:sp>
        <p:nvSpPr>
          <p:cNvPr id="7" name="Llamada ovalada 6"/>
          <p:cNvSpPr/>
          <p:nvPr/>
        </p:nvSpPr>
        <p:spPr>
          <a:xfrm>
            <a:off x="4679576" y="3416113"/>
            <a:ext cx="4464424" cy="1464609"/>
          </a:xfrm>
          <a:prstGeom prst="wedgeEllipseCallout">
            <a:avLst>
              <a:gd name="adj1" fmla="val -109086"/>
              <a:gd name="adj2" fmla="val 1088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Entonces, te doy un consejo muy importante: </a:t>
            </a:r>
          </a:p>
        </p:txBody>
      </p:sp>
    </p:spTree>
    <p:extLst>
      <p:ext uri="{BB962C8B-B14F-4D97-AF65-F5344CB8AC3E}">
        <p14:creationId xmlns:p14="http://schemas.microsoft.com/office/powerpoint/2010/main" val="37074559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0" end="0"/>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7"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
                                        <p:tgtEl>
                                          <p:spTgt spid="6">
                                            <p:txEl>
                                              <p:pRg st="1" end="1"/>
                                            </p:txEl>
                                          </p:spTgt>
                                        </p:tgtEl>
                                      </p:cBhvr>
                                    </p:animEffect>
                                    <p:anim calcmode="lin" valueType="num">
                                      <p:cBhvr>
                                        <p:cTn id="44" dur="4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5" dur="400" fill="hold"/>
                                        <p:tgtEl>
                                          <p:spTgt spid="6">
                                            <p:txEl>
                                              <p:pRg st="1" end="1"/>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wipe(down)">
                                      <p:cBhvr>
                                        <p:cTn id="57" dur="580">
                                          <p:stCondLst>
                                            <p:cond delay="0"/>
                                          </p:stCondLst>
                                        </p:cTn>
                                        <p:tgtEl>
                                          <p:spTgt spid="7">
                                            <p:txEl>
                                              <p:pRg st="0" end="0"/>
                                            </p:txEl>
                                          </p:spTgt>
                                        </p:tgtEl>
                                      </p:cBhvr>
                                    </p:animEffect>
                                    <p:anim calcmode="lin" valueType="num">
                                      <p:cBhvr>
                                        <p:cTn id="5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xEl>
                                              <p:pRg st="0" end="0"/>
                                            </p:txEl>
                                          </p:spTgt>
                                        </p:tgtEl>
                                      </p:cBhvr>
                                      <p:to x="100000" y="60000"/>
                                    </p:animScale>
                                    <p:animScale>
                                      <p:cBhvr>
                                        <p:cTn id="64" dur="166" decel="50000">
                                          <p:stCondLst>
                                            <p:cond delay="676"/>
                                          </p:stCondLst>
                                        </p:cTn>
                                        <p:tgtEl>
                                          <p:spTgt spid="7">
                                            <p:txEl>
                                              <p:pRg st="0" end="0"/>
                                            </p:txEl>
                                          </p:spTgt>
                                        </p:tgtEl>
                                      </p:cBhvr>
                                      <p:to x="100000" y="100000"/>
                                    </p:animScale>
                                    <p:animScale>
                                      <p:cBhvr>
                                        <p:cTn id="65" dur="26">
                                          <p:stCondLst>
                                            <p:cond delay="1312"/>
                                          </p:stCondLst>
                                        </p:cTn>
                                        <p:tgtEl>
                                          <p:spTgt spid="7">
                                            <p:txEl>
                                              <p:pRg st="0" end="0"/>
                                            </p:txEl>
                                          </p:spTgt>
                                        </p:tgtEl>
                                      </p:cBhvr>
                                      <p:to x="100000" y="80000"/>
                                    </p:animScale>
                                    <p:animScale>
                                      <p:cBhvr>
                                        <p:cTn id="66" dur="166" decel="50000">
                                          <p:stCondLst>
                                            <p:cond delay="1338"/>
                                          </p:stCondLst>
                                        </p:cTn>
                                        <p:tgtEl>
                                          <p:spTgt spid="7">
                                            <p:txEl>
                                              <p:pRg st="0" end="0"/>
                                            </p:txEl>
                                          </p:spTgt>
                                        </p:tgtEl>
                                      </p:cBhvr>
                                      <p:to x="100000" y="100000"/>
                                    </p:animScale>
                                    <p:animScale>
                                      <p:cBhvr>
                                        <p:cTn id="67" dur="26">
                                          <p:stCondLst>
                                            <p:cond delay="1642"/>
                                          </p:stCondLst>
                                        </p:cTn>
                                        <p:tgtEl>
                                          <p:spTgt spid="7">
                                            <p:txEl>
                                              <p:pRg st="0" end="0"/>
                                            </p:txEl>
                                          </p:spTgt>
                                        </p:tgtEl>
                                      </p:cBhvr>
                                      <p:to x="100000" y="90000"/>
                                    </p:animScale>
                                    <p:animScale>
                                      <p:cBhvr>
                                        <p:cTn id="68" dur="166" decel="50000">
                                          <p:stCondLst>
                                            <p:cond delay="1668"/>
                                          </p:stCondLst>
                                        </p:cTn>
                                        <p:tgtEl>
                                          <p:spTgt spid="7">
                                            <p:txEl>
                                              <p:pRg st="0" end="0"/>
                                            </p:txEl>
                                          </p:spTgt>
                                        </p:tgtEl>
                                      </p:cBhvr>
                                      <p:to x="100000" y="100000"/>
                                    </p:animScale>
                                    <p:animScale>
                                      <p:cBhvr>
                                        <p:cTn id="69" dur="26">
                                          <p:stCondLst>
                                            <p:cond delay="1808"/>
                                          </p:stCondLst>
                                        </p:cTn>
                                        <p:tgtEl>
                                          <p:spTgt spid="7">
                                            <p:txEl>
                                              <p:pRg st="0" end="0"/>
                                            </p:txEl>
                                          </p:spTgt>
                                        </p:tgtEl>
                                      </p:cBhvr>
                                      <p:to x="100000" y="95000"/>
                                    </p:animScale>
                                    <p:animScale>
                                      <p:cBhvr>
                                        <p:cTn id="70" dur="166" decel="50000">
                                          <p:stCondLst>
                                            <p:cond delay="1834"/>
                                          </p:stCondLst>
                                        </p:cTn>
                                        <p:tgtEl>
                                          <p:spTgt spid="7">
                                            <p:txEl>
                                              <p:pRg st="0" end="0"/>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arn(inVertical)">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17" presetClass="entr" presetSubtype="10" fill="hold" nodeType="clickEffect">
                                  <p:stCondLst>
                                    <p:cond delay="0"/>
                                  </p:stCondLst>
                                  <p:childTnLst>
                                    <p:set>
                                      <p:cBhvr>
                                        <p:cTn id="79" dur="1" fill="hold">
                                          <p:stCondLst>
                                            <p:cond delay="0"/>
                                          </p:stCondLst>
                                        </p:cTn>
                                        <p:tgtEl>
                                          <p:spTgt spid="5">
                                            <p:txEl>
                                              <p:pRg st="0" end="0"/>
                                            </p:txEl>
                                          </p:spTgt>
                                        </p:tgtEl>
                                        <p:attrNameLst>
                                          <p:attrName>style.visibility</p:attrName>
                                        </p:attrNameLst>
                                      </p:cBhvr>
                                      <p:to>
                                        <p:strVal val="visible"/>
                                      </p:to>
                                    </p:set>
                                    <p:anim calcmode="lin" valueType="num">
                                      <p:cBhvr>
                                        <p:cTn id="8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3"/>
            <a:ext cx="4906851" cy="2236524"/>
          </a:xfrm>
        </p:spPr>
        <p:txBody>
          <a:bodyPr/>
          <a:lstStyle/>
          <a:p>
            <a:r>
              <a:rPr lang="es-ES" b="1" dirty="0">
                <a:solidFill>
                  <a:schemeClr val="bg1"/>
                </a:solidFill>
              </a:rPr>
              <a:t>No busques una iglesia perfecta, BUSCA AL SEÑOR JESUCRISTO, en una iglesia que enseñe la palabra tal como esta escrita en la biblia.</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 y="2380129"/>
            <a:ext cx="4450977" cy="4477871"/>
          </a:xfrm>
          <a:prstGeom prst="rect">
            <a:avLst/>
          </a:prstGeom>
        </p:spPr>
      </p:pic>
      <p:sp>
        <p:nvSpPr>
          <p:cNvPr id="4" name="Llamada de nube 3"/>
          <p:cNvSpPr/>
          <p:nvPr/>
        </p:nvSpPr>
        <p:spPr>
          <a:xfrm>
            <a:off x="5082988" y="22584"/>
            <a:ext cx="4061012" cy="2357546"/>
          </a:xfrm>
          <a:prstGeom prst="cloudCallout">
            <a:avLst>
              <a:gd name="adj1" fmla="val -99310"/>
              <a:gd name="adj2" fmla="val 733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¡Muy bien apóstol Pablo! No me cambiaré de iglesia por problemas de otros. </a:t>
            </a:r>
          </a:p>
        </p:txBody>
      </p:sp>
      <p:sp>
        <p:nvSpPr>
          <p:cNvPr id="5" name="Llamada ovalada 4"/>
          <p:cNvSpPr/>
          <p:nvPr/>
        </p:nvSpPr>
        <p:spPr>
          <a:xfrm>
            <a:off x="4195482" y="4437529"/>
            <a:ext cx="4948518" cy="2420471"/>
          </a:xfrm>
          <a:prstGeom prst="wedgeEllipseCallout">
            <a:avLst>
              <a:gd name="adj1" fmla="val -75453"/>
              <a:gd name="adj2" fmla="val -7030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Leeré más la Biblia, entiendo que mientras estemos aquí en la tierra ¡NO HABRÁ UNA IGLESIA PERFECTA!.</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0975" y="2554941"/>
            <a:ext cx="4693025" cy="1882588"/>
          </a:xfrm>
          <a:prstGeom prst="rect">
            <a:avLst/>
          </a:prstGeom>
        </p:spPr>
      </p:pic>
    </p:spTree>
    <p:extLst>
      <p:ext uri="{BB962C8B-B14F-4D97-AF65-F5344CB8AC3E}">
        <p14:creationId xmlns:p14="http://schemas.microsoft.com/office/powerpoint/2010/main" val="5964194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p:cTn id="32"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3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
                                        <p:tgtEl>
                                          <p:spTgt spid="5">
                                            <p:txEl>
                                              <p:pRg st="0" end="0"/>
                                            </p:txEl>
                                          </p:spTgt>
                                        </p:tgtEl>
                                      </p:cBhvr>
                                    </p:animEffect>
                                    <p:anim calcmode="lin" valueType="num">
                                      <p:cBhvr>
                                        <p:cTn id="4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87352" y="3524250"/>
            <a:ext cx="2756647" cy="333375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2810435"/>
            <a:ext cx="3281082" cy="4047565"/>
          </a:xfrm>
          <a:prstGeom prst="rect">
            <a:avLst/>
          </a:prstGeom>
        </p:spPr>
      </p:pic>
      <p:sp>
        <p:nvSpPr>
          <p:cNvPr id="5" name="Llamada de nube 4"/>
          <p:cNvSpPr/>
          <p:nvPr/>
        </p:nvSpPr>
        <p:spPr>
          <a:xfrm>
            <a:off x="0" y="0"/>
            <a:ext cx="5163671" cy="2259106"/>
          </a:xfrm>
          <a:prstGeom prst="cloudCallout">
            <a:avLst>
              <a:gd name="adj1" fmla="val -15526"/>
              <a:gd name="adj2" fmla="val 8630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Desecharé lo malo y haré mi mejor esfuerzo por perseverar, viviendo una auténtica vida cristiana y esperando a Jesús en Su segunda venida. </a:t>
            </a:r>
          </a:p>
        </p:txBody>
      </p:sp>
      <p:sp>
        <p:nvSpPr>
          <p:cNvPr id="6" name="Llamada ovalada 5"/>
          <p:cNvSpPr/>
          <p:nvPr/>
        </p:nvSpPr>
        <p:spPr>
          <a:xfrm>
            <a:off x="2911286" y="1941980"/>
            <a:ext cx="4034118" cy="1734670"/>
          </a:xfrm>
          <a:prstGeom prst="wedgeEllipseCallout">
            <a:avLst>
              <a:gd name="adj1" fmla="val -71893"/>
              <a:gd name="adj2" fmla="val 609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Muchas gracias por todo Apóstol Pablo, me sirvió de mucho tus consejos y sugerencias!</a:t>
            </a:r>
          </a:p>
        </p:txBody>
      </p:sp>
      <p:sp>
        <p:nvSpPr>
          <p:cNvPr id="8" name="Llamada de nube 7"/>
          <p:cNvSpPr/>
          <p:nvPr/>
        </p:nvSpPr>
        <p:spPr>
          <a:xfrm>
            <a:off x="5782236" y="0"/>
            <a:ext cx="3361764" cy="2259106"/>
          </a:xfrm>
          <a:prstGeom prst="cloudCallout">
            <a:avLst>
              <a:gd name="adj1" fmla="val 12767"/>
              <a:gd name="adj2" fmla="val 10250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¡De nada! Y recuerda esto:</a:t>
            </a:r>
          </a:p>
        </p:txBody>
      </p:sp>
      <p:sp>
        <p:nvSpPr>
          <p:cNvPr id="9" name="Rectángulo 8"/>
          <p:cNvSpPr/>
          <p:nvPr/>
        </p:nvSpPr>
        <p:spPr>
          <a:xfrm>
            <a:off x="2608728" y="3832412"/>
            <a:ext cx="3939988" cy="30255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"Si el diablo te quita de una Iglesia por el error de algunos de los hermano o hermana, cuando vayas a otra iglesia harán lo mismo, hasta que llegues a no congregarte más, eso es lo que el enemigo quiere ahí ya te ganó la batalla, porque llenó de ofensas tu corazón y le creíste"</a:t>
            </a:r>
          </a:p>
        </p:txBody>
      </p:sp>
    </p:spTree>
    <p:extLst>
      <p:ext uri="{BB962C8B-B14F-4D97-AF65-F5344CB8AC3E}">
        <p14:creationId xmlns:p14="http://schemas.microsoft.com/office/powerpoint/2010/main" val="2389150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
                                        <p:tgtEl>
                                          <p:spTgt spid="6">
                                            <p:txEl>
                                              <p:pRg st="0" end="0"/>
                                            </p:txEl>
                                          </p:spTgt>
                                        </p:tgtEl>
                                      </p:cBhvr>
                                    </p:animEffect>
                                    <p:anim calcmode="lin" valueType="num">
                                      <p:cBhvr>
                                        <p:cTn id="32"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calcmode="lin" valueType="num">
                                      <p:cBhvr>
                                        <p:cTn id="52"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55"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9">
                                            <p:txEl>
                                              <p:pRg st="0" end="0"/>
                                            </p:txEl>
                                          </p:spTgt>
                                        </p:tgtEl>
                                        <p:attrNameLst>
                                          <p:attrName>style.visibility</p:attrName>
                                        </p:attrNameLst>
                                      </p:cBhvr>
                                      <p:to>
                                        <p:strVal val="visible"/>
                                      </p:to>
                                    </p:set>
                                    <p:anim calcmode="lin" valueType="num">
                                      <p:cBhvr>
                                        <p:cTn id="6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pPr algn="ctr"/>
            <a:r>
              <a:rPr lang="es-ES" b="1" u="sng" dirty="0">
                <a:highlight>
                  <a:srgbClr val="FFFF00"/>
                </a:highlight>
              </a:rPr>
              <a:t>Filipenses.3:12.</a:t>
            </a:r>
          </a:p>
          <a:p>
            <a:r>
              <a:rPr lang="es-ES" b="1" dirty="0">
                <a:solidFill>
                  <a:schemeClr val="bg1"/>
                </a:solidFill>
              </a:rPr>
              <a:t>No que ya lo haya alcanzado o que ya haya llegado a ser perfecto, sino que sigo adelante, a fin de poder alcanzar aquello para lo cual también fui alcanzado por Cristo Jesús. </a:t>
            </a:r>
          </a:p>
          <a:p>
            <a:r>
              <a:rPr lang="es-ES" b="1" dirty="0">
                <a:solidFill>
                  <a:schemeClr val="bg1"/>
                </a:solidFill>
              </a:rPr>
              <a:t>Muchos de estos hermanos y hermanas que andan buscando la iglesia perfecta que no tenga problema.</a:t>
            </a:r>
          </a:p>
          <a:p>
            <a:r>
              <a:rPr lang="es-ES" b="1" dirty="0">
                <a:solidFill>
                  <a:schemeClr val="bg1"/>
                </a:solidFill>
              </a:rPr>
              <a:t>Muchos de ellos se creen que son los únicos perfectos.</a:t>
            </a:r>
          </a:p>
          <a:p>
            <a:r>
              <a:rPr lang="es-ES" b="1" dirty="0">
                <a:solidFill>
                  <a:schemeClr val="bg1"/>
                </a:solidFill>
              </a:rPr>
              <a:t>Los únicos que no fallan que no tienen ningún error.</a:t>
            </a:r>
          </a:p>
          <a:p>
            <a:endParaRPr lang="es-ES"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161" y="22582"/>
            <a:ext cx="4112839" cy="6835417"/>
          </a:xfrm>
          <a:prstGeom prst="rect">
            <a:avLst/>
          </a:prstGeom>
        </p:spPr>
      </p:pic>
    </p:spTree>
    <p:extLst>
      <p:ext uri="{BB962C8B-B14F-4D97-AF65-F5344CB8AC3E}">
        <p14:creationId xmlns:p14="http://schemas.microsoft.com/office/powerpoint/2010/main" val="33230931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0272"/>
            <a:ext cx="5056094" cy="6847728"/>
          </a:xfrm>
        </p:spPr>
        <p:txBody>
          <a:bodyPr/>
          <a:lstStyle/>
          <a:p>
            <a:r>
              <a:rPr lang="es-ES" b="1" dirty="0">
                <a:solidFill>
                  <a:schemeClr val="bg1"/>
                </a:solidFill>
              </a:rPr>
              <a:t>Muchos son como el Fariseo.</a:t>
            </a:r>
          </a:p>
          <a:p>
            <a:pPr algn="ctr"/>
            <a:r>
              <a:rPr lang="es-ES" b="1" u="sng" dirty="0">
                <a:highlight>
                  <a:srgbClr val="FFFF00"/>
                </a:highlight>
              </a:rPr>
              <a:t>Lucas.18:10-12.</a:t>
            </a:r>
          </a:p>
          <a:p>
            <a:r>
              <a:rPr lang="es-ES" b="1" dirty="0">
                <a:solidFill>
                  <a:schemeClr val="bg1"/>
                </a:solidFill>
              </a:rPr>
              <a:t>Dos hombres subieron al templo a orar; uno era fariseo y el otro recaudador de impuestos.</a:t>
            </a:r>
          </a:p>
          <a:p>
            <a:pPr algn="ctr"/>
            <a:r>
              <a:rPr lang="es-ES" b="1" u="sng" dirty="0">
                <a:highlight>
                  <a:srgbClr val="FFFF00"/>
                </a:highlight>
              </a:rPr>
              <a:t>V.11.</a:t>
            </a:r>
          </a:p>
          <a:p>
            <a:r>
              <a:rPr lang="es-ES" b="1" dirty="0">
                <a:solidFill>
                  <a:schemeClr val="bg1"/>
                </a:solidFill>
              </a:rPr>
              <a:t>El fariseo puesto en pie, oraba para sí de esta manera: "Dios, te doy gracias porque no soy como los demás hombres: estafadores, injustos, adúlteros; ni aun como este recaudador de impuestos. </a:t>
            </a:r>
          </a:p>
          <a:p>
            <a:pPr algn="ctr"/>
            <a:r>
              <a:rPr lang="es-ES" b="1" u="sng" dirty="0">
                <a:highlight>
                  <a:srgbClr val="FFFF00"/>
                </a:highlight>
              </a:rPr>
              <a:t>V.12.</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145" y="10272"/>
            <a:ext cx="4219855" cy="6847727"/>
          </a:xfrm>
          <a:prstGeom prst="rect">
            <a:avLst/>
          </a:prstGeom>
        </p:spPr>
      </p:pic>
    </p:spTree>
    <p:extLst>
      <p:ext uri="{BB962C8B-B14F-4D97-AF65-F5344CB8AC3E}">
        <p14:creationId xmlns:p14="http://schemas.microsoft.com/office/powerpoint/2010/main" val="35271661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28" y="0"/>
            <a:ext cx="9139944" cy="6858000"/>
          </a:xfrm>
          <a:prstGeom prst="rect">
            <a:avLst/>
          </a:prstGeom>
        </p:spPr>
      </p:pic>
      <p:pic>
        <p:nvPicPr>
          <p:cNvPr id="2" name="Marcador de contenido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4531659" cy="6858000"/>
          </a:xfrm>
        </p:spPr>
      </p:pic>
      <p:sp>
        <p:nvSpPr>
          <p:cNvPr id="4" name="Elipse 3"/>
          <p:cNvSpPr/>
          <p:nvPr/>
        </p:nvSpPr>
        <p:spPr>
          <a:xfrm>
            <a:off x="1452282" y="0"/>
            <a:ext cx="2353236" cy="184224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BUSCO A LA IGLESIA PERFECTA.</a:t>
            </a:r>
          </a:p>
        </p:txBody>
      </p:sp>
      <p:sp>
        <p:nvSpPr>
          <p:cNvPr id="5" name="Llamada de nube 4"/>
          <p:cNvSpPr/>
          <p:nvPr/>
        </p:nvSpPr>
        <p:spPr>
          <a:xfrm>
            <a:off x="4988859" y="443752"/>
            <a:ext cx="4155141" cy="2649071"/>
          </a:xfrm>
          <a:prstGeom prst="cloudCallout">
            <a:avLst>
              <a:gd name="adj1" fmla="val -111392"/>
              <a:gd name="adj2" fmla="val 8885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 YA SE QUE HARE? </a:t>
            </a:r>
          </a:p>
          <a:p>
            <a:pPr algn="ctr"/>
            <a:r>
              <a:rPr lang="es-ES" sz="2400" b="1" dirty="0"/>
              <a:t>HE DECIDIDO LLAMAR AL APÓSTOL PABLO.  </a:t>
            </a: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294" y="3695700"/>
            <a:ext cx="4773706" cy="3162300"/>
          </a:xfrm>
          <a:prstGeom prst="rect">
            <a:avLst/>
          </a:prstGeom>
        </p:spPr>
      </p:pic>
    </p:spTree>
    <p:extLst>
      <p:ext uri="{BB962C8B-B14F-4D97-AF65-F5344CB8AC3E}">
        <p14:creationId xmlns:p14="http://schemas.microsoft.com/office/powerpoint/2010/main" val="15704582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 calcmode="lin" valueType="num">
                                      <p:cBhvr>
                                        <p:cTn id="4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0"/>
            <a:ext cx="4693024" cy="6858000"/>
          </a:xfrm>
        </p:spPr>
        <p:txBody>
          <a:bodyPr/>
          <a:lstStyle/>
          <a:p>
            <a:r>
              <a:rPr lang="es-ES" b="1" dirty="0">
                <a:solidFill>
                  <a:schemeClr val="bg1"/>
                </a:solidFill>
              </a:rPr>
              <a:t>"Yo ayuno dos veces por semana; doy el diezmo de todo lo que gano.“</a:t>
            </a:r>
          </a:p>
          <a:p>
            <a:r>
              <a:rPr lang="es-ES" b="1" dirty="0">
                <a:solidFill>
                  <a:schemeClr val="bg1"/>
                </a:solidFill>
              </a:rPr>
              <a:t>Este se creí que era el único en el mundo que no fallaba.</a:t>
            </a:r>
          </a:p>
          <a:p>
            <a:r>
              <a:rPr lang="es-ES" b="1" dirty="0">
                <a:solidFill>
                  <a:schemeClr val="bg1"/>
                </a:solidFill>
              </a:rPr>
              <a:t>Que no tiene nada de que arrepentirse.</a:t>
            </a:r>
          </a:p>
          <a:p>
            <a:r>
              <a:rPr lang="es-ES" b="1" dirty="0">
                <a:solidFill>
                  <a:schemeClr val="bg1"/>
                </a:solidFill>
              </a:rPr>
              <a:t>Que todos los demás están mal pero que El no. </a:t>
            </a:r>
          </a:p>
          <a:p>
            <a:r>
              <a:rPr lang="es-ES" b="1" dirty="0">
                <a:solidFill>
                  <a:schemeClr val="bg1"/>
                </a:solidFill>
              </a:rPr>
              <a:t>El era el único bueno que existía en la tierra.</a:t>
            </a:r>
          </a:p>
          <a:p>
            <a:r>
              <a:rPr lang="es-ES" b="1" dirty="0">
                <a:solidFill>
                  <a:schemeClr val="bg1"/>
                </a:solidFill>
              </a:rPr>
              <a:t>Su orgullo lo cegó, de la misma manera muchos hermanos están así.</a:t>
            </a: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048" y="0"/>
            <a:ext cx="4329952" cy="6858000"/>
          </a:xfrm>
          <a:prstGeom prst="rect">
            <a:avLst/>
          </a:prstGeom>
        </p:spPr>
      </p:pic>
    </p:spTree>
    <p:extLst>
      <p:ext uri="{BB962C8B-B14F-4D97-AF65-F5344CB8AC3E}">
        <p14:creationId xmlns:p14="http://schemas.microsoft.com/office/powerpoint/2010/main" val="37812893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 y="0"/>
            <a:ext cx="9139944" cy="685800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018" y="3365686"/>
            <a:ext cx="2702858" cy="3467100"/>
          </a:xfrm>
          <a:prstGeom prst="rect">
            <a:avLst/>
          </a:prstGeom>
        </p:spPr>
      </p:pic>
      <p:sp>
        <p:nvSpPr>
          <p:cNvPr id="4" name="Llamada de nube 3"/>
          <p:cNvSpPr/>
          <p:nvPr/>
        </p:nvSpPr>
        <p:spPr>
          <a:xfrm>
            <a:off x="2339788" y="94129"/>
            <a:ext cx="3523130" cy="2164977"/>
          </a:xfrm>
          <a:prstGeom prst="cloudCallout">
            <a:avLst>
              <a:gd name="adj1" fmla="val 11818"/>
              <a:gd name="adj2" fmla="val 1031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NO SOY COMO LOS DEMAS HOMBRES.</a:t>
            </a:r>
          </a:p>
        </p:txBody>
      </p:sp>
      <p:sp>
        <p:nvSpPr>
          <p:cNvPr id="5" name="Llamada ovalada 4"/>
          <p:cNvSpPr/>
          <p:nvPr/>
        </p:nvSpPr>
        <p:spPr>
          <a:xfrm>
            <a:off x="6508377" y="255493"/>
            <a:ext cx="2635624" cy="1183341"/>
          </a:xfrm>
          <a:prstGeom prst="wedgeEllipseCallout">
            <a:avLst>
              <a:gd name="adj1" fmla="val -103153"/>
              <a:gd name="adj2" fmla="val 1340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ESTAFADOR.</a:t>
            </a:r>
          </a:p>
        </p:txBody>
      </p:sp>
      <p:sp>
        <p:nvSpPr>
          <p:cNvPr id="6" name="Llamada ovalada 5"/>
          <p:cNvSpPr/>
          <p:nvPr/>
        </p:nvSpPr>
        <p:spPr>
          <a:xfrm>
            <a:off x="6710083" y="2689412"/>
            <a:ext cx="2433917" cy="927847"/>
          </a:xfrm>
          <a:prstGeom prst="wedgeEllipseCallout">
            <a:avLst>
              <a:gd name="adj1" fmla="val -102822"/>
              <a:gd name="adj2" fmla="val 13206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INJUSTOS.</a:t>
            </a:r>
          </a:p>
        </p:txBody>
      </p:sp>
      <p:sp>
        <p:nvSpPr>
          <p:cNvPr id="7" name="Llamada ovalada 6"/>
          <p:cNvSpPr/>
          <p:nvPr/>
        </p:nvSpPr>
        <p:spPr>
          <a:xfrm>
            <a:off x="6710082" y="4573121"/>
            <a:ext cx="2433917" cy="1102657"/>
          </a:xfrm>
          <a:prstGeom prst="wedgeEllipseCallout">
            <a:avLst>
              <a:gd name="adj1" fmla="val -115308"/>
              <a:gd name="adj2" fmla="val 6269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ADULTERO.</a:t>
            </a:r>
          </a:p>
        </p:txBody>
      </p:sp>
      <p:sp>
        <p:nvSpPr>
          <p:cNvPr id="8" name="Llamada ovalada 7"/>
          <p:cNvSpPr/>
          <p:nvPr/>
        </p:nvSpPr>
        <p:spPr>
          <a:xfrm flipH="1">
            <a:off x="0" y="2121531"/>
            <a:ext cx="2460812" cy="1250577"/>
          </a:xfrm>
          <a:prstGeom prst="wedgeEllipseCallout">
            <a:avLst>
              <a:gd name="adj1" fmla="val -111683"/>
              <a:gd name="adj2" fmla="val 689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AYUNO DOS VECES.</a:t>
            </a:r>
          </a:p>
        </p:txBody>
      </p:sp>
      <p:sp>
        <p:nvSpPr>
          <p:cNvPr id="9" name="Llamada ovalada 8"/>
          <p:cNvSpPr/>
          <p:nvPr/>
        </p:nvSpPr>
        <p:spPr>
          <a:xfrm flipH="1">
            <a:off x="0" y="3704664"/>
            <a:ext cx="3213848" cy="1438835"/>
          </a:xfrm>
          <a:prstGeom prst="wedgeEllipseCallout">
            <a:avLst>
              <a:gd name="adj1" fmla="val -66021"/>
              <a:gd name="adj2" fmla="val 689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DOY DIEZMOS DE TODO LO QUE GANO.</a:t>
            </a:r>
          </a:p>
        </p:txBody>
      </p:sp>
      <p:sp>
        <p:nvSpPr>
          <p:cNvPr id="10" name="Llamada de nube 9"/>
          <p:cNvSpPr/>
          <p:nvPr/>
        </p:nvSpPr>
        <p:spPr>
          <a:xfrm flipH="1">
            <a:off x="-2" y="5675778"/>
            <a:ext cx="3213847" cy="1182222"/>
          </a:xfrm>
          <a:prstGeom prst="cloudCallout">
            <a:avLst>
              <a:gd name="adj1" fmla="val -61837"/>
              <a:gd name="adj2" fmla="val -8295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NADIE ES MAS JUSTO QUE MI.</a:t>
            </a:r>
          </a:p>
        </p:txBody>
      </p:sp>
      <p:sp>
        <p:nvSpPr>
          <p:cNvPr id="11" name="Rectángulo redondeado 10"/>
          <p:cNvSpPr/>
          <p:nvPr/>
        </p:nvSpPr>
        <p:spPr>
          <a:xfrm rot="18450102">
            <a:off x="-111905" y="707990"/>
            <a:ext cx="2153071" cy="7467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EL FARISEO.</a:t>
            </a:r>
          </a:p>
        </p:txBody>
      </p:sp>
    </p:spTree>
    <p:extLst>
      <p:ext uri="{BB962C8B-B14F-4D97-AF65-F5344CB8AC3E}">
        <p14:creationId xmlns:p14="http://schemas.microsoft.com/office/powerpoint/2010/main" val="36522188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p:cTn id="32"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33"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p:cTn id="4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arn(inVertical)">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 calcmode="lin" valueType="num">
                                      <p:cBhvr>
                                        <p:cTn id="5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inVertic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fade">
                                      <p:cBhvr>
                                        <p:cTn id="67" dur="100"/>
                                        <p:tgtEl>
                                          <p:spTgt spid="6">
                                            <p:txEl>
                                              <p:pRg st="0" end="0"/>
                                            </p:txEl>
                                          </p:spTgt>
                                        </p:tgtEl>
                                      </p:cBhvr>
                                    </p:animEffect>
                                    <p:anim calcmode="lin" valueType="num">
                                      <p:cBhvr>
                                        <p:cTn id="6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arn(inVertical)">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5" presetClass="entr" presetSubtype="0" fill="hold" nodeType="clickEffect">
                                  <p:stCondLst>
                                    <p:cond delay="0"/>
                                  </p:stCondLst>
                                  <p:childTnLst>
                                    <p:set>
                                      <p:cBhvr>
                                        <p:cTn id="80" dur="1" fill="hold">
                                          <p:stCondLst>
                                            <p:cond delay="0"/>
                                          </p:stCondLst>
                                        </p:cTn>
                                        <p:tgtEl>
                                          <p:spTgt spid="7">
                                            <p:txEl>
                                              <p:pRg st="0" end="0"/>
                                            </p:txEl>
                                          </p:spTgt>
                                        </p:tgtEl>
                                        <p:attrNameLst>
                                          <p:attrName>style.visibility</p:attrName>
                                        </p:attrNameLst>
                                      </p:cBhvr>
                                      <p:to>
                                        <p:strVal val="visible"/>
                                      </p:to>
                                    </p:set>
                                    <p:anim calcmode="lin" valueType="num">
                                      <p:cBhvr>
                                        <p:cTn id="81"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84"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7">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barn(inVertical)">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nodeType="clickEffect">
                                  <p:stCondLst>
                                    <p:cond delay="0"/>
                                  </p:stCondLst>
                                  <p:childTnLst>
                                    <p:set>
                                      <p:cBhvr>
                                        <p:cTn id="97" dur="1" fill="hold">
                                          <p:stCondLst>
                                            <p:cond delay="0"/>
                                          </p:stCondLst>
                                        </p:cTn>
                                        <p:tgtEl>
                                          <p:spTgt spid="8">
                                            <p:txEl>
                                              <p:pRg st="0" end="0"/>
                                            </p:txEl>
                                          </p:spTgt>
                                        </p:tgtEl>
                                        <p:attrNameLst>
                                          <p:attrName>style.visibility</p:attrName>
                                        </p:attrNameLst>
                                      </p:cBhvr>
                                      <p:to>
                                        <p:strVal val="visible"/>
                                      </p:to>
                                    </p:set>
                                    <p:anim calcmode="lin" valueType="num">
                                      <p:cBhvr>
                                        <p:cTn id="98"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99"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00"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1" dur="1000"/>
                                        <p:tgtEl>
                                          <p:spTgt spid="8">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barn(inVertical)">
                                      <p:cBhvr>
                                        <p:cTn id="106" dur="500"/>
                                        <p:tgtEl>
                                          <p:spTgt spid="9"/>
                                        </p:tgtEl>
                                      </p:cBhvr>
                                    </p:animEffect>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9">
                                            <p:txEl>
                                              <p:pRg st="0" end="0"/>
                                            </p:txEl>
                                          </p:spTgt>
                                        </p:tgtEl>
                                        <p:attrNameLst>
                                          <p:attrName>style.visibility</p:attrName>
                                        </p:attrNameLst>
                                      </p:cBhvr>
                                      <p:to>
                                        <p:strVal val="visible"/>
                                      </p:to>
                                    </p:set>
                                    <p:animEffect transition="in" filter="wipe(down)">
                                      <p:cBhvr>
                                        <p:cTn id="111" dur="580">
                                          <p:stCondLst>
                                            <p:cond delay="0"/>
                                          </p:stCondLst>
                                        </p:cTn>
                                        <p:tgtEl>
                                          <p:spTgt spid="9">
                                            <p:txEl>
                                              <p:pRg st="0" end="0"/>
                                            </p:txEl>
                                          </p:spTgt>
                                        </p:tgtEl>
                                      </p:cBhvr>
                                    </p:animEffect>
                                    <p:anim calcmode="lin" valueType="num">
                                      <p:cBhvr>
                                        <p:cTn id="112"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9">
                                            <p:txEl>
                                              <p:pRg st="0" end="0"/>
                                            </p:txEl>
                                          </p:spTgt>
                                        </p:tgtEl>
                                      </p:cBhvr>
                                      <p:to x="100000" y="60000"/>
                                    </p:animScale>
                                    <p:animScale>
                                      <p:cBhvr>
                                        <p:cTn id="118" dur="166" decel="50000">
                                          <p:stCondLst>
                                            <p:cond delay="676"/>
                                          </p:stCondLst>
                                        </p:cTn>
                                        <p:tgtEl>
                                          <p:spTgt spid="9">
                                            <p:txEl>
                                              <p:pRg st="0" end="0"/>
                                            </p:txEl>
                                          </p:spTgt>
                                        </p:tgtEl>
                                      </p:cBhvr>
                                      <p:to x="100000" y="100000"/>
                                    </p:animScale>
                                    <p:animScale>
                                      <p:cBhvr>
                                        <p:cTn id="119" dur="26">
                                          <p:stCondLst>
                                            <p:cond delay="1312"/>
                                          </p:stCondLst>
                                        </p:cTn>
                                        <p:tgtEl>
                                          <p:spTgt spid="9">
                                            <p:txEl>
                                              <p:pRg st="0" end="0"/>
                                            </p:txEl>
                                          </p:spTgt>
                                        </p:tgtEl>
                                      </p:cBhvr>
                                      <p:to x="100000" y="80000"/>
                                    </p:animScale>
                                    <p:animScale>
                                      <p:cBhvr>
                                        <p:cTn id="120" dur="166" decel="50000">
                                          <p:stCondLst>
                                            <p:cond delay="1338"/>
                                          </p:stCondLst>
                                        </p:cTn>
                                        <p:tgtEl>
                                          <p:spTgt spid="9">
                                            <p:txEl>
                                              <p:pRg st="0" end="0"/>
                                            </p:txEl>
                                          </p:spTgt>
                                        </p:tgtEl>
                                      </p:cBhvr>
                                      <p:to x="100000" y="100000"/>
                                    </p:animScale>
                                    <p:animScale>
                                      <p:cBhvr>
                                        <p:cTn id="121" dur="26">
                                          <p:stCondLst>
                                            <p:cond delay="1642"/>
                                          </p:stCondLst>
                                        </p:cTn>
                                        <p:tgtEl>
                                          <p:spTgt spid="9">
                                            <p:txEl>
                                              <p:pRg st="0" end="0"/>
                                            </p:txEl>
                                          </p:spTgt>
                                        </p:tgtEl>
                                      </p:cBhvr>
                                      <p:to x="100000" y="90000"/>
                                    </p:animScale>
                                    <p:animScale>
                                      <p:cBhvr>
                                        <p:cTn id="122" dur="166" decel="50000">
                                          <p:stCondLst>
                                            <p:cond delay="1668"/>
                                          </p:stCondLst>
                                        </p:cTn>
                                        <p:tgtEl>
                                          <p:spTgt spid="9">
                                            <p:txEl>
                                              <p:pRg st="0" end="0"/>
                                            </p:txEl>
                                          </p:spTgt>
                                        </p:tgtEl>
                                      </p:cBhvr>
                                      <p:to x="100000" y="100000"/>
                                    </p:animScale>
                                    <p:animScale>
                                      <p:cBhvr>
                                        <p:cTn id="123" dur="26">
                                          <p:stCondLst>
                                            <p:cond delay="1808"/>
                                          </p:stCondLst>
                                        </p:cTn>
                                        <p:tgtEl>
                                          <p:spTgt spid="9">
                                            <p:txEl>
                                              <p:pRg st="0" end="0"/>
                                            </p:txEl>
                                          </p:spTgt>
                                        </p:tgtEl>
                                      </p:cBhvr>
                                      <p:to x="100000" y="95000"/>
                                    </p:animScale>
                                    <p:animScale>
                                      <p:cBhvr>
                                        <p:cTn id="124" dur="166" decel="50000">
                                          <p:stCondLst>
                                            <p:cond delay="1834"/>
                                          </p:stCondLst>
                                        </p:cTn>
                                        <p:tgtEl>
                                          <p:spTgt spid="9">
                                            <p:txEl>
                                              <p:pRg st="0" end="0"/>
                                            </p:txEl>
                                          </p:spTgt>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10"/>
                                        </p:tgtEl>
                                        <p:attrNameLst>
                                          <p:attrName>style.visibility</p:attrName>
                                        </p:attrNameLst>
                                      </p:cBhvr>
                                      <p:to>
                                        <p:strVal val="visible"/>
                                      </p:to>
                                    </p:set>
                                    <p:animEffect transition="in" filter="barn(inVertical)">
                                      <p:cBhvr>
                                        <p:cTn id="129" dur="500"/>
                                        <p:tgtEl>
                                          <p:spTgt spid="10"/>
                                        </p:tgtEl>
                                      </p:cBhvr>
                                    </p:animEffect>
                                  </p:childTnLst>
                                </p:cTn>
                              </p:par>
                            </p:childTnLst>
                          </p:cTn>
                        </p:par>
                      </p:childTnLst>
                    </p:cTn>
                  </p:par>
                  <p:par>
                    <p:cTn id="130" fill="hold">
                      <p:stCondLst>
                        <p:cond delay="indefinite"/>
                      </p:stCondLst>
                      <p:childTnLst>
                        <p:par>
                          <p:cTn id="131" fill="hold">
                            <p:stCondLst>
                              <p:cond delay="0"/>
                            </p:stCondLst>
                            <p:childTnLst>
                              <p:par>
                                <p:cTn id="132" presetID="41" presetClass="entr" presetSubtype="0" fill="hold" nodeType="clickEffect">
                                  <p:stCondLst>
                                    <p:cond delay="0"/>
                                  </p:stCondLst>
                                  <p:iterate type="lt">
                                    <p:tmPct val="10000"/>
                                  </p:iterate>
                                  <p:childTnLst>
                                    <p:set>
                                      <p:cBhvr>
                                        <p:cTn id="133" dur="1" fill="hold">
                                          <p:stCondLst>
                                            <p:cond delay="0"/>
                                          </p:stCondLst>
                                        </p:cTn>
                                        <p:tgtEl>
                                          <p:spTgt spid="10">
                                            <p:txEl>
                                              <p:pRg st="0" end="0"/>
                                            </p:txEl>
                                          </p:spTgt>
                                        </p:tgtEl>
                                        <p:attrNameLst>
                                          <p:attrName>style.visibility</p:attrName>
                                        </p:attrNameLst>
                                      </p:cBhvr>
                                      <p:to>
                                        <p:strVal val="visible"/>
                                      </p:to>
                                    </p:set>
                                    <p:anim calcmode="lin" valueType="num">
                                      <p:cBhvr>
                                        <p:cTn id="13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3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8"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0"/>
            <a:ext cx="4814047" cy="6858000"/>
          </a:xfrm>
        </p:spPr>
        <p:txBody>
          <a:bodyPr/>
          <a:lstStyle/>
          <a:p>
            <a:r>
              <a:rPr lang="es-ES" b="1" dirty="0">
                <a:solidFill>
                  <a:schemeClr val="bg1"/>
                </a:solidFill>
              </a:rPr>
              <a:t>¿Qué deberíamos hacer?</a:t>
            </a:r>
          </a:p>
          <a:p>
            <a:r>
              <a:rPr lang="es-ES" b="1" dirty="0">
                <a:solidFill>
                  <a:schemeClr val="bg1"/>
                </a:solidFill>
              </a:rPr>
              <a:t>El que crea estar firme mire que no caiga.</a:t>
            </a:r>
          </a:p>
          <a:p>
            <a:pPr algn="ctr"/>
            <a:r>
              <a:rPr lang="es-ES" b="1" u="sng" dirty="0">
                <a:highlight>
                  <a:srgbClr val="FFFF00"/>
                </a:highlight>
              </a:rPr>
              <a:t>I Corintios.10:12.</a:t>
            </a:r>
          </a:p>
          <a:p>
            <a:r>
              <a:rPr lang="es-ES" b="1" dirty="0">
                <a:solidFill>
                  <a:schemeClr val="bg1"/>
                </a:solidFill>
              </a:rPr>
              <a:t>Por tanto, el que cree que está firme, tenga cuidado, no sea que caiga. </a:t>
            </a:r>
          </a:p>
          <a:p>
            <a:r>
              <a:rPr lang="es-ES" b="1" dirty="0">
                <a:solidFill>
                  <a:schemeClr val="bg1"/>
                </a:solidFill>
              </a:rPr>
              <a:t>Estas palabras son una advertencia para los auto confiados: </a:t>
            </a:r>
          </a:p>
          <a:p>
            <a:r>
              <a:rPr lang="es-ES" b="1" dirty="0">
                <a:solidFill>
                  <a:schemeClr val="bg1"/>
                </a:solidFill>
              </a:rPr>
              <a:t>El que piensa estar firme, mire que no caiga. </a:t>
            </a:r>
          </a:p>
          <a:p>
            <a:r>
              <a:rPr lang="es-ES" b="1" dirty="0">
                <a:solidFill>
                  <a:schemeClr val="bg1"/>
                </a:solidFill>
              </a:rPr>
              <a:t>Quizá esto se refiera especialmente al creyente fuerte.</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493" y="0"/>
            <a:ext cx="4546507" cy="6857999"/>
          </a:xfrm>
          <a:prstGeom prst="rect">
            <a:avLst/>
          </a:prstGeom>
        </p:spPr>
      </p:pic>
    </p:spTree>
    <p:extLst>
      <p:ext uri="{BB962C8B-B14F-4D97-AF65-F5344CB8AC3E}">
        <p14:creationId xmlns:p14="http://schemas.microsoft.com/office/powerpoint/2010/main" val="10718572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0"/>
            <a:ext cx="4814047" cy="6858000"/>
          </a:xfrm>
        </p:spPr>
        <p:txBody>
          <a:bodyPr>
            <a:normAutofit lnSpcReduction="10000"/>
          </a:bodyPr>
          <a:lstStyle/>
          <a:p>
            <a:r>
              <a:rPr lang="es-ES" b="1" dirty="0">
                <a:solidFill>
                  <a:schemeClr val="bg1"/>
                </a:solidFill>
              </a:rPr>
              <a:t>Debemos primeros ser ejemplos de los demás.</a:t>
            </a:r>
          </a:p>
          <a:p>
            <a:pPr algn="ctr"/>
            <a:r>
              <a:rPr lang="es-ES" b="1" u="sng" dirty="0">
                <a:highlight>
                  <a:srgbClr val="FFFF00"/>
                </a:highlight>
              </a:rPr>
              <a:t>I Timoteo.4:12.</a:t>
            </a:r>
          </a:p>
          <a:p>
            <a:r>
              <a:rPr lang="es-ES" b="1" dirty="0">
                <a:solidFill>
                  <a:schemeClr val="bg1"/>
                </a:solidFill>
              </a:rPr>
              <a:t>No permitas que nadie menosprecie tu juventud; antes, sé ejemplo de los creyentes en palabra, conducta, amor, fe y pureza. </a:t>
            </a:r>
          </a:p>
          <a:p>
            <a:r>
              <a:rPr lang="es-ES" b="1" dirty="0">
                <a:solidFill>
                  <a:schemeClr val="bg1"/>
                </a:solidFill>
              </a:rPr>
              <a:t>Y ayudar a todo hermano que ande desordenadamente.</a:t>
            </a:r>
          </a:p>
          <a:p>
            <a:pPr algn="ctr"/>
            <a:r>
              <a:rPr lang="es-ES" b="1" u="sng" dirty="0">
                <a:highlight>
                  <a:srgbClr val="FFFF00"/>
                </a:highlight>
              </a:rPr>
              <a:t>I Tesalonicenses.5:14.</a:t>
            </a:r>
          </a:p>
          <a:p>
            <a:r>
              <a:rPr lang="es-ES" b="1" dirty="0">
                <a:solidFill>
                  <a:schemeClr val="bg1"/>
                </a:solidFill>
              </a:rPr>
              <a:t>Y os exhortamos, hermanos, a que amonestéis a los indisciplinados, animéis a los desalentados, sostengáis a los débiles y seáis pacientes con todos.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046" y="0"/>
            <a:ext cx="4329953" cy="6857999"/>
          </a:xfrm>
          <a:prstGeom prst="rect">
            <a:avLst/>
          </a:prstGeom>
        </p:spPr>
      </p:pic>
    </p:spTree>
    <p:extLst>
      <p:ext uri="{BB962C8B-B14F-4D97-AF65-F5344CB8AC3E}">
        <p14:creationId xmlns:p14="http://schemas.microsoft.com/office/powerpoint/2010/main" val="41603445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0"/>
            <a:ext cx="4814047" cy="6858000"/>
          </a:xfrm>
        </p:spPr>
        <p:txBody>
          <a:bodyPr>
            <a:normAutofit lnSpcReduction="10000"/>
          </a:bodyPr>
          <a:lstStyle/>
          <a:p>
            <a:r>
              <a:rPr lang="es-ES" b="1" dirty="0">
                <a:solidFill>
                  <a:schemeClr val="bg1"/>
                </a:solidFill>
              </a:rPr>
              <a:t>De esta manera estaremos ayudando para que la iglesia crezca en el buen funcionamiento.</a:t>
            </a:r>
          </a:p>
          <a:p>
            <a:pPr algn="ctr"/>
            <a:r>
              <a:rPr lang="es-ES" b="1" u="sng" dirty="0">
                <a:highlight>
                  <a:srgbClr val="FFFF00"/>
                </a:highlight>
              </a:rPr>
              <a:t>Efesios.4:16.</a:t>
            </a:r>
          </a:p>
          <a:p>
            <a:r>
              <a:rPr lang="es-ES" b="1" dirty="0">
                <a:solidFill>
                  <a:schemeClr val="bg1"/>
                </a:solidFill>
              </a:rPr>
              <a:t>de quien todo el cuerpo (estando bien ajustado y unido por la cohesión que las coyunturas proveen), conforme al funcionamiento adecuado de cada miembro, produce el crecimiento del cuerpo para su propia edificación en amor. </a:t>
            </a:r>
          </a:p>
          <a:p>
            <a:r>
              <a:rPr lang="es-ES" b="1" dirty="0">
                <a:solidFill>
                  <a:schemeClr val="bg1"/>
                </a:solidFill>
              </a:rPr>
              <a:t>Todos somos responsables delante de Dios para que la iglesia vaya hacia la perfección.</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047" y="0"/>
            <a:ext cx="4329953" cy="6858000"/>
          </a:xfrm>
          <a:prstGeom prst="rect">
            <a:avLst/>
          </a:prstGeom>
        </p:spPr>
      </p:pic>
    </p:spTree>
    <p:extLst>
      <p:ext uri="{BB962C8B-B14F-4D97-AF65-F5344CB8AC3E}">
        <p14:creationId xmlns:p14="http://schemas.microsoft.com/office/powerpoint/2010/main" val="12959545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5" name="Rectángulo redondeado 4"/>
          <p:cNvSpPr/>
          <p:nvPr/>
        </p:nvSpPr>
        <p:spPr>
          <a:xfrm>
            <a:off x="0" y="0"/>
            <a:ext cx="9144000" cy="107632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0" y="1"/>
            <a:ext cx="9144000" cy="1076324"/>
          </a:xfrm>
        </p:spPr>
        <p:txBody>
          <a:bodyPr/>
          <a:lstStyle/>
          <a:p>
            <a:pPr algn="ctr"/>
            <a:r>
              <a:rPr lang="es-ES" b="1" u="sng" dirty="0">
                <a:ln w="6600">
                  <a:solidFill>
                    <a:schemeClr val="accent2"/>
                  </a:solidFill>
                  <a:prstDash val="solid"/>
                </a:ln>
                <a:solidFill>
                  <a:srgbClr val="FFFFFF"/>
                </a:solidFill>
                <a:effectLst>
                  <a:outerShdw dist="38100" dir="2700000" algn="tl" rotWithShape="0">
                    <a:schemeClr val="accent2"/>
                  </a:outerShdw>
                </a:effectLst>
              </a:rPr>
              <a:t>CONCLUSIÓN:</a:t>
            </a:r>
          </a:p>
        </p:txBody>
      </p:sp>
      <p:sp>
        <p:nvSpPr>
          <p:cNvPr id="3" name="Marcador de contenido 2"/>
          <p:cNvSpPr>
            <a:spLocks noGrp="1"/>
          </p:cNvSpPr>
          <p:nvPr>
            <p:ph idx="1"/>
          </p:nvPr>
        </p:nvSpPr>
        <p:spPr>
          <a:xfrm>
            <a:off x="0" y="1076324"/>
            <a:ext cx="9144000" cy="5781675"/>
          </a:xfrm>
        </p:spPr>
        <p:txBody>
          <a:bodyPr/>
          <a:lstStyle/>
          <a:p>
            <a:r>
              <a:rPr lang="es-ES" b="1" dirty="0">
                <a:solidFill>
                  <a:schemeClr val="bg1"/>
                </a:solidFill>
              </a:rPr>
              <a:t>Lamentablemente muchas personas y aun hermanos en Cristo andan en busca de la iglesia donde no haya problemas ni dificultades.</a:t>
            </a:r>
          </a:p>
          <a:p>
            <a:r>
              <a:rPr lang="es-ES" b="1" dirty="0">
                <a:solidFill>
                  <a:schemeClr val="bg1"/>
                </a:solidFill>
              </a:rPr>
              <a:t>Lamentablemente le diré: </a:t>
            </a:r>
          </a:p>
          <a:p>
            <a:r>
              <a:rPr lang="es-ES" b="1" dirty="0">
                <a:solidFill>
                  <a:schemeClr val="bg1"/>
                </a:solidFill>
              </a:rPr>
              <a:t>“No La Va Hallar”.</a:t>
            </a:r>
          </a:p>
          <a:p>
            <a:r>
              <a:rPr lang="es-ES" b="1" dirty="0">
                <a:solidFill>
                  <a:schemeClr val="bg1"/>
                </a:solidFill>
              </a:rPr>
              <a:t>En todo el Nuevo Testamento encontramos iglesias con diferentes problemas y que tenían que enfrentarlas no se corrían.</a:t>
            </a:r>
          </a:p>
          <a:p>
            <a:r>
              <a:rPr lang="es-ES" b="1" dirty="0">
                <a:solidFill>
                  <a:schemeClr val="bg1"/>
                </a:solidFill>
              </a:rPr>
              <a:t>Usted no se corra ante los problemas y las dificultades que se presenten en la iglesia donde Usted es miembro luche siempre.</a:t>
            </a:r>
          </a:p>
          <a:p>
            <a:r>
              <a:rPr lang="es-ES" b="1" dirty="0">
                <a:solidFill>
                  <a:schemeClr val="bg1"/>
                </a:solidFill>
              </a:rPr>
              <a:t>Corrijamos con ternura para la salvación de todos en la iglesia.</a:t>
            </a:r>
          </a:p>
        </p:txBody>
      </p:sp>
    </p:spTree>
    <p:extLst>
      <p:ext uri="{BB962C8B-B14F-4D97-AF65-F5344CB8AC3E}">
        <p14:creationId xmlns:p14="http://schemas.microsoft.com/office/powerpoint/2010/main" val="40236621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a:extLst>
              <a:ext uri="{FF2B5EF4-FFF2-40B4-BE49-F238E27FC236}">
                <a16:creationId xmlns:a16="http://schemas.microsoft.com/office/drawing/2014/main" id="{79C5EFC5-4953-9DE2-2CBB-C2A6BEAD0D45}"/>
              </a:ext>
            </a:extLst>
          </p:cNvPr>
          <p:cNvSpPr txBox="1"/>
          <p:nvPr/>
        </p:nvSpPr>
        <p:spPr>
          <a:xfrm>
            <a:off x="75877" y="1670603"/>
            <a:ext cx="2371862" cy="507831"/>
          </a:xfrm>
          <a:prstGeom prst="rect">
            <a:avLst/>
          </a:prstGeom>
          <a:noFill/>
        </p:spPr>
        <p:txBody>
          <a:bodyPr>
            <a:spAutoFit/>
          </a:bodyPr>
          <a:lstStyle/>
          <a:p>
            <a:pPr algn="ctr" defTabSz="514298">
              <a:defRPr/>
            </a:pPr>
            <a:r>
              <a:rPr lang="es-CL" sz="1350" b="1" dirty="0">
                <a:ln w="0"/>
                <a:solidFill>
                  <a:srgbClr val="C00000"/>
                </a:solidFill>
                <a:effectLst>
                  <a:reflection blurRad="6350" stA="91000" endPos="7000" dir="5400000" sy="-90000" algn="bl" rotWithShape="0"/>
                </a:effectLst>
                <a:latin typeface="Cambria" charset="0"/>
                <a:ea typeface="Cambria" charset="0"/>
                <a:cs typeface="Cambria" charset="0"/>
              </a:rPr>
              <a:t>¿</a:t>
            </a:r>
            <a:r>
              <a:rPr lang="es-CL" sz="1350"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Que debo hacer </a:t>
            </a:r>
          </a:p>
          <a:p>
            <a:pPr algn="ctr" defTabSz="514298">
              <a:defRPr/>
            </a:pPr>
            <a:r>
              <a:rPr lang="es-CL" sz="1350"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para ser  salvo…</a:t>
            </a:r>
            <a:r>
              <a:rPr lang="es-CL" sz="1350" b="1" dirty="0">
                <a:ln w="0"/>
                <a:solidFill>
                  <a:srgbClr val="C00000"/>
                </a:solidFill>
                <a:effectLst>
                  <a:reflection blurRad="6350" stA="91000" endPos="7000" dir="5400000" sy="-90000" algn="bl" rotWithShape="0"/>
                </a:effectLst>
                <a:latin typeface="Cambria" charset="0"/>
                <a:ea typeface="Cambria" charset="0"/>
                <a:cs typeface="Cambria" charset="0"/>
              </a:rPr>
              <a:t>?</a:t>
            </a:r>
          </a:p>
        </p:txBody>
      </p:sp>
      <p:pic>
        <p:nvPicPr>
          <p:cNvPr id="4" name="Picture 2" descr="C:\Users\Emilio\Downloads\images (7).jpg">
            <a:extLst>
              <a:ext uri="{FF2B5EF4-FFF2-40B4-BE49-F238E27FC236}">
                <a16:creationId xmlns:a16="http://schemas.microsoft.com/office/drawing/2014/main" id="{0446778D-E693-90B8-0D0F-2070D29E1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9" y="3938380"/>
            <a:ext cx="1895918" cy="29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a:extLst>
              <a:ext uri="{FF2B5EF4-FFF2-40B4-BE49-F238E27FC236}">
                <a16:creationId xmlns:a16="http://schemas.microsoft.com/office/drawing/2014/main" id="{4576378A-A95F-E39C-A19F-1D437D74B7A3}"/>
              </a:ext>
            </a:extLst>
          </p:cNvPr>
          <p:cNvSpPr/>
          <p:nvPr/>
        </p:nvSpPr>
        <p:spPr>
          <a:xfrm>
            <a:off x="3717132" y="1606155"/>
            <a:ext cx="1654969" cy="7965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14298">
              <a:defRPr/>
            </a:pPr>
            <a:r>
              <a:rPr lang="es-ES" sz="3300" b="1" dirty="0">
                <a:solidFill>
                  <a:sysClr val="windowText" lastClr="000000"/>
                </a:solidFill>
                <a:latin typeface="Cambria" charset="0"/>
                <a:ea typeface="Cambria" charset="0"/>
                <a:cs typeface="Cambria" charset="0"/>
              </a:rPr>
              <a:t>DIOS</a:t>
            </a:r>
          </a:p>
        </p:txBody>
      </p:sp>
      <p:sp>
        <p:nvSpPr>
          <p:cNvPr id="6" name="CuadroTexto 5">
            <a:extLst>
              <a:ext uri="{FF2B5EF4-FFF2-40B4-BE49-F238E27FC236}">
                <a16:creationId xmlns:a16="http://schemas.microsoft.com/office/drawing/2014/main" id="{11CA3919-7DE0-B10A-51EB-97EA0C15903F}"/>
              </a:ext>
            </a:extLst>
          </p:cNvPr>
          <p:cNvSpPr txBox="1">
            <a:spLocks noChangeArrowheads="1"/>
          </p:cNvSpPr>
          <p:nvPr/>
        </p:nvSpPr>
        <p:spPr bwMode="auto">
          <a:xfrm>
            <a:off x="5884661" y="5313299"/>
            <a:ext cx="31457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defTabSz="514298">
              <a:defRPr/>
            </a:pPr>
            <a:r>
              <a:rPr lang="es-ES" altLang="es-ES" sz="1500" b="1" dirty="0">
                <a:solidFill>
                  <a:schemeClr val="tx1">
                    <a:lumMod val="95000"/>
                    <a:lumOff val="5000"/>
                  </a:schemeClr>
                </a:solidFill>
                <a:latin typeface="Al Nile" charset="-78"/>
                <a:ea typeface="Al Nile" charset="-78"/>
                <a:cs typeface="Al Nile" charset="-78"/>
              </a:rPr>
              <a:t>Cristo es Él Salvador de los que le obedecen </a:t>
            </a:r>
          </a:p>
          <a:p>
            <a:pPr algn="ctr" defTabSz="514298">
              <a:defRPr/>
            </a:pPr>
            <a:r>
              <a:rPr lang="es-ES" altLang="es-ES" sz="1500" b="1" dirty="0">
                <a:solidFill>
                  <a:schemeClr val="bg1"/>
                </a:solidFill>
                <a:latin typeface="Al Nile" charset="-78"/>
                <a:ea typeface="Al Nile" charset="-78"/>
                <a:cs typeface="Al Nile" charset="-78"/>
              </a:rPr>
              <a:t>“…</a:t>
            </a:r>
            <a:r>
              <a:rPr lang="es-ES" altLang="es-ES" sz="1500" i="1"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y habiendo sido perfeccionado, vino a ser autor de eterna salvación para todos los que le obedecen</a:t>
            </a:r>
            <a:r>
              <a:rPr lang="es-ES" altLang="es-ES" sz="150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r>
              <a:rPr lang="es-ES" altLang="es-ES" sz="1500" dirty="0">
                <a:ln w="0"/>
                <a:solidFill>
                  <a:schemeClr val="tx1">
                    <a:lumMod val="95000"/>
                    <a:lumOff val="5000"/>
                  </a:schemeClr>
                </a:solidFill>
                <a:effectLst>
                  <a:outerShdw blurRad="38100" dist="25400" dir="5400000" algn="ctr" rotWithShape="0">
                    <a:srgbClr val="6E747A">
                      <a:alpha val="43000"/>
                    </a:srgbClr>
                  </a:outerShdw>
                </a:effectLst>
                <a:latin typeface="Al Nile" charset="-78"/>
                <a:ea typeface="Al Nile" charset="-78"/>
                <a:cs typeface="Al Nile" charset="-78"/>
              </a:rPr>
              <a:t>Hebreos.5:9</a:t>
            </a:r>
            <a:r>
              <a:rPr lang="es-ES" altLang="es-ES" sz="150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p>
        </p:txBody>
      </p:sp>
      <p:sp>
        <p:nvSpPr>
          <p:cNvPr id="8" name="CuadroTexto 7">
            <a:extLst>
              <a:ext uri="{FF2B5EF4-FFF2-40B4-BE49-F238E27FC236}">
                <a16:creationId xmlns:a16="http://schemas.microsoft.com/office/drawing/2014/main" id="{B89631D9-40F9-F1CB-3D09-37BCA2C57CA2}"/>
              </a:ext>
            </a:extLst>
          </p:cNvPr>
          <p:cNvSpPr txBox="1">
            <a:spLocks noChangeArrowheads="1"/>
          </p:cNvSpPr>
          <p:nvPr/>
        </p:nvSpPr>
        <p:spPr bwMode="auto">
          <a:xfrm>
            <a:off x="7457553" y="2952715"/>
            <a:ext cx="365522" cy="230832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defTabSz="684213">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defTabSz="684213">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 sz="2400" dirty="0">
                <a:solidFill>
                  <a:srgbClr val="C00000"/>
                </a:solidFill>
                <a:latin typeface="Britannic Bold" panose="020B0903060703020204" pitchFamily="34" charset="0"/>
              </a:rPr>
              <a:t>P</a:t>
            </a:r>
          </a:p>
          <a:p>
            <a:pPr>
              <a:spcBef>
                <a:spcPct val="0"/>
              </a:spcBef>
              <a:buFontTx/>
              <a:buNone/>
            </a:pPr>
            <a:r>
              <a:rPr lang="es-ES" altLang="es-ES" sz="2400" dirty="0">
                <a:solidFill>
                  <a:srgbClr val="C00000"/>
                </a:solidFill>
                <a:latin typeface="Britannic Bold" panose="020B0903060703020204" pitchFamily="34" charset="0"/>
              </a:rPr>
              <a:t>E</a:t>
            </a:r>
          </a:p>
          <a:p>
            <a:pPr>
              <a:spcBef>
                <a:spcPct val="0"/>
              </a:spcBef>
              <a:buFontTx/>
              <a:buNone/>
            </a:pPr>
            <a:r>
              <a:rPr lang="es-ES" altLang="es-ES" sz="2400" dirty="0">
                <a:solidFill>
                  <a:srgbClr val="C00000"/>
                </a:solidFill>
                <a:latin typeface="Britannic Bold" panose="020B0903060703020204" pitchFamily="34" charset="0"/>
              </a:rPr>
              <a:t>C</a:t>
            </a:r>
          </a:p>
          <a:p>
            <a:pPr>
              <a:spcBef>
                <a:spcPct val="0"/>
              </a:spcBef>
              <a:buFontTx/>
              <a:buNone/>
            </a:pPr>
            <a:r>
              <a:rPr lang="es-ES" altLang="es-ES" sz="2400" dirty="0">
                <a:solidFill>
                  <a:srgbClr val="C00000"/>
                </a:solidFill>
                <a:latin typeface="Britannic Bold" panose="020B0903060703020204" pitchFamily="34" charset="0"/>
              </a:rPr>
              <a:t>A</a:t>
            </a:r>
          </a:p>
          <a:p>
            <a:pPr>
              <a:spcBef>
                <a:spcPct val="0"/>
              </a:spcBef>
              <a:buFontTx/>
              <a:buNone/>
            </a:pPr>
            <a:r>
              <a:rPr lang="es-ES" altLang="es-ES" sz="2400" dirty="0">
                <a:solidFill>
                  <a:srgbClr val="C00000"/>
                </a:solidFill>
                <a:latin typeface="Britannic Bold" panose="020B0903060703020204" pitchFamily="34" charset="0"/>
              </a:rPr>
              <a:t>D</a:t>
            </a:r>
          </a:p>
          <a:p>
            <a:pPr>
              <a:spcBef>
                <a:spcPct val="0"/>
              </a:spcBef>
              <a:buFontTx/>
              <a:buNone/>
            </a:pPr>
            <a:r>
              <a:rPr lang="es-ES" altLang="es-ES" sz="2400" dirty="0">
                <a:solidFill>
                  <a:srgbClr val="C00000"/>
                </a:solidFill>
                <a:latin typeface="Britannic Bold" panose="020B0903060703020204" pitchFamily="34" charset="0"/>
              </a:rPr>
              <a:t>O</a:t>
            </a:r>
            <a:endParaRPr lang="es-ES" altLang="es-ES" sz="1500" dirty="0">
              <a:solidFill>
                <a:srgbClr val="C00000"/>
              </a:solidFill>
              <a:latin typeface="Britannic Bold" panose="020B0903060703020204" pitchFamily="34" charset="0"/>
            </a:endParaRPr>
          </a:p>
        </p:txBody>
      </p:sp>
      <p:pic>
        <p:nvPicPr>
          <p:cNvPr id="9" name="Imagen 8">
            <a:extLst>
              <a:ext uri="{FF2B5EF4-FFF2-40B4-BE49-F238E27FC236}">
                <a16:creationId xmlns:a16="http://schemas.microsoft.com/office/drawing/2014/main" id="{AF349F5E-AC64-0989-2CDB-2C0A5F31EE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0168" y="2922984"/>
            <a:ext cx="982790" cy="223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530D1886-63E9-4AE6-B79D-CF6E9D981291}"/>
              </a:ext>
            </a:extLst>
          </p:cNvPr>
          <p:cNvSpPr txBox="1"/>
          <p:nvPr/>
        </p:nvSpPr>
        <p:spPr>
          <a:xfrm>
            <a:off x="1857379" y="6245656"/>
            <a:ext cx="1783555" cy="323165"/>
          </a:xfrm>
          <a:prstGeom prst="rect">
            <a:avLst/>
          </a:prstGeom>
          <a:solidFill>
            <a:srgbClr val="94C600"/>
          </a:solidFill>
          <a:ln>
            <a:solidFill>
              <a:srgbClr val="92D050"/>
            </a:solidFill>
          </a:ln>
        </p:spPr>
        <p:txBody>
          <a:bodyPr wrap="square">
            <a:spAutoFit/>
          </a:bodyPr>
          <a:lstStyle/>
          <a:p>
            <a:pPr algn="ctr" defTabSz="514298">
              <a:defRPr/>
            </a:pPr>
            <a:r>
              <a:rPr lang="es-ES" sz="1500" b="1" dirty="0">
                <a:solidFill>
                  <a:prstClr val="black"/>
                </a:solidFill>
                <a:latin typeface="Century Gothic"/>
                <a:ea typeface="ＭＳ Ｐゴシック" charset="-128"/>
              </a:rPr>
              <a:t>OIR, Rom.10:17.</a:t>
            </a:r>
          </a:p>
        </p:txBody>
      </p:sp>
      <p:sp>
        <p:nvSpPr>
          <p:cNvPr id="11" name="CuadroTexto 10">
            <a:extLst>
              <a:ext uri="{FF2B5EF4-FFF2-40B4-BE49-F238E27FC236}">
                <a16:creationId xmlns:a16="http://schemas.microsoft.com/office/drawing/2014/main" id="{63BD85DE-6E44-B60B-AEE6-E0D435956483}"/>
              </a:ext>
            </a:extLst>
          </p:cNvPr>
          <p:cNvSpPr txBox="1"/>
          <p:nvPr/>
        </p:nvSpPr>
        <p:spPr>
          <a:xfrm>
            <a:off x="2037994" y="5922491"/>
            <a:ext cx="2137013" cy="323165"/>
          </a:xfrm>
          <a:prstGeom prst="rect">
            <a:avLst/>
          </a:prstGeom>
          <a:solidFill>
            <a:srgbClr val="FFC000"/>
          </a:solidFill>
          <a:ln>
            <a:solidFill>
              <a:srgbClr val="92D050"/>
            </a:solidFill>
          </a:ln>
        </p:spPr>
        <p:txBody>
          <a:bodyPr wrap="square">
            <a:spAutoFit/>
          </a:bodyPr>
          <a:lstStyle/>
          <a:p>
            <a:pPr defTabSz="514298">
              <a:defRPr/>
            </a:pPr>
            <a:r>
              <a:rPr lang="es-ES" sz="1500" b="1" dirty="0">
                <a:solidFill>
                  <a:prstClr val="black"/>
                </a:solidFill>
                <a:latin typeface="Century Gothic"/>
                <a:ea typeface="ＭＳ Ｐゴシック" charset="-128"/>
              </a:rPr>
              <a:t>CREER, Mar.16:15-16.</a:t>
            </a:r>
          </a:p>
        </p:txBody>
      </p:sp>
      <p:sp>
        <p:nvSpPr>
          <p:cNvPr id="12" name="CuadroTexto 11">
            <a:extLst>
              <a:ext uri="{FF2B5EF4-FFF2-40B4-BE49-F238E27FC236}">
                <a16:creationId xmlns:a16="http://schemas.microsoft.com/office/drawing/2014/main" id="{95FE9622-05DA-B1B7-773B-9454F4093B95}"/>
              </a:ext>
            </a:extLst>
          </p:cNvPr>
          <p:cNvSpPr txBox="1"/>
          <p:nvPr/>
        </p:nvSpPr>
        <p:spPr>
          <a:xfrm>
            <a:off x="2254525" y="5599326"/>
            <a:ext cx="2641846" cy="323165"/>
          </a:xfrm>
          <a:prstGeom prst="rect">
            <a:avLst/>
          </a:prstGeom>
          <a:solidFill>
            <a:srgbClr val="00B0F0"/>
          </a:solidFill>
          <a:ln>
            <a:solidFill>
              <a:srgbClr val="92D050"/>
            </a:solidFill>
          </a:ln>
        </p:spPr>
        <p:txBody>
          <a:bodyPr wrap="square">
            <a:spAutoFit/>
          </a:bodyPr>
          <a:lstStyle/>
          <a:p>
            <a:pPr defTabSz="514298">
              <a:defRPr/>
            </a:pPr>
            <a:r>
              <a:rPr lang="es-ES" sz="1500" b="1" dirty="0">
                <a:solidFill>
                  <a:prstClr val="black"/>
                </a:solidFill>
                <a:latin typeface="Century Gothic"/>
                <a:ea typeface="ＭＳ Ｐゴシック" charset="-128"/>
              </a:rPr>
              <a:t>ARREPENTIRSE. Hech.17:30.</a:t>
            </a:r>
          </a:p>
        </p:txBody>
      </p:sp>
      <p:sp>
        <p:nvSpPr>
          <p:cNvPr id="13" name="CuadroTexto 12">
            <a:extLst>
              <a:ext uri="{FF2B5EF4-FFF2-40B4-BE49-F238E27FC236}">
                <a16:creationId xmlns:a16="http://schemas.microsoft.com/office/drawing/2014/main" id="{CDD576C0-B80A-3433-ECAC-660BBBBE4E12}"/>
              </a:ext>
            </a:extLst>
          </p:cNvPr>
          <p:cNvSpPr txBox="1"/>
          <p:nvPr/>
        </p:nvSpPr>
        <p:spPr>
          <a:xfrm>
            <a:off x="2606874" y="5284019"/>
            <a:ext cx="2641846" cy="323165"/>
          </a:xfrm>
          <a:prstGeom prst="rect">
            <a:avLst/>
          </a:prstGeom>
          <a:solidFill>
            <a:srgbClr val="C00000"/>
          </a:solidFill>
          <a:ln>
            <a:solidFill>
              <a:srgbClr val="92D050"/>
            </a:solidFill>
          </a:ln>
        </p:spPr>
        <p:txBody>
          <a:bodyPr wrap="square">
            <a:spAutoFit/>
          </a:bodyPr>
          <a:lstStyle/>
          <a:p>
            <a:pPr defTabSz="514298">
              <a:defRPr/>
            </a:pPr>
            <a:r>
              <a:rPr lang="es-ES" sz="1500" b="1" dirty="0">
                <a:solidFill>
                  <a:schemeClr val="bg1"/>
                </a:solidFill>
                <a:latin typeface="Century Gothic"/>
                <a:ea typeface="ＭＳ Ｐゴシック" charset="-128"/>
              </a:rPr>
              <a:t>CONFESAR. Rom.10:9-10.</a:t>
            </a:r>
          </a:p>
        </p:txBody>
      </p:sp>
      <p:sp>
        <p:nvSpPr>
          <p:cNvPr id="14" name="CuadroTexto 13">
            <a:extLst>
              <a:ext uri="{FF2B5EF4-FFF2-40B4-BE49-F238E27FC236}">
                <a16:creationId xmlns:a16="http://schemas.microsoft.com/office/drawing/2014/main" id="{4EC04EB7-F467-71A3-C7D4-E4A0212AACA8}"/>
              </a:ext>
            </a:extLst>
          </p:cNvPr>
          <p:cNvSpPr txBox="1">
            <a:spLocks noChangeArrowheads="1"/>
          </p:cNvSpPr>
          <p:nvPr/>
        </p:nvSpPr>
        <p:spPr bwMode="auto">
          <a:xfrm>
            <a:off x="2936757" y="4960854"/>
            <a:ext cx="2476500" cy="323165"/>
          </a:xfrm>
          <a:prstGeom prst="rect">
            <a:avLst/>
          </a:prstGeom>
          <a:solidFill>
            <a:srgbClr val="7030A0"/>
          </a:solidFill>
          <a:ln w="9525">
            <a:solidFill>
              <a:srgbClr val="92D050"/>
            </a:solidFill>
            <a:miter lim="800000"/>
            <a:headEnd/>
            <a:tailEnd/>
          </a:ln>
        </p:spPr>
        <p:txBody>
          <a:bodyPr wrap="square">
            <a:spAutoFit/>
          </a:bodyPr>
          <a:lstStyle>
            <a:lvl1pPr defTabSz="684213">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defTabSz="684213">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defTabSz="684213">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_tradnl" sz="1500" b="1" dirty="0">
                <a:solidFill>
                  <a:schemeClr val="bg1"/>
                </a:solidFill>
                <a:latin typeface="Century Gothic" panose="020B0502020202020204" pitchFamily="34" charset="0"/>
              </a:rPr>
              <a:t>BAUTIZARSE. Hech.2:38.</a:t>
            </a:r>
          </a:p>
        </p:txBody>
      </p:sp>
      <p:sp>
        <p:nvSpPr>
          <p:cNvPr id="15" name="CuadroTexto 14">
            <a:extLst>
              <a:ext uri="{FF2B5EF4-FFF2-40B4-BE49-F238E27FC236}">
                <a16:creationId xmlns:a16="http://schemas.microsoft.com/office/drawing/2014/main" id="{A907AE1B-3B3F-8BAD-2F38-1A11E8E6FC97}"/>
              </a:ext>
            </a:extLst>
          </p:cNvPr>
          <p:cNvSpPr txBox="1"/>
          <p:nvPr/>
        </p:nvSpPr>
        <p:spPr>
          <a:xfrm>
            <a:off x="0" y="2839865"/>
            <a:ext cx="2936757" cy="715581"/>
          </a:xfrm>
          <a:prstGeom prst="rect">
            <a:avLst/>
          </a:prstGeom>
          <a:noFill/>
        </p:spPr>
        <p:txBody>
          <a:bodyPr wrap="square">
            <a:spAutoFit/>
          </a:bodyPr>
          <a:lstStyle/>
          <a:p>
            <a:pPr algn="ctr">
              <a:defRPr/>
            </a:pPr>
            <a:r>
              <a:rPr lang="es-ES" sz="1350" dirty="0">
                <a:ln w="0"/>
                <a:solidFill>
                  <a:srgbClr val="002060"/>
                </a:solidFill>
                <a:effectLst>
                  <a:outerShdw blurRad="38100" dist="25400" dir="5400000" algn="ctr" rotWithShape="0">
                    <a:srgbClr val="6E747A">
                      <a:alpha val="43000"/>
                    </a:srgbClr>
                  </a:outerShdw>
                </a:effectLst>
                <a:latin typeface="Al Nile" charset="-78"/>
                <a:ea typeface="Al Nile" charset="-78"/>
                <a:cs typeface="Al Nile" charset="-78"/>
              </a:rPr>
              <a:t>“por cuanto todos pecaron, y están destituidos de la gloria de Dios”    </a:t>
            </a:r>
            <a:r>
              <a:rPr lang="es-ES" sz="135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Romanos. 3:23.  </a:t>
            </a:r>
          </a:p>
        </p:txBody>
      </p:sp>
      <p:sp>
        <p:nvSpPr>
          <p:cNvPr id="16" name="Rectángulo redondeado 15">
            <a:extLst>
              <a:ext uri="{FF2B5EF4-FFF2-40B4-BE49-F238E27FC236}">
                <a16:creationId xmlns:a16="http://schemas.microsoft.com/office/drawing/2014/main" id="{9FDEEEF5-F656-7945-CC4A-34403DF03C5D}"/>
              </a:ext>
            </a:extLst>
          </p:cNvPr>
          <p:cNvSpPr>
            <a:spLocks noChangeArrowheads="1"/>
          </p:cNvSpPr>
          <p:nvPr/>
        </p:nvSpPr>
        <p:spPr bwMode="auto">
          <a:xfrm>
            <a:off x="5801916" y="1676400"/>
            <a:ext cx="2974337" cy="1028700"/>
          </a:xfrm>
          <a:prstGeom prst="roundRect">
            <a:avLst>
              <a:gd name="adj" fmla="val 16667"/>
            </a:avLst>
          </a:prstGeom>
          <a:gradFill rotWithShape="1">
            <a:gsLst>
              <a:gs pos="0">
                <a:srgbClr val="9393FF"/>
              </a:gs>
              <a:gs pos="100000">
                <a:srgbClr val="1818CE"/>
              </a:gs>
            </a:gsLst>
            <a:lin ang="5400000"/>
          </a:gradFill>
          <a:ln w="9525">
            <a:solidFill>
              <a:srgbClr val="2828B8"/>
            </a:solid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endParaRPr lang="es-ES_tradnl" altLang="es-NI" sz="1800">
              <a:solidFill>
                <a:srgbClr val="FFFFFF"/>
              </a:solidFill>
            </a:endParaRPr>
          </a:p>
        </p:txBody>
      </p:sp>
      <p:sp>
        <p:nvSpPr>
          <p:cNvPr id="17" name="Rectángulo 16">
            <a:extLst>
              <a:ext uri="{FF2B5EF4-FFF2-40B4-BE49-F238E27FC236}">
                <a16:creationId xmlns:a16="http://schemas.microsoft.com/office/drawing/2014/main" id="{2C7EC741-F295-149C-A33C-A18243F2C835}"/>
              </a:ext>
            </a:extLst>
          </p:cNvPr>
          <p:cNvSpPr/>
          <p:nvPr/>
        </p:nvSpPr>
        <p:spPr>
          <a:xfrm>
            <a:off x="5872163" y="1695450"/>
            <a:ext cx="2904090" cy="1015663"/>
          </a:xfrm>
          <a:prstGeom prst="rect">
            <a:avLst/>
          </a:prstGeom>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s-CL" altLang="es-NI" sz="1500" dirty="0">
                <a:solidFill>
                  <a:srgbClr val="F2F2F2"/>
                </a:solidFill>
                <a:latin typeface="Cambria" panose="02040503050406030204" pitchFamily="18" charset="0"/>
              </a:rPr>
              <a:t>“EL </a:t>
            </a:r>
            <a:r>
              <a:rPr lang="es-CL" altLang="es-NI" sz="1500" dirty="0">
                <a:solidFill>
                  <a:srgbClr val="FFFC00"/>
                </a:solidFill>
                <a:effectLst>
                  <a:outerShdw blurRad="38100" dist="38100" dir="2700000" algn="tl">
                    <a:srgbClr val="C0C0C0"/>
                  </a:outerShdw>
                </a:effectLst>
                <a:latin typeface="Cambria" panose="02040503050406030204" pitchFamily="18" charset="0"/>
              </a:rPr>
              <a:t>SEÑOR AÑADÍA </a:t>
            </a:r>
            <a:r>
              <a:rPr lang="es-CL" altLang="es-NI" sz="1500" dirty="0">
                <a:solidFill>
                  <a:srgbClr val="F2F2F2"/>
                </a:solidFill>
                <a:latin typeface="Cambria" panose="02040503050406030204" pitchFamily="18" charset="0"/>
              </a:rPr>
              <a:t>CADA DÍA A LA IGLESIA LOS QUE HABÍAN DE SER SALVOS”</a:t>
            </a:r>
          </a:p>
          <a:p>
            <a:pPr algn="ctr"/>
            <a:r>
              <a:rPr lang="es-CL" altLang="es-NI" sz="1500" b="1" dirty="0">
                <a:solidFill>
                  <a:srgbClr val="CCCCCC"/>
                </a:solidFill>
                <a:latin typeface="Cambria" panose="02040503050406030204" pitchFamily="18" charset="0"/>
              </a:rPr>
              <a:t>HECHOS.2:47 </a:t>
            </a:r>
          </a:p>
        </p:txBody>
      </p:sp>
      <p:sp>
        <p:nvSpPr>
          <p:cNvPr id="19" name="Rectángulo 18">
            <a:extLst>
              <a:ext uri="{FF2B5EF4-FFF2-40B4-BE49-F238E27FC236}">
                <a16:creationId xmlns:a16="http://schemas.microsoft.com/office/drawing/2014/main" id="{29D8CF95-803F-CEFB-40CA-3661EBF19AF0}"/>
              </a:ext>
            </a:extLst>
          </p:cNvPr>
          <p:cNvSpPr/>
          <p:nvPr/>
        </p:nvSpPr>
        <p:spPr>
          <a:xfrm>
            <a:off x="1438850" y="994849"/>
            <a:ext cx="7756675" cy="627864"/>
          </a:xfrm>
          <a:prstGeom prst="rect">
            <a:avLst/>
          </a:prstGeom>
        </p:spPr>
        <p:txBody>
          <a:bodyPr wrap="none">
            <a:spAutoFit/>
          </a:bodyPr>
          <a:lstStyle/>
          <a:p>
            <a:pPr hangingPunct="1">
              <a:defRPr/>
            </a:pPr>
            <a:r>
              <a:rPr lang="es-CL" sz="3480" b="1">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rPr>
              <a:t>PLAN DE SALVACIÓN SEGÚN DIOS</a:t>
            </a:r>
            <a:endParaRPr lang="es-CL" sz="3480" b="1" dirty="0">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endParaRPr>
          </a:p>
        </p:txBody>
      </p:sp>
      <p:pic>
        <p:nvPicPr>
          <p:cNvPr id="18" name="Imagen 17">
            <a:extLst>
              <a:ext uri="{FF2B5EF4-FFF2-40B4-BE49-F238E27FC236}">
                <a16:creationId xmlns:a16="http://schemas.microsoft.com/office/drawing/2014/main" id="{653CB41E-D63B-5EA5-2F8C-9662A3BE7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25" y="2816293"/>
            <a:ext cx="3935160" cy="2084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80">
                                          <p:stCondLst>
                                            <p:cond delay="0"/>
                                          </p:stCondLst>
                                        </p:cTn>
                                        <p:tgtEl>
                                          <p:spTgt spid="11"/>
                                        </p:tgtEl>
                                      </p:cBhvr>
                                    </p:animEffect>
                                    <p:anim calcmode="lin" valueType="num">
                                      <p:cBhvr>
                                        <p:cTn id="5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2" dur="26">
                                          <p:stCondLst>
                                            <p:cond delay="650"/>
                                          </p:stCondLst>
                                        </p:cTn>
                                        <p:tgtEl>
                                          <p:spTgt spid="11"/>
                                        </p:tgtEl>
                                      </p:cBhvr>
                                      <p:to x="100000" y="60000"/>
                                    </p:animScale>
                                    <p:animScale>
                                      <p:cBhvr>
                                        <p:cTn id="63" dur="166" decel="50000">
                                          <p:stCondLst>
                                            <p:cond delay="676"/>
                                          </p:stCondLst>
                                        </p:cTn>
                                        <p:tgtEl>
                                          <p:spTgt spid="11"/>
                                        </p:tgtEl>
                                      </p:cBhvr>
                                      <p:to x="100000" y="100000"/>
                                    </p:animScale>
                                    <p:animScale>
                                      <p:cBhvr>
                                        <p:cTn id="64" dur="26">
                                          <p:stCondLst>
                                            <p:cond delay="1312"/>
                                          </p:stCondLst>
                                        </p:cTn>
                                        <p:tgtEl>
                                          <p:spTgt spid="11"/>
                                        </p:tgtEl>
                                      </p:cBhvr>
                                      <p:to x="100000" y="80000"/>
                                    </p:animScale>
                                    <p:animScale>
                                      <p:cBhvr>
                                        <p:cTn id="65" dur="166" decel="50000">
                                          <p:stCondLst>
                                            <p:cond delay="1338"/>
                                          </p:stCondLst>
                                        </p:cTn>
                                        <p:tgtEl>
                                          <p:spTgt spid="11"/>
                                        </p:tgtEl>
                                      </p:cBhvr>
                                      <p:to x="100000" y="100000"/>
                                    </p:animScale>
                                    <p:animScale>
                                      <p:cBhvr>
                                        <p:cTn id="66" dur="26">
                                          <p:stCondLst>
                                            <p:cond delay="1642"/>
                                          </p:stCondLst>
                                        </p:cTn>
                                        <p:tgtEl>
                                          <p:spTgt spid="11"/>
                                        </p:tgtEl>
                                      </p:cBhvr>
                                      <p:to x="100000" y="90000"/>
                                    </p:animScale>
                                    <p:animScale>
                                      <p:cBhvr>
                                        <p:cTn id="67" dur="166" decel="50000">
                                          <p:stCondLst>
                                            <p:cond delay="1668"/>
                                          </p:stCondLst>
                                        </p:cTn>
                                        <p:tgtEl>
                                          <p:spTgt spid="11"/>
                                        </p:tgtEl>
                                      </p:cBhvr>
                                      <p:to x="100000" y="100000"/>
                                    </p:animScale>
                                    <p:animScale>
                                      <p:cBhvr>
                                        <p:cTn id="68" dur="26">
                                          <p:stCondLst>
                                            <p:cond delay="1808"/>
                                          </p:stCondLst>
                                        </p:cTn>
                                        <p:tgtEl>
                                          <p:spTgt spid="11"/>
                                        </p:tgtEl>
                                      </p:cBhvr>
                                      <p:to x="100000" y="95000"/>
                                    </p:animScale>
                                    <p:animScale>
                                      <p:cBhvr>
                                        <p:cTn id="69" dur="166" decel="50000">
                                          <p:stCondLst>
                                            <p:cond delay="1834"/>
                                          </p:stCondLst>
                                        </p:cTn>
                                        <p:tgtEl>
                                          <p:spTgt spid="11"/>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80">
                                          <p:stCondLst>
                                            <p:cond delay="0"/>
                                          </p:stCondLst>
                                        </p:cTn>
                                        <p:tgtEl>
                                          <p:spTgt spid="12"/>
                                        </p:tgtEl>
                                      </p:cBhvr>
                                    </p:animEffect>
                                    <p:anim calcmode="lin" valueType="num">
                                      <p:cBhvr>
                                        <p:cTn id="7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0" dur="26">
                                          <p:stCondLst>
                                            <p:cond delay="650"/>
                                          </p:stCondLst>
                                        </p:cTn>
                                        <p:tgtEl>
                                          <p:spTgt spid="12"/>
                                        </p:tgtEl>
                                      </p:cBhvr>
                                      <p:to x="100000" y="60000"/>
                                    </p:animScale>
                                    <p:animScale>
                                      <p:cBhvr>
                                        <p:cTn id="81" dur="166" decel="50000">
                                          <p:stCondLst>
                                            <p:cond delay="676"/>
                                          </p:stCondLst>
                                        </p:cTn>
                                        <p:tgtEl>
                                          <p:spTgt spid="12"/>
                                        </p:tgtEl>
                                      </p:cBhvr>
                                      <p:to x="100000" y="100000"/>
                                    </p:animScale>
                                    <p:animScale>
                                      <p:cBhvr>
                                        <p:cTn id="82" dur="26">
                                          <p:stCondLst>
                                            <p:cond delay="1312"/>
                                          </p:stCondLst>
                                        </p:cTn>
                                        <p:tgtEl>
                                          <p:spTgt spid="12"/>
                                        </p:tgtEl>
                                      </p:cBhvr>
                                      <p:to x="100000" y="80000"/>
                                    </p:animScale>
                                    <p:animScale>
                                      <p:cBhvr>
                                        <p:cTn id="83" dur="166" decel="50000">
                                          <p:stCondLst>
                                            <p:cond delay="1338"/>
                                          </p:stCondLst>
                                        </p:cTn>
                                        <p:tgtEl>
                                          <p:spTgt spid="12"/>
                                        </p:tgtEl>
                                      </p:cBhvr>
                                      <p:to x="100000" y="100000"/>
                                    </p:animScale>
                                    <p:animScale>
                                      <p:cBhvr>
                                        <p:cTn id="84" dur="26">
                                          <p:stCondLst>
                                            <p:cond delay="1642"/>
                                          </p:stCondLst>
                                        </p:cTn>
                                        <p:tgtEl>
                                          <p:spTgt spid="12"/>
                                        </p:tgtEl>
                                      </p:cBhvr>
                                      <p:to x="100000" y="90000"/>
                                    </p:animScale>
                                    <p:animScale>
                                      <p:cBhvr>
                                        <p:cTn id="85" dur="166" decel="50000">
                                          <p:stCondLst>
                                            <p:cond delay="1668"/>
                                          </p:stCondLst>
                                        </p:cTn>
                                        <p:tgtEl>
                                          <p:spTgt spid="12"/>
                                        </p:tgtEl>
                                      </p:cBhvr>
                                      <p:to x="100000" y="100000"/>
                                    </p:animScale>
                                    <p:animScale>
                                      <p:cBhvr>
                                        <p:cTn id="86" dur="26">
                                          <p:stCondLst>
                                            <p:cond delay="1808"/>
                                          </p:stCondLst>
                                        </p:cTn>
                                        <p:tgtEl>
                                          <p:spTgt spid="12"/>
                                        </p:tgtEl>
                                      </p:cBhvr>
                                      <p:to x="100000" y="95000"/>
                                    </p:animScale>
                                    <p:animScale>
                                      <p:cBhvr>
                                        <p:cTn id="87" dur="166" decel="50000">
                                          <p:stCondLst>
                                            <p:cond delay="1834"/>
                                          </p:stCondLst>
                                        </p:cTn>
                                        <p:tgtEl>
                                          <p:spTgt spid="12"/>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down)">
                                      <p:cBhvr>
                                        <p:cTn id="110" dur="580">
                                          <p:stCondLst>
                                            <p:cond delay="0"/>
                                          </p:stCondLst>
                                        </p:cTn>
                                        <p:tgtEl>
                                          <p:spTgt spid="14"/>
                                        </p:tgtEl>
                                      </p:cBhvr>
                                    </p:animEffect>
                                    <p:anim calcmode="lin" valueType="num">
                                      <p:cBhvr>
                                        <p:cTn id="11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6" dur="26">
                                          <p:stCondLst>
                                            <p:cond delay="650"/>
                                          </p:stCondLst>
                                        </p:cTn>
                                        <p:tgtEl>
                                          <p:spTgt spid="14"/>
                                        </p:tgtEl>
                                      </p:cBhvr>
                                      <p:to x="100000" y="60000"/>
                                    </p:animScale>
                                    <p:animScale>
                                      <p:cBhvr>
                                        <p:cTn id="117" dur="166" decel="50000">
                                          <p:stCondLst>
                                            <p:cond delay="676"/>
                                          </p:stCondLst>
                                        </p:cTn>
                                        <p:tgtEl>
                                          <p:spTgt spid="14"/>
                                        </p:tgtEl>
                                      </p:cBhvr>
                                      <p:to x="100000" y="100000"/>
                                    </p:animScale>
                                    <p:animScale>
                                      <p:cBhvr>
                                        <p:cTn id="118" dur="26">
                                          <p:stCondLst>
                                            <p:cond delay="1312"/>
                                          </p:stCondLst>
                                        </p:cTn>
                                        <p:tgtEl>
                                          <p:spTgt spid="14"/>
                                        </p:tgtEl>
                                      </p:cBhvr>
                                      <p:to x="100000" y="80000"/>
                                    </p:animScale>
                                    <p:animScale>
                                      <p:cBhvr>
                                        <p:cTn id="119" dur="166" decel="50000">
                                          <p:stCondLst>
                                            <p:cond delay="1338"/>
                                          </p:stCondLst>
                                        </p:cTn>
                                        <p:tgtEl>
                                          <p:spTgt spid="14"/>
                                        </p:tgtEl>
                                      </p:cBhvr>
                                      <p:to x="100000" y="100000"/>
                                    </p:animScale>
                                    <p:animScale>
                                      <p:cBhvr>
                                        <p:cTn id="120" dur="26">
                                          <p:stCondLst>
                                            <p:cond delay="1642"/>
                                          </p:stCondLst>
                                        </p:cTn>
                                        <p:tgtEl>
                                          <p:spTgt spid="14"/>
                                        </p:tgtEl>
                                      </p:cBhvr>
                                      <p:to x="100000" y="90000"/>
                                    </p:animScale>
                                    <p:animScale>
                                      <p:cBhvr>
                                        <p:cTn id="121" dur="166" decel="50000">
                                          <p:stCondLst>
                                            <p:cond delay="1668"/>
                                          </p:stCondLst>
                                        </p:cTn>
                                        <p:tgtEl>
                                          <p:spTgt spid="14"/>
                                        </p:tgtEl>
                                      </p:cBhvr>
                                      <p:to x="100000" y="100000"/>
                                    </p:animScale>
                                    <p:animScale>
                                      <p:cBhvr>
                                        <p:cTn id="122" dur="26">
                                          <p:stCondLst>
                                            <p:cond delay="1808"/>
                                          </p:stCondLst>
                                        </p:cTn>
                                        <p:tgtEl>
                                          <p:spTgt spid="14"/>
                                        </p:tgtEl>
                                      </p:cBhvr>
                                      <p:to x="100000" y="95000"/>
                                    </p:animScale>
                                    <p:animScale>
                                      <p:cBhvr>
                                        <p:cTn id="123" dur="166" decel="50000">
                                          <p:stCondLst>
                                            <p:cond delay="1834"/>
                                          </p:stCondLst>
                                        </p:cTn>
                                        <p:tgtEl>
                                          <p:spTgt spid="14"/>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fill="hold"/>
                                        <p:tgtEl>
                                          <p:spTgt spid="18"/>
                                        </p:tgtEl>
                                        <p:attrNameLst>
                                          <p:attrName>ppt_w</p:attrName>
                                        </p:attrNameLst>
                                      </p:cBhvr>
                                      <p:tavLst>
                                        <p:tav tm="0">
                                          <p:val>
                                            <p:fltVal val="0"/>
                                          </p:val>
                                        </p:tav>
                                        <p:tav tm="100000">
                                          <p:val>
                                            <p:strVal val="#ppt_w"/>
                                          </p:val>
                                        </p:tav>
                                      </p:tavLst>
                                    </p:anim>
                                    <p:anim calcmode="lin" valueType="num">
                                      <p:cBhvr>
                                        <p:cTn id="129" dur="500" fill="hold"/>
                                        <p:tgtEl>
                                          <p:spTgt spid="18"/>
                                        </p:tgtEl>
                                        <p:attrNameLst>
                                          <p:attrName>ppt_h</p:attrName>
                                        </p:attrNameLst>
                                      </p:cBhvr>
                                      <p:tavLst>
                                        <p:tav tm="0">
                                          <p:val>
                                            <p:fltVal val="0"/>
                                          </p:val>
                                        </p:tav>
                                        <p:tav tm="100000">
                                          <p:val>
                                            <p:strVal val="#ppt_h"/>
                                          </p:val>
                                        </p:tav>
                                      </p:tavLst>
                                    </p:anim>
                                    <p:animEffect transition="in" filter="fade">
                                      <p:cBhvr>
                                        <p:cTn id="1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animBg="1"/>
      <p:bldP spid="12" grpId="0" animBg="1"/>
      <p:bldP spid="13" grpId="0" animBg="1"/>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365376"/>
            <a:ext cx="9144000" cy="14926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t>DIOS NOS BENDIGA A TODOS.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365376"/>
          </a:xfrm>
          <a:prstGeom prst="rect">
            <a:avLst/>
          </a:prstGeom>
        </p:spPr>
      </p:pic>
      <p:sp>
        <p:nvSpPr>
          <p:cNvPr id="5" name="Llamada de nube 4"/>
          <p:cNvSpPr/>
          <p:nvPr/>
        </p:nvSpPr>
        <p:spPr>
          <a:xfrm>
            <a:off x="4948519" y="1"/>
            <a:ext cx="4195480" cy="2756646"/>
          </a:xfrm>
          <a:prstGeom prst="cloudCallout">
            <a:avLst>
              <a:gd name="adj1" fmla="val -52243"/>
              <a:gd name="adj2" fmla="val 6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t>POR SU FINA ATENCION.</a:t>
            </a:r>
          </a:p>
        </p:txBody>
      </p:sp>
    </p:spTree>
    <p:extLst>
      <p:ext uri="{BB962C8B-B14F-4D97-AF65-F5344CB8AC3E}">
        <p14:creationId xmlns:p14="http://schemas.microsoft.com/office/powerpoint/2010/main" val="28018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2"/>
                                        </p:tgtEl>
                                        <p:attrNameLst>
                                          <p:attrName>style.visibility</p:attrName>
                                        </p:attrNameLst>
                                      </p:cBhvr>
                                      <p:to>
                                        <p:strVal val="visible"/>
                                      </p:to>
                                    </p:set>
                                    <p:set>
                                      <p:cBhvr>
                                        <p:cTn id="22" dur="455" fill="hold">
                                          <p:stCondLst>
                                            <p:cond delay="0"/>
                                          </p:stCondLst>
                                        </p:cTn>
                                        <p:tgtEl>
                                          <p:spTgt spid="2"/>
                                        </p:tgtEl>
                                        <p:attrNameLst>
                                          <p:attrName>style.rotation</p:attrName>
                                        </p:attrNameLst>
                                      </p:cBhvr>
                                      <p:to>
                                        <p:strVal val="-45.0"/>
                                      </p:to>
                                    </p:set>
                                    <p:anim calcmode="lin" valueType="num">
                                      <p:cBhvr>
                                        <p:cTn id="2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28" y="0"/>
            <a:ext cx="9139944" cy="6858000"/>
          </a:xfrm>
          <a:prstGeom prst="rect">
            <a:avLst/>
          </a:prstGeom>
        </p:spPr>
      </p:pic>
      <p:sp>
        <p:nvSpPr>
          <p:cNvPr id="10" name="Rectángulo redondeado 9"/>
          <p:cNvSpPr/>
          <p:nvPr/>
        </p:nvSpPr>
        <p:spPr>
          <a:xfrm>
            <a:off x="2393576" y="3243815"/>
            <a:ext cx="4126220" cy="213193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ESTOY DECEPCIONADO POR MUCHAS COSAS EN LA IGLESIA A LA QUE ASISTO, Y ANDO BUSCANDO UNA MEJOR.</a:t>
            </a:r>
          </a:p>
          <a:p>
            <a:pPr algn="ctr"/>
            <a:r>
              <a:rPr lang="es-ES" sz="2000" b="1" dirty="0"/>
              <a:t>!ME GUSTARIA TENER INFORMACIÒN SOBRE ALGUNAS IGLESIAS.</a:t>
            </a:r>
          </a:p>
        </p:txBody>
      </p:sp>
      <p:sp>
        <p:nvSpPr>
          <p:cNvPr id="8" name="Rectángulo redondeado 7"/>
          <p:cNvSpPr/>
          <p:nvPr/>
        </p:nvSpPr>
        <p:spPr>
          <a:xfrm>
            <a:off x="2393576" y="1487435"/>
            <a:ext cx="4126220" cy="15464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¿COMO ESTAS APOSTOL PABLO?</a:t>
            </a:r>
          </a:p>
          <a:p>
            <a:pPr algn="ctr"/>
            <a:r>
              <a:rPr lang="es-ES" sz="2000" b="1" dirty="0"/>
              <a:t>TENGO UN PROBLEMA Y NECESITO TU AYUDA.</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932174"/>
            <a:ext cx="2393576" cy="4925826"/>
          </a:xfrm>
          <a:prstGeom prst="rect">
            <a:avLst/>
          </a:prstGeom>
        </p:spPr>
      </p:pic>
      <p:sp>
        <p:nvSpPr>
          <p:cNvPr id="4" name="Llamada de nube 3"/>
          <p:cNvSpPr/>
          <p:nvPr/>
        </p:nvSpPr>
        <p:spPr>
          <a:xfrm>
            <a:off x="0" y="-1"/>
            <a:ext cx="3993776" cy="1385047"/>
          </a:xfrm>
          <a:prstGeom prst="cloudCallout">
            <a:avLst>
              <a:gd name="adj1" fmla="val -11742"/>
              <a:gd name="adj2" fmla="val 8483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¡Hola! </a:t>
            </a:r>
          </a:p>
          <a:p>
            <a:pPr algn="ctr"/>
            <a:r>
              <a:rPr lang="es-ES" sz="2400" b="1" dirty="0"/>
              <a:t>¿Con El Apóstol Pablo?</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824" y="2070847"/>
            <a:ext cx="2622176" cy="4787152"/>
          </a:xfrm>
          <a:prstGeom prst="rect">
            <a:avLst/>
          </a:prstGeom>
        </p:spPr>
      </p:pic>
      <p:sp>
        <p:nvSpPr>
          <p:cNvPr id="6" name="Llamada de nube 5"/>
          <p:cNvSpPr/>
          <p:nvPr/>
        </p:nvSpPr>
        <p:spPr>
          <a:xfrm>
            <a:off x="5567082" y="-1"/>
            <a:ext cx="3576917" cy="1492625"/>
          </a:xfrm>
          <a:prstGeom prst="cloudCallout">
            <a:avLst>
              <a:gd name="adj1" fmla="val -4070"/>
              <a:gd name="adj2" fmla="val 8720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Sí </a:t>
            </a:r>
          </a:p>
          <a:p>
            <a:pPr algn="ctr"/>
            <a:r>
              <a:rPr lang="es-ES" sz="2400" b="1" dirty="0"/>
              <a:t>Soy Yo</a:t>
            </a:r>
          </a:p>
        </p:txBody>
      </p:sp>
      <p:sp>
        <p:nvSpPr>
          <p:cNvPr id="11" name="Rectángulo redondeado 10"/>
          <p:cNvSpPr/>
          <p:nvPr/>
        </p:nvSpPr>
        <p:spPr>
          <a:xfrm>
            <a:off x="2393577" y="5688106"/>
            <a:ext cx="4128248" cy="91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ESTOY PENSANDO EN ASISTIR A LA IGLESIA DE CORINTIOS.</a:t>
            </a:r>
          </a:p>
        </p:txBody>
      </p:sp>
    </p:spTree>
    <p:extLst>
      <p:ext uri="{BB962C8B-B14F-4D97-AF65-F5344CB8AC3E}">
        <p14:creationId xmlns:p14="http://schemas.microsoft.com/office/powerpoint/2010/main" val="17705031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4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6">
                                            <p:txEl>
                                              <p:pRg st="0" end="0"/>
                                            </p:txEl>
                                          </p:spTgt>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47"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8" dur="1000"/>
                                        <p:tgtEl>
                                          <p:spTgt spid="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 calcmode="lin" valueType="num">
                                      <p:cBhvr>
                                        <p:cTn id="58"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59"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60" dur="1000"/>
                                        <p:tgtEl>
                                          <p:spTgt spid="8">
                                            <p:txEl>
                                              <p:pRg st="0" end="0"/>
                                            </p:txEl>
                                          </p:spTgt>
                                        </p:tgtEl>
                                      </p:cBhvr>
                                    </p:animEffect>
                                  </p:childTnLst>
                                </p:cTn>
                              </p:par>
                              <p:par>
                                <p:cTn id="61" presetID="50" presetClass="entr" presetSubtype="0" decel="100000" fill="hold" nodeType="with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 calcmode="lin" valueType="num">
                                      <p:cBhvr>
                                        <p:cTn id="63" dur="10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64"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65" dur="1000"/>
                                        <p:tgtEl>
                                          <p:spTgt spid="8">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inVertical)">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nodeType="clickEffect">
                                  <p:stCondLst>
                                    <p:cond delay="0"/>
                                  </p:stCondLst>
                                  <p:childTnLst>
                                    <p:set>
                                      <p:cBhvr>
                                        <p:cTn id="74" dur="1" fill="hold">
                                          <p:stCondLst>
                                            <p:cond delay="0"/>
                                          </p:stCondLst>
                                        </p:cTn>
                                        <p:tgtEl>
                                          <p:spTgt spid="10">
                                            <p:txEl>
                                              <p:pRg st="0" end="0"/>
                                            </p:txEl>
                                          </p:spTgt>
                                        </p:tgtEl>
                                        <p:attrNameLst>
                                          <p:attrName>style.visibility</p:attrName>
                                        </p:attrNameLst>
                                      </p:cBhvr>
                                      <p:to>
                                        <p:strVal val="visible"/>
                                      </p:to>
                                    </p:set>
                                    <p:anim calcmode="lin" valueType="num">
                                      <p:cBhvr>
                                        <p:cTn id="75"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76"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77" dur="1000"/>
                                        <p:tgtEl>
                                          <p:spTgt spid="1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3" presetClass="entr" presetSubtype="0" fill="hold" nodeType="clickEffect">
                                  <p:stCondLst>
                                    <p:cond delay="0"/>
                                  </p:stCondLst>
                                  <p:childTnLst>
                                    <p:set>
                                      <p:cBhvr>
                                        <p:cTn id="81" dur="1" fill="hold">
                                          <p:stCondLst>
                                            <p:cond delay="0"/>
                                          </p:stCondLst>
                                        </p:cTn>
                                        <p:tgtEl>
                                          <p:spTgt spid="10">
                                            <p:txEl>
                                              <p:pRg st="1" end="1"/>
                                            </p:txEl>
                                          </p:spTgt>
                                        </p:tgtEl>
                                        <p:attrNameLst>
                                          <p:attrName>style.visibility</p:attrName>
                                        </p:attrNameLst>
                                      </p:cBhvr>
                                      <p:to>
                                        <p:strVal val="visible"/>
                                      </p:to>
                                    </p:set>
                                    <p:animEffect transition="in" filter="fade">
                                      <p:cBhvr>
                                        <p:cTn id="82" dur="100"/>
                                        <p:tgtEl>
                                          <p:spTgt spid="10">
                                            <p:txEl>
                                              <p:pRg st="1" end="1"/>
                                            </p:txEl>
                                          </p:spTgt>
                                        </p:tgtEl>
                                      </p:cBhvr>
                                    </p:animEffect>
                                    <p:anim calcmode="lin" valueType="num">
                                      <p:cBhvr>
                                        <p:cTn id="83" dur="4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4" dur="400" fill="hold"/>
                                        <p:tgtEl>
                                          <p:spTgt spid="10">
                                            <p:txEl>
                                              <p:pRg st="1" end="1"/>
                                            </p:txEl>
                                          </p:spTgt>
                                        </p:tgtEl>
                                        <p:attrNameLst>
                                          <p:attrName>ppt_y</p:attrName>
                                        </p:attrNameLst>
                                      </p:cBhvr>
                                      <p:tavLst>
                                        <p:tav tm="0">
                                          <p:val>
                                            <p:strVal val="#ppt_y+0.31"/>
                                          </p:val>
                                        </p:tav>
                                        <p:tav tm="100000">
                                          <p:val>
                                            <p:strVal val="#ppt_y+0.31"/>
                                          </p:val>
                                        </p:tav>
                                      </p:tavLst>
                                    </p:anim>
                                    <p:anim calcmode="lin" valueType="num">
                                      <p:cBhvr>
                                        <p:cTn id="85" dur="600" decel="50000" fill="hold">
                                          <p:stCondLst>
                                            <p:cond delay="400"/>
                                          </p:stCondLst>
                                        </p:cTn>
                                        <p:tgtEl>
                                          <p:spTgt spid="10">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6" dur="600" decel="50000" fill="hold">
                                          <p:stCondLst>
                                            <p:cond delay="400"/>
                                          </p:stCondLst>
                                        </p:cTn>
                                        <p:tgtEl>
                                          <p:spTgt spid="10">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barn(inVertical)">
                                      <p:cBhvr>
                                        <p:cTn id="91" dur="500"/>
                                        <p:tgtEl>
                                          <p:spTgt spid="11"/>
                                        </p:tgtEl>
                                      </p:cBhvr>
                                    </p:animEffect>
                                  </p:childTnLst>
                                </p:cTn>
                              </p:par>
                            </p:childTnLst>
                          </p:cTn>
                        </p:par>
                      </p:childTnLst>
                    </p:cTn>
                  </p:par>
                  <p:par>
                    <p:cTn id="92" fill="hold">
                      <p:stCondLst>
                        <p:cond delay="indefinite"/>
                      </p:stCondLst>
                      <p:childTnLst>
                        <p:par>
                          <p:cTn id="93" fill="hold">
                            <p:stCondLst>
                              <p:cond delay="0"/>
                            </p:stCondLst>
                            <p:childTnLst>
                              <p:par>
                                <p:cTn id="94" presetID="50" presetClass="entr" presetSubtype="0" decel="100000" fill="hold" nodeType="clickEffect">
                                  <p:stCondLst>
                                    <p:cond delay="0"/>
                                  </p:stCondLst>
                                  <p:childTnLst>
                                    <p:set>
                                      <p:cBhvr>
                                        <p:cTn id="95" dur="1" fill="hold">
                                          <p:stCondLst>
                                            <p:cond delay="0"/>
                                          </p:stCondLst>
                                        </p:cTn>
                                        <p:tgtEl>
                                          <p:spTgt spid="11">
                                            <p:txEl>
                                              <p:pRg st="0" end="0"/>
                                            </p:txEl>
                                          </p:spTgt>
                                        </p:tgtEl>
                                        <p:attrNameLst>
                                          <p:attrName>style.visibility</p:attrName>
                                        </p:attrNameLst>
                                      </p:cBhvr>
                                      <p:to>
                                        <p:strVal val="visible"/>
                                      </p:to>
                                    </p:set>
                                    <p:anim calcmode="lin" valueType="num">
                                      <p:cBhvr>
                                        <p:cTn id="96"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97"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4" grpId="0" animBg="1"/>
      <p:bldP spid="6"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Mira, en la iglesia de CORINTO hay grupos, bandos siguen a hombres. </a:t>
            </a:r>
          </a:p>
          <a:p>
            <a:pPr algn="ctr"/>
            <a:r>
              <a:rPr lang="es-ES" b="1" u="sng" dirty="0">
                <a:highlight>
                  <a:srgbClr val="FFFF00"/>
                </a:highlight>
              </a:rPr>
              <a:t>I Corintios.1:12.</a:t>
            </a:r>
          </a:p>
          <a:p>
            <a:r>
              <a:rPr lang="es-ES" b="1" dirty="0">
                <a:solidFill>
                  <a:schemeClr val="bg1"/>
                </a:solidFill>
              </a:rPr>
              <a:t>Me refiero a que cada uno de vosotros dice: Yo soy de Pablo, yo de Apolos, yo de Cefas, yo de Cristo.  </a:t>
            </a:r>
          </a:p>
          <a:p>
            <a:r>
              <a:rPr lang="es-ES" b="1" dirty="0">
                <a:solidFill>
                  <a:schemeClr val="bg1"/>
                </a:solidFill>
              </a:rPr>
              <a:t>También hay celos, contiendas y disensiones. </a:t>
            </a:r>
          </a:p>
          <a:p>
            <a:pPr algn="ctr"/>
            <a:r>
              <a:rPr lang="es-ES" b="1" u="sng" dirty="0">
                <a:highlight>
                  <a:srgbClr val="FFFF00"/>
                </a:highlight>
              </a:rPr>
              <a:t>I Corimtios.3:3. </a:t>
            </a:r>
          </a:p>
          <a:p>
            <a:r>
              <a:rPr lang="es-ES" b="1" dirty="0">
                <a:solidFill>
                  <a:schemeClr val="bg1"/>
                </a:solidFill>
              </a:rPr>
              <a:t>Porque todavía sois carnales. Pues habiendo celos y contiendas entre vosotros, ¿no sois carnales y andáis como hombres? </a:t>
            </a:r>
          </a:p>
          <a:p>
            <a:r>
              <a:rPr lang="es-ES" b="1" dirty="0">
                <a:solidFill>
                  <a:schemeClr val="bg1"/>
                </a:solidFill>
              </a:rPr>
              <a:t>Hay inmoralidad, fornicarios.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590" y="-1"/>
            <a:ext cx="4055409" cy="3644152"/>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590" y="3644152"/>
            <a:ext cx="4055410" cy="3213847"/>
          </a:xfrm>
          <a:prstGeom prst="rect">
            <a:avLst/>
          </a:prstGeom>
          <a:solidFill>
            <a:srgbClr val="00B0F0"/>
          </a:solidFill>
        </p:spPr>
      </p:pic>
    </p:spTree>
    <p:extLst>
      <p:ext uri="{BB962C8B-B14F-4D97-AF65-F5344CB8AC3E}">
        <p14:creationId xmlns:p14="http://schemas.microsoft.com/office/powerpoint/2010/main" val="26193766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pPr algn="ctr"/>
            <a:r>
              <a:rPr lang="es-ES" b="1" u="sng" dirty="0">
                <a:highlight>
                  <a:srgbClr val="FFFF00"/>
                </a:highlight>
              </a:rPr>
              <a:t>I Corintios.5:1.</a:t>
            </a:r>
          </a:p>
          <a:p>
            <a:r>
              <a:rPr lang="es-ES" b="1" dirty="0">
                <a:solidFill>
                  <a:schemeClr val="bg1"/>
                </a:solidFill>
              </a:rPr>
              <a:t>En efecto, se oye que entre vosotros hay inmoralidad, y una inmoralidad tal como no existe ni siquiera entre los gentiles, al extremo de que alguno tiene la mujer de su padre. </a:t>
            </a:r>
          </a:p>
          <a:p>
            <a:r>
              <a:rPr lang="es-ES" b="1" dirty="0">
                <a:solidFill>
                  <a:schemeClr val="bg1"/>
                </a:solidFill>
              </a:rPr>
              <a:t>Y cuando tienen peleas van hasta los tribunales </a:t>
            </a:r>
          </a:p>
          <a:p>
            <a:pPr algn="ctr"/>
            <a:r>
              <a:rPr lang="es-ES" b="1" u="sng" dirty="0">
                <a:highlight>
                  <a:srgbClr val="FFFF00"/>
                </a:highlight>
              </a:rPr>
              <a:t>I Corintios.6:1.</a:t>
            </a:r>
          </a:p>
          <a:p>
            <a:r>
              <a:rPr lang="es-ES" b="1" dirty="0">
                <a:solidFill>
                  <a:schemeClr val="bg1"/>
                </a:solidFill>
              </a:rPr>
              <a:t>¿Se atreve alguno de vosotros, cuando tiene algo contra su prójimo, a ir a juicio ante los incrédulos y no ante los santos? </a:t>
            </a:r>
          </a:p>
        </p:txBody>
      </p:sp>
      <p:sp>
        <p:nvSpPr>
          <p:cNvPr id="2" name="Llamada de nube 1"/>
          <p:cNvSpPr/>
          <p:nvPr/>
        </p:nvSpPr>
        <p:spPr>
          <a:xfrm>
            <a:off x="5183281" y="-1"/>
            <a:ext cx="3960719" cy="1922929"/>
          </a:xfrm>
          <a:prstGeom prst="cloudCallout">
            <a:avLst>
              <a:gd name="adj1" fmla="val 8193"/>
              <a:gd name="adj2" fmla="val 9325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Ah no, mejor ahí no voy! </a:t>
            </a:r>
          </a:p>
          <a:p>
            <a:pPr algn="ctr"/>
            <a:r>
              <a:rPr lang="es-ES" sz="2000" b="1" dirty="0"/>
              <a:t>¿Y que tal la iglesia de Éfeso?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281" y="2891119"/>
            <a:ext cx="3960719" cy="3966882"/>
          </a:xfrm>
          <a:prstGeom prst="rect">
            <a:avLst/>
          </a:prstGeom>
        </p:spPr>
      </p:pic>
    </p:spTree>
    <p:extLst>
      <p:ext uri="{BB962C8B-B14F-4D97-AF65-F5344CB8AC3E}">
        <p14:creationId xmlns:p14="http://schemas.microsoft.com/office/powerpoint/2010/main" val="14539448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Vertic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 calcmode="lin" valueType="num">
                                      <p:cBhvr>
                                        <p:cTn id="49"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50"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nodeType="click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fade">
                                      <p:cBhvr>
                                        <p:cTn id="56" dur="100"/>
                                        <p:tgtEl>
                                          <p:spTgt spid="2">
                                            <p:txEl>
                                              <p:pRg st="1" end="1"/>
                                            </p:txEl>
                                          </p:spTgt>
                                        </p:tgtEl>
                                      </p:cBhvr>
                                    </p:animEffect>
                                    <p:anim calcmode="lin" valueType="num">
                                      <p:cBhvr>
                                        <p:cTn id="57"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58"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Efeso fue una iglesia fundada en la palabra. </a:t>
            </a:r>
          </a:p>
          <a:p>
            <a:pPr algn="ctr"/>
            <a:r>
              <a:rPr lang="es-ES" b="1" u="sng" dirty="0">
                <a:highlight>
                  <a:srgbClr val="FFFF00"/>
                </a:highlight>
              </a:rPr>
              <a:t>Hechos.19:20. </a:t>
            </a:r>
          </a:p>
          <a:p>
            <a:r>
              <a:rPr lang="es-ES" b="1" dirty="0">
                <a:solidFill>
                  <a:schemeClr val="bg1"/>
                </a:solidFill>
              </a:rPr>
              <a:t>Así crecía poderosamente y prevalecía la palabra del Señor. </a:t>
            </a:r>
          </a:p>
          <a:p>
            <a:r>
              <a:rPr lang="es-ES" b="1" dirty="0">
                <a:solidFill>
                  <a:schemeClr val="bg1"/>
                </a:solidFill>
              </a:rPr>
              <a:t>Pero últimamente hay muchas personas sin amor en la iglesia. </a:t>
            </a:r>
          </a:p>
          <a:p>
            <a:pPr algn="ctr"/>
            <a:r>
              <a:rPr lang="es-ES" b="1" u="sng" dirty="0">
                <a:highlight>
                  <a:srgbClr val="FFFF00"/>
                </a:highlight>
              </a:rPr>
              <a:t>Apocalipsis.2:4.</a:t>
            </a:r>
          </a:p>
          <a:p>
            <a:r>
              <a:rPr lang="es-ES" b="1" dirty="0">
                <a:solidFill>
                  <a:schemeClr val="bg1"/>
                </a:solidFill>
              </a:rPr>
              <a:t>'Pero tengo esto contra ti: que has dejado tu primer amor.</a:t>
            </a:r>
          </a:p>
          <a:p>
            <a:r>
              <a:rPr lang="es-ES" b="1" dirty="0">
                <a:solidFill>
                  <a:schemeClr val="bg1"/>
                </a:solidFill>
              </a:rPr>
              <a:t>En Tesalónica hay algunos que caminan desordenadamente y no les gusta trabajar y se entrometen en lo ajeno.</a:t>
            </a:r>
          </a:p>
        </p:txBody>
      </p:sp>
      <p:sp>
        <p:nvSpPr>
          <p:cNvPr id="2" name="Llamada de nube 1"/>
          <p:cNvSpPr/>
          <p:nvPr/>
        </p:nvSpPr>
        <p:spPr>
          <a:xfrm>
            <a:off x="5029200" y="0"/>
            <a:ext cx="4114800" cy="1519518"/>
          </a:xfrm>
          <a:prstGeom prst="cloudCallout">
            <a:avLst>
              <a:gd name="adj1" fmla="val 735"/>
              <a:gd name="adj2" fmla="val 10055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¿Sin amor? </a:t>
            </a:r>
          </a:p>
          <a:p>
            <a:pPr algn="ctr"/>
            <a:r>
              <a:rPr lang="es-ES" sz="2000" b="1" dirty="0"/>
              <a:t>Allá ni loco voy. </a:t>
            </a:r>
          </a:p>
          <a:p>
            <a:pPr algn="ctr"/>
            <a:r>
              <a:rPr lang="es-ES" sz="2000" b="1" dirty="0"/>
              <a:t>Creo que mejor voy a ir a Tesalónica.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2528048"/>
            <a:ext cx="4114800" cy="4329952"/>
          </a:xfrm>
          <a:prstGeom prst="rect">
            <a:avLst/>
          </a:prstGeom>
        </p:spPr>
      </p:pic>
    </p:spTree>
    <p:extLst>
      <p:ext uri="{BB962C8B-B14F-4D97-AF65-F5344CB8AC3E}">
        <p14:creationId xmlns:p14="http://schemas.microsoft.com/office/powerpoint/2010/main" val="34988719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56"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2">
                                            <p:txEl>
                                              <p:pRg st="0" end="0"/>
                                            </p:txEl>
                                          </p:spTgt>
                                        </p:tgtEl>
                                      </p:cBhvr>
                                    </p:animEffect>
                                  </p:childTnLst>
                                </p:cTn>
                              </p:par>
                              <p:par>
                                <p:cTn id="58" presetID="50" presetClass="entr" presetSubtype="0" decel="100000" fill="hold" nodeType="with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 calcmode="lin" valueType="num">
                                      <p:cBhvr>
                                        <p:cTn id="60"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61"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62" dur="1000"/>
                                        <p:tgtEl>
                                          <p:spTgt spid="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fade">
                                      <p:cBhvr>
                                        <p:cTn id="67" dur="100"/>
                                        <p:tgtEl>
                                          <p:spTgt spid="2">
                                            <p:txEl>
                                              <p:pRg st="2" end="2"/>
                                            </p:txEl>
                                          </p:spTgt>
                                        </p:tgtEl>
                                      </p:cBhvr>
                                    </p:animEffect>
                                    <p:anim calcmode="lin" valueType="num">
                                      <p:cBhvr>
                                        <p:cTn id="68"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69"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 calcmode="lin" valueType="num">
                                      <p:cBhvr additive="base">
                                        <p:cTn id="7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pPr algn="ctr"/>
            <a:r>
              <a:rPr lang="es-ES" b="1" u="sng" dirty="0">
                <a:highlight>
                  <a:srgbClr val="FFFF00"/>
                </a:highlight>
              </a:rPr>
              <a:t>II Tesalonicenses.3:11.</a:t>
            </a:r>
          </a:p>
          <a:p>
            <a:r>
              <a:rPr lang="es-ES" b="1" dirty="0">
                <a:solidFill>
                  <a:schemeClr val="bg1"/>
                </a:solidFill>
              </a:rPr>
              <a:t>Porque oímos que algunos entre vosotros andan desordenadamente, sin trabajar, pero andan metiéndose en todo. </a:t>
            </a:r>
          </a:p>
          <a:p>
            <a:r>
              <a:rPr lang="es-ES" b="1" dirty="0">
                <a:solidFill>
                  <a:schemeClr val="bg1"/>
                </a:solidFill>
              </a:rPr>
              <a:t>Filipos sería una buena opción sino fuera por esas dos hermanas que nunca se ponen de acuerdo en nada, siempre discutiendo. </a:t>
            </a:r>
          </a:p>
          <a:p>
            <a:pPr algn="ctr"/>
            <a:r>
              <a:rPr lang="es-ES" b="1" u="sng" dirty="0">
                <a:highlight>
                  <a:srgbClr val="FFFF00"/>
                </a:highlight>
              </a:rPr>
              <a:t>Filipenses.4:2.</a:t>
            </a:r>
          </a:p>
          <a:p>
            <a:r>
              <a:rPr lang="es-ES" b="1" dirty="0">
                <a:solidFill>
                  <a:schemeClr val="bg1"/>
                </a:solidFill>
              </a:rPr>
              <a:t>Ruego a </a:t>
            </a:r>
            <a:r>
              <a:rPr lang="es-ES" b="1" dirty="0" err="1">
                <a:solidFill>
                  <a:schemeClr val="bg1"/>
                </a:solidFill>
              </a:rPr>
              <a:t>Evodia</a:t>
            </a:r>
            <a:r>
              <a:rPr lang="es-ES" b="1" dirty="0">
                <a:solidFill>
                  <a:schemeClr val="bg1"/>
                </a:solidFill>
              </a:rPr>
              <a:t> y a </a:t>
            </a:r>
            <a:r>
              <a:rPr lang="es-ES" b="1" dirty="0" err="1">
                <a:solidFill>
                  <a:schemeClr val="bg1"/>
                </a:solidFill>
              </a:rPr>
              <a:t>Síntique</a:t>
            </a:r>
            <a:r>
              <a:rPr lang="es-ES" b="1" dirty="0">
                <a:solidFill>
                  <a:schemeClr val="bg1"/>
                </a:solidFill>
              </a:rPr>
              <a:t>, que vivan en armonía en el Señor.  </a:t>
            </a:r>
          </a:p>
          <a:p>
            <a:endParaRPr lang="es-ES" b="1" dirty="0">
              <a:solidFill>
                <a:schemeClr val="bg1"/>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16" y="2487706"/>
            <a:ext cx="3930184" cy="4370294"/>
          </a:xfrm>
          <a:prstGeom prst="rect">
            <a:avLst/>
          </a:prstGeom>
        </p:spPr>
      </p:pic>
      <p:sp>
        <p:nvSpPr>
          <p:cNvPr id="4" name="Llamada de nube 3"/>
          <p:cNvSpPr/>
          <p:nvPr/>
        </p:nvSpPr>
        <p:spPr>
          <a:xfrm>
            <a:off x="5213816" y="13446"/>
            <a:ext cx="3930184" cy="1815354"/>
          </a:xfrm>
          <a:prstGeom prst="cloudCallout">
            <a:avLst>
              <a:gd name="adj1" fmla="val 22962"/>
              <a:gd name="adj2" fmla="val 906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err="1"/>
              <a:t>Wow</a:t>
            </a:r>
            <a:r>
              <a:rPr lang="es-ES" sz="2000" b="1" dirty="0"/>
              <a:t>, </a:t>
            </a:r>
          </a:p>
          <a:p>
            <a:pPr algn="ctr"/>
            <a:r>
              <a:rPr lang="es-ES" sz="2000" b="1" dirty="0"/>
              <a:t>increíble, que difícil Apóstol Pablo.</a:t>
            </a:r>
          </a:p>
          <a:p>
            <a:pPr algn="ctr"/>
            <a:r>
              <a:rPr lang="es-ES" sz="2000" b="1" dirty="0"/>
              <a:t>y ¿Sí voy a la Iglesia de Filipos?</a:t>
            </a:r>
          </a:p>
        </p:txBody>
      </p:sp>
    </p:spTree>
    <p:extLst>
      <p:ext uri="{BB962C8B-B14F-4D97-AF65-F5344CB8AC3E}">
        <p14:creationId xmlns:p14="http://schemas.microsoft.com/office/powerpoint/2010/main" val="2763189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0" end="0"/>
                                            </p:txEl>
                                          </p:spTgt>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37"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8" dur="10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p:cTn id="43"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44"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45" dur="10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additive="base">
                                        <p:cTn id="5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 calcmode="lin" valueType="num">
                                      <p:cBhvr additive="base">
                                        <p:cTn id="5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additive="base">
                                        <p:cTn id="6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3"/>
            <a:ext cx="4906851" cy="3863618"/>
          </a:xfrm>
        </p:spPr>
        <p:txBody>
          <a:bodyPr/>
          <a:lstStyle/>
          <a:p>
            <a:r>
              <a:rPr lang="es-ES" b="1" dirty="0">
                <a:solidFill>
                  <a:schemeClr val="bg1"/>
                </a:solidFill>
              </a:rPr>
              <a:t>¿Pero por qué Apóstol Pablo no se ponen nunca de acuerdo?</a:t>
            </a:r>
          </a:p>
          <a:p>
            <a:r>
              <a:rPr lang="es-ES" b="1" dirty="0">
                <a:solidFill>
                  <a:schemeClr val="bg1"/>
                </a:solidFill>
              </a:rPr>
              <a:t>No sé muy bien, pero creo que fue por envidia, y algunos decorados en la iglesia. </a:t>
            </a:r>
          </a:p>
          <a:p>
            <a:r>
              <a:rPr lang="es-ES" b="1" dirty="0">
                <a:solidFill>
                  <a:schemeClr val="bg1"/>
                </a:solidFill>
              </a:rPr>
              <a:t>Una quiere de un color, y la otra de otro color, y así.</a:t>
            </a:r>
          </a:p>
          <a:p>
            <a:endParaRPr lang="es-ES"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028" y="2487706"/>
            <a:ext cx="3983972" cy="4370293"/>
          </a:xfrm>
          <a:prstGeom prst="rect">
            <a:avLst/>
          </a:prstGeom>
        </p:spPr>
      </p:pic>
      <p:sp>
        <p:nvSpPr>
          <p:cNvPr id="4" name="Llamada de nube 3"/>
          <p:cNvSpPr/>
          <p:nvPr/>
        </p:nvSpPr>
        <p:spPr>
          <a:xfrm>
            <a:off x="4787153" y="22581"/>
            <a:ext cx="4356847" cy="2248853"/>
          </a:xfrm>
          <a:prstGeom prst="cloudCallout">
            <a:avLst>
              <a:gd name="adj1" fmla="val 5946"/>
              <a:gd name="adj2" fmla="val 8857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Ah, no yo para nada voy ahí. </a:t>
            </a:r>
          </a:p>
          <a:p>
            <a:pPr algn="ctr"/>
            <a:r>
              <a:rPr lang="es-ES" sz="2000" b="1" dirty="0"/>
              <a:t>Entonces creo que me mudaré a Colosa y buscare a Dios allí.</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02473"/>
            <a:ext cx="5158001" cy="2755526"/>
          </a:xfrm>
          <a:prstGeom prst="rect">
            <a:avLst/>
          </a:prstGeom>
        </p:spPr>
      </p:pic>
    </p:spTree>
    <p:extLst>
      <p:ext uri="{BB962C8B-B14F-4D97-AF65-F5344CB8AC3E}">
        <p14:creationId xmlns:p14="http://schemas.microsoft.com/office/powerpoint/2010/main" val="35585660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p:cTn id="44"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4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6" dur="10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 calcmode="lin" valueType="num">
                                      <p:cBhvr>
                                        <p:cTn id="51"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52"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5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Mira, los Colosenses tienen un problema que es doctrinal, hay herejes que quieren menospreciar a la persona del Mesías, la cosa está un despelote ahí que también están haciendo cultos a los ángeles. </a:t>
            </a:r>
          </a:p>
          <a:p>
            <a:pPr algn="ctr"/>
            <a:r>
              <a:rPr lang="es-ES" b="1" u="sng" dirty="0">
                <a:highlight>
                  <a:srgbClr val="FFFF00"/>
                </a:highlight>
              </a:rPr>
              <a:t>Colosenses.2:18.</a:t>
            </a:r>
          </a:p>
          <a:p>
            <a:r>
              <a:rPr lang="es-ES" b="1" dirty="0">
                <a:solidFill>
                  <a:schemeClr val="bg1"/>
                </a:solidFill>
              </a:rPr>
              <a:t>Nadie os defraude de vuestro premio deleitándose en la humillación de sí mismo y en la adoración de los ángeles, basándose en las visiones que ha visto, hinchado sin causa por su mente carnal,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306" y="0"/>
            <a:ext cx="4141694" cy="6857999"/>
          </a:xfrm>
          <a:prstGeom prst="rect">
            <a:avLst/>
          </a:prstGeom>
        </p:spPr>
      </p:pic>
    </p:spTree>
    <p:extLst>
      <p:ext uri="{BB962C8B-B14F-4D97-AF65-F5344CB8AC3E}">
        <p14:creationId xmlns:p14="http://schemas.microsoft.com/office/powerpoint/2010/main" val="31141413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2121</Words>
  <Application>Microsoft Office PowerPoint</Application>
  <PresentationFormat>Presentación en pantalla (4:3)</PresentationFormat>
  <Paragraphs>176</Paragraphs>
  <Slides>27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Al Bayan Plain</vt:lpstr>
      <vt:lpstr>Al Nile</vt:lpstr>
      <vt:lpstr>Arial</vt:lpstr>
      <vt:lpstr>Britannic Bold</vt:lpstr>
      <vt:lpstr>Calibri</vt:lpstr>
      <vt:lpstr>Calibri Light</vt:lpstr>
      <vt:lpstr>Cambria</vt:lpstr>
      <vt:lpstr>Century Gothic</vt:lpstr>
      <vt:lpstr>Cochin</vt:lpstr>
      <vt:lpstr>Tema de Office</vt:lpstr>
      <vt:lpstr>¿BUSCANDO UNA IGLESIA PERFECTA?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 Moreno</cp:lastModifiedBy>
  <cp:revision>33</cp:revision>
  <dcterms:created xsi:type="dcterms:W3CDTF">2019-05-13T16:03:36Z</dcterms:created>
  <dcterms:modified xsi:type="dcterms:W3CDTF">2026-01-13T21:04:43Z</dcterms:modified>
</cp:coreProperties>
</file>