
<file path=[Content_Types].xml><?xml version="1.0" encoding="utf-8"?>
<Types xmlns="http://schemas.openxmlformats.org/package/2006/content-types">
  <Default Extension="gif" ContentType="image/gif"/>
  <Default Extension="jpeg" ContentType="image/jpeg"/>
  <Default Extension="jpg" ContentType="image/gi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6" r:id="rId19"/>
    <p:sldId id="319" r:id="rId20"/>
    <p:sldId id="273" r:id="rId21"/>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3" d="100"/>
          <a:sy n="63" d="100"/>
        </p:scale>
        <p:origin x="1404"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A1FF6F5E-EB75-4C11-B48B-3C09A4E294EF}" type="datetimeFigureOut">
              <a:rPr lang="es-ES" smtClean="0"/>
              <a:t>08/10/2024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3790681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1FF6F5E-EB75-4C11-B48B-3C09A4E294EF}" type="datetimeFigureOut">
              <a:rPr lang="es-ES" smtClean="0"/>
              <a:t>08/10/2024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37844051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1FF6F5E-EB75-4C11-B48B-3C09A4E294EF}" type="datetimeFigureOut">
              <a:rPr lang="es-ES" smtClean="0"/>
              <a:t>08/10/2024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38168840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Número de diapositiva">
            <a:extLst>
              <a:ext uri="{FF2B5EF4-FFF2-40B4-BE49-F238E27FC236}">
                <a16:creationId xmlns:a16="http://schemas.microsoft.com/office/drawing/2014/main" id="{9509371E-2EA5-697C-664D-1AC1B9C6D04A}"/>
              </a:ext>
            </a:extLst>
          </p:cNvPr>
          <p:cNvSpPr txBox="1">
            <a:spLocks noGrp="1"/>
          </p:cNvSpPr>
          <p:nvPr>
            <p:ph type="sldNum" sz="quarter" idx="10"/>
          </p:nvPr>
        </p:nvSpPr>
        <p:spPr>
          <a:xfrm>
            <a:off x="4446588" y="6330952"/>
            <a:ext cx="241300" cy="258763"/>
          </a:xfrm>
          <a:extLst>
            <a:ext uri="{FAA26D3D-D897-4be2-8F04-BA451C77F1D7}">
              <ma14:placeholderFlag xmlns="" xmlns:ma14="http://schemas.microsoft.com/office/mac/drawingml/2011/main" val="1"/>
            </a:ext>
            <a:ext uri="{909E8E84-426E-40dd-AFC4-6F175D3DCCD1}"/>
            <a:ext uri="{91240B29-F687-4f45-9708-019B960494DF}"/>
            <a:ext uri="{AF507438-7753-43e0-B8FC-AC1667EBCBE1}"/>
          </a:extLst>
        </p:spPr>
        <p:txBody>
          <a:bodyPr/>
          <a:lstStyle>
            <a:lvl1pPr>
              <a:defRPr>
                <a:solidFill>
                  <a:srgbClr val="6F6A5A"/>
                </a:solidFill>
                <a:latin typeface="Cochin"/>
                <a:ea typeface="Cochin"/>
                <a:cs typeface="Cochin"/>
                <a:sym typeface="Cochin"/>
              </a:defRPr>
            </a:lvl1pPr>
          </a:lstStyle>
          <a:p>
            <a:fld id="{252D97F6-1B40-4E0E-916B-E7E84456EDA4}" type="slidenum">
              <a:rPr lang="es-NI" altLang="es-NI"/>
              <a:pPr/>
              <a:t>‹Nº›</a:t>
            </a:fld>
            <a:endParaRPr lang="es-NI" altLang="es-NI"/>
          </a:p>
        </p:txBody>
      </p:sp>
    </p:spTree>
    <p:extLst>
      <p:ext uri="{BB962C8B-B14F-4D97-AF65-F5344CB8AC3E}">
        <p14:creationId xmlns:p14="http://schemas.microsoft.com/office/powerpoint/2010/main" val="68399715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A1FF6F5E-EB75-4C11-B48B-3C09A4E294EF}" type="datetimeFigureOut">
              <a:rPr lang="es-ES" smtClean="0"/>
              <a:t>08/10/2024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2113262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Date Placeholder 3"/>
          <p:cNvSpPr>
            <a:spLocks noGrp="1"/>
          </p:cNvSpPr>
          <p:nvPr>
            <p:ph type="dt" sz="half" idx="10"/>
          </p:nvPr>
        </p:nvSpPr>
        <p:spPr/>
        <p:txBody>
          <a:bodyPr/>
          <a:lstStyle/>
          <a:p>
            <a:fld id="{A1FF6F5E-EB75-4C11-B48B-3C09A4E294EF}" type="datetimeFigureOut">
              <a:rPr lang="es-ES" smtClean="0"/>
              <a:t>08/10/2024</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2525457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A1FF6F5E-EB75-4C11-B48B-3C09A4E294EF}" type="datetimeFigureOut">
              <a:rPr lang="es-ES" smtClean="0"/>
              <a:t>08/10/2024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615245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Content Placeholder 3"/>
          <p:cNvSpPr>
            <a:spLocks noGrp="1"/>
          </p:cNvSpPr>
          <p:nvPr>
            <p:ph sz="half" idx="2"/>
          </p:nvPr>
        </p:nvSpPr>
        <p:spPr>
          <a:xfrm>
            <a:off x="629842" y="2505075"/>
            <a:ext cx="3868340"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Content Placeholder 5"/>
          <p:cNvSpPr>
            <a:spLocks noGrp="1"/>
          </p:cNvSpPr>
          <p:nvPr>
            <p:ph sz="quarter" idx="4"/>
          </p:nvPr>
        </p:nvSpPr>
        <p:spPr>
          <a:xfrm>
            <a:off x="4629150" y="2505075"/>
            <a:ext cx="3887391"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A1FF6F5E-EB75-4C11-B48B-3C09A4E294EF}" type="datetimeFigureOut">
              <a:rPr lang="es-ES" smtClean="0"/>
              <a:t>08/10/2024</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795992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1FF6F5E-EB75-4C11-B48B-3C09A4E294EF}" type="datetimeFigureOut">
              <a:rPr lang="es-ES" smtClean="0"/>
              <a:t>08/10/2024</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297297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FF6F5E-EB75-4C11-B48B-3C09A4E294EF}" type="datetimeFigureOut">
              <a:rPr lang="es-ES" smtClean="0"/>
              <a:t>08/10/2024</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235362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A1FF6F5E-EB75-4C11-B48B-3C09A4E294EF}" type="datetimeFigureOut">
              <a:rPr lang="es-ES" smtClean="0"/>
              <a:t>08/10/2024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2155968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Date Placeholder 4"/>
          <p:cNvSpPr>
            <a:spLocks noGrp="1"/>
          </p:cNvSpPr>
          <p:nvPr>
            <p:ph type="dt" sz="half" idx="10"/>
          </p:nvPr>
        </p:nvSpPr>
        <p:spPr/>
        <p:txBody>
          <a:bodyPr/>
          <a:lstStyle/>
          <a:p>
            <a:fld id="{A1FF6F5E-EB75-4C11-B48B-3C09A4E294EF}" type="datetimeFigureOut">
              <a:rPr lang="es-ES" smtClean="0"/>
              <a:t>08/10/2024</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4D3BA826-7FF3-4ED1-8D5F-0F8698BBDA05}" type="slidenum">
              <a:rPr lang="es-ES" smtClean="0"/>
              <a:t>‹Nº›</a:t>
            </a:fld>
            <a:endParaRPr lang="es-ES"/>
          </a:p>
        </p:txBody>
      </p:sp>
    </p:spTree>
    <p:extLst>
      <p:ext uri="{BB962C8B-B14F-4D97-AF65-F5344CB8AC3E}">
        <p14:creationId xmlns:p14="http://schemas.microsoft.com/office/powerpoint/2010/main" val="1642938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FF6F5E-EB75-4C11-B48B-3C09A4E294EF}" type="datetimeFigureOut">
              <a:rPr lang="es-ES" smtClean="0"/>
              <a:t>08/10/2024</a:t>
            </a:fld>
            <a:endParaRPr lang="es-E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3BA826-7FF3-4ED1-8D5F-0F8698BBDA05}" type="slidenum">
              <a:rPr lang="es-ES" smtClean="0"/>
              <a:t>‹Nº›</a:t>
            </a:fld>
            <a:endParaRPr lang="es-ES"/>
          </a:p>
        </p:txBody>
      </p:sp>
    </p:spTree>
    <p:extLst>
      <p:ext uri="{BB962C8B-B14F-4D97-AF65-F5344CB8AC3E}">
        <p14:creationId xmlns:p14="http://schemas.microsoft.com/office/powerpoint/2010/main" val="42155141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2.xml"/><Relationship Id="rId5" Type="http://schemas.openxmlformats.org/officeDocument/2006/relationships/image" Target="../media/image22.jp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0"/>
            <a:ext cx="9144000" cy="6857999"/>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Título 3"/>
          <p:cNvSpPr>
            <a:spLocks noGrp="1"/>
          </p:cNvSpPr>
          <p:nvPr>
            <p:ph type="title"/>
          </p:nvPr>
        </p:nvSpPr>
        <p:spPr>
          <a:xfrm>
            <a:off x="0" y="0"/>
            <a:ext cx="9144000" cy="1152939"/>
          </a:xfrm>
          <a:solidFill>
            <a:srgbClr val="7030A0"/>
          </a:solidFill>
        </p:spPr>
        <p:txBody>
          <a:bodyPr>
            <a:normAutofit/>
          </a:bodyPr>
          <a:lstStyle/>
          <a:p>
            <a:pPr algn="ctr"/>
            <a:r>
              <a:rPr lang="es-ES" sz="5400" b="1" u="sng" dirty="0">
                <a:ln w="6600">
                  <a:solidFill>
                    <a:schemeClr val="accent2"/>
                  </a:solidFill>
                  <a:prstDash val="solid"/>
                </a:ln>
                <a:solidFill>
                  <a:srgbClr val="FFFFFF"/>
                </a:solidFill>
                <a:effectLst>
                  <a:outerShdw dist="38100" dir="2700000" algn="tl" rotWithShape="0">
                    <a:schemeClr val="accent2"/>
                  </a:outerShdw>
                </a:effectLst>
              </a:rPr>
              <a:t>¿COMO VER AL PREDICADOR?</a:t>
            </a:r>
          </a:p>
        </p:txBody>
      </p:sp>
      <p:sp>
        <p:nvSpPr>
          <p:cNvPr id="5" name="Marcador de contenido 4"/>
          <p:cNvSpPr>
            <a:spLocks noGrp="1"/>
          </p:cNvSpPr>
          <p:nvPr>
            <p:ph idx="1"/>
          </p:nvPr>
        </p:nvSpPr>
        <p:spPr>
          <a:xfrm>
            <a:off x="0" y="1152940"/>
            <a:ext cx="9144000" cy="5705060"/>
          </a:xfrm>
        </p:spPr>
        <p:txBody>
          <a:bodyPr>
            <a:normAutofit/>
          </a:bodyPr>
          <a:lstStyle/>
          <a:p>
            <a:r>
              <a:rPr lang="es-ES" b="1" u="sng" dirty="0">
                <a:solidFill>
                  <a:schemeClr val="bg1"/>
                </a:solidFill>
                <a:highlight>
                  <a:srgbClr val="000000"/>
                </a:highlight>
              </a:rPr>
              <a:t>INTRODUCCION:</a:t>
            </a:r>
          </a:p>
          <a:p>
            <a:r>
              <a:rPr lang="es-ES" b="1" dirty="0">
                <a:solidFill>
                  <a:schemeClr val="bg1"/>
                </a:solidFill>
              </a:rPr>
              <a:t>En este estudio queremos ver, analizar y estudiar la forma como debemos de ver al predicador.</a:t>
            </a:r>
          </a:p>
          <a:p>
            <a:r>
              <a:rPr lang="es-ES" b="1" dirty="0">
                <a:solidFill>
                  <a:schemeClr val="bg1"/>
                </a:solidFill>
              </a:rPr>
              <a:t>Lamentablemente siempre hay dos extremos en este asunto espiritual.</a:t>
            </a:r>
          </a:p>
          <a:p>
            <a:r>
              <a:rPr lang="es-ES" b="1" dirty="0">
                <a:solidFill>
                  <a:schemeClr val="bg1"/>
                </a:solidFill>
              </a:rPr>
              <a:t>Hay quienes ven al predicador como:</a:t>
            </a:r>
          </a:p>
          <a:p>
            <a:r>
              <a:rPr lang="es-ES" b="1" dirty="0">
                <a:solidFill>
                  <a:schemeClr val="bg1"/>
                </a:solidFill>
              </a:rPr>
              <a:t>Un pastor evangélico, lo cual es un gran error, porque no encontramos en la Biblia este titulo para el predicador.</a:t>
            </a:r>
          </a:p>
          <a:p>
            <a:r>
              <a:rPr lang="es-ES" b="1" dirty="0">
                <a:solidFill>
                  <a:schemeClr val="bg1"/>
                </a:solidFill>
              </a:rPr>
              <a:t>Otros ven al predicador como el dueño de la iglesia, como el que manda, como El que decide en la iglesia, lo cual es un grave error, porque tampoco el predicador tiene este tipo de autoridad.</a:t>
            </a:r>
          </a:p>
        </p:txBody>
      </p:sp>
    </p:spTree>
    <p:extLst>
      <p:ext uri="{BB962C8B-B14F-4D97-AF65-F5344CB8AC3E}">
        <p14:creationId xmlns:p14="http://schemas.microsoft.com/office/powerpoint/2010/main" val="299869509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1000"/>
                                        <p:tgtEl>
                                          <p:spTgt spid="5">
                                            <p:txEl>
                                              <p:pRg st="0" end="0"/>
                                            </p:txEl>
                                          </p:spTgt>
                                        </p:tgtEl>
                                      </p:cBhvr>
                                    </p:animEffect>
                                    <p:anim calcmode="lin" valueType="num">
                                      <p:cBhvr>
                                        <p:cTn id="1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1000"/>
                                        <p:tgtEl>
                                          <p:spTgt spid="5">
                                            <p:txEl>
                                              <p:pRg st="1" end="1"/>
                                            </p:txEl>
                                          </p:spTgt>
                                        </p:tgtEl>
                                      </p:cBhvr>
                                    </p:animEffect>
                                    <p:anim calcmode="lin" valueType="num">
                                      <p:cBhvr>
                                        <p:cTn id="2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1000"/>
                                        <p:tgtEl>
                                          <p:spTgt spid="5">
                                            <p:txEl>
                                              <p:pRg st="2" end="2"/>
                                            </p:txEl>
                                          </p:spTgt>
                                        </p:tgtEl>
                                      </p:cBhvr>
                                    </p:animEffect>
                                    <p:anim calcmode="lin" valueType="num">
                                      <p:cBhvr>
                                        <p:cTn id="3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fade">
                                      <p:cBhvr>
                                        <p:cTn id="36" dur="1000"/>
                                        <p:tgtEl>
                                          <p:spTgt spid="5">
                                            <p:txEl>
                                              <p:pRg st="3" end="3"/>
                                            </p:txEl>
                                          </p:spTgt>
                                        </p:tgtEl>
                                      </p:cBhvr>
                                    </p:animEffect>
                                    <p:anim calcmode="lin" valueType="num">
                                      <p:cBhvr>
                                        <p:cTn id="3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5">
                                            <p:txEl>
                                              <p:pRg st="4" end="4"/>
                                            </p:txEl>
                                          </p:spTgt>
                                        </p:tgtEl>
                                        <p:attrNameLst>
                                          <p:attrName>style.visibility</p:attrName>
                                        </p:attrNameLst>
                                      </p:cBhvr>
                                      <p:to>
                                        <p:strVal val="visible"/>
                                      </p:to>
                                    </p:set>
                                    <p:animEffect transition="in" filter="fade">
                                      <p:cBhvr>
                                        <p:cTn id="43" dur="1000"/>
                                        <p:tgtEl>
                                          <p:spTgt spid="5">
                                            <p:txEl>
                                              <p:pRg st="4" end="4"/>
                                            </p:txEl>
                                          </p:spTgt>
                                        </p:tgtEl>
                                      </p:cBhvr>
                                    </p:animEffect>
                                    <p:anim calcmode="lin" valueType="num">
                                      <p:cBhvr>
                                        <p:cTn id="44"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5">
                                            <p:txEl>
                                              <p:pRg st="5" end="5"/>
                                            </p:txEl>
                                          </p:spTgt>
                                        </p:tgtEl>
                                        <p:attrNameLst>
                                          <p:attrName>style.visibility</p:attrName>
                                        </p:attrNameLst>
                                      </p:cBhvr>
                                      <p:to>
                                        <p:strVal val="visible"/>
                                      </p:to>
                                    </p:set>
                                    <p:animEffect transition="in" filter="fade">
                                      <p:cBhvr>
                                        <p:cTn id="50" dur="1000"/>
                                        <p:tgtEl>
                                          <p:spTgt spid="5">
                                            <p:txEl>
                                              <p:pRg st="5" end="5"/>
                                            </p:txEl>
                                          </p:spTgt>
                                        </p:tgtEl>
                                      </p:cBhvr>
                                    </p:animEffect>
                                    <p:anim calcmode="lin" valueType="num">
                                      <p:cBhvr>
                                        <p:cTn id="51"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52"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a:bodyPr>
          <a:lstStyle/>
          <a:p>
            <a:r>
              <a:rPr lang="es-ES" b="1" u="sng" dirty="0">
                <a:solidFill>
                  <a:schemeClr val="bg1"/>
                </a:solidFill>
              </a:rPr>
              <a:t>Sujeción</a:t>
            </a:r>
            <a:r>
              <a:rPr lang="es-ES" b="1" dirty="0">
                <a:solidFill>
                  <a:schemeClr val="bg1"/>
                </a:solidFill>
              </a:rPr>
              <a:t>-  </a:t>
            </a:r>
            <a:r>
              <a:rPr lang="es-ES" b="1" dirty="0" err="1">
                <a:solidFill>
                  <a:schemeClr val="bg1"/>
                </a:solidFill>
              </a:rPr>
              <a:t>jupotaáo</a:t>
            </a:r>
            <a:r>
              <a:rPr lang="es-ES" b="1" dirty="0">
                <a:solidFill>
                  <a:schemeClr val="bg1"/>
                </a:solidFill>
              </a:rPr>
              <a:t> (ὑπ</a:t>
            </a:r>
            <a:r>
              <a:rPr lang="es-ES" b="1" dirty="0" err="1">
                <a:solidFill>
                  <a:schemeClr val="bg1"/>
                </a:solidFill>
              </a:rPr>
              <a:t>οτάσσω</a:t>
            </a:r>
            <a:r>
              <a:rPr lang="es-ES" b="1" dirty="0">
                <a:solidFill>
                  <a:schemeClr val="bg1"/>
                </a:solidFill>
              </a:rPr>
              <a:t>, G5293), principalmente término militar, ordenar abajo (</a:t>
            </a:r>
            <a:r>
              <a:rPr lang="es-ES" b="1" dirty="0" err="1">
                <a:solidFill>
                  <a:schemeClr val="bg1"/>
                </a:solidFill>
              </a:rPr>
              <a:t>jupo</a:t>
            </a:r>
            <a:r>
              <a:rPr lang="es-ES" b="1" dirty="0">
                <a:solidFill>
                  <a:schemeClr val="bg1"/>
                </a:solidFill>
              </a:rPr>
              <a:t>, debajo; </a:t>
            </a:r>
            <a:r>
              <a:rPr lang="es-ES" b="1" dirty="0" err="1">
                <a:solidFill>
                  <a:schemeClr val="bg1"/>
                </a:solidFill>
              </a:rPr>
              <a:t>taáo</a:t>
            </a:r>
            <a:r>
              <a:rPr lang="es-ES" b="1" dirty="0">
                <a:solidFill>
                  <a:schemeClr val="bg1"/>
                </a:solidFill>
              </a:rPr>
              <a:t>, ordenar). Denota: (a) poner en sujeción, sujetar.</a:t>
            </a:r>
          </a:p>
          <a:p>
            <a:r>
              <a:rPr lang="es-ES" b="1" dirty="0">
                <a:solidFill>
                  <a:schemeClr val="bg1"/>
                </a:solidFill>
              </a:rPr>
              <a:t>Debemos de considerarlos.</a:t>
            </a:r>
          </a:p>
          <a:p>
            <a:pPr algn="ctr"/>
            <a:r>
              <a:rPr lang="es-ES" b="1" u="sng" dirty="0">
                <a:solidFill>
                  <a:schemeClr val="bg1"/>
                </a:solidFill>
                <a:highlight>
                  <a:srgbClr val="000000"/>
                </a:highlight>
              </a:rPr>
              <a:t>Hebreos.13:7.</a:t>
            </a:r>
          </a:p>
          <a:p>
            <a:r>
              <a:rPr lang="es-ES" b="1" u="sng" dirty="0">
                <a:highlight>
                  <a:srgbClr val="00FFFF"/>
                </a:highlight>
              </a:rPr>
              <a:t>Acordaos de vuestros guías</a:t>
            </a:r>
            <a:r>
              <a:rPr lang="es-ES" b="1" dirty="0">
                <a:solidFill>
                  <a:schemeClr val="bg1"/>
                </a:solidFill>
              </a:rPr>
              <a:t> que os hablaron la palabra de Dios, y </a:t>
            </a:r>
            <a:r>
              <a:rPr lang="es-ES" b="1" u="sng" dirty="0">
                <a:solidFill>
                  <a:schemeClr val="bg1"/>
                </a:solidFill>
                <a:effectLst>
                  <a:outerShdw blurRad="38100" dist="38100" dir="2700000" algn="tl">
                    <a:srgbClr val="000000">
                      <a:alpha val="43137"/>
                    </a:srgbClr>
                  </a:outerShdw>
                </a:effectLst>
                <a:highlight>
                  <a:srgbClr val="008000"/>
                </a:highlight>
              </a:rPr>
              <a:t>considerando</a:t>
            </a:r>
            <a:r>
              <a:rPr lang="es-ES" b="1" dirty="0">
                <a:solidFill>
                  <a:schemeClr val="bg1"/>
                </a:solidFill>
              </a:rPr>
              <a:t> el resultado de su conducta, imitad su fe. </a:t>
            </a:r>
          </a:p>
          <a:p>
            <a:r>
              <a:rPr lang="es-ES" b="1" u="sng" dirty="0">
                <a:solidFill>
                  <a:srgbClr val="FF0000"/>
                </a:solidFill>
                <a:effectLst>
                  <a:outerShdw blurRad="38100" dist="38100" dir="2700000" algn="tl">
                    <a:srgbClr val="000000">
                      <a:alpha val="43137"/>
                    </a:srgbClr>
                  </a:outerShdw>
                </a:effectLst>
              </a:rPr>
              <a:t>Considerar-</a:t>
            </a:r>
            <a:r>
              <a:rPr lang="es-ES" b="1" dirty="0">
                <a:solidFill>
                  <a:schemeClr val="bg1"/>
                </a:solidFill>
              </a:rPr>
              <a:t> </a:t>
            </a:r>
            <a:r>
              <a:rPr lang="es-ES" b="1" dirty="0" err="1">
                <a:solidFill>
                  <a:schemeClr val="bg1"/>
                </a:solidFill>
              </a:rPr>
              <a:t>anatheoreo</a:t>
            </a:r>
            <a:r>
              <a:rPr lang="es-ES" b="1" dirty="0">
                <a:solidFill>
                  <a:schemeClr val="bg1"/>
                </a:solidFill>
              </a:rPr>
              <a:t> (</a:t>
            </a:r>
            <a:r>
              <a:rPr lang="el-GR" b="1" dirty="0">
                <a:solidFill>
                  <a:schemeClr val="bg1"/>
                </a:solidFill>
              </a:rPr>
              <a:t>ἀναθεωρέω, </a:t>
            </a:r>
            <a:r>
              <a:rPr lang="es-ES" b="1" dirty="0">
                <a:solidFill>
                  <a:schemeClr val="bg1"/>
                </a:solidFill>
              </a:rPr>
              <a:t>G333), (</a:t>
            </a:r>
            <a:r>
              <a:rPr lang="es-ES" b="1" dirty="0" err="1">
                <a:solidFill>
                  <a:schemeClr val="bg1"/>
                </a:solidFill>
              </a:rPr>
              <a:t>ana</a:t>
            </a:r>
            <a:r>
              <a:rPr lang="es-ES" b="1" dirty="0">
                <a:solidFill>
                  <a:schemeClr val="bg1"/>
                </a:solidFill>
              </a:rPr>
              <a:t>, arriba, intensivo, y Nº 7), contemplar con interés, considerar contemplativamente.</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1"/>
            <a:ext cx="4235121" cy="6857999"/>
          </a:xfrm>
          <a:prstGeom prst="rect">
            <a:avLst/>
          </a:prstGeom>
        </p:spPr>
      </p:pic>
    </p:spTree>
    <p:extLst>
      <p:ext uri="{BB962C8B-B14F-4D97-AF65-F5344CB8AC3E}">
        <p14:creationId xmlns:p14="http://schemas.microsoft.com/office/powerpoint/2010/main" val="106409960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lstStyle/>
          <a:p>
            <a:r>
              <a:rPr lang="es-ES" b="1" dirty="0">
                <a:solidFill>
                  <a:schemeClr val="bg1"/>
                </a:solidFill>
              </a:rPr>
              <a:t>Pero los predicadores debemos de ser dignos.</a:t>
            </a:r>
          </a:p>
          <a:p>
            <a:pPr algn="ctr"/>
            <a:r>
              <a:rPr lang="es-ES" b="1" u="sng" dirty="0">
                <a:solidFill>
                  <a:schemeClr val="bg1"/>
                </a:solidFill>
                <a:highlight>
                  <a:srgbClr val="000000"/>
                </a:highlight>
              </a:rPr>
              <a:t>II Timoteo.2:2.</a:t>
            </a:r>
          </a:p>
          <a:p>
            <a:r>
              <a:rPr lang="es-ES" b="1" dirty="0">
                <a:solidFill>
                  <a:schemeClr val="bg1"/>
                </a:solidFill>
              </a:rPr>
              <a:t>Y lo que has oído de mí en la presencia de muchos testigos, eso encarga a hombres fieles </a:t>
            </a:r>
            <a:r>
              <a:rPr lang="es-ES" b="1" u="sng" dirty="0">
                <a:solidFill>
                  <a:schemeClr val="bg1"/>
                </a:solidFill>
                <a:effectLst>
                  <a:outerShdw blurRad="38100" dist="38100" dir="2700000" algn="tl">
                    <a:srgbClr val="000000">
                      <a:alpha val="43137"/>
                    </a:srgbClr>
                  </a:outerShdw>
                </a:effectLst>
                <a:highlight>
                  <a:srgbClr val="008080"/>
                </a:highlight>
              </a:rPr>
              <a:t>que sean idóneos</a:t>
            </a:r>
            <a:r>
              <a:rPr lang="es-ES" b="1" dirty="0">
                <a:solidFill>
                  <a:schemeClr val="bg1"/>
                </a:solidFill>
              </a:rPr>
              <a:t> para enseñar también a otros. </a:t>
            </a:r>
          </a:p>
          <a:p>
            <a:r>
              <a:rPr lang="es-ES" b="1" dirty="0">
                <a:solidFill>
                  <a:schemeClr val="bg1"/>
                </a:solidFill>
              </a:rPr>
              <a:t>El predicador debe ser fiel, para que lo puedan respetar.</a:t>
            </a:r>
          </a:p>
          <a:p>
            <a:r>
              <a:rPr lang="es-ES" b="1" dirty="0">
                <a:solidFill>
                  <a:schemeClr val="bg1"/>
                </a:solidFill>
              </a:rPr>
              <a:t>Estimar.</a:t>
            </a:r>
          </a:p>
          <a:p>
            <a:r>
              <a:rPr lang="es-ES" b="1" dirty="0">
                <a:solidFill>
                  <a:schemeClr val="bg1"/>
                </a:solidFill>
              </a:rPr>
              <a:t>Valorar.</a:t>
            </a:r>
          </a:p>
          <a:p>
            <a:r>
              <a:rPr lang="es-ES" b="1" dirty="0">
                <a:solidFill>
                  <a:schemeClr val="bg1"/>
                </a:solidFill>
              </a:rPr>
              <a:t>Sino es fiel difícilmente va poder ser respetado.</a:t>
            </a:r>
          </a:p>
          <a:p>
            <a:r>
              <a:rPr lang="es-ES" b="1" dirty="0">
                <a:solidFill>
                  <a:schemeClr val="bg1"/>
                </a:solidFill>
              </a:rPr>
              <a:t>Estimado.</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1"/>
            <a:ext cx="4235121" cy="6858000"/>
          </a:xfrm>
          <a:prstGeom prst="rect">
            <a:avLst/>
          </a:prstGeom>
        </p:spPr>
      </p:pic>
    </p:spTree>
    <p:extLst>
      <p:ext uri="{BB962C8B-B14F-4D97-AF65-F5344CB8AC3E}">
        <p14:creationId xmlns:p14="http://schemas.microsoft.com/office/powerpoint/2010/main" val="14672425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47920" cy="6835417"/>
          </a:xfrm>
        </p:spPr>
        <p:txBody>
          <a:bodyPr>
            <a:normAutofit fontScale="92500" lnSpcReduction="10000"/>
          </a:bodyPr>
          <a:lstStyle/>
          <a:p>
            <a:r>
              <a:rPr lang="es-ES" b="1" dirty="0">
                <a:solidFill>
                  <a:schemeClr val="bg1"/>
                </a:solidFill>
              </a:rPr>
              <a:t>Por eso el predicador debe de cuidarse de:</a:t>
            </a:r>
          </a:p>
          <a:p>
            <a:pPr algn="ctr"/>
            <a:r>
              <a:rPr lang="es-ES" b="1" u="sng" dirty="0">
                <a:solidFill>
                  <a:schemeClr val="bg1"/>
                </a:solidFill>
                <a:highlight>
                  <a:srgbClr val="000000"/>
                </a:highlight>
              </a:rPr>
              <a:t>I Timoteo.4:16.</a:t>
            </a:r>
          </a:p>
          <a:p>
            <a:r>
              <a:rPr lang="es-ES" b="1" u="sng" dirty="0">
                <a:solidFill>
                  <a:schemeClr val="bg1"/>
                </a:solidFill>
                <a:effectLst>
                  <a:outerShdw blurRad="38100" dist="38100" dir="2700000" algn="tl">
                    <a:srgbClr val="000000">
                      <a:alpha val="43137"/>
                    </a:srgbClr>
                  </a:outerShdw>
                </a:effectLst>
                <a:highlight>
                  <a:srgbClr val="FF0000"/>
                </a:highlight>
              </a:rPr>
              <a:t>Ten cuidado de ti mismo y de la enseñanza</a:t>
            </a:r>
            <a:r>
              <a:rPr lang="es-ES" b="1" dirty="0">
                <a:solidFill>
                  <a:schemeClr val="bg1"/>
                </a:solidFill>
                <a:effectLst>
                  <a:outerShdw blurRad="38100" dist="38100" dir="2700000" algn="tl">
                    <a:srgbClr val="000000">
                      <a:alpha val="43137"/>
                    </a:srgbClr>
                  </a:outerShdw>
                </a:effectLst>
                <a:highlight>
                  <a:srgbClr val="FF0000"/>
                </a:highlight>
              </a:rPr>
              <a:t>;</a:t>
            </a:r>
            <a:r>
              <a:rPr lang="es-ES" b="1" dirty="0">
                <a:solidFill>
                  <a:schemeClr val="bg1"/>
                </a:solidFill>
              </a:rPr>
              <a:t> persevera en estas cosas, porque haciéndolo asegurarás la salvación tanto para ti mismo como para los que te escuchan. </a:t>
            </a:r>
          </a:p>
          <a:p>
            <a:pPr algn="ctr"/>
            <a:r>
              <a:rPr lang="es-ES" b="1" u="sng" dirty="0">
                <a:solidFill>
                  <a:schemeClr val="bg1"/>
                </a:solidFill>
                <a:effectLst>
                  <a:outerShdw blurRad="38100" dist="38100" dir="2700000" algn="tl">
                    <a:srgbClr val="000000">
                      <a:alpha val="43137"/>
                    </a:srgbClr>
                  </a:outerShdw>
                </a:effectLst>
                <a:highlight>
                  <a:srgbClr val="800080"/>
                </a:highlight>
              </a:rPr>
              <a:t>1. Tener cuidado de si mismo, de su vida, conducta.</a:t>
            </a:r>
          </a:p>
          <a:p>
            <a:r>
              <a:rPr lang="es-ES" b="1" dirty="0">
                <a:solidFill>
                  <a:schemeClr val="bg1"/>
                </a:solidFill>
              </a:rPr>
              <a:t>Siendo ejemplo.</a:t>
            </a:r>
          </a:p>
          <a:p>
            <a:pPr algn="ctr"/>
            <a:r>
              <a:rPr lang="es-ES" b="1" u="sng" dirty="0">
                <a:solidFill>
                  <a:schemeClr val="bg1"/>
                </a:solidFill>
                <a:highlight>
                  <a:srgbClr val="000000"/>
                </a:highlight>
              </a:rPr>
              <a:t>I Timoteo.4:12.</a:t>
            </a:r>
          </a:p>
          <a:p>
            <a:r>
              <a:rPr lang="es-ES" b="1" dirty="0">
                <a:solidFill>
                  <a:schemeClr val="bg1"/>
                </a:solidFill>
              </a:rPr>
              <a:t>No permitas que nadie menosprecie tu juventud; antes, </a:t>
            </a:r>
            <a:r>
              <a:rPr lang="es-ES" b="1" dirty="0">
                <a:solidFill>
                  <a:schemeClr val="bg1"/>
                </a:solidFill>
                <a:effectLst>
                  <a:outerShdw blurRad="38100" dist="38100" dir="2700000" algn="tl">
                    <a:srgbClr val="000000">
                      <a:alpha val="43137"/>
                    </a:srgbClr>
                  </a:outerShdw>
                </a:effectLst>
                <a:highlight>
                  <a:srgbClr val="000080"/>
                </a:highlight>
              </a:rPr>
              <a:t>sé ejemplo de los creyentes en palabra,</a:t>
            </a:r>
            <a:r>
              <a:rPr lang="es-ES" b="1" dirty="0">
                <a:solidFill>
                  <a:schemeClr val="bg1"/>
                </a:solidFill>
              </a:rPr>
              <a:t> conducta, amor, fe y pureza.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1356" y="-1"/>
            <a:ext cx="4120616" cy="6857999"/>
          </a:xfrm>
          <a:prstGeom prst="rect">
            <a:avLst/>
          </a:prstGeom>
        </p:spPr>
      </p:pic>
    </p:spTree>
    <p:extLst>
      <p:ext uri="{BB962C8B-B14F-4D97-AF65-F5344CB8AC3E}">
        <p14:creationId xmlns:p14="http://schemas.microsoft.com/office/powerpoint/2010/main" val="15399723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lnSpcReduction="20000"/>
          </a:bodyPr>
          <a:lstStyle/>
          <a:p>
            <a:r>
              <a:rPr lang="es-ES" b="1" dirty="0">
                <a:solidFill>
                  <a:schemeClr val="bg1"/>
                </a:solidFill>
              </a:rPr>
              <a:t>Él predicador debe de cuidarse de vanagloriarse.</a:t>
            </a:r>
          </a:p>
          <a:p>
            <a:r>
              <a:rPr lang="es-ES" b="1" dirty="0">
                <a:solidFill>
                  <a:schemeClr val="bg1"/>
                </a:solidFill>
              </a:rPr>
              <a:t>De no caer en el orgullo y creer que el manda en la iglesia que se tiene que hacer lo que El diga.</a:t>
            </a:r>
          </a:p>
          <a:p>
            <a:pPr algn="ctr"/>
            <a:r>
              <a:rPr lang="es-ES" b="1" u="sng" dirty="0">
                <a:solidFill>
                  <a:schemeClr val="bg1"/>
                </a:solidFill>
                <a:highlight>
                  <a:srgbClr val="000000"/>
                </a:highlight>
              </a:rPr>
              <a:t>II Juan.9-10.</a:t>
            </a:r>
          </a:p>
          <a:p>
            <a:r>
              <a:rPr lang="es-ES" b="1" dirty="0">
                <a:solidFill>
                  <a:schemeClr val="bg1"/>
                </a:solidFill>
              </a:rPr>
              <a:t>Escribí algo a la iglesia, pero </a:t>
            </a:r>
            <a:r>
              <a:rPr lang="es-ES" b="1" dirty="0" err="1">
                <a:solidFill>
                  <a:schemeClr val="bg1"/>
                </a:solidFill>
              </a:rPr>
              <a:t>Diótrefes</a:t>
            </a:r>
            <a:r>
              <a:rPr lang="es-ES" b="1" dirty="0">
                <a:solidFill>
                  <a:schemeClr val="bg1"/>
                </a:solidFill>
              </a:rPr>
              <a:t>, </a:t>
            </a:r>
            <a:r>
              <a:rPr lang="es-ES" b="1" u="sng" dirty="0">
                <a:solidFill>
                  <a:schemeClr val="bg1"/>
                </a:solidFill>
                <a:effectLst>
                  <a:outerShdw blurRad="38100" dist="38100" dir="2700000" algn="tl">
                    <a:srgbClr val="000000">
                      <a:alpha val="43137"/>
                    </a:srgbClr>
                  </a:outerShdw>
                </a:effectLst>
                <a:highlight>
                  <a:srgbClr val="0000FF"/>
                </a:highlight>
              </a:rPr>
              <a:t>a quien le gusta ser el primero entre ellos,</a:t>
            </a:r>
            <a:r>
              <a:rPr lang="es-ES" b="1" dirty="0">
                <a:solidFill>
                  <a:schemeClr val="bg1"/>
                </a:solidFill>
              </a:rPr>
              <a:t> no acepta lo que decimos. </a:t>
            </a:r>
          </a:p>
          <a:p>
            <a:pPr algn="ctr"/>
            <a:r>
              <a:rPr lang="es-ES" b="1" u="sng" dirty="0">
                <a:solidFill>
                  <a:schemeClr val="bg1"/>
                </a:solidFill>
                <a:highlight>
                  <a:srgbClr val="000000"/>
                </a:highlight>
              </a:rPr>
              <a:t>V.10.</a:t>
            </a:r>
          </a:p>
          <a:p>
            <a:r>
              <a:rPr lang="es-ES" b="1" dirty="0">
                <a:solidFill>
                  <a:schemeClr val="bg1"/>
                </a:solidFill>
              </a:rPr>
              <a:t>Por esta razón, si voy, llamaré la atención a las obras que hace, acusándonos injustamente con palabras maliciosas; </a:t>
            </a:r>
            <a:r>
              <a:rPr lang="es-ES" b="1" u="sng" dirty="0">
                <a:solidFill>
                  <a:schemeClr val="bg1"/>
                </a:solidFill>
                <a:highlight>
                  <a:srgbClr val="FF00FF"/>
                </a:highlight>
              </a:rPr>
              <a:t>y no satisfecho con esto, él mismo no recibe a los hermanos,</a:t>
            </a:r>
            <a:r>
              <a:rPr lang="es-ES" b="1" dirty="0">
                <a:solidFill>
                  <a:schemeClr val="bg1"/>
                </a:solidFill>
              </a:rPr>
              <a:t> se lo prohíbe a los que quieren hacerlo y los expulsa de la iglesia.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16312" y="-1"/>
            <a:ext cx="4125659" cy="6857999"/>
          </a:xfrm>
          <a:prstGeom prst="rect">
            <a:avLst/>
          </a:prstGeom>
        </p:spPr>
      </p:pic>
    </p:spTree>
    <p:extLst>
      <p:ext uri="{BB962C8B-B14F-4D97-AF65-F5344CB8AC3E}">
        <p14:creationId xmlns:p14="http://schemas.microsoft.com/office/powerpoint/2010/main" val="337235925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dirty="0">
                <a:solidFill>
                  <a:schemeClr val="bg1"/>
                </a:solidFill>
              </a:rPr>
              <a:t>Lamentablemente muchos predicadores tienen la misma actitud de Diótrefes.</a:t>
            </a:r>
          </a:p>
          <a:p>
            <a:r>
              <a:rPr lang="es-ES" b="1" dirty="0">
                <a:solidFill>
                  <a:schemeClr val="bg1"/>
                </a:solidFill>
              </a:rPr>
              <a:t>Piensan y actúan como que la iglesia es de ellos.</a:t>
            </a:r>
          </a:p>
          <a:p>
            <a:r>
              <a:rPr lang="es-ES" b="1" dirty="0">
                <a:solidFill>
                  <a:schemeClr val="bg1"/>
                </a:solidFill>
              </a:rPr>
              <a:t>Debemos de cuidarnos de eso hermano.</a:t>
            </a:r>
          </a:p>
          <a:p>
            <a:r>
              <a:rPr lang="es-ES" b="1" dirty="0">
                <a:solidFill>
                  <a:schemeClr val="bg1"/>
                </a:solidFill>
              </a:rPr>
              <a:t>Muchas veces actuamos como los pastores evangélicos.</a:t>
            </a:r>
          </a:p>
          <a:p>
            <a:r>
              <a:rPr lang="es-ES" b="1" dirty="0">
                <a:solidFill>
                  <a:schemeClr val="bg1"/>
                </a:solidFill>
              </a:rPr>
              <a:t>Quienes creen que son los que mandan y tienen la ultima palabra.</a:t>
            </a:r>
          </a:p>
          <a:p>
            <a:r>
              <a:rPr lang="es-ES" b="1" dirty="0">
                <a:solidFill>
                  <a:schemeClr val="bg1"/>
                </a:solidFill>
              </a:rPr>
              <a:t>El único que tiene la ultima palabra es Cristo nadie mas.</a:t>
            </a:r>
          </a:p>
          <a:p>
            <a:pPr algn="ctr"/>
            <a:r>
              <a:rPr lang="es-ES" b="1" u="sng" dirty="0">
                <a:solidFill>
                  <a:schemeClr val="bg1"/>
                </a:solidFill>
                <a:effectLst>
                  <a:outerShdw blurRad="38100" dist="38100" dir="2700000" algn="tl">
                    <a:srgbClr val="000000">
                      <a:alpha val="43137"/>
                    </a:srgbClr>
                  </a:outerShdw>
                </a:effectLst>
                <a:highlight>
                  <a:srgbClr val="800080"/>
                </a:highlight>
              </a:rPr>
              <a:t>2. Debemos de cuidarnos de la doctrina.</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0"/>
            <a:ext cx="4235121" cy="6857999"/>
          </a:xfrm>
          <a:prstGeom prst="rect">
            <a:avLst/>
          </a:prstGeom>
        </p:spPr>
      </p:pic>
    </p:spTree>
    <p:extLst>
      <p:ext uri="{BB962C8B-B14F-4D97-AF65-F5344CB8AC3E}">
        <p14:creationId xmlns:p14="http://schemas.microsoft.com/office/powerpoint/2010/main" val="127527989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dirty="0">
                <a:solidFill>
                  <a:schemeClr val="bg1"/>
                </a:solidFill>
              </a:rPr>
              <a:t>El predicador debe de cuidarse de enseñar la verdad de Dios.</a:t>
            </a:r>
          </a:p>
          <a:p>
            <a:r>
              <a:rPr lang="es-ES" b="1" dirty="0">
                <a:solidFill>
                  <a:schemeClr val="bg1"/>
                </a:solidFill>
              </a:rPr>
              <a:t>No sus opiniones o conceptos fuera de la Biblia.</a:t>
            </a:r>
          </a:p>
          <a:p>
            <a:r>
              <a:rPr lang="es-ES" b="1" dirty="0">
                <a:solidFill>
                  <a:schemeClr val="bg1"/>
                </a:solidFill>
              </a:rPr>
              <a:t>Porque si el predicador se desvía de la enseñanza no debemos de seguirle.</a:t>
            </a:r>
          </a:p>
          <a:p>
            <a:pPr algn="ctr"/>
            <a:r>
              <a:rPr lang="es-ES" b="1" u="sng" dirty="0">
                <a:solidFill>
                  <a:schemeClr val="bg1"/>
                </a:solidFill>
                <a:highlight>
                  <a:srgbClr val="000000"/>
                </a:highlight>
              </a:rPr>
              <a:t>II Juan.9-10.</a:t>
            </a:r>
          </a:p>
          <a:p>
            <a:r>
              <a:rPr lang="es-ES" b="1" u="sng" dirty="0">
                <a:solidFill>
                  <a:schemeClr val="bg1"/>
                </a:solidFill>
                <a:highlight>
                  <a:srgbClr val="FF0000"/>
                </a:highlight>
              </a:rPr>
              <a:t>Todo el que se desvía y no permanece en la enseñanza de Cristo,</a:t>
            </a:r>
            <a:r>
              <a:rPr lang="es-ES" b="1" dirty="0">
                <a:solidFill>
                  <a:schemeClr val="bg1"/>
                </a:solidFill>
              </a:rPr>
              <a:t> no tiene a Dios; el que permanece en la enseñanza tiene tanto al Padre como al Hijo. </a:t>
            </a:r>
          </a:p>
          <a:p>
            <a:pPr algn="ctr"/>
            <a:r>
              <a:rPr lang="es-ES" b="1" u="sng" dirty="0">
                <a:solidFill>
                  <a:schemeClr val="bg1"/>
                </a:solidFill>
                <a:highlight>
                  <a:srgbClr val="000000"/>
                </a:highlight>
              </a:rPr>
              <a:t>V.10.</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02306" y="22581"/>
            <a:ext cx="4139665" cy="6835417"/>
          </a:xfrm>
          <a:prstGeom prst="rect">
            <a:avLst/>
          </a:prstGeom>
          <a:solidFill>
            <a:srgbClr val="0070C0"/>
          </a:solidFill>
        </p:spPr>
      </p:pic>
    </p:spTree>
    <p:extLst>
      <p:ext uri="{BB962C8B-B14F-4D97-AF65-F5344CB8AC3E}">
        <p14:creationId xmlns:p14="http://schemas.microsoft.com/office/powerpoint/2010/main" val="14770982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dirty="0">
                <a:solidFill>
                  <a:schemeClr val="bg1"/>
                </a:solidFill>
              </a:rPr>
              <a:t>Si alguno viene a vosotros y no trae esta enseñanza, </a:t>
            </a:r>
            <a:r>
              <a:rPr lang="es-ES" b="1" u="sng" dirty="0">
                <a:solidFill>
                  <a:schemeClr val="bg1"/>
                </a:solidFill>
                <a:highlight>
                  <a:srgbClr val="800080"/>
                </a:highlight>
              </a:rPr>
              <a:t>no lo recibáis en casa, ni lo saludéis,</a:t>
            </a:r>
            <a:r>
              <a:rPr lang="es-ES" b="1" dirty="0">
                <a:solidFill>
                  <a:schemeClr val="bg1"/>
                </a:solidFill>
              </a:rPr>
              <a:t> </a:t>
            </a:r>
          </a:p>
          <a:p>
            <a:r>
              <a:rPr lang="es-ES" b="1" dirty="0">
                <a:solidFill>
                  <a:schemeClr val="bg1"/>
                </a:solidFill>
              </a:rPr>
              <a:t>De nada va valer si enseñamos la verdad, pero nuestra vida moral no es conforme a Dios.</a:t>
            </a:r>
          </a:p>
          <a:p>
            <a:pPr algn="ctr"/>
            <a:r>
              <a:rPr lang="es-ES" b="1" u="sng" dirty="0">
                <a:solidFill>
                  <a:schemeClr val="bg1"/>
                </a:solidFill>
                <a:highlight>
                  <a:srgbClr val="000000"/>
                </a:highlight>
              </a:rPr>
              <a:t>Romanos.2:21-23.</a:t>
            </a:r>
          </a:p>
          <a:p>
            <a:r>
              <a:rPr lang="es-ES" b="1" u="sng" dirty="0">
                <a:highlight>
                  <a:srgbClr val="FFFF00"/>
                </a:highlight>
              </a:rPr>
              <a:t>tú, pues, que enseñas a otro, ¿no te enseñas a ti mismo?</a:t>
            </a:r>
            <a:r>
              <a:rPr lang="es-ES" b="1" dirty="0">
                <a:solidFill>
                  <a:schemeClr val="bg1"/>
                </a:solidFill>
              </a:rPr>
              <a:t> Tú que predicas que no se debe robar, ¿robas? </a:t>
            </a:r>
          </a:p>
          <a:p>
            <a:pPr algn="ctr"/>
            <a:r>
              <a:rPr lang="es-ES" b="1" u="sng" dirty="0">
                <a:solidFill>
                  <a:schemeClr val="bg1"/>
                </a:solidFill>
                <a:highlight>
                  <a:srgbClr val="000000"/>
                </a:highlight>
              </a:rPr>
              <a:t>V.22.</a:t>
            </a:r>
          </a:p>
          <a:p>
            <a:r>
              <a:rPr lang="es-ES" b="1" u="sng" dirty="0">
                <a:highlight>
                  <a:srgbClr val="00FF00"/>
                </a:highlight>
              </a:rPr>
              <a:t>Tú que dices que no se debe cometer adulterio,</a:t>
            </a:r>
            <a:r>
              <a:rPr lang="es-ES" b="1" dirty="0">
                <a:solidFill>
                  <a:schemeClr val="bg1"/>
                </a:solidFill>
              </a:rPr>
              <a:t> ¿adulteras? Tú que abominas los ídolos, ¿saqueas templos?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2647" y="0"/>
            <a:ext cx="4101353" cy="6857999"/>
          </a:xfrm>
          <a:prstGeom prst="rect">
            <a:avLst/>
          </a:prstGeom>
        </p:spPr>
      </p:pic>
    </p:spTree>
    <p:extLst>
      <p:ext uri="{BB962C8B-B14F-4D97-AF65-F5344CB8AC3E}">
        <p14:creationId xmlns:p14="http://schemas.microsoft.com/office/powerpoint/2010/main" val="37074559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lstStyle/>
          <a:p>
            <a:pPr algn="ctr"/>
            <a:r>
              <a:rPr lang="es-ES" b="1" u="sng" dirty="0">
                <a:solidFill>
                  <a:schemeClr val="bg1"/>
                </a:solidFill>
                <a:highlight>
                  <a:srgbClr val="000000"/>
                </a:highlight>
              </a:rPr>
              <a:t>V.23.</a:t>
            </a:r>
          </a:p>
          <a:p>
            <a:r>
              <a:rPr lang="es-ES" b="1" u="sng" dirty="0">
                <a:highlight>
                  <a:srgbClr val="00FFFF"/>
                </a:highlight>
              </a:rPr>
              <a:t>Tú que te jactas de la ley,</a:t>
            </a:r>
            <a:r>
              <a:rPr lang="es-ES" b="1" dirty="0">
                <a:solidFill>
                  <a:schemeClr val="bg1"/>
                </a:solidFill>
              </a:rPr>
              <a:t> ¿violando la ley deshonras a Dios? </a:t>
            </a:r>
          </a:p>
          <a:p>
            <a:r>
              <a:rPr lang="es-ES" b="1" dirty="0">
                <a:solidFill>
                  <a:schemeClr val="bg1"/>
                </a:solidFill>
              </a:rPr>
              <a:t>Una enseñanza predicada en verdad sin vivirla nos llevara a la condenación.</a:t>
            </a:r>
          </a:p>
          <a:p>
            <a:r>
              <a:rPr lang="es-ES" b="1" dirty="0">
                <a:solidFill>
                  <a:schemeClr val="bg1"/>
                </a:solidFill>
              </a:rPr>
              <a:t>Y una vida ejemplar sin tener y enseñar la verdad de Dios también nos llevara a la condenación eterna.</a:t>
            </a:r>
          </a:p>
          <a:p>
            <a:r>
              <a:rPr lang="es-ES" b="1" dirty="0">
                <a:solidFill>
                  <a:schemeClr val="bg1"/>
                </a:solidFill>
              </a:rPr>
              <a:t>La enseñanza verdadera con la práctica de está palabra si nos llevara al cielo.</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22581"/>
            <a:ext cx="4235121" cy="6835418"/>
          </a:xfrm>
          <a:prstGeom prst="rect">
            <a:avLst/>
          </a:prstGeom>
          <a:solidFill>
            <a:srgbClr val="7030A0"/>
          </a:solidFill>
        </p:spPr>
      </p:pic>
    </p:spTree>
    <p:extLst>
      <p:ext uri="{BB962C8B-B14F-4D97-AF65-F5344CB8AC3E}">
        <p14:creationId xmlns:p14="http://schemas.microsoft.com/office/powerpoint/2010/main" val="59641942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2028" y="0"/>
            <a:ext cx="9139944" cy="6858000"/>
          </a:xfrm>
          <a:prstGeom prst="rect">
            <a:avLst/>
          </a:prstGeom>
        </p:spPr>
      </p:pic>
      <p:sp>
        <p:nvSpPr>
          <p:cNvPr id="2" name="Título 1"/>
          <p:cNvSpPr>
            <a:spLocks noGrp="1"/>
          </p:cNvSpPr>
          <p:nvPr>
            <p:ph type="title"/>
          </p:nvPr>
        </p:nvSpPr>
        <p:spPr>
          <a:xfrm>
            <a:off x="0" y="1"/>
            <a:ext cx="9144000" cy="1033670"/>
          </a:xfrm>
          <a:solidFill>
            <a:srgbClr val="7030A0"/>
          </a:solidFill>
        </p:spPr>
        <p:txBody>
          <a:bodyPr>
            <a:normAutofit/>
          </a:bodyPr>
          <a:lstStyle/>
          <a:p>
            <a:pPr algn="ctr"/>
            <a:r>
              <a:rPr lang="es-ES" sz="6600" b="1" u="sng" dirty="0">
                <a:ln w="6600">
                  <a:solidFill>
                    <a:schemeClr val="accent2"/>
                  </a:solidFill>
                  <a:prstDash val="solid"/>
                </a:ln>
                <a:solidFill>
                  <a:srgbClr val="FFFFFF"/>
                </a:solidFill>
                <a:effectLst>
                  <a:outerShdw dist="38100" dir="2700000" algn="tl" rotWithShape="0">
                    <a:schemeClr val="accent2"/>
                  </a:outerShdw>
                </a:effectLst>
              </a:rPr>
              <a:t>CONCLUSIÓN:</a:t>
            </a:r>
          </a:p>
        </p:txBody>
      </p:sp>
      <p:sp>
        <p:nvSpPr>
          <p:cNvPr id="3" name="Marcador de contenido 2"/>
          <p:cNvSpPr>
            <a:spLocks noGrp="1"/>
          </p:cNvSpPr>
          <p:nvPr>
            <p:ph idx="1"/>
          </p:nvPr>
        </p:nvSpPr>
        <p:spPr>
          <a:xfrm>
            <a:off x="0" y="1033671"/>
            <a:ext cx="9144000" cy="5824329"/>
          </a:xfrm>
        </p:spPr>
        <p:txBody>
          <a:bodyPr>
            <a:normAutofit fontScale="92500" lnSpcReduction="10000"/>
          </a:bodyPr>
          <a:lstStyle/>
          <a:p>
            <a:r>
              <a:rPr lang="es-ES" b="1" dirty="0">
                <a:solidFill>
                  <a:schemeClr val="bg1"/>
                </a:solidFill>
              </a:rPr>
              <a:t>¿Cómo debemos de ver a nuestro predicador?</a:t>
            </a:r>
          </a:p>
          <a:p>
            <a:r>
              <a:rPr lang="es-ES" b="1" dirty="0">
                <a:solidFill>
                  <a:schemeClr val="bg1"/>
                </a:solidFill>
              </a:rPr>
              <a:t>Reconocerles.</a:t>
            </a:r>
          </a:p>
          <a:p>
            <a:r>
              <a:rPr lang="es-ES" b="1" dirty="0">
                <a:solidFill>
                  <a:schemeClr val="bg1"/>
                </a:solidFill>
              </a:rPr>
              <a:t>Estimarle.</a:t>
            </a:r>
          </a:p>
          <a:p>
            <a:r>
              <a:rPr lang="es-ES" b="1" dirty="0">
                <a:solidFill>
                  <a:schemeClr val="bg1"/>
                </a:solidFill>
              </a:rPr>
              <a:t>Valorarle.</a:t>
            </a:r>
          </a:p>
          <a:p>
            <a:r>
              <a:rPr lang="es-ES" b="1" dirty="0">
                <a:solidFill>
                  <a:schemeClr val="bg1"/>
                </a:solidFill>
              </a:rPr>
              <a:t>Respetarle.</a:t>
            </a:r>
          </a:p>
          <a:p>
            <a:r>
              <a:rPr lang="es-ES" b="1" dirty="0">
                <a:solidFill>
                  <a:schemeClr val="bg1"/>
                </a:solidFill>
              </a:rPr>
              <a:t>Pero no debemos de verlos como el pastor, eso no existe en la biblia.</a:t>
            </a:r>
          </a:p>
          <a:p>
            <a:r>
              <a:rPr lang="es-ES" b="1" dirty="0">
                <a:solidFill>
                  <a:schemeClr val="bg1"/>
                </a:solidFill>
              </a:rPr>
              <a:t>No como el dueño.</a:t>
            </a:r>
          </a:p>
          <a:p>
            <a:r>
              <a:rPr lang="es-ES" b="1" dirty="0">
                <a:solidFill>
                  <a:schemeClr val="bg1"/>
                </a:solidFill>
              </a:rPr>
              <a:t>No como El que manda en la iglesia.</a:t>
            </a:r>
          </a:p>
          <a:p>
            <a:r>
              <a:rPr lang="es-ES" b="1" dirty="0">
                <a:solidFill>
                  <a:schemeClr val="bg1"/>
                </a:solidFill>
              </a:rPr>
              <a:t>Valoremos y respetemos a nuestros predicadores, la mies es mucha y poco los obreros. </a:t>
            </a:r>
          </a:p>
          <a:p>
            <a:pPr algn="ctr"/>
            <a:r>
              <a:rPr lang="es-ES" b="1" u="sng" dirty="0">
                <a:solidFill>
                  <a:schemeClr val="bg1"/>
                </a:solidFill>
                <a:highlight>
                  <a:srgbClr val="000000"/>
                </a:highlight>
              </a:rPr>
              <a:t>Mateo.9:37.</a:t>
            </a:r>
          </a:p>
          <a:p>
            <a:r>
              <a:rPr lang="es-ES" b="1" dirty="0">
                <a:solidFill>
                  <a:schemeClr val="bg1"/>
                </a:solidFill>
              </a:rPr>
              <a:t>Entonces dijo* a sus discípulos: </a:t>
            </a:r>
            <a:r>
              <a:rPr lang="es-ES" b="1" u="sng" dirty="0">
                <a:solidFill>
                  <a:schemeClr val="bg1"/>
                </a:solidFill>
                <a:highlight>
                  <a:srgbClr val="FF00FF"/>
                </a:highlight>
              </a:rPr>
              <a:t>La mies es mucha, pero los obreros pocos.</a:t>
            </a:r>
            <a:r>
              <a:rPr lang="es-ES" b="1" dirty="0">
                <a:solidFill>
                  <a:schemeClr val="bg1"/>
                </a:solidFill>
              </a:rPr>
              <a:t> </a:t>
            </a:r>
          </a:p>
          <a:p>
            <a:endParaRPr lang="es-ES" b="1" dirty="0"/>
          </a:p>
        </p:txBody>
      </p:sp>
    </p:spTree>
    <p:extLst>
      <p:ext uri="{BB962C8B-B14F-4D97-AF65-F5344CB8AC3E}">
        <p14:creationId xmlns:p14="http://schemas.microsoft.com/office/powerpoint/2010/main" val="253174114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1000"/>
                                        <p:tgtEl>
                                          <p:spTgt spid="3">
                                            <p:txEl>
                                              <p:pRg st="1" end="1"/>
                                            </p:txEl>
                                          </p:spTgt>
                                        </p:tgtEl>
                                      </p:cBhvr>
                                    </p:animEffect>
                                    <p:anim calcmode="lin" valueType="num">
                                      <p:cBhvr>
                                        <p:cTn id="2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fade">
                                      <p:cBhvr>
                                        <p:cTn id="29" dur="1000"/>
                                        <p:tgtEl>
                                          <p:spTgt spid="3">
                                            <p:txEl>
                                              <p:pRg st="2" end="2"/>
                                            </p:txEl>
                                          </p:spTgt>
                                        </p:tgtEl>
                                      </p:cBhvr>
                                    </p:animEffect>
                                    <p:anim calcmode="lin" valueType="num">
                                      <p:cBhvr>
                                        <p:cTn id="3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1000"/>
                                        <p:tgtEl>
                                          <p:spTgt spid="3">
                                            <p:txEl>
                                              <p:pRg st="3" end="3"/>
                                            </p:txEl>
                                          </p:spTgt>
                                        </p:tgtEl>
                                      </p:cBhvr>
                                    </p:animEffect>
                                    <p:anim calcmode="lin" valueType="num">
                                      <p:cBhvr>
                                        <p:cTn id="3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Effect transition="in" filter="fade">
                                      <p:cBhvr>
                                        <p:cTn id="43" dur="1000"/>
                                        <p:tgtEl>
                                          <p:spTgt spid="3">
                                            <p:txEl>
                                              <p:pRg st="4" end="4"/>
                                            </p:txEl>
                                          </p:spTgt>
                                        </p:tgtEl>
                                      </p:cBhvr>
                                    </p:animEffect>
                                    <p:anim calcmode="lin" valueType="num">
                                      <p:cBhvr>
                                        <p:cTn id="44"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7" presetClass="entr" presetSubtype="0" fill="hold" grpId="0" nodeType="click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Effect transition="in" filter="fade">
                                      <p:cBhvr>
                                        <p:cTn id="50" dur="1000"/>
                                        <p:tgtEl>
                                          <p:spTgt spid="3">
                                            <p:txEl>
                                              <p:pRg st="5" end="5"/>
                                            </p:txEl>
                                          </p:spTgt>
                                        </p:tgtEl>
                                      </p:cBhvr>
                                    </p:animEffect>
                                    <p:anim calcmode="lin" valueType="num">
                                      <p:cBhvr>
                                        <p:cTn id="51"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7" presetClass="entr" presetSubtype="0" fill="hold" grpId="0"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Effect transition="in" filter="fade">
                                      <p:cBhvr>
                                        <p:cTn id="57" dur="1000"/>
                                        <p:tgtEl>
                                          <p:spTgt spid="3">
                                            <p:txEl>
                                              <p:pRg st="6" end="6"/>
                                            </p:txEl>
                                          </p:spTgt>
                                        </p:tgtEl>
                                      </p:cBhvr>
                                    </p:animEffect>
                                    <p:anim calcmode="lin" valueType="num">
                                      <p:cBhvr>
                                        <p:cTn id="5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grpId="0" nodeType="clickEffect">
                                  <p:stCondLst>
                                    <p:cond delay="0"/>
                                  </p:stCondLst>
                                  <p:childTnLst>
                                    <p:set>
                                      <p:cBhvr>
                                        <p:cTn id="63" dur="1" fill="hold">
                                          <p:stCondLst>
                                            <p:cond delay="0"/>
                                          </p:stCondLst>
                                        </p:cTn>
                                        <p:tgtEl>
                                          <p:spTgt spid="3">
                                            <p:txEl>
                                              <p:pRg st="7" end="7"/>
                                            </p:txEl>
                                          </p:spTgt>
                                        </p:tgtEl>
                                        <p:attrNameLst>
                                          <p:attrName>style.visibility</p:attrName>
                                        </p:attrNameLst>
                                      </p:cBhvr>
                                      <p:to>
                                        <p:strVal val="visible"/>
                                      </p:to>
                                    </p:set>
                                    <p:animEffect transition="in" filter="fade">
                                      <p:cBhvr>
                                        <p:cTn id="64" dur="1000"/>
                                        <p:tgtEl>
                                          <p:spTgt spid="3">
                                            <p:txEl>
                                              <p:pRg st="7" end="7"/>
                                            </p:txEl>
                                          </p:spTgt>
                                        </p:tgtEl>
                                      </p:cBhvr>
                                    </p:animEffect>
                                    <p:anim calcmode="lin" valueType="num">
                                      <p:cBhvr>
                                        <p:cTn id="6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47" presetClass="entr" presetSubtype="0" fill="hold" grpId="0" nodeType="click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animEffect transition="in" filter="fade">
                                      <p:cBhvr>
                                        <p:cTn id="71" dur="1000"/>
                                        <p:tgtEl>
                                          <p:spTgt spid="3">
                                            <p:txEl>
                                              <p:pRg st="8" end="8"/>
                                            </p:txEl>
                                          </p:spTgt>
                                        </p:tgtEl>
                                      </p:cBhvr>
                                    </p:animEffect>
                                    <p:anim calcmode="lin" valueType="num">
                                      <p:cBhvr>
                                        <p:cTn id="7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7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7" presetClass="entr" presetSubtype="0" fill="hold" grpId="0" nodeType="clickEffect">
                                  <p:stCondLst>
                                    <p:cond delay="0"/>
                                  </p:stCondLst>
                                  <p:childTnLst>
                                    <p:set>
                                      <p:cBhvr>
                                        <p:cTn id="77" dur="1" fill="hold">
                                          <p:stCondLst>
                                            <p:cond delay="0"/>
                                          </p:stCondLst>
                                        </p:cTn>
                                        <p:tgtEl>
                                          <p:spTgt spid="3">
                                            <p:txEl>
                                              <p:pRg st="9" end="9"/>
                                            </p:txEl>
                                          </p:spTgt>
                                        </p:tgtEl>
                                        <p:attrNameLst>
                                          <p:attrName>style.visibility</p:attrName>
                                        </p:attrNameLst>
                                      </p:cBhvr>
                                      <p:to>
                                        <p:strVal val="visible"/>
                                      </p:to>
                                    </p:set>
                                    <p:animEffect transition="in" filter="fade">
                                      <p:cBhvr>
                                        <p:cTn id="78" dur="1000"/>
                                        <p:tgtEl>
                                          <p:spTgt spid="3">
                                            <p:txEl>
                                              <p:pRg st="9" end="9"/>
                                            </p:txEl>
                                          </p:spTgt>
                                        </p:tgtEl>
                                      </p:cBhvr>
                                    </p:animEffect>
                                    <p:anim calcmode="lin" valueType="num">
                                      <p:cBhvr>
                                        <p:cTn id="7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8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47" presetClass="entr" presetSubtype="0" fill="hold" grpId="0" nodeType="clickEffect">
                                  <p:stCondLst>
                                    <p:cond delay="0"/>
                                  </p:stCondLst>
                                  <p:childTnLst>
                                    <p:set>
                                      <p:cBhvr>
                                        <p:cTn id="84" dur="1" fill="hold">
                                          <p:stCondLst>
                                            <p:cond delay="0"/>
                                          </p:stCondLst>
                                        </p:cTn>
                                        <p:tgtEl>
                                          <p:spTgt spid="3">
                                            <p:txEl>
                                              <p:pRg st="10" end="10"/>
                                            </p:txEl>
                                          </p:spTgt>
                                        </p:tgtEl>
                                        <p:attrNameLst>
                                          <p:attrName>style.visibility</p:attrName>
                                        </p:attrNameLst>
                                      </p:cBhvr>
                                      <p:to>
                                        <p:strVal val="visible"/>
                                      </p:to>
                                    </p:set>
                                    <p:animEffect transition="in" filter="fade">
                                      <p:cBhvr>
                                        <p:cTn id="85" dur="1000"/>
                                        <p:tgtEl>
                                          <p:spTgt spid="3">
                                            <p:txEl>
                                              <p:pRg st="10" end="10"/>
                                            </p:txEl>
                                          </p:spTgt>
                                        </p:tgtEl>
                                      </p:cBhvr>
                                    </p:animEffect>
                                    <p:anim calcmode="lin" valueType="num">
                                      <p:cBhvr>
                                        <p:cTn id="86"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87"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4 CuadroTexto">
            <a:extLst>
              <a:ext uri="{FF2B5EF4-FFF2-40B4-BE49-F238E27FC236}">
                <a16:creationId xmlns:a16="http://schemas.microsoft.com/office/drawing/2014/main" id="{79C5EFC5-4953-9DE2-2CBB-C2A6BEAD0D45}"/>
              </a:ext>
            </a:extLst>
          </p:cNvPr>
          <p:cNvSpPr txBox="1"/>
          <p:nvPr/>
        </p:nvSpPr>
        <p:spPr>
          <a:xfrm>
            <a:off x="75877" y="1670603"/>
            <a:ext cx="2371862" cy="507831"/>
          </a:xfrm>
          <a:prstGeom prst="rect">
            <a:avLst/>
          </a:prstGeom>
          <a:noFill/>
        </p:spPr>
        <p:txBody>
          <a:bodyPr>
            <a:spAutoFit/>
          </a:bodyPr>
          <a:lstStyle/>
          <a:p>
            <a:pPr algn="ctr" defTabSz="514298">
              <a:defRPr/>
            </a:pPr>
            <a:r>
              <a:rPr lang="es-CL" sz="1350" b="1" dirty="0">
                <a:ln w="0"/>
                <a:solidFill>
                  <a:srgbClr val="C00000"/>
                </a:solidFill>
                <a:effectLst>
                  <a:reflection blurRad="6350" stA="91000" endPos="7000" dir="5400000" sy="-90000" algn="bl" rotWithShape="0"/>
                </a:effectLst>
                <a:latin typeface="Cambria" charset="0"/>
                <a:ea typeface="Cambria" charset="0"/>
                <a:cs typeface="Cambria" charset="0"/>
              </a:rPr>
              <a:t>¿</a:t>
            </a:r>
            <a:r>
              <a:rPr lang="es-CL" sz="1350" dirty="0">
                <a:ln w="0"/>
                <a:solidFill>
                  <a:srgbClr val="002060"/>
                </a:solidFill>
                <a:effectLst>
                  <a:reflection blurRad="6350" stA="91000" endPos="7000" dir="5400000" sy="-90000" algn="bl" rotWithShape="0"/>
                </a:effectLst>
                <a:latin typeface="Al Bayan Plain" charset="-78"/>
                <a:ea typeface="Al Bayan Plain" charset="-78"/>
                <a:cs typeface="Al Bayan Plain" charset="-78"/>
              </a:rPr>
              <a:t>Que debo hacer </a:t>
            </a:r>
          </a:p>
          <a:p>
            <a:pPr algn="ctr" defTabSz="514298">
              <a:defRPr/>
            </a:pPr>
            <a:r>
              <a:rPr lang="es-CL" sz="1350" dirty="0">
                <a:ln w="0"/>
                <a:solidFill>
                  <a:srgbClr val="002060"/>
                </a:solidFill>
                <a:effectLst>
                  <a:reflection blurRad="6350" stA="91000" endPos="7000" dir="5400000" sy="-90000" algn="bl" rotWithShape="0"/>
                </a:effectLst>
                <a:latin typeface="Al Bayan Plain" charset="-78"/>
                <a:ea typeface="Al Bayan Plain" charset="-78"/>
                <a:cs typeface="Al Bayan Plain" charset="-78"/>
              </a:rPr>
              <a:t>para ser  salvo…</a:t>
            </a:r>
            <a:r>
              <a:rPr lang="es-CL" sz="1350" b="1" dirty="0">
                <a:ln w="0"/>
                <a:solidFill>
                  <a:srgbClr val="C00000"/>
                </a:solidFill>
                <a:effectLst>
                  <a:reflection blurRad="6350" stA="91000" endPos="7000" dir="5400000" sy="-90000" algn="bl" rotWithShape="0"/>
                </a:effectLst>
                <a:latin typeface="Cambria" charset="0"/>
                <a:ea typeface="Cambria" charset="0"/>
                <a:cs typeface="Cambria" charset="0"/>
              </a:rPr>
              <a:t>?</a:t>
            </a:r>
          </a:p>
        </p:txBody>
      </p:sp>
      <p:pic>
        <p:nvPicPr>
          <p:cNvPr id="4" name="Picture 2" descr="C:\Users\Emilio\Downloads\images (7).jpg">
            <a:extLst>
              <a:ext uri="{FF2B5EF4-FFF2-40B4-BE49-F238E27FC236}">
                <a16:creationId xmlns:a16="http://schemas.microsoft.com/office/drawing/2014/main" id="{0446778D-E693-90B8-0D0F-2070D29E16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39" y="3938380"/>
            <a:ext cx="1895918" cy="2919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ipse 4">
            <a:extLst>
              <a:ext uri="{FF2B5EF4-FFF2-40B4-BE49-F238E27FC236}">
                <a16:creationId xmlns:a16="http://schemas.microsoft.com/office/drawing/2014/main" id="{4576378A-A95F-E39C-A19F-1D437D74B7A3}"/>
              </a:ext>
            </a:extLst>
          </p:cNvPr>
          <p:cNvSpPr/>
          <p:nvPr/>
        </p:nvSpPr>
        <p:spPr>
          <a:xfrm>
            <a:off x="3717132" y="1606155"/>
            <a:ext cx="1654969" cy="796528"/>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514298">
              <a:defRPr/>
            </a:pPr>
            <a:r>
              <a:rPr lang="es-ES" sz="3300" b="1" dirty="0">
                <a:solidFill>
                  <a:sysClr val="windowText" lastClr="000000"/>
                </a:solidFill>
                <a:latin typeface="Cambria" charset="0"/>
                <a:ea typeface="Cambria" charset="0"/>
                <a:cs typeface="Cambria" charset="0"/>
              </a:rPr>
              <a:t>DIOS</a:t>
            </a:r>
          </a:p>
        </p:txBody>
      </p:sp>
      <p:sp>
        <p:nvSpPr>
          <p:cNvPr id="6" name="CuadroTexto 5">
            <a:extLst>
              <a:ext uri="{FF2B5EF4-FFF2-40B4-BE49-F238E27FC236}">
                <a16:creationId xmlns:a16="http://schemas.microsoft.com/office/drawing/2014/main" id="{11CA3919-7DE0-B10A-51EB-97EA0C15903F}"/>
              </a:ext>
            </a:extLst>
          </p:cNvPr>
          <p:cNvSpPr txBox="1">
            <a:spLocks noChangeArrowheads="1"/>
          </p:cNvSpPr>
          <p:nvPr/>
        </p:nvSpPr>
        <p:spPr bwMode="auto">
          <a:xfrm>
            <a:off x="5884661" y="5313299"/>
            <a:ext cx="3145785"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panose="020B0604030504040204" pitchFamily="34" charset="0"/>
              </a:defRPr>
            </a:lvl1pPr>
            <a:lvl2pPr marL="742950" indent="-285750">
              <a:defRPr sz="2400">
                <a:solidFill>
                  <a:schemeClr val="tx1"/>
                </a:solidFill>
                <a:latin typeface="Tahoma" panose="020B0604030504040204" pitchFamily="34" charset="0"/>
              </a:defRPr>
            </a:lvl2pPr>
            <a:lvl3pPr marL="1143000" indent="-228600">
              <a:defRPr sz="2400">
                <a:solidFill>
                  <a:schemeClr val="tx1"/>
                </a:solidFill>
                <a:latin typeface="Tahoma" panose="020B0604030504040204" pitchFamily="34" charset="0"/>
              </a:defRPr>
            </a:lvl3pPr>
            <a:lvl4pPr marL="1600200" indent="-228600">
              <a:defRPr sz="2400">
                <a:solidFill>
                  <a:schemeClr val="tx1"/>
                </a:solidFill>
                <a:latin typeface="Tahoma" panose="020B0604030504040204" pitchFamily="34" charset="0"/>
              </a:defRPr>
            </a:lvl4pPr>
            <a:lvl5pPr marL="2057400" indent="-228600">
              <a:defRPr sz="2400">
                <a:solidFill>
                  <a:schemeClr val="tx1"/>
                </a:solidFill>
                <a:latin typeface="Tahoma" panose="020B0604030504040204" pitchFamily="34" charset="0"/>
              </a:defRPr>
            </a:lvl5pPr>
            <a:lvl6pPr marL="2514600" indent="-228600" eaLnBrk="0" fontAlgn="base" hangingPunct="0">
              <a:spcBef>
                <a:spcPct val="0"/>
              </a:spcBef>
              <a:spcAft>
                <a:spcPct val="0"/>
              </a:spcAft>
              <a:defRPr sz="2400">
                <a:solidFill>
                  <a:schemeClr val="tx1"/>
                </a:solidFill>
                <a:latin typeface="Tahoma" panose="020B0604030504040204" pitchFamily="34" charset="0"/>
              </a:defRPr>
            </a:lvl6pPr>
            <a:lvl7pPr marL="2971800" indent="-228600" eaLnBrk="0" fontAlgn="base" hangingPunct="0">
              <a:spcBef>
                <a:spcPct val="0"/>
              </a:spcBef>
              <a:spcAft>
                <a:spcPct val="0"/>
              </a:spcAft>
              <a:defRPr sz="2400">
                <a:solidFill>
                  <a:schemeClr val="tx1"/>
                </a:solidFill>
                <a:latin typeface="Tahoma" panose="020B0604030504040204" pitchFamily="34" charset="0"/>
              </a:defRPr>
            </a:lvl7pPr>
            <a:lvl8pPr marL="3429000" indent="-228600" eaLnBrk="0" fontAlgn="base" hangingPunct="0">
              <a:spcBef>
                <a:spcPct val="0"/>
              </a:spcBef>
              <a:spcAft>
                <a:spcPct val="0"/>
              </a:spcAft>
              <a:defRPr sz="2400">
                <a:solidFill>
                  <a:schemeClr val="tx1"/>
                </a:solidFill>
                <a:latin typeface="Tahoma" panose="020B0604030504040204" pitchFamily="34" charset="0"/>
              </a:defRPr>
            </a:lvl8pPr>
            <a:lvl9pPr marL="3886200" indent="-228600" eaLnBrk="0" fontAlgn="base" hangingPunct="0">
              <a:spcBef>
                <a:spcPct val="0"/>
              </a:spcBef>
              <a:spcAft>
                <a:spcPct val="0"/>
              </a:spcAft>
              <a:defRPr sz="2400">
                <a:solidFill>
                  <a:schemeClr val="tx1"/>
                </a:solidFill>
                <a:latin typeface="Tahoma" panose="020B0604030504040204" pitchFamily="34" charset="0"/>
              </a:defRPr>
            </a:lvl9pPr>
          </a:lstStyle>
          <a:p>
            <a:pPr defTabSz="514298">
              <a:defRPr/>
            </a:pPr>
            <a:r>
              <a:rPr lang="es-ES" altLang="es-ES" sz="1500" b="1" dirty="0">
                <a:solidFill>
                  <a:schemeClr val="tx1">
                    <a:lumMod val="95000"/>
                    <a:lumOff val="5000"/>
                  </a:schemeClr>
                </a:solidFill>
                <a:latin typeface="Al Nile" charset="-78"/>
                <a:ea typeface="Al Nile" charset="-78"/>
                <a:cs typeface="Al Nile" charset="-78"/>
              </a:rPr>
              <a:t>Cristo es Él Salvador de los que le obedecen </a:t>
            </a:r>
          </a:p>
          <a:p>
            <a:pPr algn="ctr" defTabSz="514298">
              <a:defRPr/>
            </a:pPr>
            <a:r>
              <a:rPr lang="es-ES" altLang="es-ES" sz="1500" b="1" dirty="0">
                <a:solidFill>
                  <a:schemeClr val="bg1"/>
                </a:solidFill>
                <a:latin typeface="Al Nile" charset="-78"/>
                <a:ea typeface="Al Nile" charset="-78"/>
                <a:cs typeface="Al Nile" charset="-78"/>
              </a:rPr>
              <a:t>“…</a:t>
            </a:r>
            <a:r>
              <a:rPr lang="es-ES" altLang="es-ES" sz="1500" i="1" dirty="0">
                <a:ln w="0"/>
                <a:solidFill>
                  <a:srgbClr val="C00000"/>
                </a:solidFill>
                <a:effectLst>
                  <a:outerShdw blurRad="38100" dist="25400" dir="5400000" algn="ctr" rotWithShape="0">
                    <a:srgbClr val="6E747A">
                      <a:alpha val="43000"/>
                    </a:srgbClr>
                  </a:outerShdw>
                </a:effectLst>
                <a:latin typeface="Al Nile" charset="-78"/>
                <a:ea typeface="Al Nile" charset="-78"/>
                <a:cs typeface="Al Nile" charset="-78"/>
              </a:rPr>
              <a:t>y habiendo sido perfeccionado, vino a ser autor de eterna salvación para todos los que le obedecen</a:t>
            </a:r>
            <a:r>
              <a:rPr lang="es-ES" altLang="es-ES" sz="1500" dirty="0">
                <a:ln w="0"/>
                <a:solidFill>
                  <a:srgbClr val="C00000"/>
                </a:solidFill>
                <a:effectLst>
                  <a:outerShdw blurRad="38100" dist="25400" dir="5400000" algn="ctr" rotWithShape="0">
                    <a:srgbClr val="6E747A">
                      <a:alpha val="43000"/>
                    </a:srgbClr>
                  </a:outerShdw>
                </a:effectLst>
                <a:latin typeface="Al Nile" charset="-78"/>
                <a:ea typeface="Al Nile" charset="-78"/>
                <a:cs typeface="Al Nile" charset="-78"/>
              </a:rPr>
              <a:t>” </a:t>
            </a:r>
            <a:r>
              <a:rPr lang="es-ES" altLang="es-ES" sz="1500" dirty="0">
                <a:ln w="0"/>
                <a:solidFill>
                  <a:schemeClr val="tx1">
                    <a:lumMod val="95000"/>
                    <a:lumOff val="5000"/>
                  </a:schemeClr>
                </a:solidFill>
                <a:effectLst>
                  <a:outerShdw blurRad="38100" dist="25400" dir="5400000" algn="ctr" rotWithShape="0">
                    <a:srgbClr val="6E747A">
                      <a:alpha val="43000"/>
                    </a:srgbClr>
                  </a:outerShdw>
                </a:effectLst>
                <a:latin typeface="Al Nile" charset="-78"/>
                <a:ea typeface="Al Nile" charset="-78"/>
                <a:cs typeface="Al Nile" charset="-78"/>
              </a:rPr>
              <a:t>Hebreos.5:9</a:t>
            </a:r>
            <a:r>
              <a:rPr lang="es-ES" altLang="es-ES" sz="1500" dirty="0">
                <a:ln w="0"/>
                <a:solidFill>
                  <a:srgbClr val="C00000"/>
                </a:solidFill>
                <a:effectLst>
                  <a:outerShdw blurRad="38100" dist="25400" dir="5400000" algn="ctr" rotWithShape="0">
                    <a:srgbClr val="6E747A">
                      <a:alpha val="43000"/>
                    </a:srgbClr>
                  </a:outerShdw>
                </a:effectLst>
                <a:latin typeface="Al Nile" charset="-78"/>
                <a:ea typeface="Al Nile" charset="-78"/>
                <a:cs typeface="Al Nile" charset="-78"/>
              </a:rPr>
              <a:t>. </a:t>
            </a:r>
          </a:p>
        </p:txBody>
      </p:sp>
      <p:sp>
        <p:nvSpPr>
          <p:cNvPr id="8" name="CuadroTexto 7">
            <a:extLst>
              <a:ext uri="{FF2B5EF4-FFF2-40B4-BE49-F238E27FC236}">
                <a16:creationId xmlns:a16="http://schemas.microsoft.com/office/drawing/2014/main" id="{B89631D9-40F9-F1CB-3D09-37BCA2C57CA2}"/>
              </a:ext>
            </a:extLst>
          </p:cNvPr>
          <p:cNvSpPr txBox="1">
            <a:spLocks noChangeArrowheads="1"/>
          </p:cNvSpPr>
          <p:nvPr/>
        </p:nvSpPr>
        <p:spPr bwMode="auto">
          <a:xfrm>
            <a:off x="7457553" y="2952715"/>
            <a:ext cx="365522" cy="2308324"/>
          </a:xfrm>
          <a:prstGeom prst="rect">
            <a:avLst/>
          </a:prstGeom>
          <a:blipFill dpi="0" rotWithShape="0">
            <a:blip r:embed="rId3"/>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4213">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defTabSz="684213">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defTabSz="684213">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defTabSz="684213">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defTabSz="684213">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s-ES" altLang="es-ES" sz="2400" dirty="0">
                <a:solidFill>
                  <a:srgbClr val="C00000"/>
                </a:solidFill>
                <a:latin typeface="Britannic Bold" panose="020B0903060703020204" pitchFamily="34" charset="0"/>
              </a:rPr>
              <a:t>P</a:t>
            </a:r>
          </a:p>
          <a:p>
            <a:pPr>
              <a:spcBef>
                <a:spcPct val="0"/>
              </a:spcBef>
              <a:buFontTx/>
              <a:buNone/>
            </a:pPr>
            <a:r>
              <a:rPr lang="es-ES" altLang="es-ES" sz="2400" dirty="0">
                <a:solidFill>
                  <a:srgbClr val="C00000"/>
                </a:solidFill>
                <a:latin typeface="Britannic Bold" panose="020B0903060703020204" pitchFamily="34" charset="0"/>
              </a:rPr>
              <a:t>E</a:t>
            </a:r>
          </a:p>
          <a:p>
            <a:pPr>
              <a:spcBef>
                <a:spcPct val="0"/>
              </a:spcBef>
              <a:buFontTx/>
              <a:buNone/>
            </a:pPr>
            <a:r>
              <a:rPr lang="es-ES" altLang="es-ES" sz="2400" dirty="0">
                <a:solidFill>
                  <a:srgbClr val="C00000"/>
                </a:solidFill>
                <a:latin typeface="Britannic Bold" panose="020B0903060703020204" pitchFamily="34" charset="0"/>
              </a:rPr>
              <a:t>C</a:t>
            </a:r>
          </a:p>
          <a:p>
            <a:pPr>
              <a:spcBef>
                <a:spcPct val="0"/>
              </a:spcBef>
              <a:buFontTx/>
              <a:buNone/>
            </a:pPr>
            <a:r>
              <a:rPr lang="es-ES" altLang="es-ES" sz="2400" dirty="0">
                <a:solidFill>
                  <a:srgbClr val="C00000"/>
                </a:solidFill>
                <a:latin typeface="Britannic Bold" panose="020B0903060703020204" pitchFamily="34" charset="0"/>
              </a:rPr>
              <a:t>A</a:t>
            </a:r>
          </a:p>
          <a:p>
            <a:pPr>
              <a:spcBef>
                <a:spcPct val="0"/>
              </a:spcBef>
              <a:buFontTx/>
              <a:buNone/>
            </a:pPr>
            <a:r>
              <a:rPr lang="es-ES" altLang="es-ES" sz="2400" dirty="0">
                <a:solidFill>
                  <a:srgbClr val="C00000"/>
                </a:solidFill>
                <a:latin typeface="Britannic Bold" panose="020B0903060703020204" pitchFamily="34" charset="0"/>
              </a:rPr>
              <a:t>D</a:t>
            </a:r>
          </a:p>
          <a:p>
            <a:pPr>
              <a:spcBef>
                <a:spcPct val="0"/>
              </a:spcBef>
              <a:buFontTx/>
              <a:buNone/>
            </a:pPr>
            <a:r>
              <a:rPr lang="es-ES" altLang="es-ES" sz="2400" dirty="0">
                <a:solidFill>
                  <a:srgbClr val="C00000"/>
                </a:solidFill>
                <a:latin typeface="Britannic Bold" panose="020B0903060703020204" pitchFamily="34" charset="0"/>
              </a:rPr>
              <a:t>O</a:t>
            </a:r>
            <a:endParaRPr lang="es-ES" altLang="es-ES" sz="1500" dirty="0">
              <a:solidFill>
                <a:srgbClr val="C00000"/>
              </a:solidFill>
              <a:latin typeface="Britannic Bold" panose="020B0903060703020204" pitchFamily="34" charset="0"/>
            </a:endParaRPr>
          </a:p>
        </p:txBody>
      </p:sp>
      <p:pic>
        <p:nvPicPr>
          <p:cNvPr id="9" name="Imagen 8">
            <a:extLst>
              <a:ext uri="{FF2B5EF4-FFF2-40B4-BE49-F238E27FC236}">
                <a16:creationId xmlns:a16="http://schemas.microsoft.com/office/drawing/2014/main" id="{AF349F5E-AC64-0989-2CDB-2C0A5F31EE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170168" y="2922984"/>
            <a:ext cx="982790" cy="2239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9">
            <a:extLst>
              <a:ext uri="{FF2B5EF4-FFF2-40B4-BE49-F238E27FC236}">
                <a16:creationId xmlns:a16="http://schemas.microsoft.com/office/drawing/2014/main" id="{530D1886-63E9-4AE6-B79D-CF6E9D981291}"/>
              </a:ext>
            </a:extLst>
          </p:cNvPr>
          <p:cNvSpPr txBox="1"/>
          <p:nvPr/>
        </p:nvSpPr>
        <p:spPr>
          <a:xfrm>
            <a:off x="1857379" y="6245656"/>
            <a:ext cx="1783555" cy="323165"/>
          </a:xfrm>
          <a:prstGeom prst="rect">
            <a:avLst/>
          </a:prstGeom>
          <a:solidFill>
            <a:srgbClr val="94C600"/>
          </a:solidFill>
          <a:ln>
            <a:solidFill>
              <a:srgbClr val="92D050"/>
            </a:solidFill>
          </a:ln>
        </p:spPr>
        <p:txBody>
          <a:bodyPr wrap="square">
            <a:spAutoFit/>
          </a:bodyPr>
          <a:lstStyle/>
          <a:p>
            <a:pPr algn="ctr" defTabSz="514298">
              <a:defRPr/>
            </a:pPr>
            <a:r>
              <a:rPr lang="es-ES" sz="1500" b="1" dirty="0">
                <a:solidFill>
                  <a:prstClr val="black"/>
                </a:solidFill>
                <a:latin typeface="Century Gothic"/>
                <a:ea typeface="ＭＳ Ｐゴシック" charset="-128"/>
              </a:rPr>
              <a:t>OIR, Rom.10:17.</a:t>
            </a:r>
          </a:p>
        </p:txBody>
      </p:sp>
      <p:sp>
        <p:nvSpPr>
          <p:cNvPr id="11" name="CuadroTexto 10">
            <a:extLst>
              <a:ext uri="{FF2B5EF4-FFF2-40B4-BE49-F238E27FC236}">
                <a16:creationId xmlns:a16="http://schemas.microsoft.com/office/drawing/2014/main" id="{63BD85DE-6E44-B60B-AEE6-E0D435956483}"/>
              </a:ext>
            </a:extLst>
          </p:cNvPr>
          <p:cNvSpPr txBox="1"/>
          <p:nvPr/>
        </p:nvSpPr>
        <p:spPr>
          <a:xfrm>
            <a:off x="2037994" y="5922491"/>
            <a:ext cx="2137013" cy="323165"/>
          </a:xfrm>
          <a:prstGeom prst="rect">
            <a:avLst/>
          </a:prstGeom>
          <a:solidFill>
            <a:srgbClr val="FFC000"/>
          </a:solidFill>
          <a:ln>
            <a:solidFill>
              <a:srgbClr val="92D050"/>
            </a:solidFill>
          </a:ln>
        </p:spPr>
        <p:txBody>
          <a:bodyPr wrap="square">
            <a:spAutoFit/>
          </a:bodyPr>
          <a:lstStyle/>
          <a:p>
            <a:pPr defTabSz="514298">
              <a:defRPr/>
            </a:pPr>
            <a:r>
              <a:rPr lang="es-ES" sz="1500" b="1" dirty="0">
                <a:solidFill>
                  <a:prstClr val="black"/>
                </a:solidFill>
                <a:latin typeface="Century Gothic"/>
                <a:ea typeface="ＭＳ Ｐゴシック" charset="-128"/>
              </a:rPr>
              <a:t>CREER, Mar.16:15-16.</a:t>
            </a:r>
          </a:p>
        </p:txBody>
      </p:sp>
      <p:sp>
        <p:nvSpPr>
          <p:cNvPr id="12" name="CuadroTexto 11">
            <a:extLst>
              <a:ext uri="{FF2B5EF4-FFF2-40B4-BE49-F238E27FC236}">
                <a16:creationId xmlns:a16="http://schemas.microsoft.com/office/drawing/2014/main" id="{95FE9622-05DA-B1B7-773B-9454F4093B95}"/>
              </a:ext>
            </a:extLst>
          </p:cNvPr>
          <p:cNvSpPr txBox="1"/>
          <p:nvPr/>
        </p:nvSpPr>
        <p:spPr>
          <a:xfrm>
            <a:off x="2254525" y="5599326"/>
            <a:ext cx="2641846" cy="323165"/>
          </a:xfrm>
          <a:prstGeom prst="rect">
            <a:avLst/>
          </a:prstGeom>
          <a:solidFill>
            <a:srgbClr val="00B0F0"/>
          </a:solidFill>
          <a:ln>
            <a:solidFill>
              <a:srgbClr val="92D050"/>
            </a:solidFill>
          </a:ln>
        </p:spPr>
        <p:txBody>
          <a:bodyPr wrap="square">
            <a:spAutoFit/>
          </a:bodyPr>
          <a:lstStyle/>
          <a:p>
            <a:pPr defTabSz="514298">
              <a:defRPr/>
            </a:pPr>
            <a:r>
              <a:rPr lang="es-ES" sz="1500" b="1" dirty="0">
                <a:solidFill>
                  <a:prstClr val="black"/>
                </a:solidFill>
                <a:latin typeface="Century Gothic"/>
                <a:ea typeface="ＭＳ Ｐゴシック" charset="-128"/>
              </a:rPr>
              <a:t>ARREPENTIRSE. Hech.17:30.</a:t>
            </a:r>
          </a:p>
        </p:txBody>
      </p:sp>
      <p:sp>
        <p:nvSpPr>
          <p:cNvPr id="13" name="CuadroTexto 12">
            <a:extLst>
              <a:ext uri="{FF2B5EF4-FFF2-40B4-BE49-F238E27FC236}">
                <a16:creationId xmlns:a16="http://schemas.microsoft.com/office/drawing/2014/main" id="{CDD576C0-B80A-3433-ECAC-660BBBBE4E12}"/>
              </a:ext>
            </a:extLst>
          </p:cNvPr>
          <p:cNvSpPr txBox="1"/>
          <p:nvPr/>
        </p:nvSpPr>
        <p:spPr>
          <a:xfrm>
            <a:off x="2606874" y="5284019"/>
            <a:ext cx="2641846" cy="323165"/>
          </a:xfrm>
          <a:prstGeom prst="rect">
            <a:avLst/>
          </a:prstGeom>
          <a:solidFill>
            <a:srgbClr val="C00000"/>
          </a:solidFill>
          <a:ln>
            <a:solidFill>
              <a:srgbClr val="92D050"/>
            </a:solidFill>
          </a:ln>
        </p:spPr>
        <p:txBody>
          <a:bodyPr wrap="square">
            <a:spAutoFit/>
          </a:bodyPr>
          <a:lstStyle/>
          <a:p>
            <a:pPr defTabSz="514298">
              <a:defRPr/>
            </a:pPr>
            <a:r>
              <a:rPr lang="es-ES" sz="1500" b="1" dirty="0">
                <a:solidFill>
                  <a:schemeClr val="bg1"/>
                </a:solidFill>
                <a:latin typeface="Century Gothic"/>
                <a:ea typeface="ＭＳ Ｐゴシック" charset="-128"/>
              </a:rPr>
              <a:t>CONFESAR. Rom.10:9-10.</a:t>
            </a:r>
          </a:p>
        </p:txBody>
      </p:sp>
      <p:sp>
        <p:nvSpPr>
          <p:cNvPr id="14" name="CuadroTexto 13">
            <a:extLst>
              <a:ext uri="{FF2B5EF4-FFF2-40B4-BE49-F238E27FC236}">
                <a16:creationId xmlns:a16="http://schemas.microsoft.com/office/drawing/2014/main" id="{4EC04EB7-F467-71A3-C7D4-E4A0212AACA8}"/>
              </a:ext>
            </a:extLst>
          </p:cNvPr>
          <p:cNvSpPr txBox="1">
            <a:spLocks noChangeArrowheads="1"/>
          </p:cNvSpPr>
          <p:nvPr/>
        </p:nvSpPr>
        <p:spPr bwMode="auto">
          <a:xfrm>
            <a:off x="2936757" y="4960854"/>
            <a:ext cx="2476500" cy="323165"/>
          </a:xfrm>
          <a:prstGeom prst="rect">
            <a:avLst/>
          </a:prstGeom>
          <a:solidFill>
            <a:srgbClr val="7030A0"/>
          </a:solidFill>
          <a:ln w="9525">
            <a:solidFill>
              <a:srgbClr val="92D050"/>
            </a:solidFill>
            <a:miter lim="800000"/>
            <a:headEnd/>
            <a:tailEnd/>
          </a:ln>
        </p:spPr>
        <p:txBody>
          <a:bodyPr wrap="square">
            <a:spAutoFit/>
          </a:bodyPr>
          <a:lstStyle>
            <a:lvl1pPr defTabSz="684213">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defTabSz="684213">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defTabSz="684213">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defTabSz="684213">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defTabSz="684213">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defTabSz="684213"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buFontTx/>
              <a:buNone/>
            </a:pPr>
            <a:r>
              <a:rPr lang="es-ES" altLang="es-ES_tradnl" sz="1500" b="1" dirty="0">
                <a:solidFill>
                  <a:schemeClr val="bg1"/>
                </a:solidFill>
                <a:latin typeface="Century Gothic" panose="020B0502020202020204" pitchFamily="34" charset="0"/>
              </a:rPr>
              <a:t>BAUTIZARSE. Hech.2:38.</a:t>
            </a:r>
          </a:p>
        </p:txBody>
      </p:sp>
      <p:sp>
        <p:nvSpPr>
          <p:cNvPr id="15" name="CuadroTexto 14">
            <a:extLst>
              <a:ext uri="{FF2B5EF4-FFF2-40B4-BE49-F238E27FC236}">
                <a16:creationId xmlns:a16="http://schemas.microsoft.com/office/drawing/2014/main" id="{A907AE1B-3B3F-8BAD-2F38-1A11E8E6FC97}"/>
              </a:ext>
            </a:extLst>
          </p:cNvPr>
          <p:cNvSpPr txBox="1"/>
          <p:nvPr/>
        </p:nvSpPr>
        <p:spPr>
          <a:xfrm>
            <a:off x="0" y="2839865"/>
            <a:ext cx="2936757" cy="715581"/>
          </a:xfrm>
          <a:prstGeom prst="rect">
            <a:avLst/>
          </a:prstGeom>
          <a:noFill/>
        </p:spPr>
        <p:txBody>
          <a:bodyPr wrap="square">
            <a:spAutoFit/>
          </a:bodyPr>
          <a:lstStyle/>
          <a:p>
            <a:pPr algn="ctr">
              <a:defRPr/>
            </a:pPr>
            <a:r>
              <a:rPr lang="es-ES" sz="1350" dirty="0">
                <a:ln w="0"/>
                <a:solidFill>
                  <a:srgbClr val="002060"/>
                </a:solidFill>
                <a:effectLst>
                  <a:outerShdw blurRad="38100" dist="25400" dir="5400000" algn="ctr" rotWithShape="0">
                    <a:srgbClr val="6E747A">
                      <a:alpha val="43000"/>
                    </a:srgbClr>
                  </a:outerShdw>
                </a:effectLst>
                <a:latin typeface="Al Nile" charset="-78"/>
                <a:ea typeface="Al Nile" charset="-78"/>
                <a:cs typeface="Al Nile" charset="-78"/>
              </a:rPr>
              <a:t>“por cuanto todos pecaron, y están destituidos de la gloria de Dios”    </a:t>
            </a:r>
            <a:r>
              <a:rPr lang="es-ES" sz="1350" dirty="0">
                <a:ln w="0"/>
                <a:solidFill>
                  <a:srgbClr val="C00000"/>
                </a:solidFill>
                <a:effectLst>
                  <a:outerShdw blurRad="38100" dist="25400" dir="5400000" algn="ctr" rotWithShape="0">
                    <a:srgbClr val="6E747A">
                      <a:alpha val="43000"/>
                    </a:srgbClr>
                  </a:outerShdw>
                </a:effectLst>
                <a:latin typeface="Al Nile" charset="-78"/>
                <a:ea typeface="Al Nile" charset="-78"/>
                <a:cs typeface="Al Nile" charset="-78"/>
              </a:rPr>
              <a:t>Romanos. 3:23.  </a:t>
            </a:r>
          </a:p>
        </p:txBody>
      </p:sp>
      <p:sp>
        <p:nvSpPr>
          <p:cNvPr id="16" name="Rectángulo redondeado 15">
            <a:extLst>
              <a:ext uri="{FF2B5EF4-FFF2-40B4-BE49-F238E27FC236}">
                <a16:creationId xmlns:a16="http://schemas.microsoft.com/office/drawing/2014/main" id="{9FDEEEF5-F656-7945-CC4A-34403DF03C5D}"/>
              </a:ext>
            </a:extLst>
          </p:cNvPr>
          <p:cNvSpPr>
            <a:spLocks noChangeArrowheads="1"/>
          </p:cNvSpPr>
          <p:nvPr/>
        </p:nvSpPr>
        <p:spPr bwMode="auto">
          <a:xfrm>
            <a:off x="5801916" y="1676400"/>
            <a:ext cx="2974337" cy="1028700"/>
          </a:xfrm>
          <a:prstGeom prst="roundRect">
            <a:avLst>
              <a:gd name="adj" fmla="val 16667"/>
            </a:avLst>
          </a:prstGeom>
          <a:gradFill rotWithShape="1">
            <a:gsLst>
              <a:gs pos="0">
                <a:srgbClr val="9393FF"/>
              </a:gs>
              <a:gs pos="100000">
                <a:srgbClr val="1818CE"/>
              </a:gs>
            </a:gsLst>
            <a:lin ang="5400000"/>
          </a:gradFill>
          <a:ln w="9525">
            <a:solidFill>
              <a:srgbClr val="2828B8"/>
            </a:solidFill>
            <a:round/>
            <a:headEnd/>
            <a:tailEnd/>
          </a:ln>
          <a:effectLst>
            <a:outerShdw blurRad="40000" dist="23000" dir="5400000" rotWithShape="0">
              <a:srgbClr val="808080">
                <a:alpha val="34998"/>
              </a:srgbClr>
            </a:outerShdw>
          </a:effectLst>
        </p:spPr>
        <p:txBody>
          <a:bodyPr anchor="ct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endParaRPr lang="es-ES_tradnl" altLang="es-NI" sz="1800">
              <a:solidFill>
                <a:srgbClr val="FFFFFF"/>
              </a:solidFill>
            </a:endParaRPr>
          </a:p>
        </p:txBody>
      </p:sp>
      <p:sp>
        <p:nvSpPr>
          <p:cNvPr id="17" name="Rectángulo 16">
            <a:extLst>
              <a:ext uri="{FF2B5EF4-FFF2-40B4-BE49-F238E27FC236}">
                <a16:creationId xmlns:a16="http://schemas.microsoft.com/office/drawing/2014/main" id="{2C7EC741-F295-149C-A33C-A18243F2C835}"/>
              </a:ext>
            </a:extLst>
          </p:cNvPr>
          <p:cNvSpPr/>
          <p:nvPr/>
        </p:nvSpPr>
        <p:spPr>
          <a:xfrm>
            <a:off x="5872163" y="1695450"/>
            <a:ext cx="2904090" cy="1015663"/>
          </a:xfrm>
          <a:prstGeom prst="rect">
            <a:avLst/>
          </a:prstGeom>
        </p:spPr>
        <p:txBody>
          <a:bodyPr wrap="squar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r>
              <a:rPr lang="es-CL" altLang="es-NI" sz="1500" dirty="0">
                <a:solidFill>
                  <a:srgbClr val="F2F2F2"/>
                </a:solidFill>
                <a:latin typeface="Cambria" panose="02040503050406030204" pitchFamily="18" charset="0"/>
              </a:rPr>
              <a:t>“EL </a:t>
            </a:r>
            <a:r>
              <a:rPr lang="es-CL" altLang="es-NI" sz="1500" dirty="0">
                <a:solidFill>
                  <a:srgbClr val="FFFC00"/>
                </a:solidFill>
                <a:effectLst>
                  <a:outerShdw blurRad="38100" dist="38100" dir="2700000" algn="tl">
                    <a:srgbClr val="C0C0C0"/>
                  </a:outerShdw>
                </a:effectLst>
                <a:latin typeface="Cambria" panose="02040503050406030204" pitchFamily="18" charset="0"/>
              </a:rPr>
              <a:t>SEÑOR AÑADÍA </a:t>
            </a:r>
            <a:r>
              <a:rPr lang="es-CL" altLang="es-NI" sz="1500" dirty="0">
                <a:solidFill>
                  <a:srgbClr val="F2F2F2"/>
                </a:solidFill>
                <a:latin typeface="Cambria" panose="02040503050406030204" pitchFamily="18" charset="0"/>
              </a:rPr>
              <a:t>CADA DÍA A LA IGLESIA LOS QUE HABÍAN DE SER SALVOS”</a:t>
            </a:r>
          </a:p>
          <a:p>
            <a:pPr algn="ctr"/>
            <a:r>
              <a:rPr lang="es-CL" altLang="es-NI" sz="1500" b="1" dirty="0">
                <a:solidFill>
                  <a:srgbClr val="CCCCCC"/>
                </a:solidFill>
                <a:latin typeface="Cambria" panose="02040503050406030204" pitchFamily="18" charset="0"/>
              </a:rPr>
              <a:t>HECHOS.2:47 </a:t>
            </a:r>
          </a:p>
        </p:txBody>
      </p:sp>
      <p:sp>
        <p:nvSpPr>
          <p:cNvPr id="19" name="Rectángulo 18">
            <a:extLst>
              <a:ext uri="{FF2B5EF4-FFF2-40B4-BE49-F238E27FC236}">
                <a16:creationId xmlns:a16="http://schemas.microsoft.com/office/drawing/2014/main" id="{29D8CF95-803F-CEFB-40CA-3661EBF19AF0}"/>
              </a:ext>
            </a:extLst>
          </p:cNvPr>
          <p:cNvSpPr/>
          <p:nvPr/>
        </p:nvSpPr>
        <p:spPr>
          <a:xfrm>
            <a:off x="1438850" y="994849"/>
            <a:ext cx="7756675" cy="627864"/>
          </a:xfrm>
          <a:prstGeom prst="rect">
            <a:avLst/>
          </a:prstGeom>
        </p:spPr>
        <p:txBody>
          <a:bodyPr wrap="none">
            <a:spAutoFit/>
          </a:bodyPr>
          <a:lstStyle/>
          <a:p>
            <a:pPr hangingPunct="1">
              <a:defRPr/>
            </a:pPr>
            <a:r>
              <a:rPr lang="es-CL" sz="3480" b="1">
                <a:ln w="22225">
                  <a:solidFill>
                    <a:schemeClr val="accent5">
                      <a:lumMod val="60000"/>
                      <a:lumOff val="40000"/>
                    </a:schemeClr>
                  </a:solidFill>
                  <a:prstDash val="solid"/>
                </a:ln>
                <a:solidFill>
                  <a:srgbClr val="FF0000"/>
                </a:solidFill>
                <a:latin typeface="Al Bayan Plain" charset="-78"/>
                <a:ea typeface="Al Bayan Plain" charset="-78"/>
                <a:cs typeface="Al Bayan Plain" charset="-78"/>
              </a:rPr>
              <a:t>PLAN DE SALVACIÓN SEGÚN DIOS</a:t>
            </a:r>
            <a:endParaRPr lang="es-CL" sz="3480" b="1" dirty="0">
              <a:ln w="22225">
                <a:solidFill>
                  <a:schemeClr val="accent5">
                    <a:lumMod val="60000"/>
                    <a:lumOff val="40000"/>
                  </a:schemeClr>
                </a:solidFill>
                <a:prstDash val="solid"/>
              </a:ln>
              <a:solidFill>
                <a:srgbClr val="FF0000"/>
              </a:solidFill>
              <a:latin typeface="Al Bayan Plain" charset="-78"/>
              <a:ea typeface="Al Bayan Plain" charset="-78"/>
              <a:cs typeface="Al Bayan Plain" charset="-78"/>
            </a:endParaRPr>
          </a:p>
        </p:txBody>
      </p:sp>
      <p:pic>
        <p:nvPicPr>
          <p:cNvPr id="18" name="Imagen 17">
            <a:extLst>
              <a:ext uri="{FF2B5EF4-FFF2-40B4-BE49-F238E27FC236}">
                <a16:creationId xmlns:a16="http://schemas.microsoft.com/office/drawing/2014/main" id="{653CB41E-D63B-5EA5-2F8C-9662A3BE76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05125" y="2816293"/>
            <a:ext cx="3935160" cy="208425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80">
                                          <p:stCondLst>
                                            <p:cond delay="0"/>
                                          </p:stCondLst>
                                        </p:cTn>
                                        <p:tgtEl>
                                          <p:spTgt spid="10"/>
                                        </p:tgtEl>
                                      </p:cBhvr>
                                    </p:animEffect>
                                    <p:anim calcmode="lin" valueType="num">
                                      <p:cBhvr>
                                        <p:cTn id="3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4" dur="26">
                                          <p:stCondLst>
                                            <p:cond delay="650"/>
                                          </p:stCondLst>
                                        </p:cTn>
                                        <p:tgtEl>
                                          <p:spTgt spid="10"/>
                                        </p:tgtEl>
                                      </p:cBhvr>
                                      <p:to x="100000" y="60000"/>
                                    </p:animScale>
                                    <p:animScale>
                                      <p:cBhvr>
                                        <p:cTn id="45" dur="166" decel="50000">
                                          <p:stCondLst>
                                            <p:cond delay="676"/>
                                          </p:stCondLst>
                                        </p:cTn>
                                        <p:tgtEl>
                                          <p:spTgt spid="10"/>
                                        </p:tgtEl>
                                      </p:cBhvr>
                                      <p:to x="100000" y="100000"/>
                                    </p:animScale>
                                    <p:animScale>
                                      <p:cBhvr>
                                        <p:cTn id="46" dur="26">
                                          <p:stCondLst>
                                            <p:cond delay="1312"/>
                                          </p:stCondLst>
                                        </p:cTn>
                                        <p:tgtEl>
                                          <p:spTgt spid="10"/>
                                        </p:tgtEl>
                                      </p:cBhvr>
                                      <p:to x="100000" y="80000"/>
                                    </p:animScale>
                                    <p:animScale>
                                      <p:cBhvr>
                                        <p:cTn id="47" dur="166" decel="50000">
                                          <p:stCondLst>
                                            <p:cond delay="1338"/>
                                          </p:stCondLst>
                                        </p:cTn>
                                        <p:tgtEl>
                                          <p:spTgt spid="10"/>
                                        </p:tgtEl>
                                      </p:cBhvr>
                                      <p:to x="100000" y="100000"/>
                                    </p:animScale>
                                    <p:animScale>
                                      <p:cBhvr>
                                        <p:cTn id="48" dur="26">
                                          <p:stCondLst>
                                            <p:cond delay="1642"/>
                                          </p:stCondLst>
                                        </p:cTn>
                                        <p:tgtEl>
                                          <p:spTgt spid="10"/>
                                        </p:tgtEl>
                                      </p:cBhvr>
                                      <p:to x="100000" y="90000"/>
                                    </p:animScale>
                                    <p:animScale>
                                      <p:cBhvr>
                                        <p:cTn id="49" dur="166" decel="50000">
                                          <p:stCondLst>
                                            <p:cond delay="1668"/>
                                          </p:stCondLst>
                                        </p:cTn>
                                        <p:tgtEl>
                                          <p:spTgt spid="10"/>
                                        </p:tgtEl>
                                      </p:cBhvr>
                                      <p:to x="100000" y="100000"/>
                                    </p:animScale>
                                    <p:animScale>
                                      <p:cBhvr>
                                        <p:cTn id="50" dur="26">
                                          <p:stCondLst>
                                            <p:cond delay="1808"/>
                                          </p:stCondLst>
                                        </p:cTn>
                                        <p:tgtEl>
                                          <p:spTgt spid="10"/>
                                        </p:tgtEl>
                                      </p:cBhvr>
                                      <p:to x="100000" y="95000"/>
                                    </p:animScale>
                                    <p:animScale>
                                      <p:cBhvr>
                                        <p:cTn id="51" dur="166" decel="50000">
                                          <p:stCondLst>
                                            <p:cond delay="1834"/>
                                          </p:stCondLst>
                                        </p:cTn>
                                        <p:tgtEl>
                                          <p:spTgt spid="10"/>
                                        </p:tgtEl>
                                      </p:cBhvr>
                                      <p:to x="100000" y="100000"/>
                                    </p:animScale>
                                  </p:childTnLst>
                                </p:cTn>
                              </p:par>
                            </p:childTnLst>
                          </p:cTn>
                        </p:par>
                      </p:childTnLst>
                    </p:cTn>
                  </p:par>
                  <p:par>
                    <p:cTn id="52" fill="hold">
                      <p:stCondLst>
                        <p:cond delay="indefinite"/>
                      </p:stCondLst>
                      <p:childTnLst>
                        <p:par>
                          <p:cTn id="53" fill="hold">
                            <p:stCondLst>
                              <p:cond delay="0"/>
                            </p:stCondLst>
                            <p:childTnLst>
                              <p:par>
                                <p:cTn id="54" presetID="26"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wipe(down)">
                                      <p:cBhvr>
                                        <p:cTn id="56" dur="580">
                                          <p:stCondLst>
                                            <p:cond delay="0"/>
                                          </p:stCondLst>
                                        </p:cTn>
                                        <p:tgtEl>
                                          <p:spTgt spid="11"/>
                                        </p:tgtEl>
                                      </p:cBhvr>
                                    </p:animEffect>
                                    <p:anim calcmode="lin" valueType="num">
                                      <p:cBhvr>
                                        <p:cTn id="57"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2" dur="26">
                                          <p:stCondLst>
                                            <p:cond delay="650"/>
                                          </p:stCondLst>
                                        </p:cTn>
                                        <p:tgtEl>
                                          <p:spTgt spid="11"/>
                                        </p:tgtEl>
                                      </p:cBhvr>
                                      <p:to x="100000" y="60000"/>
                                    </p:animScale>
                                    <p:animScale>
                                      <p:cBhvr>
                                        <p:cTn id="63" dur="166" decel="50000">
                                          <p:stCondLst>
                                            <p:cond delay="676"/>
                                          </p:stCondLst>
                                        </p:cTn>
                                        <p:tgtEl>
                                          <p:spTgt spid="11"/>
                                        </p:tgtEl>
                                      </p:cBhvr>
                                      <p:to x="100000" y="100000"/>
                                    </p:animScale>
                                    <p:animScale>
                                      <p:cBhvr>
                                        <p:cTn id="64" dur="26">
                                          <p:stCondLst>
                                            <p:cond delay="1312"/>
                                          </p:stCondLst>
                                        </p:cTn>
                                        <p:tgtEl>
                                          <p:spTgt spid="11"/>
                                        </p:tgtEl>
                                      </p:cBhvr>
                                      <p:to x="100000" y="80000"/>
                                    </p:animScale>
                                    <p:animScale>
                                      <p:cBhvr>
                                        <p:cTn id="65" dur="166" decel="50000">
                                          <p:stCondLst>
                                            <p:cond delay="1338"/>
                                          </p:stCondLst>
                                        </p:cTn>
                                        <p:tgtEl>
                                          <p:spTgt spid="11"/>
                                        </p:tgtEl>
                                      </p:cBhvr>
                                      <p:to x="100000" y="100000"/>
                                    </p:animScale>
                                    <p:animScale>
                                      <p:cBhvr>
                                        <p:cTn id="66" dur="26">
                                          <p:stCondLst>
                                            <p:cond delay="1642"/>
                                          </p:stCondLst>
                                        </p:cTn>
                                        <p:tgtEl>
                                          <p:spTgt spid="11"/>
                                        </p:tgtEl>
                                      </p:cBhvr>
                                      <p:to x="100000" y="90000"/>
                                    </p:animScale>
                                    <p:animScale>
                                      <p:cBhvr>
                                        <p:cTn id="67" dur="166" decel="50000">
                                          <p:stCondLst>
                                            <p:cond delay="1668"/>
                                          </p:stCondLst>
                                        </p:cTn>
                                        <p:tgtEl>
                                          <p:spTgt spid="11"/>
                                        </p:tgtEl>
                                      </p:cBhvr>
                                      <p:to x="100000" y="100000"/>
                                    </p:animScale>
                                    <p:animScale>
                                      <p:cBhvr>
                                        <p:cTn id="68" dur="26">
                                          <p:stCondLst>
                                            <p:cond delay="1808"/>
                                          </p:stCondLst>
                                        </p:cTn>
                                        <p:tgtEl>
                                          <p:spTgt spid="11"/>
                                        </p:tgtEl>
                                      </p:cBhvr>
                                      <p:to x="100000" y="95000"/>
                                    </p:animScale>
                                    <p:animScale>
                                      <p:cBhvr>
                                        <p:cTn id="69" dur="166" decel="50000">
                                          <p:stCondLst>
                                            <p:cond delay="1834"/>
                                          </p:stCondLst>
                                        </p:cTn>
                                        <p:tgtEl>
                                          <p:spTgt spid="11"/>
                                        </p:tgtEl>
                                      </p:cBhvr>
                                      <p:to x="100000" y="100000"/>
                                    </p:animScale>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grpId="0"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wipe(down)">
                                      <p:cBhvr>
                                        <p:cTn id="74" dur="580">
                                          <p:stCondLst>
                                            <p:cond delay="0"/>
                                          </p:stCondLst>
                                        </p:cTn>
                                        <p:tgtEl>
                                          <p:spTgt spid="12"/>
                                        </p:tgtEl>
                                      </p:cBhvr>
                                    </p:animEffect>
                                    <p:anim calcmode="lin" valueType="num">
                                      <p:cBhvr>
                                        <p:cTn id="7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80" dur="26">
                                          <p:stCondLst>
                                            <p:cond delay="650"/>
                                          </p:stCondLst>
                                        </p:cTn>
                                        <p:tgtEl>
                                          <p:spTgt spid="12"/>
                                        </p:tgtEl>
                                      </p:cBhvr>
                                      <p:to x="100000" y="60000"/>
                                    </p:animScale>
                                    <p:animScale>
                                      <p:cBhvr>
                                        <p:cTn id="81" dur="166" decel="50000">
                                          <p:stCondLst>
                                            <p:cond delay="676"/>
                                          </p:stCondLst>
                                        </p:cTn>
                                        <p:tgtEl>
                                          <p:spTgt spid="12"/>
                                        </p:tgtEl>
                                      </p:cBhvr>
                                      <p:to x="100000" y="100000"/>
                                    </p:animScale>
                                    <p:animScale>
                                      <p:cBhvr>
                                        <p:cTn id="82" dur="26">
                                          <p:stCondLst>
                                            <p:cond delay="1312"/>
                                          </p:stCondLst>
                                        </p:cTn>
                                        <p:tgtEl>
                                          <p:spTgt spid="12"/>
                                        </p:tgtEl>
                                      </p:cBhvr>
                                      <p:to x="100000" y="80000"/>
                                    </p:animScale>
                                    <p:animScale>
                                      <p:cBhvr>
                                        <p:cTn id="83" dur="166" decel="50000">
                                          <p:stCondLst>
                                            <p:cond delay="1338"/>
                                          </p:stCondLst>
                                        </p:cTn>
                                        <p:tgtEl>
                                          <p:spTgt spid="12"/>
                                        </p:tgtEl>
                                      </p:cBhvr>
                                      <p:to x="100000" y="100000"/>
                                    </p:animScale>
                                    <p:animScale>
                                      <p:cBhvr>
                                        <p:cTn id="84" dur="26">
                                          <p:stCondLst>
                                            <p:cond delay="1642"/>
                                          </p:stCondLst>
                                        </p:cTn>
                                        <p:tgtEl>
                                          <p:spTgt spid="12"/>
                                        </p:tgtEl>
                                      </p:cBhvr>
                                      <p:to x="100000" y="90000"/>
                                    </p:animScale>
                                    <p:animScale>
                                      <p:cBhvr>
                                        <p:cTn id="85" dur="166" decel="50000">
                                          <p:stCondLst>
                                            <p:cond delay="1668"/>
                                          </p:stCondLst>
                                        </p:cTn>
                                        <p:tgtEl>
                                          <p:spTgt spid="12"/>
                                        </p:tgtEl>
                                      </p:cBhvr>
                                      <p:to x="100000" y="100000"/>
                                    </p:animScale>
                                    <p:animScale>
                                      <p:cBhvr>
                                        <p:cTn id="86" dur="26">
                                          <p:stCondLst>
                                            <p:cond delay="1808"/>
                                          </p:stCondLst>
                                        </p:cTn>
                                        <p:tgtEl>
                                          <p:spTgt spid="12"/>
                                        </p:tgtEl>
                                      </p:cBhvr>
                                      <p:to x="100000" y="95000"/>
                                    </p:animScale>
                                    <p:animScale>
                                      <p:cBhvr>
                                        <p:cTn id="87" dur="166" decel="50000">
                                          <p:stCondLst>
                                            <p:cond delay="1834"/>
                                          </p:stCondLst>
                                        </p:cTn>
                                        <p:tgtEl>
                                          <p:spTgt spid="12"/>
                                        </p:tgtEl>
                                      </p:cBhvr>
                                      <p:to x="100000" y="100000"/>
                                    </p:animScale>
                                  </p:childTnLst>
                                </p:cTn>
                              </p:par>
                            </p:childTnLst>
                          </p:cTn>
                        </p:par>
                      </p:childTnLst>
                    </p:cTn>
                  </p:par>
                  <p:par>
                    <p:cTn id="88" fill="hold">
                      <p:stCondLst>
                        <p:cond delay="indefinite"/>
                      </p:stCondLst>
                      <p:childTnLst>
                        <p:par>
                          <p:cTn id="89" fill="hold">
                            <p:stCondLst>
                              <p:cond delay="0"/>
                            </p:stCondLst>
                            <p:childTnLst>
                              <p:par>
                                <p:cTn id="90" presetID="26" presetClass="entr" presetSubtype="0" fill="hold" grpId="0" nodeType="click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wipe(down)">
                                      <p:cBhvr>
                                        <p:cTn id="92" dur="580">
                                          <p:stCondLst>
                                            <p:cond delay="0"/>
                                          </p:stCondLst>
                                        </p:cTn>
                                        <p:tgtEl>
                                          <p:spTgt spid="13"/>
                                        </p:tgtEl>
                                      </p:cBhvr>
                                    </p:animEffect>
                                    <p:anim calcmode="lin" valueType="num">
                                      <p:cBhvr>
                                        <p:cTn id="93"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4"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95"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96"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97"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98" dur="26">
                                          <p:stCondLst>
                                            <p:cond delay="650"/>
                                          </p:stCondLst>
                                        </p:cTn>
                                        <p:tgtEl>
                                          <p:spTgt spid="13"/>
                                        </p:tgtEl>
                                      </p:cBhvr>
                                      <p:to x="100000" y="60000"/>
                                    </p:animScale>
                                    <p:animScale>
                                      <p:cBhvr>
                                        <p:cTn id="99" dur="166" decel="50000">
                                          <p:stCondLst>
                                            <p:cond delay="676"/>
                                          </p:stCondLst>
                                        </p:cTn>
                                        <p:tgtEl>
                                          <p:spTgt spid="13"/>
                                        </p:tgtEl>
                                      </p:cBhvr>
                                      <p:to x="100000" y="100000"/>
                                    </p:animScale>
                                    <p:animScale>
                                      <p:cBhvr>
                                        <p:cTn id="100" dur="26">
                                          <p:stCondLst>
                                            <p:cond delay="1312"/>
                                          </p:stCondLst>
                                        </p:cTn>
                                        <p:tgtEl>
                                          <p:spTgt spid="13"/>
                                        </p:tgtEl>
                                      </p:cBhvr>
                                      <p:to x="100000" y="80000"/>
                                    </p:animScale>
                                    <p:animScale>
                                      <p:cBhvr>
                                        <p:cTn id="101" dur="166" decel="50000">
                                          <p:stCondLst>
                                            <p:cond delay="1338"/>
                                          </p:stCondLst>
                                        </p:cTn>
                                        <p:tgtEl>
                                          <p:spTgt spid="13"/>
                                        </p:tgtEl>
                                      </p:cBhvr>
                                      <p:to x="100000" y="100000"/>
                                    </p:animScale>
                                    <p:animScale>
                                      <p:cBhvr>
                                        <p:cTn id="102" dur="26">
                                          <p:stCondLst>
                                            <p:cond delay="1642"/>
                                          </p:stCondLst>
                                        </p:cTn>
                                        <p:tgtEl>
                                          <p:spTgt spid="13"/>
                                        </p:tgtEl>
                                      </p:cBhvr>
                                      <p:to x="100000" y="90000"/>
                                    </p:animScale>
                                    <p:animScale>
                                      <p:cBhvr>
                                        <p:cTn id="103" dur="166" decel="50000">
                                          <p:stCondLst>
                                            <p:cond delay="1668"/>
                                          </p:stCondLst>
                                        </p:cTn>
                                        <p:tgtEl>
                                          <p:spTgt spid="13"/>
                                        </p:tgtEl>
                                      </p:cBhvr>
                                      <p:to x="100000" y="100000"/>
                                    </p:animScale>
                                    <p:animScale>
                                      <p:cBhvr>
                                        <p:cTn id="104" dur="26">
                                          <p:stCondLst>
                                            <p:cond delay="1808"/>
                                          </p:stCondLst>
                                        </p:cTn>
                                        <p:tgtEl>
                                          <p:spTgt spid="13"/>
                                        </p:tgtEl>
                                      </p:cBhvr>
                                      <p:to x="100000" y="95000"/>
                                    </p:animScale>
                                    <p:animScale>
                                      <p:cBhvr>
                                        <p:cTn id="105" dur="166" decel="50000">
                                          <p:stCondLst>
                                            <p:cond delay="1834"/>
                                          </p:stCondLst>
                                        </p:cTn>
                                        <p:tgtEl>
                                          <p:spTgt spid="13"/>
                                        </p:tgtEl>
                                      </p:cBhvr>
                                      <p:to x="100000" y="100000"/>
                                    </p:animScale>
                                  </p:childTnLst>
                                </p:cTn>
                              </p:par>
                            </p:childTnLst>
                          </p:cTn>
                        </p:par>
                      </p:childTnLst>
                    </p:cTn>
                  </p:par>
                  <p:par>
                    <p:cTn id="106" fill="hold">
                      <p:stCondLst>
                        <p:cond delay="indefinite"/>
                      </p:stCondLst>
                      <p:childTnLst>
                        <p:par>
                          <p:cTn id="107" fill="hold">
                            <p:stCondLst>
                              <p:cond delay="0"/>
                            </p:stCondLst>
                            <p:childTnLst>
                              <p:par>
                                <p:cTn id="108" presetID="26" presetClass="entr" presetSubtype="0" fill="hold" grpId="0" nodeType="click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wipe(down)">
                                      <p:cBhvr>
                                        <p:cTn id="110" dur="580">
                                          <p:stCondLst>
                                            <p:cond delay="0"/>
                                          </p:stCondLst>
                                        </p:cTn>
                                        <p:tgtEl>
                                          <p:spTgt spid="14"/>
                                        </p:tgtEl>
                                      </p:cBhvr>
                                    </p:animEffect>
                                    <p:anim calcmode="lin" valueType="num">
                                      <p:cBhvr>
                                        <p:cTn id="111"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16" dur="26">
                                          <p:stCondLst>
                                            <p:cond delay="650"/>
                                          </p:stCondLst>
                                        </p:cTn>
                                        <p:tgtEl>
                                          <p:spTgt spid="14"/>
                                        </p:tgtEl>
                                      </p:cBhvr>
                                      <p:to x="100000" y="60000"/>
                                    </p:animScale>
                                    <p:animScale>
                                      <p:cBhvr>
                                        <p:cTn id="117" dur="166" decel="50000">
                                          <p:stCondLst>
                                            <p:cond delay="676"/>
                                          </p:stCondLst>
                                        </p:cTn>
                                        <p:tgtEl>
                                          <p:spTgt spid="14"/>
                                        </p:tgtEl>
                                      </p:cBhvr>
                                      <p:to x="100000" y="100000"/>
                                    </p:animScale>
                                    <p:animScale>
                                      <p:cBhvr>
                                        <p:cTn id="118" dur="26">
                                          <p:stCondLst>
                                            <p:cond delay="1312"/>
                                          </p:stCondLst>
                                        </p:cTn>
                                        <p:tgtEl>
                                          <p:spTgt spid="14"/>
                                        </p:tgtEl>
                                      </p:cBhvr>
                                      <p:to x="100000" y="80000"/>
                                    </p:animScale>
                                    <p:animScale>
                                      <p:cBhvr>
                                        <p:cTn id="119" dur="166" decel="50000">
                                          <p:stCondLst>
                                            <p:cond delay="1338"/>
                                          </p:stCondLst>
                                        </p:cTn>
                                        <p:tgtEl>
                                          <p:spTgt spid="14"/>
                                        </p:tgtEl>
                                      </p:cBhvr>
                                      <p:to x="100000" y="100000"/>
                                    </p:animScale>
                                    <p:animScale>
                                      <p:cBhvr>
                                        <p:cTn id="120" dur="26">
                                          <p:stCondLst>
                                            <p:cond delay="1642"/>
                                          </p:stCondLst>
                                        </p:cTn>
                                        <p:tgtEl>
                                          <p:spTgt spid="14"/>
                                        </p:tgtEl>
                                      </p:cBhvr>
                                      <p:to x="100000" y="90000"/>
                                    </p:animScale>
                                    <p:animScale>
                                      <p:cBhvr>
                                        <p:cTn id="121" dur="166" decel="50000">
                                          <p:stCondLst>
                                            <p:cond delay="1668"/>
                                          </p:stCondLst>
                                        </p:cTn>
                                        <p:tgtEl>
                                          <p:spTgt spid="14"/>
                                        </p:tgtEl>
                                      </p:cBhvr>
                                      <p:to x="100000" y="100000"/>
                                    </p:animScale>
                                    <p:animScale>
                                      <p:cBhvr>
                                        <p:cTn id="122" dur="26">
                                          <p:stCondLst>
                                            <p:cond delay="1808"/>
                                          </p:stCondLst>
                                        </p:cTn>
                                        <p:tgtEl>
                                          <p:spTgt spid="14"/>
                                        </p:tgtEl>
                                      </p:cBhvr>
                                      <p:to x="100000" y="95000"/>
                                    </p:animScale>
                                    <p:animScale>
                                      <p:cBhvr>
                                        <p:cTn id="123" dur="166" decel="50000">
                                          <p:stCondLst>
                                            <p:cond delay="1834"/>
                                          </p:stCondLst>
                                        </p:cTn>
                                        <p:tgtEl>
                                          <p:spTgt spid="14"/>
                                        </p:tgtEl>
                                      </p:cBhvr>
                                      <p:to x="100000" y="100000"/>
                                    </p:animScale>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nodeType="clickEffect">
                                  <p:stCondLst>
                                    <p:cond delay="0"/>
                                  </p:stCondLst>
                                  <p:childTnLst>
                                    <p:set>
                                      <p:cBhvr>
                                        <p:cTn id="127" dur="1" fill="hold">
                                          <p:stCondLst>
                                            <p:cond delay="0"/>
                                          </p:stCondLst>
                                        </p:cTn>
                                        <p:tgtEl>
                                          <p:spTgt spid="18"/>
                                        </p:tgtEl>
                                        <p:attrNameLst>
                                          <p:attrName>style.visibility</p:attrName>
                                        </p:attrNameLst>
                                      </p:cBhvr>
                                      <p:to>
                                        <p:strVal val="visible"/>
                                      </p:to>
                                    </p:set>
                                    <p:anim calcmode="lin" valueType="num">
                                      <p:cBhvr>
                                        <p:cTn id="128" dur="500" fill="hold"/>
                                        <p:tgtEl>
                                          <p:spTgt spid="18"/>
                                        </p:tgtEl>
                                        <p:attrNameLst>
                                          <p:attrName>ppt_w</p:attrName>
                                        </p:attrNameLst>
                                      </p:cBhvr>
                                      <p:tavLst>
                                        <p:tav tm="0">
                                          <p:val>
                                            <p:fltVal val="0"/>
                                          </p:val>
                                        </p:tav>
                                        <p:tav tm="100000">
                                          <p:val>
                                            <p:strVal val="#ppt_w"/>
                                          </p:val>
                                        </p:tav>
                                      </p:tavLst>
                                    </p:anim>
                                    <p:anim calcmode="lin" valueType="num">
                                      <p:cBhvr>
                                        <p:cTn id="129" dur="500" fill="hold"/>
                                        <p:tgtEl>
                                          <p:spTgt spid="18"/>
                                        </p:tgtEl>
                                        <p:attrNameLst>
                                          <p:attrName>ppt_h</p:attrName>
                                        </p:attrNameLst>
                                      </p:cBhvr>
                                      <p:tavLst>
                                        <p:tav tm="0">
                                          <p:val>
                                            <p:fltVal val="0"/>
                                          </p:val>
                                        </p:tav>
                                        <p:tav tm="100000">
                                          <p:val>
                                            <p:strVal val="#ppt_h"/>
                                          </p:val>
                                        </p:tav>
                                      </p:tavLst>
                                    </p:anim>
                                    <p:animEffect transition="in" filter="fade">
                                      <p:cBhvr>
                                        <p:cTn id="1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animBg="1"/>
      <p:bldP spid="11" grpId="0" animBg="1"/>
      <p:bldP spid="12" grpId="0" animBg="1"/>
      <p:bldP spid="13" grpId="0" animBg="1"/>
      <p:bldP spid="14"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dirty="0">
                <a:solidFill>
                  <a:schemeClr val="bg1"/>
                </a:solidFill>
              </a:rPr>
              <a:t>Otros ven a su predicador con indiferencia, lo menosprecian, lo tienen como </a:t>
            </a:r>
            <a:r>
              <a:rPr lang="es-ES" b="1" dirty="0" err="1">
                <a:solidFill>
                  <a:schemeClr val="bg1"/>
                </a:solidFill>
              </a:rPr>
              <a:t>Èl</a:t>
            </a:r>
            <a:r>
              <a:rPr lang="es-ES" b="1" dirty="0">
                <a:solidFill>
                  <a:schemeClr val="bg1"/>
                </a:solidFill>
              </a:rPr>
              <a:t> que tiene que hacer todo en la iglesia local.</a:t>
            </a:r>
          </a:p>
          <a:p>
            <a:r>
              <a:rPr lang="es-ES" b="1" dirty="0">
                <a:solidFill>
                  <a:schemeClr val="bg1"/>
                </a:solidFill>
              </a:rPr>
              <a:t>Todos estos conceptos e ideas, no son Bíblicas y tenemos que desecharlas de nuestras mentes.</a:t>
            </a:r>
          </a:p>
          <a:p>
            <a:r>
              <a:rPr lang="es-ES" b="1" dirty="0" err="1">
                <a:solidFill>
                  <a:schemeClr val="bg1"/>
                </a:solidFill>
              </a:rPr>
              <a:t>Èl</a:t>
            </a:r>
            <a:r>
              <a:rPr lang="es-ES" b="1" dirty="0">
                <a:solidFill>
                  <a:schemeClr val="bg1"/>
                </a:solidFill>
              </a:rPr>
              <a:t> Apóstol Pablo escribiendo a los hermanos en Tesalónica.</a:t>
            </a:r>
          </a:p>
          <a:p>
            <a:pPr algn="ctr"/>
            <a:r>
              <a:rPr lang="es-ES" b="1" u="sng" dirty="0">
                <a:solidFill>
                  <a:schemeClr val="bg1"/>
                </a:solidFill>
                <a:highlight>
                  <a:srgbClr val="000000"/>
                </a:highlight>
              </a:rPr>
              <a:t>I Tesalonicenses.5:12-13.</a:t>
            </a:r>
          </a:p>
          <a:p>
            <a:r>
              <a:rPr lang="es-ES" b="1" u="sng" dirty="0">
                <a:highlight>
                  <a:srgbClr val="FFFF00"/>
                </a:highlight>
              </a:rPr>
              <a:t>Pero os rogamos hermanos, que reconozcáis a los que con diligencia trabajan</a:t>
            </a:r>
            <a:r>
              <a:rPr lang="es-ES" b="1" dirty="0">
                <a:solidFill>
                  <a:schemeClr val="accent5">
                    <a:lumMod val="75000"/>
                  </a:schemeClr>
                </a:solidFill>
              </a:rPr>
              <a:t> </a:t>
            </a:r>
            <a:r>
              <a:rPr lang="es-ES" b="1" dirty="0">
                <a:solidFill>
                  <a:schemeClr val="bg1"/>
                </a:solidFill>
              </a:rPr>
              <a:t>entre vosotros, y os dirigen en el Señor y os instruyen, </a:t>
            </a:r>
          </a:p>
          <a:p>
            <a:endParaRPr lang="es-ES" b="1" dirty="0"/>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1"/>
            <a:ext cx="4235121" cy="6857999"/>
          </a:xfrm>
          <a:prstGeom prst="rect">
            <a:avLst/>
          </a:prstGeom>
          <a:solidFill>
            <a:srgbClr val="7030A0"/>
          </a:solidFill>
        </p:spPr>
      </p:pic>
    </p:spTree>
    <p:extLst>
      <p:ext uri="{BB962C8B-B14F-4D97-AF65-F5344CB8AC3E}">
        <p14:creationId xmlns:p14="http://schemas.microsoft.com/office/powerpoint/2010/main" val="15704582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0" y="5705060"/>
            <a:ext cx="9144000" cy="11529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5400" b="1" dirty="0"/>
              <a:t>DIOS NOS BENDIGA A TODOS.</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5705060"/>
          </a:xfrm>
          <a:prstGeom prst="rect">
            <a:avLst/>
          </a:prstGeom>
        </p:spPr>
      </p:pic>
      <p:sp>
        <p:nvSpPr>
          <p:cNvPr id="5" name="Llamada de nube 4"/>
          <p:cNvSpPr/>
          <p:nvPr/>
        </p:nvSpPr>
        <p:spPr>
          <a:xfrm>
            <a:off x="4840942" y="0"/>
            <a:ext cx="4303058" cy="3329609"/>
          </a:xfrm>
          <a:prstGeom prst="cloudCallout">
            <a:avLst>
              <a:gd name="adj1" fmla="val -62830"/>
              <a:gd name="adj2" fmla="val 5770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b="1" dirty="0"/>
              <a:t>POR SU FINA ATENCIÓN.</a:t>
            </a:r>
          </a:p>
        </p:txBody>
      </p:sp>
    </p:spTree>
    <p:extLst>
      <p:ext uri="{BB962C8B-B14F-4D97-AF65-F5344CB8AC3E}">
        <p14:creationId xmlns:p14="http://schemas.microsoft.com/office/powerpoint/2010/main" val="238915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80">
                                          <p:stCondLst>
                                            <p:cond delay="0"/>
                                          </p:stCondLst>
                                        </p:cTn>
                                        <p:tgtEl>
                                          <p:spTgt spid="5"/>
                                        </p:tgtEl>
                                      </p:cBhvr>
                                    </p:animEffect>
                                    <p:anim calcmode="lin" valueType="num">
                                      <p:cBhvr>
                                        <p:cTn id="1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1" dur="26">
                                          <p:stCondLst>
                                            <p:cond delay="650"/>
                                          </p:stCondLst>
                                        </p:cTn>
                                        <p:tgtEl>
                                          <p:spTgt spid="5"/>
                                        </p:tgtEl>
                                      </p:cBhvr>
                                      <p:to x="100000" y="60000"/>
                                    </p:animScale>
                                    <p:animScale>
                                      <p:cBhvr>
                                        <p:cTn id="22" dur="166" decel="50000">
                                          <p:stCondLst>
                                            <p:cond delay="676"/>
                                          </p:stCondLst>
                                        </p:cTn>
                                        <p:tgtEl>
                                          <p:spTgt spid="5"/>
                                        </p:tgtEl>
                                      </p:cBhvr>
                                      <p:to x="100000" y="100000"/>
                                    </p:animScale>
                                    <p:animScale>
                                      <p:cBhvr>
                                        <p:cTn id="23" dur="26">
                                          <p:stCondLst>
                                            <p:cond delay="1312"/>
                                          </p:stCondLst>
                                        </p:cTn>
                                        <p:tgtEl>
                                          <p:spTgt spid="5"/>
                                        </p:tgtEl>
                                      </p:cBhvr>
                                      <p:to x="100000" y="80000"/>
                                    </p:animScale>
                                    <p:animScale>
                                      <p:cBhvr>
                                        <p:cTn id="24" dur="166" decel="50000">
                                          <p:stCondLst>
                                            <p:cond delay="1338"/>
                                          </p:stCondLst>
                                        </p:cTn>
                                        <p:tgtEl>
                                          <p:spTgt spid="5"/>
                                        </p:tgtEl>
                                      </p:cBhvr>
                                      <p:to x="100000" y="100000"/>
                                    </p:animScale>
                                    <p:animScale>
                                      <p:cBhvr>
                                        <p:cTn id="25" dur="26">
                                          <p:stCondLst>
                                            <p:cond delay="1642"/>
                                          </p:stCondLst>
                                        </p:cTn>
                                        <p:tgtEl>
                                          <p:spTgt spid="5"/>
                                        </p:tgtEl>
                                      </p:cBhvr>
                                      <p:to x="100000" y="90000"/>
                                    </p:animScale>
                                    <p:animScale>
                                      <p:cBhvr>
                                        <p:cTn id="26" dur="166" decel="50000">
                                          <p:stCondLst>
                                            <p:cond delay="1668"/>
                                          </p:stCondLst>
                                        </p:cTn>
                                        <p:tgtEl>
                                          <p:spTgt spid="5"/>
                                        </p:tgtEl>
                                      </p:cBhvr>
                                      <p:to x="100000" y="100000"/>
                                    </p:animScale>
                                    <p:animScale>
                                      <p:cBhvr>
                                        <p:cTn id="27" dur="26">
                                          <p:stCondLst>
                                            <p:cond delay="1808"/>
                                          </p:stCondLst>
                                        </p:cTn>
                                        <p:tgtEl>
                                          <p:spTgt spid="5"/>
                                        </p:tgtEl>
                                      </p:cBhvr>
                                      <p:to x="100000" y="95000"/>
                                    </p:animScale>
                                    <p:animScale>
                                      <p:cBhvr>
                                        <p:cTn id="28" dur="166" decel="50000">
                                          <p:stCondLst>
                                            <p:cond delay="1834"/>
                                          </p:stCondLst>
                                        </p:cTn>
                                        <p:tgtEl>
                                          <p:spTgt spid="5"/>
                                        </p:tgtEl>
                                      </p:cBhvr>
                                      <p:to x="100000" y="100000"/>
                                    </p:animScale>
                                  </p:childTnLst>
                                </p:cTn>
                              </p:par>
                            </p:childTnLst>
                          </p:cTn>
                        </p:par>
                      </p:childTnLst>
                    </p:cTn>
                  </p:par>
                  <p:par>
                    <p:cTn id="29" fill="hold">
                      <p:stCondLst>
                        <p:cond delay="indefinite"/>
                      </p:stCondLst>
                      <p:childTnLst>
                        <p:par>
                          <p:cTn id="30" fill="hold">
                            <p:stCondLst>
                              <p:cond delay="0"/>
                            </p:stCondLst>
                            <p:childTnLst>
                              <p:par>
                                <p:cTn id="31" presetID="38" presetClass="entr" presetSubtype="0" accel="50000" fill="hold" grpId="0" nodeType="clickEffect">
                                  <p:stCondLst>
                                    <p:cond delay="0"/>
                                  </p:stCondLst>
                                  <p:iterate type="lt">
                                    <p:tmPct val="50000"/>
                                  </p:iterate>
                                  <p:childTnLst>
                                    <p:set>
                                      <p:cBhvr>
                                        <p:cTn id="32" dur="1" fill="hold">
                                          <p:stCondLst>
                                            <p:cond delay="0"/>
                                          </p:stCondLst>
                                        </p:cTn>
                                        <p:tgtEl>
                                          <p:spTgt spid="2"/>
                                        </p:tgtEl>
                                        <p:attrNameLst>
                                          <p:attrName>style.visibility</p:attrName>
                                        </p:attrNameLst>
                                      </p:cBhvr>
                                      <p:to>
                                        <p:strVal val="visible"/>
                                      </p:to>
                                    </p:set>
                                    <p:set>
                                      <p:cBhvr>
                                        <p:cTn id="33" dur="455" fill="hold">
                                          <p:stCondLst>
                                            <p:cond delay="0"/>
                                          </p:stCondLst>
                                        </p:cTn>
                                        <p:tgtEl>
                                          <p:spTgt spid="2"/>
                                        </p:tgtEl>
                                        <p:attrNameLst>
                                          <p:attrName>style.rotation</p:attrName>
                                        </p:attrNameLst>
                                      </p:cBhvr>
                                      <p:to>
                                        <p:strVal val="-45.0"/>
                                      </p:to>
                                    </p:set>
                                    <p:anim calcmode="lin" valueType="num">
                                      <p:cBhvr>
                                        <p:cTn id="34"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35"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36"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37"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1" y="22582"/>
            <a:ext cx="4795560" cy="6835417"/>
          </a:xfrm>
        </p:spPr>
        <p:txBody>
          <a:bodyPr>
            <a:normAutofit lnSpcReduction="10000"/>
          </a:bodyPr>
          <a:lstStyle/>
          <a:p>
            <a:r>
              <a:rPr lang="es-ES" b="1" dirty="0">
                <a:solidFill>
                  <a:schemeClr val="bg1"/>
                </a:solidFill>
              </a:rPr>
              <a:t>El Apóstol Pablo dice que:</a:t>
            </a:r>
          </a:p>
          <a:p>
            <a:r>
              <a:rPr lang="es-ES" b="1" u="sng" dirty="0">
                <a:solidFill>
                  <a:srgbClr val="FF0000"/>
                </a:solidFill>
              </a:rPr>
              <a:t>1. Reconozcáis</a:t>
            </a:r>
            <a:r>
              <a:rPr lang="es-ES" b="1" dirty="0">
                <a:solidFill>
                  <a:srgbClr val="FF0000"/>
                </a:solidFill>
              </a:rPr>
              <a:t>-</a:t>
            </a:r>
            <a:r>
              <a:rPr lang="es-ES" b="1" dirty="0">
                <a:solidFill>
                  <a:schemeClr val="bg1"/>
                </a:solidFill>
              </a:rPr>
              <a:t> </a:t>
            </a:r>
            <a:r>
              <a:rPr lang="es-ES" b="1" dirty="0" err="1">
                <a:solidFill>
                  <a:schemeClr val="bg1"/>
                </a:solidFill>
              </a:rPr>
              <a:t>oida</a:t>
            </a:r>
            <a:r>
              <a:rPr lang="es-ES" b="1" dirty="0">
                <a:solidFill>
                  <a:schemeClr val="bg1"/>
                </a:solidFill>
              </a:rPr>
              <a:t> (</a:t>
            </a:r>
            <a:r>
              <a:rPr lang="el-GR" b="1" dirty="0">
                <a:solidFill>
                  <a:schemeClr val="bg1"/>
                </a:solidFill>
              </a:rPr>
              <a:t>οἰ̂δα, </a:t>
            </a:r>
            <a:r>
              <a:rPr lang="es-ES" b="1" dirty="0">
                <a:solidFill>
                  <a:schemeClr val="bg1"/>
                </a:solidFill>
              </a:rPr>
              <a:t>G1492), se traduce «reconozcáis» reconocer una cosa en lo que es, dar reconocimiento.</a:t>
            </a:r>
          </a:p>
          <a:p>
            <a:r>
              <a:rPr lang="es-ES" b="1" dirty="0">
                <a:solidFill>
                  <a:schemeClr val="bg1"/>
                </a:solidFill>
              </a:rPr>
              <a:t>Es tenerle en consideración, valorar, poner atención, estimar</a:t>
            </a:r>
          </a:p>
          <a:p>
            <a:r>
              <a:rPr lang="es-ES" b="1" dirty="0">
                <a:solidFill>
                  <a:schemeClr val="bg1"/>
                </a:solidFill>
              </a:rPr>
              <a:t>Es reconocer su trabajo su dedicación en la obra del Señor.</a:t>
            </a:r>
          </a:p>
          <a:p>
            <a:r>
              <a:rPr lang="es-ES" b="1" dirty="0">
                <a:solidFill>
                  <a:schemeClr val="bg1"/>
                </a:solidFill>
              </a:rPr>
              <a:t>Porque:</a:t>
            </a:r>
          </a:p>
          <a:p>
            <a:r>
              <a:rPr lang="es-ES" b="1" dirty="0">
                <a:solidFill>
                  <a:schemeClr val="bg1"/>
                </a:solidFill>
              </a:rPr>
              <a:t>Nos dirigen.</a:t>
            </a:r>
          </a:p>
          <a:p>
            <a:r>
              <a:rPr lang="es-ES" b="1" dirty="0">
                <a:solidFill>
                  <a:schemeClr val="bg1"/>
                </a:solidFill>
              </a:rPr>
              <a:t>Nos instruyen.</a:t>
            </a:r>
          </a:p>
          <a:p>
            <a:pPr algn="ctr"/>
            <a:r>
              <a:rPr lang="es-ES" b="1" u="sng" dirty="0">
                <a:solidFill>
                  <a:schemeClr val="bg1"/>
                </a:solidFill>
                <a:highlight>
                  <a:srgbClr val="000000"/>
                </a:highlight>
              </a:rPr>
              <a:t>V.13.</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5560" y="-1"/>
            <a:ext cx="4348439" cy="6857999"/>
          </a:xfrm>
          <a:prstGeom prst="rect">
            <a:avLst/>
          </a:prstGeom>
        </p:spPr>
      </p:pic>
    </p:spTree>
    <p:extLst>
      <p:ext uri="{BB962C8B-B14F-4D97-AF65-F5344CB8AC3E}">
        <p14:creationId xmlns:p14="http://schemas.microsoft.com/office/powerpoint/2010/main" val="177050311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5078303" cy="6835417"/>
          </a:xfrm>
        </p:spPr>
        <p:txBody>
          <a:bodyPr>
            <a:normAutofit fontScale="92500" lnSpcReduction="10000"/>
          </a:bodyPr>
          <a:lstStyle/>
          <a:p>
            <a:r>
              <a:rPr lang="es-ES" b="1" u="sng" dirty="0">
                <a:highlight>
                  <a:srgbClr val="00FF00"/>
                </a:highlight>
              </a:rPr>
              <a:t>y que los tengáis en muy alta estima</a:t>
            </a:r>
            <a:r>
              <a:rPr lang="es-ES" b="1" dirty="0">
                <a:solidFill>
                  <a:schemeClr val="bg1"/>
                </a:solidFill>
              </a:rPr>
              <a:t> con amor, por causa de su trabajo. Vivid en paz los unos con los otros. </a:t>
            </a:r>
          </a:p>
          <a:p>
            <a:r>
              <a:rPr lang="es-ES" b="1" dirty="0">
                <a:solidFill>
                  <a:schemeClr val="bg1"/>
                </a:solidFill>
              </a:rPr>
              <a:t>Debemos de tenerlo en:</a:t>
            </a:r>
          </a:p>
          <a:p>
            <a:r>
              <a:rPr lang="es-ES" b="1" u="sng" dirty="0">
                <a:solidFill>
                  <a:srgbClr val="FF0000"/>
                </a:solidFill>
              </a:rPr>
              <a:t>Muy alta estima</a:t>
            </a:r>
            <a:r>
              <a:rPr lang="es-ES" b="1" dirty="0">
                <a:solidFill>
                  <a:srgbClr val="FF0000"/>
                </a:solidFill>
              </a:rPr>
              <a:t>-</a:t>
            </a:r>
            <a:r>
              <a:rPr lang="es-ES" b="1" dirty="0">
                <a:solidFill>
                  <a:schemeClr val="bg1"/>
                </a:solidFill>
              </a:rPr>
              <a:t> </a:t>
            </a:r>
            <a:r>
              <a:rPr lang="es-ES" b="1" dirty="0" err="1">
                <a:solidFill>
                  <a:schemeClr val="bg1"/>
                </a:solidFill>
              </a:rPr>
              <a:t>jegeomai</a:t>
            </a:r>
            <a:r>
              <a:rPr lang="es-ES" b="1" dirty="0">
                <a:solidFill>
                  <a:schemeClr val="bg1"/>
                </a:solidFill>
              </a:rPr>
              <a:t> (</a:t>
            </a:r>
            <a:r>
              <a:rPr lang="es-ES" b="1" dirty="0" err="1">
                <a:solidFill>
                  <a:schemeClr val="bg1"/>
                </a:solidFill>
              </a:rPr>
              <a:t>ἡγέομ</a:t>
            </a:r>
            <a:r>
              <a:rPr lang="es-ES" b="1" dirty="0">
                <a:solidFill>
                  <a:schemeClr val="bg1"/>
                </a:solidFill>
              </a:rPr>
              <a:t>αι, G2233), significa conducir; luego, conducir ante la mente, suponer, considerar, estimar. </a:t>
            </a:r>
          </a:p>
          <a:p>
            <a:r>
              <a:rPr lang="es-ES" b="1" dirty="0">
                <a:solidFill>
                  <a:schemeClr val="bg1"/>
                </a:solidFill>
              </a:rPr>
              <a:t>Debemos de tenerlo en muy alta estima, la misma palabra aparece en:</a:t>
            </a:r>
          </a:p>
          <a:p>
            <a:pPr algn="ctr"/>
            <a:r>
              <a:rPr lang="es-ES" b="1" u="sng" dirty="0">
                <a:solidFill>
                  <a:schemeClr val="bg1"/>
                </a:solidFill>
                <a:highlight>
                  <a:srgbClr val="000000"/>
                </a:highlight>
              </a:rPr>
              <a:t>Filipenses.2:3.</a:t>
            </a:r>
          </a:p>
          <a:p>
            <a:r>
              <a:rPr lang="es-ES" b="1" dirty="0">
                <a:solidFill>
                  <a:schemeClr val="bg1"/>
                </a:solidFill>
              </a:rPr>
              <a:t>Nada hagáis por egoísmo o por vanagloria, sino que con actitud humilde cada uno de vosotros </a:t>
            </a:r>
            <a:r>
              <a:rPr lang="es-ES" b="1" u="sng" dirty="0">
                <a:effectLst>
                  <a:outerShdw blurRad="38100" dist="38100" dir="2700000" algn="tl">
                    <a:srgbClr val="000000">
                      <a:alpha val="43137"/>
                    </a:srgbClr>
                  </a:outerShdw>
                </a:effectLst>
                <a:highlight>
                  <a:srgbClr val="00FFFF"/>
                </a:highlight>
              </a:rPr>
              <a:t>considere al otro como más importante que a sí mismo,</a:t>
            </a:r>
            <a:r>
              <a:rPr lang="es-ES" b="1" dirty="0">
                <a:solidFill>
                  <a:schemeClr val="bg1"/>
                </a:solidFill>
              </a:rPr>
              <a:t>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8304" y="22581"/>
            <a:ext cx="4063667" cy="6835417"/>
          </a:xfrm>
          <a:prstGeom prst="rect">
            <a:avLst/>
          </a:prstGeom>
          <a:solidFill>
            <a:srgbClr val="C00000"/>
          </a:solidFill>
        </p:spPr>
      </p:pic>
    </p:spTree>
    <p:extLst>
      <p:ext uri="{BB962C8B-B14F-4D97-AF65-F5344CB8AC3E}">
        <p14:creationId xmlns:p14="http://schemas.microsoft.com/office/powerpoint/2010/main" val="261937668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dirty="0">
                <a:solidFill>
                  <a:schemeClr val="bg1"/>
                </a:solidFill>
              </a:rPr>
              <a:t>Debemos reconocer a los que trabajan en Él Señor.</a:t>
            </a:r>
          </a:p>
          <a:p>
            <a:pPr algn="ctr"/>
            <a:r>
              <a:rPr lang="es-ES" b="1" u="sng" dirty="0">
                <a:solidFill>
                  <a:schemeClr val="bg1"/>
                </a:solidFill>
                <a:highlight>
                  <a:srgbClr val="000000"/>
                </a:highlight>
              </a:rPr>
              <a:t>I Corintios.16:18.</a:t>
            </a:r>
          </a:p>
          <a:p>
            <a:r>
              <a:rPr lang="es-ES" b="1" dirty="0">
                <a:solidFill>
                  <a:schemeClr val="bg1"/>
                </a:solidFill>
              </a:rPr>
              <a:t>Porque ellos han recreado mi espíritu y el vuestro. Por tanto, </a:t>
            </a:r>
            <a:r>
              <a:rPr lang="es-ES" b="1" u="sng" dirty="0">
                <a:solidFill>
                  <a:schemeClr val="bg1"/>
                </a:solidFill>
                <a:highlight>
                  <a:srgbClr val="FF00FF"/>
                </a:highlight>
              </a:rPr>
              <a:t>reconoced a tales personas.</a:t>
            </a:r>
            <a:r>
              <a:rPr lang="es-ES" b="1" dirty="0">
                <a:solidFill>
                  <a:schemeClr val="bg1"/>
                </a:solidFill>
              </a:rPr>
              <a:t> </a:t>
            </a:r>
          </a:p>
          <a:p>
            <a:r>
              <a:rPr lang="es-ES" b="1" dirty="0">
                <a:solidFill>
                  <a:schemeClr val="bg1"/>
                </a:solidFill>
              </a:rPr>
              <a:t>Debemos de reconocerle el trabajo que hacen.</a:t>
            </a:r>
          </a:p>
          <a:p>
            <a:r>
              <a:rPr lang="es-ES" b="1" dirty="0">
                <a:solidFill>
                  <a:schemeClr val="bg1"/>
                </a:solidFill>
              </a:rPr>
              <a:t>Vivir en paz con Ellos.</a:t>
            </a:r>
          </a:p>
          <a:p>
            <a:r>
              <a:rPr lang="es-ES" b="1" dirty="0">
                <a:solidFill>
                  <a:schemeClr val="bg1"/>
                </a:solidFill>
              </a:rPr>
              <a:t>Pero lamentablemente muchas veces en vez de reconocerle por su trabajo le hacemos la vida imposible.</a:t>
            </a:r>
          </a:p>
          <a:p>
            <a:r>
              <a:rPr lang="es-ES" b="1" dirty="0">
                <a:solidFill>
                  <a:schemeClr val="bg1"/>
                </a:solidFill>
              </a:rPr>
              <a:t>Los menospreciamos.</a:t>
            </a:r>
          </a:p>
          <a:p>
            <a:r>
              <a:rPr lang="es-ES" b="1" dirty="0">
                <a:solidFill>
                  <a:schemeClr val="bg1"/>
                </a:solidFill>
              </a:rPr>
              <a:t>Los calumniamos.</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22581"/>
            <a:ext cx="4235120" cy="6835417"/>
          </a:xfrm>
          <a:prstGeom prst="rect">
            <a:avLst/>
          </a:prstGeom>
          <a:solidFill>
            <a:srgbClr val="00B0F0"/>
          </a:solidFill>
        </p:spPr>
      </p:pic>
    </p:spTree>
    <p:extLst>
      <p:ext uri="{BB962C8B-B14F-4D97-AF65-F5344CB8AC3E}">
        <p14:creationId xmlns:p14="http://schemas.microsoft.com/office/powerpoint/2010/main" val="14539448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lstStyle/>
          <a:p>
            <a:r>
              <a:rPr lang="es-ES" b="1" dirty="0">
                <a:solidFill>
                  <a:schemeClr val="bg1"/>
                </a:solidFill>
              </a:rPr>
              <a:t>Les faltamos el respeto.</a:t>
            </a:r>
          </a:p>
          <a:p>
            <a:r>
              <a:rPr lang="es-ES" b="1" dirty="0">
                <a:solidFill>
                  <a:schemeClr val="bg1"/>
                </a:solidFill>
              </a:rPr>
              <a:t>Pablo hablando de los ancianos dice:</a:t>
            </a:r>
          </a:p>
          <a:p>
            <a:pPr algn="ctr"/>
            <a:r>
              <a:rPr lang="es-ES" b="1" u="sng" dirty="0">
                <a:solidFill>
                  <a:schemeClr val="bg1"/>
                </a:solidFill>
                <a:highlight>
                  <a:srgbClr val="000000"/>
                </a:highlight>
              </a:rPr>
              <a:t>I Timoteo.5:17.</a:t>
            </a:r>
          </a:p>
          <a:p>
            <a:r>
              <a:rPr lang="es-ES" b="1" dirty="0">
                <a:solidFill>
                  <a:schemeClr val="bg1"/>
                </a:solidFill>
              </a:rPr>
              <a:t>Los ancianos que gobiernan bien sean considerados dignos de doble honor, </a:t>
            </a:r>
            <a:r>
              <a:rPr lang="es-ES" b="1" u="sng" dirty="0">
                <a:solidFill>
                  <a:schemeClr val="bg1"/>
                </a:solidFill>
                <a:highlight>
                  <a:srgbClr val="000080"/>
                </a:highlight>
              </a:rPr>
              <a:t>principalmente los que trabajan en la predicación y en la enseñanza.</a:t>
            </a:r>
            <a:r>
              <a:rPr lang="es-ES" b="1" dirty="0">
                <a:solidFill>
                  <a:schemeClr val="bg1"/>
                </a:solidFill>
              </a:rPr>
              <a:t> </a:t>
            </a:r>
          </a:p>
          <a:p>
            <a:r>
              <a:rPr lang="es-ES" b="1" dirty="0">
                <a:solidFill>
                  <a:schemeClr val="bg1"/>
                </a:solidFill>
              </a:rPr>
              <a:t>Aunque Él predicador no sea un anciano, pero hace el trabajo de predicar y enseñar edificar a la iglesia el cuerpo de Cristo.</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1"/>
            <a:ext cx="4237149" cy="6857999"/>
          </a:xfrm>
          <a:prstGeom prst="rect">
            <a:avLst/>
          </a:prstGeom>
        </p:spPr>
      </p:pic>
    </p:spTree>
    <p:extLst>
      <p:ext uri="{BB962C8B-B14F-4D97-AF65-F5344CB8AC3E}">
        <p14:creationId xmlns:p14="http://schemas.microsoft.com/office/powerpoint/2010/main" val="349887190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fontScale="92500" lnSpcReduction="10000"/>
          </a:bodyPr>
          <a:lstStyle/>
          <a:p>
            <a:r>
              <a:rPr lang="es-ES" b="1" dirty="0">
                <a:solidFill>
                  <a:schemeClr val="bg1"/>
                </a:solidFill>
              </a:rPr>
              <a:t>Debemos considerarlo digno de doble honor por su trabajado de predicar y enseñar. </a:t>
            </a:r>
          </a:p>
          <a:p>
            <a:r>
              <a:rPr lang="es-ES" b="1" dirty="0">
                <a:solidFill>
                  <a:schemeClr val="bg1"/>
                </a:solidFill>
              </a:rPr>
              <a:t>Debemos de tenerlo en alta estima.</a:t>
            </a:r>
          </a:p>
          <a:p>
            <a:pPr algn="ctr"/>
            <a:r>
              <a:rPr lang="es-ES" b="1" u="sng" dirty="0">
                <a:solidFill>
                  <a:schemeClr val="bg1"/>
                </a:solidFill>
                <a:highlight>
                  <a:srgbClr val="000000"/>
                </a:highlight>
              </a:rPr>
              <a:t>Filipenses.2:29.</a:t>
            </a:r>
          </a:p>
          <a:p>
            <a:r>
              <a:rPr lang="es-ES" b="1" dirty="0">
                <a:solidFill>
                  <a:schemeClr val="bg1"/>
                </a:solidFill>
              </a:rPr>
              <a:t>Recibidlo, pues, en el Señor con todo gozo, </a:t>
            </a:r>
            <a:r>
              <a:rPr lang="es-ES" b="1" u="sng" dirty="0">
                <a:solidFill>
                  <a:schemeClr val="bg1"/>
                </a:solidFill>
                <a:effectLst>
                  <a:outerShdw blurRad="38100" dist="38100" dir="2700000" algn="tl">
                    <a:srgbClr val="000000">
                      <a:alpha val="43137"/>
                    </a:srgbClr>
                  </a:outerShdw>
                </a:effectLst>
                <a:highlight>
                  <a:srgbClr val="800000"/>
                </a:highlight>
              </a:rPr>
              <a:t>y tened en alta estima</a:t>
            </a:r>
            <a:r>
              <a:rPr lang="es-ES" b="1" dirty="0">
                <a:solidFill>
                  <a:schemeClr val="bg1"/>
                </a:solidFill>
              </a:rPr>
              <a:t> a los que son como él; </a:t>
            </a:r>
          </a:p>
          <a:p>
            <a:r>
              <a:rPr lang="es-ES" b="1" dirty="0">
                <a:solidFill>
                  <a:schemeClr val="bg1"/>
                </a:solidFill>
              </a:rPr>
              <a:t>Porque muchos arriesgan su vida por la obra del Señor.</a:t>
            </a:r>
          </a:p>
          <a:p>
            <a:pPr algn="ctr"/>
            <a:r>
              <a:rPr lang="es-ES" b="1" u="sng" dirty="0">
                <a:solidFill>
                  <a:schemeClr val="bg1"/>
                </a:solidFill>
                <a:highlight>
                  <a:srgbClr val="000000"/>
                </a:highlight>
              </a:rPr>
              <a:t>Filipenses.2:30.</a:t>
            </a:r>
          </a:p>
          <a:p>
            <a:r>
              <a:rPr lang="es-ES" b="1" u="sng" dirty="0">
                <a:solidFill>
                  <a:schemeClr val="bg1"/>
                </a:solidFill>
                <a:highlight>
                  <a:srgbClr val="0000FF"/>
                </a:highlight>
              </a:rPr>
              <a:t>porque estuvo al borde de la muerte por la obra de Cristo,</a:t>
            </a:r>
            <a:r>
              <a:rPr lang="es-ES" b="1" dirty="0">
                <a:solidFill>
                  <a:schemeClr val="bg1"/>
                </a:solidFill>
              </a:rPr>
              <a:t> arriesgando su vida para completar lo que faltaba en vuestro servicio hacia mí.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1" y="-1"/>
            <a:ext cx="4235121" cy="6857999"/>
          </a:xfrm>
          <a:prstGeom prst="rect">
            <a:avLst/>
          </a:prstGeom>
        </p:spPr>
      </p:pic>
    </p:spTree>
    <p:extLst>
      <p:ext uri="{BB962C8B-B14F-4D97-AF65-F5344CB8AC3E}">
        <p14:creationId xmlns:p14="http://schemas.microsoft.com/office/powerpoint/2010/main" val="276318918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906851" cy="6835417"/>
          </a:xfrm>
        </p:spPr>
        <p:txBody>
          <a:bodyPr>
            <a:normAutofit lnSpcReduction="10000"/>
          </a:bodyPr>
          <a:lstStyle/>
          <a:p>
            <a:r>
              <a:rPr lang="es-ES" b="1" dirty="0">
                <a:solidFill>
                  <a:schemeClr val="bg1"/>
                </a:solidFill>
              </a:rPr>
              <a:t>Porque los predicadores sufren penalidades.</a:t>
            </a:r>
          </a:p>
          <a:p>
            <a:pPr algn="ctr"/>
            <a:r>
              <a:rPr lang="es-ES" b="1" u="sng" dirty="0">
                <a:solidFill>
                  <a:schemeClr val="bg1"/>
                </a:solidFill>
                <a:highlight>
                  <a:srgbClr val="000000"/>
                </a:highlight>
              </a:rPr>
              <a:t>II Timoteo.4:5.</a:t>
            </a:r>
          </a:p>
          <a:p>
            <a:r>
              <a:rPr lang="es-ES" b="1" dirty="0">
                <a:solidFill>
                  <a:schemeClr val="bg1"/>
                </a:solidFill>
              </a:rPr>
              <a:t>Pero tú, sé sobrio en todas las cosas, sufre penalidades, </a:t>
            </a:r>
            <a:r>
              <a:rPr lang="es-ES" b="1" u="sng" dirty="0">
                <a:solidFill>
                  <a:schemeClr val="bg1"/>
                </a:solidFill>
                <a:highlight>
                  <a:srgbClr val="800080"/>
                </a:highlight>
              </a:rPr>
              <a:t>haz el trabajo de un evangelista, cumple tu ministerio.</a:t>
            </a:r>
            <a:r>
              <a:rPr lang="es-ES" b="1" dirty="0">
                <a:solidFill>
                  <a:schemeClr val="bg1"/>
                </a:solidFill>
              </a:rPr>
              <a:t> </a:t>
            </a:r>
          </a:p>
          <a:p>
            <a:r>
              <a:rPr lang="es-ES" b="1" u="sng" dirty="0">
                <a:solidFill>
                  <a:srgbClr val="FF0000"/>
                </a:solidFill>
              </a:rPr>
              <a:t>Sufrir penalidades</a:t>
            </a:r>
            <a:r>
              <a:rPr lang="es-ES" b="1" dirty="0">
                <a:solidFill>
                  <a:srgbClr val="FF0000"/>
                </a:solidFill>
              </a:rPr>
              <a:t>-</a:t>
            </a:r>
            <a:r>
              <a:rPr lang="es-ES" b="1" dirty="0">
                <a:solidFill>
                  <a:schemeClr val="bg1"/>
                </a:solidFill>
              </a:rPr>
              <a:t> </a:t>
            </a:r>
            <a:r>
              <a:rPr lang="fr-FR" b="1" dirty="0">
                <a:solidFill>
                  <a:schemeClr val="bg1"/>
                </a:solidFill>
              </a:rPr>
              <a:t> </a:t>
            </a:r>
            <a:r>
              <a:rPr lang="fr-FR" b="1" dirty="0" err="1">
                <a:solidFill>
                  <a:schemeClr val="bg1"/>
                </a:solidFill>
              </a:rPr>
              <a:t>kakopatheo</a:t>
            </a:r>
            <a:r>
              <a:rPr lang="fr-FR" b="1" dirty="0">
                <a:solidFill>
                  <a:schemeClr val="bg1"/>
                </a:solidFill>
              </a:rPr>
              <a:t> (κα</a:t>
            </a:r>
            <a:r>
              <a:rPr lang="fr-FR" b="1" dirty="0" err="1">
                <a:solidFill>
                  <a:schemeClr val="bg1"/>
                </a:solidFill>
              </a:rPr>
              <a:t>κο</a:t>
            </a:r>
            <a:r>
              <a:rPr lang="fr-FR" b="1" dirty="0">
                <a:solidFill>
                  <a:schemeClr val="bg1"/>
                </a:solidFill>
              </a:rPr>
              <a:t>παθέω, G2353), sufrir males.</a:t>
            </a:r>
          </a:p>
          <a:p>
            <a:pPr algn="ctr"/>
            <a:r>
              <a:rPr lang="fr-FR" b="1" u="sng" dirty="0">
                <a:solidFill>
                  <a:schemeClr val="bg1"/>
                </a:solidFill>
                <a:highlight>
                  <a:srgbClr val="000000"/>
                </a:highlight>
              </a:rPr>
              <a:t>II Timoteo.2:3.</a:t>
            </a:r>
          </a:p>
          <a:p>
            <a:r>
              <a:rPr lang="es-ES" b="1" u="sng" dirty="0">
                <a:solidFill>
                  <a:schemeClr val="bg1"/>
                </a:solidFill>
                <a:highlight>
                  <a:srgbClr val="FF0000"/>
                </a:highlight>
              </a:rPr>
              <a:t>Sufre penalidades conmigo,</a:t>
            </a:r>
            <a:r>
              <a:rPr lang="es-ES" b="1" dirty="0">
                <a:solidFill>
                  <a:schemeClr val="bg1"/>
                </a:solidFill>
              </a:rPr>
              <a:t> como buen soldado de Cristo Jesús. </a:t>
            </a:r>
          </a:p>
          <a:p>
            <a:r>
              <a:rPr lang="es-ES" b="1" dirty="0" err="1">
                <a:solidFill>
                  <a:schemeClr val="bg1"/>
                </a:solidFill>
              </a:rPr>
              <a:t>Èl</a:t>
            </a:r>
            <a:r>
              <a:rPr lang="es-ES" b="1" dirty="0">
                <a:solidFill>
                  <a:schemeClr val="bg1"/>
                </a:solidFill>
              </a:rPr>
              <a:t> predicador sufre muchas aflicciones.</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6850" y="-1"/>
            <a:ext cx="4235121" cy="6858000"/>
          </a:xfrm>
          <a:prstGeom prst="rect">
            <a:avLst/>
          </a:prstGeom>
        </p:spPr>
      </p:pic>
    </p:spTree>
    <p:extLst>
      <p:ext uri="{BB962C8B-B14F-4D97-AF65-F5344CB8AC3E}">
        <p14:creationId xmlns:p14="http://schemas.microsoft.com/office/powerpoint/2010/main" val="355856603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3">
                                            <p:txEl>
                                              <p:pRg st="6" end="6"/>
                                            </p:txEl>
                                          </p:spTgt>
                                        </p:tgtEl>
                                        <p:attrNameLst>
                                          <p:attrName>style.visibility</p:attrName>
                                        </p:attrNameLst>
                                      </p:cBhvr>
                                      <p:to>
                                        <p:strVal val="visible"/>
                                      </p:to>
                                    </p:set>
                                    <p:animEffect transition="in" filter="fade">
                                      <p:cBhvr>
                                        <p:cTn id="56" dur="1000"/>
                                        <p:tgtEl>
                                          <p:spTgt spid="3">
                                            <p:txEl>
                                              <p:pRg st="6" end="6"/>
                                            </p:txEl>
                                          </p:spTgt>
                                        </p:tgtEl>
                                      </p:cBhvr>
                                    </p:animEffect>
                                    <p:anim calcmode="lin" valueType="num">
                                      <p:cBhvr>
                                        <p:cTn id="5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28" y="0"/>
            <a:ext cx="9139944" cy="6858000"/>
          </a:xfrm>
          <a:prstGeom prst="rect">
            <a:avLst/>
          </a:prstGeom>
        </p:spPr>
      </p:pic>
      <p:sp>
        <p:nvSpPr>
          <p:cNvPr id="3" name="Marcador de contenido 2"/>
          <p:cNvSpPr>
            <a:spLocks noGrp="1"/>
          </p:cNvSpPr>
          <p:nvPr>
            <p:ph idx="1"/>
          </p:nvPr>
        </p:nvSpPr>
        <p:spPr>
          <a:xfrm>
            <a:off x="0" y="22582"/>
            <a:ext cx="4787153" cy="6835417"/>
          </a:xfrm>
        </p:spPr>
        <p:txBody>
          <a:bodyPr/>
          <a:lstStyle/>
          <a:p>
            <a:pPr algn="ctr"/>
            <a:r>
              <a:rPr lang="es-ES" b="1" u="sng" dirty="0">
                <a:solidFill>
                  <a:schemeClr val="bg1"/>
                </a:solidFill>
                <a:highlight>
                  <a:srgbClr val="000000"/>
                </a:highlight>
              </a:rPr>
              <a:t>II Timoteo.1:8.</a:t>
            </a:r>
          </a:p>
          <a:p>
            <a:r>
              <a:rPr lang="es-ES" b="1" dirty="0">
                <a:solidFill>
                  <a:schemeClr val="bg1"/>
                </a:solidFill>
              </a:rPr>
              <a:t>Por tanto, no te avergüences del testimonio de nuestro Señor, ni de mí, prisionero suyo, </a:t>
            </a:r>
            <a:r>
              <a:rPr lang="es-ES" b="1" u="sng" dirty="0">
                <a:effectLst>
                  <a:outerShdw blurRad="38100" dist="38100" dir="2700000" algn="tl">
                    <a:srgbClr val="000000">
                      <a:alpha val="43137"/>
                    </a:srgbClr>
                  </a:outerShdw>
                </a:effectLst>
                <a:highlight>
                  <a:srgbClr val="FFFF00"/>
                </a:highlight>
              </a:rPr>
              <a:t>sino participa conmigo en las aflicciones por el evangelio,</a:t>
            </a:r>
            <a:r>
              <a:rPr lang="es-ES" b="1" dirty="0">
                <a:solidFill>
                  <a:schemeClr val="bg1"/>
                </a:solidFill>
              </a:rPr>
              <a:t> según el poder de Dios, </a:t>
            </a:r>
          </a:p>
          <a:p>
            <a:r>
              <a:rPr lang="es-ES" b="1" dirty="0">
                <a:solidFill>
                  <a:schemeClr val="bg1"/>
                </a:solidFill>
              </a:rPr>
              <a:t>Debemos sujetarnos atraves de la palabra a ellos.</a:t>
            </a:r>
          </a:p>
          <a:p>
            <a:pPr algn="ctr"/>
            <a:r>
              <a:rPr lang="es-ES" b="1" u="sng" dirty="0">
                <a:solidFill>
                  <a:schemeClr val="bg1"/>
                </a:solidFill>
                <a:highlight>
                  <a:srgbClr val="000000"/>
                </a:highlight>
              </a:rPr>
              <a:t>I Corintios.16:16.</a:t>
            </a:r>
          </a:p>
          <a:p>
            <a:r>
              <a:rPr lang="es-ES" b="1" dirty="0">
                <a:solidFill>
                  <a:schemeClr val="bg1"/>
                </a:solidFill>
              </a:rPr>
              <a:t>que también vosotros estéis en sujeción a los que son como ellos, </a:t>
            </a:r>
            <a:r>
              <a:rPr lang="es-ES" b="1" u="sng" dirty="0">
                <a:highlight>
                  <a:srgbClr val="00FF00"/>
                </a:highlight>
              </a:rPr>
              <a:t>y a todo el que ayuda en la obra y trabaja.</a:t>
            </a:r>
            <a:r>
              <a:rPr lang="es-ES" b="1" dirty="0">
                <a:solidFill>
                  <a:schemeClr val="bg1"/>
                </a:solidFill>
              </a:rPr>
              <a:t> </a:t>
            </a:r>
          </a:p>
        </p:txBody>
      </p:sp>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7153" y="22581"/>
            <a:ext cx="4354819" cy="6835418"/>
          </a:xfrm>
          <a:prstGeom prst="rect">
            <a:avLst/>
          </a:prstGeom>
          <a:solidFill>
            <a:srgbClr val="00B0F0"/>
          </a:solidFill>
        </p:spPr>
      </p:pic>
    </p:spTree>
    <p:extLst>
      <p:ext uri="{BB962C8B-B14F-4D97-AF65-F5344CB8AC3E}">
        <p14:creationId xmlns:p14="http://schemas.microsoft.com/office/powerpoint/2010/main" val="311414130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7"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7"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178</TotalTime>
  <Words>1635</Words>
  <Application>Microsoft Office PowerPoint</Application>
  <PresentationFormat>Presentación en pantalla (4:3)</PresentationFormat>
  <Paragraphs>142</Paragraphs>
  <Slides>20</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20</vt:i4>
      </vt:variant>
    </vt:vector>
  </HeadingPairs>
  <TitlesOfParts>
    <vt:vector size="30" baseType="lpstr">
      <vt:lpstr>Al Bayan Plain</vt:lpstr>
      <vt:lpstr>Al Nile</vt:lpstr>
      <vt:lpstr>Arial</vt:lpstr>
      <vt:lpstr>Britannic Bold</vt:lpstr>
      <vt:lpstr>Calibri</vt:lpstr>
      <vt:lpstr>Calibri Light</vt:lpstr>
      <vt:lpstr>Cambria</vt:lpstr>
      <vt:lpstr>Century Gothic</vt:lpstr>
      <vt:lpstr>Cochin</vt:lpstr>
      <vt:lpstr>Tema de Office</vt:lpstr>
      <vt:lpstr>¿COMO VER AL PREDICADOR?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CONCLUSIÓN:</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MARIO</dc:creator>
  <cp:lastModifiedBy>Mario Moreno</cp:lastModifiedBy>
  <cp:revision>26</cp:revision>
  <dcterms:created xsi:type="dcterms:W3CDTF">2019-05-13T16:03:36Z</dcterms:created>
  <dcterms:modified xsi:type="dcterms:W3CDTF">2024-10-08T20:23:17Z</dcterms:modified>
</cp:coreProperties>
</file>