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6.jpg" ContentType="image/gif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319" r:id="rId32"/>
    <p:sldId id="287" r:id="rId3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6164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2515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0746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úmero de diapositiva">
            <a:extLst>
              <a:ext uri="{FF2B5EF4-FFF2-40B4-BE49-F238E27FC236}">
                <a16:creationId xmlns:a16="http://schemas.microsoft.com/office/drawing/2014/main" id="{9509371E-2EA5-697C-664D-1AC1B9C6D04A}"/>
              </a:ext>
            </a:extLst>
          </p:cNvPr>
          <p:cNvSpPr txBox="1">
            <a:spLocks noGrp="1"/>
          </p:cNvSpPr>
          <p:nvPr>
            <p:ph type="sldNum" sz="quarter" idx="10"/>
          </p:nvPr>
        </p:nvSpPr>
        <p:spPr>
          <a:xfrm>
            <a:off x="4446588" y="6330952"/>
            <a:ext cx="241300" cy="258763"/>
          </a:xfrm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>
            <a:lvl1pPr>
              <a:defRPr>
                <a:solidFill>
                  <a:srgbClr val="6F6A5A"/>
                </a:solidFill>
                <a:latin typeface="Cochin"/>
                <a:ea typeface="Cochin"/>
                <a:cs typeface="Cochin"/>
                <a:sym typeface="Cochin"/>
              </a:defRPr>
            </a:lvl1pPr>
          </a:lstStyle>
          <a:p>
            <a:fld id="{252D97F6-1B40-4E0E-916B-E7E84456EDA4}" type="slidenum">
              <a:rPr lang="es-NI" altLang="es-NI"/>
              <a:pPr/>
              <a:t>‹Nº›</a:t>
            </a:fld>
            <a:endParaRPr lang="es-NI" altLang="es-NI"/>
          </a:p>
        </p:txBody>
      </p:sp>
    </p:spTree>
    <p:extLst>
      <p:ext uri="{BB962C8B-B14F-4D97-AF65-F5344CB8AC3E}">
        <p14:creationId xmlns:p14="http://schemas.microsoft.com/office/powerpoint/2010/main" val="184367844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622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1624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847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9163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907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561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064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392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EDA1A-B5B7-4B1F-90FB-E77A427DEECA}" type="datetimeFigureOut">
              <a:rPr lang="es-ES" smtClean="0"/>
              <a:t>08/10/2022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7B13F-1675-477F-88B6-F51677DC419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72086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highlight>
                  <a:srgbClr val="0000FF"/>
                </a:highlight>
              </a:rPr>
              <a:t>¿CUANDO CRISTO VENGA POR SEGUNDA VEZ COMO NOS HALLARA?</a:t>
            </a:r>
          </a:p>
          <a:p>
            <a:r>
              <a:rPr lang="es-ES" b="1" u="sng" dirty="0">
                <a:solidFill>
                  <a:srgbClr val="FF0000"/>
                </a:solidFill>
              </a:rPr>
              <a:t>INTRODUCCION:</a:t>
            </a:r>
          </a:p>
          <a:p>
            <a:r>
              <a:rPr lang="es-ES" b="1" dirty="0">
                <a:solidFill>
                  <a:schemeClr val="bg1"/>
                </a:solidFill>
              </a:rPr>
              <a:t>La venida de nuestra Señor Jesucristo es una realidad es inminente.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II Pedro.3:10.</a:t>
            </a:r>
          </a:p>
          <a:p>
            <a:r>
              <a:rPr lang="es-ES" b="1" dirty="0">
                <a:solidFill>
                  <a:schemeClr val="bg1"/>
                </a:solidFill>
              </a:rPr>
              <a:t>Pero el día del Señor vendrá como ladrón, en el cual los cielos pasarán con gran estruendo, y los elementos serán destruidos con fuego intenso, y la tierra y las obras que hay en ella serán quemadas. 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924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/>
          </a:bodyPr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V.38.</a:t>
            </a:r>
          </a:p>
          <a:p>
            <a:r>
              <a:rPr lang="es-ES" b="1" dirty="0">
                <a:solidFill>
                  <a:schemeClr val="bg1"/>
                </a:solidFill>
              </a:rPr>
              <a:t>Pues así como en aquellos días antes del diluvio estaban comiendo y bebiendo, casándose y dándose en matrimonio, hasta el día en que entró Noé en el arca,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V.39.</a:t>
            </a:r>
          </a:p>
          <a:p>
            <a:r>
              <a:rPr lang="es-ES" b="1" dirty="0">
                <a:solidFill>
                  <a:schemeClr val="bg1"/>
                </a:solidFill>
              </a:rPr>
              <a:t>y no comprendieron hasta que vino el diluvio y se los llevó a todos; así será la venida del Hijo del Hombre.</a:t>
            </a:r>
          </a:p>
          <a:p>
            <a:r>
              <a:rPr lang="es-ES" b="1" dirty="0">
                <a:solidFill>
                  <a:schemeClr val="bg1"/>
                </a:solidFill>
              </a:rPr>
              <a:t>Así como en los días de Noé que la gente no hizo caso a la predicación de Noé.</a:t>
            </a:r>
          </a:p>
        </p:txBody>
      </p:sp>
    </p:spTree>
    <p:extLst>
      <p:ext uri="{BB962C8B-B14F-4D97-AF65-F5344CB8AC3E}">
        <p14:creationId xmlns:p14="http://schemas.microsoft.com/office/powerpoint/2010/main" val="590203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Así será cuando Cristo venga la gente y muchos hermanos no hacen caso al llamado que Cristo nos esta haciendo atraves de su palabra.</a:t>
            </a:r>
          </a:p>
          <a:p>
            <a:r>
              <a:rPr lang="es-ES" b="1" dirty="0">
                <a:solidFill>
                  <a:schemeClr val="bg1"/>
                </a:solidFill>
              </a:rPr>
              <a:t>Muchos piensan comamos y bebemos que mañana moriremos.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Isaias.22:13.</a:t>
            </a:r>
          </a:p>
          <a:p>
            <a:r>
              <a:rPr lang="es-ES" b="1" dirty="0">
                <a:solidFill>
                  <a:schemeClr val="bg1"/>
                </a:solidFill>
              </a:rPr>
              <a:t>Sin embargo hay gozo y alegría, matanza de bueyes y degüello de ovejas; comiendo carne y bebiendo vino, dicen: Comamos y bebamos, que mañana moriremos. </a:t>
            </a:r>
          </a:p>
        </p:txBody>
      </p:sp>
    </p:spTree>
    <p:extLst>
      <p:ext uri="{BB962C8B-B14F-4D97-AF65-F5344CB8AC3E}">
        <p14:creationId xmlns:p14="http://schemas.microsoft.com/office/powerpoint/2010/main" val="3976297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Este es el pensamiento de la mayoría de personas en el mundo y de algunos hermanos en Cristo.</a:t>
            </a:r>
          </a:p>
          <a:p>
            <a:r>
              <a:rPr lang="es-ES" b="1" dirty="0">
                <a:solidFill>
                  <a:schemeClr val="bg1"/>
                </a:solidFill>
              </a:rPr>
              <a:t>Cuidado cuando Cristo venga nos halle de esa manera.</a:t>
            </a:r>
          </a:p>
          <a:p>
            <a:pPr algn="ctr"/>
            <a:r>
              <a:rPr lang="es-ES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¿Nos hallara amando mas este mundo?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II Timoteo.4:10.</a:t>
            </a:r>
          </a:p>
          <a:p>
            <a:r>
              <a:rPr lang="es-ES" b="1" dirty="0">
                <a:solidFill>
                  <a:schemeClr val="bg1"/>
                </a:solidFill>
              </a:rPr>
              <a:t>pues </a:t>
            </a:r>
            <a:r>
              <a:rPr lang="es-ES" b="1" dirty="0" err="1">
                <a:solidFill>
                  <a:schemeClr val="bg1"/>
                </a:solidFill>
              </a:rPr>
              <a:t>Demas</a:t>
            </a:r>
            <a:r>
              <a:rPr lang="es-ES" b="1" dirty="0">
                <a:solidFill>
                  <a:schemeClr val="bg1"/>
                </a:solidFill>
              </a:rPr>
              <a:t> me ha abandonado, habiendo amado este mundo presente, y se ha ido a Tesalónica; </a:t>
            </a:r>
            <a:r>
              <a:rPr lang="es-ES" b="1" dirty="0" err="1">
                <a:solidFill>
                  <a:schemeClr val="bg1"/>
                </a:solidFill>
              </a:rPr>
              <a:t>Crescente</a:t>
            </a:r>
            <a:r>
              <a:rPr lang="es-ES" b="1" dirty="0">
                <a:solidFill>
                  <a:schemeClr val="bg1"/>
                </a:solidFill>
              </a:rPr>
              <a:t> se fue a Galacia y Tito a Dalmacia. </a:t>
            </a:r>
          </a:p>
        </p:txBody>
      </p:sp>
    </p:spTree>
    <p:extLst>
      <p:ext uri="{BB962C8B-B14F-4D97-AF65-F5344CB8AC3E}">
        <p14:creationId xmlns:p14="http://schemas.microsoft.com/office/powerpoint/2010/main" val="146424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Demás un discípulo amo mas este mundo así muchos hermanos están en este mundo porque les atrae mas este mundo que las cosas de Dios.</a:t>
            </a:r>
          </a:p>
          <a:p>
            <a:r>
              <a:rPr lang="es-ES" b="1" dirty="0">
                <a:solidFill>
                  <a:schemeClr val="bg1"/>
                </a:solidFill>
              </a:rPr>
              <a:t>Por eso no debemos amar este mundo.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I Juan.2:15-17.</a:t>
            </a:r>
          </a:p>
          <a:p>
            <a:r>
              <a:rPr lang="es-ES" b="1" dirty="0">
                <a:solidFill>
                  <a:schemeClr val="bg1"/>
                </a:solidFill>
              </a:rPr>
              <a:t>No améis al mundo ni las cosas que están en el mundo. Si alguno ama al mundo, el amor del Padre no está en él.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V.16.</a:t>
            </a:r>
          </a:p>
        </p:txBody>
      </p:sp>
    </p:spTree>
    <p:extLst>
      <p:ext uri="{BB962C8B-B14F-4D97-AF65-F5344CB8AC3E}">
        <p14:creationId xmlns:p14="http://schemas.microsoft.com/office/powerpoint/2010/main" val="804626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Porque todo lo que hay en el mundo, la pasión de la carne, la pasión de los ojos y la arrogancia de la vida, no proviene del Padre, sino del mundo.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V.17.</a:t>
            </a:r>
          </a:p>
          <a:p>
            <a:r>
              <a:rPr lang="es-ES" b="1" dirty="0">
                <a:solidFill>
                  <a:schemeClr val="bg1"/>
                </a:solidFill>
              </a:rPr>
              <a:t>Y el mundo pasa, y también sus pasiones, pero el que hace la voluntad de Dios permanece para siempre. </a:t>
            </a:r>
          </a:p>
          <a:p>
            <a:r>
              <a:rPr lang="es-ES" b="1" dirty="0">
                <a:solidFill>
                  <a:schemeClr val="bg1"/>
                </a:solidFill>
              </a:rPr>
              <a:t>Cuidado cuando Cristo venga nos halle amando mas este mundo que a El.</a:t>
            </a:r>
          </a:p>
        </p:txBody>
      </p:sp>
    </p:spTree>
    <p:extLst>
      <p:ext uri="{BB962C8B-B14F-4D97-AF65-F5344CB8AC3E}">
        <p14:creationId xmlns:p14="http://schemas.microsoft.com/office/powerpoint/2010/main" val="250461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pPr algn="ctr"/>
            <a:r>
              <a:rPr lang="es-ES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¿Afanados y preocupados?.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Lucas.10:38-42.</a:t>
            </a:r>
          </a:p>
          <a:p>
            <a:r>
              <a:rPr lang="es-ES" b="1" dirty="0">
                <a:solidFill>
                  <a:schemeClr val="bg1"/>
                </a:solidFill>
              </a:rPr>
              <a:t>Prosiguiendo ellos su camino, él entró en una aldea; y una mujer llamada Marta le recibió en su casa.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V.39.  </a:t>
            </a:r>
          </a:p>
          <a:p>
            <a:r>
              <a:rPr lang="es-ES" b="1" dirty="0">
                <a:solidFill>
                  <a:schemeClr val="bg1"/>
                </a:solidFill>
              </a:rPr>
              <a:t>Esta tenía una hermana que se llamaba María, la cual se sentó a los pies del Señor y escuchaba su palabra. 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03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V.40.</a:t>
            </a:r>
          </a:p>
          <a:p>
            <a:r>
              <a:rPr lang="es-ES" b="1" dirty="0">
                <a:solidFill>
                  <a:schemeClr val="bg1"/>
                </a:solidFill>
              </a:rPr>
              <a:t>Pero Marta estaba preocupada con muchos quehaceres, y acercándose dijo: —Señor, ¿no te importa que mi hermana me haya dejado servir sola? Dile, pues, que me ayude.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V.41.</a:t>
            </a:r>
          </a:p>
          <a:p>
            <a:r>
              <a:rPr lang="es-ES" b="1" dirty="0">
                <a:solidFill>
                  <a:schemeClr val="bg1"/>
                </a:solidFill>
              </a:rPr>
              <a:t>Pero respondiendo el Señor le dijo: —Marta, Marta, te afanas y te preocupas por muchas cosas.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V.42.</a:t>
            </a:r>
          </a:p>
        </p:txBody>
      </p:sp>
    </p:spTree>
    <p:extLst>
      <p:ext uri="{BB962C8B-B14F-4D97-AF65-F5344CB8AC3E}">
        <p14:creationId xmlns:p14="http://schemas.microsoft.com/office/powerpoint/2010/main" val="93313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Pero una sola cosa es necesaria. Pues María ha escogido la buena parte, la cual no le será quitada.</a:t>
            </a:r>
          </a:p>
          <a:p>
            <a:r>
              <a:rPr lang="es-ES" b="1" dirty="0">
                <a:solidFill>
                  <a:schemeClr val="bg1"/>
                </a:solidFill>
              </a:rPr>
              <a:t>Marta estaba afanada enojada por los quehaceres de la casa y por eso menosprecio lo mas importante.</a:t>
            </a:r>
          </a:p>
          <a:p>
            <a:r>
              <a:rPr lang="es-ES" b="1" dirty="0">
                <a:solidFill>
                  <a:schemeClr val="bg1"/>
                </a:solidFill>
              </a:rPr>
              <a:t>Que era oír la palabra de Dios.</a:t>
            </a:r>
          </a:p>
          <a:p>
            <a:r>
              <a:rPr lang="es-ES" b="1" dirty="0">
                <a:solidFill>
                  <a:schemeClr val="bg1"/>
                </a:solidFill>
              </a:rPr>
              <a:t>¿Cuántos no estamos mas preocupado por las cosas del mundo que por las cosas de la iglesia?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Mateo.6:33.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399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Pero buscad primero su reino y su justicia, y todas estas cosas os serán añadidas. </a:t>
            </a:r>
          </a:p>
          <a:p>
            <a:r>
              <a:rPr lang="es-ES" b="1" dirty="0">
                <a:solidFill>
                  <a:schemeClr val="bg1"/>
                </a:solidFill>
              </a:rPr>
              <a:t>Cuidado Cristo viene y nos haya mas afanado en las cosas del mundo y no en su reino.</a:t>
            </a:r>
          </a:p>
          <a:p>
            <a:r>
              <a:rPr lang="es-ES" b="1" dirty="0">
                <a:solidFill>
                  <a:schemeClr val="bg1"/>
                </a:solidFill>
              </a:rPr>
              <a:t>Debemos de estar en el negocio de nuestro Padre.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Lucas.2:49.</a:t>
            </a:r>
          </a:p>
          <a:p>
            <a:r>
              <a:rPr lang="es-ES" b="1" dirty="0">
                <a:solidFill>
                  <a:schemeClr val="bg1"/>
                </a:solidFill>
              </a:rPr>
              <a:t>Entonces El les dijo: ¿Por qué me buscabais? ¿Acaso no sabíais que me era necesario estar en la casa de mi Padre? </a:t>
            </a:r>
          </a:p>
        </p:txBody>
      </p:sp>
    </p:spTree>
    <p:extLst>
      <p:ext uri="{BB962C8B-B14F-4D97-AF65-F5344CB8AC3E}">
        <p14:creationId xmlns:p14="http://schemas.microsoft.com/office/powerpoint/2010/main" val="255879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¿Qué es mas necesario para Usted?</a:t>
            </a:r>
          </a:p>
          <a:p>
            <a:r>
              <a:rPr lang="es-ES" b="1" dirty="0">
                <a:solidFill>
                  <a:schemeClr val="bg1"/>
                </a:solidFill>
              </a:rPr>
              <a:t>¿Qué es mas importante para Usted?</a:t>
            </a:r>
          </a:p>
          <a:p>
            <a:pPr algn="ctr"/>
            <a:r>
              <a:rPr lang="es-ES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¿Escondiendo nuestro talento?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Mateo.25:25.</a:t>
            </a:r>
          </a:p>
          <a:p>
            <a:r>
              <a:rPr lang="es-ES" b="1" dirty="0">
                <a:solidFill>
                  <a:schemeClr val="bg1"/>
                </a:solidFill>
              </a:rPr>
              <a:t>y tuve miedo, y fui y escondí tu talento en la tierra; mira, aquí tienes lo que es tuyo." </a:t>
            </a:r>
          </a:p>
          <a:p>
            <a:r>
              <a:rPr lang="es-ES" b="1" dirty="0">
                <a:solidFill>
                  <a:schemeClr val="bg1"/>
                </a:solidFill>
              </a:rPr>
              <a:t>Cuidado cuando Cristo venga nos halle escondiendo nuestro talento que tenemos.</a:t>
            </a:r>
          </a:p>
          <a:p>
            <a:r>
              <a:rPr lang="es-ES" b="1" dirty="0">
                <a:solidFill>
                  <a:schemeClr val="bg1"/>
                </a:solidFill>
              </a:rPr>
              <a:t>Trabajemos para la otra del Señor.</a:t>
            </a:r>
          </a:p>
        </p:txBody>
      </p:sp>
    </p:spTree>
    <p:extLst>
      <p:ext uri="{BB962C8B-B14F-4D97-AF65-F5344CB8AC3E}">
        <p14:creationId xmlns:p14="http://schemas.microsoft.com/office/powerpoint/2010/main" val="1103215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La venida del Señor es en cualquier momento nadie sabe ni el día de la hora de su regreso.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Mateo.24:36.</a:t>
            </a:r>
          </a:p>
          <a:p>
            <a:r>
              <a:rPr lang="es-ES" b="1" dirty="0">
                <a:solidFill>
                  <a:schemeClr val="bg1"/>
                </a:solidFill>
              </a:rPr>
              <a:t>Pero de aquel día y hora nadie sabe, ni siquiera los ángeles del cielo, ni el Hijo, sino sólo el Padre. </a:t>
            </a:r>
          </a:p>
          <a:p>
            <a:r>
              <a:rPr lang="es-ES" b="1" dirty="0">
                <a:solidFill>
                  <a:schemeClr val="bg1"/>
                </a:solidFill>
              </a:rPr>
              <a:t>Ya que su venida es segura pero no sabemos el día tenemos que estar preparado para su venida.</a:t>
            </a:r>
          </a:p>
          <a:p>
            <a:pPr algn="ctr"/>
            <a:r>
              <a:rPr lang="es-ES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¿Pero cuando el venga nos encontrara con fe?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Lucas.18:8. 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1679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Dios nos ha dado talento capacidad para trabajar en la obra del Señor.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I Pedro.4:11.</a:t>
            </a:r>
          </a:p>
          <a:p>
            <a:r>
              <a:rPr lang="es-ES" b="1" dirty="0">
                <a:solidFill>
                  <a:schemeClr val="bg1"/>
                </a:solidFill>
              </a:rPr>
              <a:t>El que habla, que hable conforme a las palabras de Dios; el que sirve, que lo haga por la fortaleza que Dios da, para que en todo Dios sea glorificado mediante Jesucristo, a quien pertenecen la gloria y el dominio por los siglos de los siglos. Amén. </a:t>
            </a:r>
          </a:p>
          <a:p>
            <a:r>
              <a:rPr lang="es-ES" b="1" dirty="0">
                <a:solidFill>
                  <a:schemeClr val="bg1"/>
                </a:solidFill>
              </a:rPr>
              <a:t>Que Cristo no nos halle sin estar haciendo su obra y desarrollando nuestros talentos.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185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¿Mordiéndonos y comiéndonos?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Galatas.5:15.</a:t>
            </a:r>
          </a:p>
          <a:p>
            <a:r>
              <a:rPr lang="es-ES" b="1" dirty="0">
                <a:solidFill>
                  <a:schemeClr val="bg1"/>
                </a:solidFill>
              </a:rPr>
              <a:t>Pero si os mordéis y os devoráis unos a otros, tened cuidado, no sea que os consumáis unos a otros. </a:t>
            </a:r>
          </a:p>
          <a:p>
            <a:r>
              <a:rPr lang="es-ES" b="1" dirty="0">
                <a:solidFill>
                  <a:schemeClr val="bg1"/>
                </a:solidFill>
              </a:rPr>
              <a:t>Cuidado Cristo nos encuentra en su segunda venida como animales mordiéndonos y comiéndonos.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Santiago.3:16.</a:t>
            </a:r>
          </a:p>
          <a:p>
            <a:r>
              <a:rPr lang="es-ES" b="1" dirty="0">
                <a:solidFill>
                  <a:schemeClr val="bg1"/>
                </a:solidFill>
              </a:rPr>
              <a:t>Porque donde hay celos y ambición personal, allí hay confusión y toda cosa mala. 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6044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No podemos ir al cielo si Cristo nos encuentra de esta manera desechemos todo esto hermanos.</a:t>
            </a:r>
          </a:p>
          <a:p>
            <a:pPr algn="ctr"/>
            <a:r>
              <a:rPr lang="es-ES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¿En borracheras y lujurias?</a:t>
            </a:r>
          </a:p>
          <a:p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Romanos.13:13.</a:t>
            </a:r>
          </a:p>
          <a:p>
            <a:r>
              <a:rPr lang="es-ES" b="1" dirty="0">
                <a:solidFill>
                  <a:schemeClr val="bg1"/>
                </a:solidFill>
              </a:rPr>
              <a:t>Andemos decentemente, como de día, no en orgías y borracheras, no en promiscuidad sexual y lujurias, no en pleitos y envidias; </a:t>
            </a:r>
          </a:p>
          <a:p>
            <a:r>
              <a:rPr lang="es-ES" b="1" dirty="0">
                <a:solidFill>
                  <a:schemeClr val="bg1"/>
                </a:solidFill>
              </a:rPr>
              <a:t>Cristo nos debe encontrar andando decentemente.</a:t>
            </a:r>
          </a:p>
          <a:p>
            <a:r>
              <a:rPr lang="es-ES" b="1" dirty="0">
                <a:solidFill>
                  <a:schemeClr val="bg1"/>
                </a:solidFill>
              </a:rPr>
              <a:t>No en borracheras.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3966882" y="200317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denota exceso, licencia, ausencia de freno, indecencia, disolución; «lascivia»</a:t>
            </a:r>
          </a:p>
        </p:txBody>
      </p:sp>
      <p:cxnSp>
        <p:nvCxnSpPr>
          <p:cNvPr id="4" name="Conector recto de flecha 3"/>
          <p:cNvCxnSpPr/>
          <p:nvPr/>
        </p:nvCxnSpPr>
        <p:spPr>
          <a:xfrm>
            <a:off x="6696635" y="1775012"/>
            <a:ext cx="995083" cy="228164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477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4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¿Qué tiene un cristiano que ver con fiestas desenfrenadas, borracheras, orgías sexuales, viles excesos o siquiera con la maledicencia o la envidia? </a:t>
            </a:r>
          </a:p>
          <a:p>
            <a:r>
              <a:rPr lang="es-ES" b="1" dirty="0">
                <a:solidFill>
                  <a:schemeClr val="bg1"/>
                </a:solidFill>
              </a:rPr>
              <a:t>Nada.</a:t>
            </a:r>
          </a:p>
          <a:p>
            <a:r>
              <a:rPr lang="es-ES" b="1" dirty="0">
                <a:solidFill>
                  <a:schemeClr val="bg1"/>
                </a:solidFill>
              </a:rPr>
              <a:t>No se debe ni mencionar entre nosotros.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Efesios.5:3-4.</a:t>
            </a:r>
          </a:p>
          <a:p>
            <a:r>
              <a:rPr lang="es-ES" b="1" dirty="0">
                <a:solidFill>
                  <a:schemeClr val="bg1"/>
                </a:solidFill>
              </a:rPr>
              <a:t>Pero que la inmoralidad, y toda impureza o avaricia, ni siquiera </a:t>
            </a:r>
            <a:r>
              <a:rPr lang="es-ES" b="1" u="sng" dirty="0">
                <a:solidFill>
                  <a:srgbClr val="FF0000"/>
                </a:solidFill>
              </a:rPr>
              <a:t>se mencionen</a:t>
            </a:r>
            <a:r>
              <a:rPr lang="es-ES" b="1" dirty="0">
                <a:solidFill>
                  <a:schemeClr val="bg1"/>
                </a:solidFill>
              </a:rPr>
              <a:t> entre vosotros, como corresponde a los santos; </a:t>
            </a:r>
          </a:p>
        </p:txBody>
      </p:sp>
      <p:sp>
        <p:nvSpPr>
          <p:cNvPr id="2" name="Rectángulo 1"/>
          <p:cNvSpPr/>
          <p:nvPr/>
        </p:nvSpPr>
        <p:spPr>
          <a:xfrm>
            <a:off x="3724835" y="1885985"/>
            <a:ext cx="481404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que por lo general significa llamar a la mente, recordar, acordarse, significa hacer mención </a:t>
            </a:r>
          </a:p>
        </p:txBody>
      </p:sp>
      <p:cxnSp>
        <p:nvCxnSpPr>
          <p:cNvPr id="4" name="Conector recto de flecha 3"/>
          <p:cNvCxnSpPr/>
          <p:nvPr/>
        </p:nvCxnSpPr>
        <p:spPr>
          <a:xfrm flipV="1">
            <a:off x="5459506" y="2635624"/>
            <a:ext cx="1855694" cy="13178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7810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V.4.</a:t>
            </a:r>
          </a:p>
          <a:p>
            <a:r>
              <a:rPr lang="es-ES" b="1" dirty="0">
                <a:solidFill>
                  <a:schemeClr val="bg1"/>
                </a:solidFill>
              </a:rPr>
              <a:t>ni obscenidades, ni necedades, ni groserías, que no son apropiadas, sino más bien acciones de gracias. </a:t>
            </a:r>
          </a:p>
          <a:p>
            <a:r>
              <a:rPr lang="es-ES" b="1" dirty="0">
                <a:solidFill>
                  <a:schemeClr val="bg1"/>
                </a:solidFill>
              </a:rPr>
              <a:t>Cristo nos debe hallar fieles y no en ninguna de estas cosas.</a:t>
            </a:r>
          </a:p>
          <a:p>
            <a:pPr algn="ctr"/>
            <a:r>
              <a:rPr lang="es-ES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DIOS DESEA HALLARNOS EN:</a:t>
            </a:r>
          </a:p>
          <a:p>
            <a:r>
              <a:rPr lang="es-ES" b="1" dirty="0">
                <a:solidFill>
                  <a:schemeClr val="bg1"/>
                </a:solidFill>
              </a:rPr>
              <a:t>El deseo de Dios es que nos hallemos cuando Cristo venga.</a:t>
            </a:r>
          </a:p>
          <a:p>
            <a:r>
              <a:rPr lang="es-ES" b="1" dirty="0">
                <a:solidFill>
                  <a:schemeClr val="bg1"/>
                </a:solidFill>
              </a:rPr>
              <a:t>Andando en luz.</a:t>
            </a:r>
          </a:p>
          <a:p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433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4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I Juan.1:7.</a:t>
            </a:r>
          </a:p>
          <a:p>
            <a:r>
              <a:rPr lang="es-ES" b="1" dirty="0">
                <a:solidFill>
                  <a:schemeClr val="bg1"/>
                </a:solidFill>
              </a:rPr>
              <a:t>mas si andamos en la luz, como El está en la luz, tenemos comunión los unos con los otros, y la sangre de Jesús su Hijo nos limpia de todo pecado. </a:t>
            </a:r>
          </a:p>
          <a:p>
            <a:r>
              <a:rPr lang="es-ES" b="1" dirty="0">
                <a:solidFill>
                  <a:schemeClr val="bg1"/>
                </a:solidFill>
              </a:rPr>
              <a:t>Andar en luz es andar como Cristo anduvo.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I Juan.2:6.</a:t>
            </a:r>
          </a:p>
          <a:p>
            <a:r>
              <a:rPr lang="es-ES" b="1" dirty="0">
                <a:solidFill>
                  <a:schemeClr val="bg1"/>
                </a:solidFill>
              </a:rPr>
              <a:t>El que dice que permanece en El, debe andar como El anduvo. </a:t>
            </a:r>
          </a:p>
          <a:p>
            <a:r>
              <a:rPr lang="es-ES" b="1" dirty="0">
                <a:solidFill>
                  <a:schemeClr val="bg1"/>
                </a:solidFill>
              </a:rPr>
              <a:t>Que Cristo nos halle andando como El anduvo.</a:t>
            </a:r>
          </a:p>
        </p:txBody>
      </p:sp>
    </p:spTree>
    <p:extLst>
      <p:ext uri="{BB962C8B-B14F-4D97-AF65-F5344CB8AC3E}">
        <p14:creationId xmlns:p14="http://schemas.microsoft.com/office/powerpoint/2010/main" val="285468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Debemos ser hallados en santa conducta.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II Pedro.3:11.</a:t>
            </a:r>
          </a:p>
          <a:p>
            <a:r>
              <a:rPr lang="es-ES" b="1" dirty="0">
                <a:solidFill>
                  <a:schemeClr val="bg1"/>
                </a:solidFill>
              </a:rPr>
              <a:t>Puesto que todas estas cosas han de ser destruidas de esta manera, ¡qué clase de personas no debéis ser vosotros en santa conducta y en piedad, </a:t>
            </a:r>
          </a:p>
          <a:p>
            <a:r>
              <a:rPr lang="es-ES" b="1" dirty="0">
                <a:solidFill>
                  <a:schemeClr val="bg1"/>
                </a:solidFill>
              </a:rPr>
              <a:t>1. Santo.</a:t>
            </a:r>
          </a:p>
          <a:p>
            <a:r>
              <a:rPr lang="es-ES" b="1" dirty="0">
                <a:solidFill>
                  <a:schemeClr val="bg1"/>
                </a:solidFill>
              </a:rPr>
              <a:t>2. Piedad.</a:t>
            </a:r>
          </a:p>
          <a:p>
            <a:r>
              <a:rPr lang="es-ES" b="1" dirty="0">
                <a:solidFill>
                  <a:schemeClr val="bg1"/>
                </a:solidFill>
              </a:rPr>
              <a:t>Debemos ser hallados irreprensible.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Filipenses.2:15.</a:t>
            </a:r>
          </a:p>
        </p:txBody>
      </p:sp>
    </p:spTree>
    <p:extLst>
      <p:ext uri="{BB962C8B-B14F-4D97-AF65-F5344CB8AC3E}">
        <p14:creationId xmlns:p14="http://schemas.microsoft.com/office/powerpoint/2010/main" val="2601456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para que seáis irreprensibles y sencillos, hijos de Dios sin tacha en medio de una generación torcida y perversa, en medio de la cual resplandecéis como luminares en el mundo, </a:t>
            </a:r>
          </a:p>
          <a:p>
            <a:r>
              <a:rPr lang="es-ES" b="1" dirty="0">
                <a:solidFill>
                  <a:schemeClr val="bg1"/>
                </a:solidFill>
              </a:rPr>
              <a:t>Debemos ser irreprensibles que no se halle nada en nosotros.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Daniel.6:4.</a:t>
            </a:r>
          </a:p>
          <a:p>
            <a:r>
              <a:rPr lang="es-ES" b="1" dirty="0">
                <a:solidFill>
                  <a:schemeClr val="bg1"/>
                </a:solidFill>
              </a:rPr>
              <a:t>Entonces los funcionarios y sátrapas buscaron un motivo para acusar a Daniel con respecto a los asuntos del reino; pero no pudieron encontrar ningún motivo de acusación ni evidencia alguna de corrupción, por cuanto él era fiel, y ninguna negligencia ni corrupción podía hallarse en él. </a:t>
            </a:r>
          </a:p>
        </p:txBody>
      </p:sp>
    </p:spTree>
    <p:extLst>
      <p:ext uri="{BB962C8B-B14F-4D97-AF65-F5344CB8AC3E}">
        <p14:creationId xmlns:p14="http://schemas.microsoft.com/office/powerpoint/2010/main" val="2955612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Debemos ser hallados terminando la carrera.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II Timoteo.4:7.</a:t>
            </a:r>
          </a:p>
          <a:p>
            <a:r>
              <a:rPr lang="es-ES" b="1" dirty="0">
                <a:solidFill>
                  <a:schemeClr val="bg1"/>
                </a:solidFill>
              </a:rPr>
              <a:t>He peleado la buena batalla, he terminado la carrera, he guardado la fe.</a:t>
            </a:r>
          </a:p>
          <a:p>
            <a:r>
              <a:rPr lang="es-ES" b="1" dirty="0">
                <a:solidFill>
                  <a:schemeClr val="bg1"/>
                </a:solidFill>
              </a:rPr>
              <a:t>1. Pelear la buena batalla.</a:t>
            </a:r>
          </a:p>
          <a:p>
            <a:r>
              <a:rPr lang="es-ES" b="1" dirty="0">
                <a:solidFill>
                  <a:schemeClr val="bg1"/>
                </a:solidFill>
              </a:rPr>
              <a:t>2. Terminar la carrera.</a:t>
            </a:r>
          </a:p>
          <a:p>
            <a:r>
              <a:rPr lang="es-ES" b="1" dirty="0">
                <a:solidFill>
                  <a:schemeClr val="bg1"/>
                </a:solidFill>
              </a:rPr>
              <a:t>3. Guardar la fe.</a:t>
            </a:r>
          </a:p>
          <a:p>
            <a:r>
              <a:rPr lang="es-ES" b="1" dirty="0">
                <a:solidFill>
                  <a:schemeClr val="bg1"/>
                </a:solidFill>
              </a:rPr>
              <a:t>Y de esa manera recibiremos la corona de vida.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V.8.</a:t>
            </a:r>
          </a:p>
        </p:txBody>
      </p:sp>
    </p:spTree>
    <p:extLst>
      <p:ext uri="{BB962C8B-B14F-4D97-AF65-F5344CB8AC3E}">
        <p14:creationId xmlns:p14="http://schemas.microsoft.com/office/powerpoint/2010/main" val="2760568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En el futuro me está reservada la corona de justicia que el Señor, el Juez justo, me entregará en aquel día; y no sólo a mí, sino también a todos los que aman su venida. </a:t>
            </a:r>
          </a:p>
          <a:p>
            <a:r>
              <a:rPr lang="es-ES" b="1" dirty="0">
                <a:solidFill>
                  <a:schemeClr val="bg1"/>
                </a:solidFill>
              </a:rPr>
              <a:t>Siendo fieles hasta la muerte.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Apocalipsis.2:10.</a:t>
            </a:r>
          </a:p>
          <a:p>
            <a:r>
              <a:rPr lang="es-ES" b="1" dirty="0">
                <a:solidFill>
                  <a:schemeClr val="bg1"/>
                </a:solidFill>
              </a:rPr>
              <a:t> 'No temas lo que estás por sufrir. He aquí, el diablo echará a algunos de vosotros en la cárcel para que seáis probados, y tendréis tribulación por diez días. Sé fiel hasta la muerte, y yo te daré la corona de la vida. </a:t>
            </a:r>
          </a:p>
        </p:txBody>
      </p:sp>
    </p:spTree>
    <p:extLst>
      <p:ext uri="{BB962C8B-B14F-4D97-AF65-F5344CB8AC3E}">
        <p14:creationId xmlns:p14="http://schemas.microsoft.com/office/powerpoint/2010/main" val="2028864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Os digo que pronto les hará justicia. No obstante, cuando el Hijo del Hombre venga, ¿hallará fe en la tierra? </a:t>
            </a:r>
          </a:p>
          <a:p>
            <a:r>
              <a:rPr lang="es-ES" b="1" dirty="0">
                <a:solidFill>
                  <a:schemeClr val="bg1"/>
                </a:solidFill>
              </a:rPr>
              <a:t>¿Nos encontrara Cristo con fe?</a:t>
            </a:r>
          </a:p>
          <a:p>
            <a:r>
              <a:rPr lang="es-ES" b="1" dirty="0">
                <a:solidFill>
                  <a:schemeClr val="bg1"/>
                </a:solidFill>
              </a:rPr>
              <a:t>O </a:t>
            </a:r>
          </a:p>
          <a:p>
            <a:r>
              <a:rPr lang="es-ES" b="1" dirty="0">
                <a:solidFill>
                  <a:schemeClr val="bg1"/>
                </a:solidFill>
              </a:rPr>
              <a:t>Sin fe.</a:t>
            </a:r>
          </a:p>
          <a:p>
            <a:r>
              <a:rPr lang="es-ES" b="1" dirty="0">
                <a:solidFill>
                  <a:schemeClr val="bg1"/>
                </a:solidFill>
              </a:rPr>
              <a:t>Recordemos que la fe viene por el oír.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Romanos.10:17.</a:t>
            </a:r>
          </a:p>
          <a:p>
            <a:r>
              <a:rPr lang="es-ES" b="1" dirty="0">
                <a:solidFill>
                  <a:schemeClr val="bg1"/>
                </a:solidFill>
              </a:rPr>
              <a:t>Así que la fe viene del oír, y el oír, por la palabra de Cristo. </a:t>
            </a:r>
          </a:p>
        </p:txBody>
      </p:sp>
    </p:spTree>
    <p:extLst>
      <p:ext uri="{BB962C8B-B14F-4D97-AF65-F5344CB8AC3E}">
        <p14:creationId xmlns:p14="http://schemas.microsoft.com/office/powerpoint/2010/main" val="1629869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highlight>
                  <a:srgbClr val="0000FF"/>
                </a:highlight>
              </a:rPr>
              <a:t>CONCLUSION:</a:t>
            </a:r>
          </a:p>
          <a:p>
            <a:r>
              <a:rPr lang="es-ES" b="1" dirty="0">
                <a:solidFill>
                  <a:schemeClr val="bg1"/>
                </a:solidFill>
              </a:rPr>
              <a:t>La venida de Cristo es una realidad esta puede ser en cualquier momento.</a:t>
            </a:r>
          </a:p>
          <a:p>
            <a:r>
              <a:rPr lang="es-ES" b="1" dirty="0">
                <a:solidFill>
                  <a:schemeClr val="bg1"/>
                </a:solidFill>
              </a:rPr>
              <a:t>Por eso debemos estar preparados para ese día.</a:t>
            </a:r>
          </a:p>
          <a:p>
            <a:r>
              <a:rPr lang="es-ES" b="1" dirty="0">
                <a:solidFill>
                  <a:schemeClr val="bg1"/>
                </a:solidFill>
              </a:rPr>
              <a:t>1. Siendo Luz.</a:t>
            </a:r>
          </a:p>
          <a:p>
            <a:r>
              <a:rPr lang="es-ES" b="1" dirty="0">
                <a:solidFill>
                  <a:schemeClr val="bg1"/>
                </a:solidFill>
              </a:rPr>
              <a:t>2. Irreprensible.</a:t>
            </a:r>
          </a:p>
          <a:p>
            <a:r>
              <a:rPr lang="es-ES" b="1" dirty="0">
                <a:solidFill>
                  <a:schemeClr val="bg1"/>
                </a:solidFill>
              </a:rPr>
              <a:t>3. Siendo Santos.</a:t>
            </a:r>
          </a:p>
          <a:p>
            <a:r>
              <a:rPr lang="es-ES" b="1" dirty="0">
                <a:solidFill>
                  <a:schemeClr val="bg1"/>
                </a:solidFill>
              </a:rPr>
              <a:t>4. Terminar La Carrera.</a:t>
            </a:r>
          </a:p>
          <a:p>
            <a:r>
              <a:rPr lang="es-ES" b="1" dirty="0">
                <a:solidFill>
                  <a:schemeClr val="bg1"/>
                </a:solidFill>
              </a:rPr>
              <a:t>5. Siendo Fieles Hasta La Muerte.</a:t>
            </a:r>
          </a:p>
        </p:txBody>
      </p:sp>
    </p:spTree>
    <p:extLst>
      <p:ext uri="{BB962C8B-B14F-4D97-AF65-F5344CB8AC3E}">
        <p14:creationId xmlns:p14="http://schemas.microsoft.com/office/powerpoint/2010/main" val="3715657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4 CuadroTexto">
            <a:extLst>
              <a:ext uri="{FF2B5EF4-FFF2-40B4-BE49-F238E27FC236}">
                <a16:creationId xmlns:a16="http://schemas.microsoft.com/office/drawing/2014/main" id="{79C5EFC5-4953-9DE2-2CBB-C2A6BEAD0D45}"/>
              </a:ext>
            </a:extLst>
          </p:cNvPr>
          <p:cNvSpPr txBox="1"/>
          <p:nvPr/>
        </p:nvSpPr>
        <p:spPr>
          <a:xfrm>
            <a:off x="75877" y="1670603"/>
            <a:ext cx="2371862" cy="5078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514298">
              <a:defRPr/>
            </a:pPr>
            <a:r>
              <a:rPr lang="es-CL" sz="1350" b="1" dirty="0">
                <a:ln w="0"/>
                <a:solidFill>
                  <a:srgbClr val="C00000"/>
                </a:solidFill>
                <a:effectLst>
                  <a:reflection blurRad="6350" stA="91000" endPos="7000" dir="5400000" sy="-90000" algn="bl" rotWithShape="0"/>
                </a:effectLst>
                <a:latin typeface="Cambria" charset="0"/>
                <a:ea typeface="Cambria" charset="0"/>
                <a:cs typeface="Cambria" charset="0"/>
              </a:rPr>
              <a:t>¿</a:t>
            </a:r>
            <a:r>
              <a:rPr lang="es-CL" sz="1350" dirty="0">
                <a:ln w="0"/>
                <a:solidFill>
                  <a:srgbClr val="002060"/>
                </a:solidFill>
                <a:effectLst>
                  <a:reflection blurRad="6350" stA="91000" endPos="7000" dir="5400000" sy="-90000" algn="bl" rotWithShape="0"/>
                </a:effectLst>
                <a:latin typeface="Al Bayan Plain" charset="-78"/>
                <a:ea typeface="Al Bayan Plain" charset="-78"/>
                <a:cs typeface="Al Bayan Plain" charset="-78"/>
              </a:rPr>
              <a:t>Que debo hacer </a:t>
            </a:r>
          </a:p>
          <a:p>
            <a:pPr algn="ctr" defTabSz="514298">
              <a:defRPr/>
            </a:pPr>
            <a:r>
              <a:rPr lang="es-CL" sz="1350" dirty="0">
                <a:ln w="0"/>
                <a:solidFill>
                  <a:srgbClr val="002060"/>
                </a:solidFill>
                <a:effectLst>
                  <a:reflection blurRad="6350" stA="91000" endPos="7000" dir="5400000" sy="-90000" algn="bl" rotWithShape="0"/>
                </a:effectLst>
                <a:latin typeface="Al Bayan Plain" charset="-78"/>
                <a:ea typeface="Al Bayan Plain" charset="-78"/>
                <a:cs typeface="Al Bayan Plain" charset="-78"/>
              </a:rPr>
              <a:t>para ser  salvo…</a:t>
            </a:r>
            <a:r>
              <a:rPr lang="es-CL" sz="1350" b="1" dirty="0">
                <a:ln w="0"/>
                <a:solidFill>
                  <a:srgbClr val="C00000"/>
                </a:solidFill>
                <a:effectLst>
                  <a:reflection blurRad="6350" stA="91000" endPos="7000" dir="5400000" sy="-90000" algn="bl" rotWithShape="0"/>
                </a:effectLst>
                <a:latin typeface="Cambria" charset="0"/>
                <a:ea typeface="Cambria" charset="0"/>
                <a:cs typeface="Cambria" charset="0"/>
              </a:rPr>
              <a:t>?</a:t>
            </a:r>
          </a:p>
        </p:txBody>
      </p:sp>
      <p:pic>
        <p:nvPicPr>
          <p:cNvPr id="4" name="Picture 2" descr="C:\Users\Emilio\Downloads\images (7).jpg">
            <a:extLst>
              <a:ext uri="{FF2B5EF4-FFF2-40B4-BE49-F238E27FC236}">
                <a16:creationId xmlns:a16="http://schemas.microsoft.com/office/drawing/2014/main" id="{0446778D-E693-90B8-0D0F-2070D29E1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539" y="3938380"/>
            <a:ext cx="1895918" cy="2919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lipse 4">
            <a:extLst>
              <a:ext uri="{FF2B5EF4-FFF2-40B4-BE49-F238E27FC236}">
                <a16:creationId xmlns:a16="http://schemas.microsoft.com/office/drawing/2014/main" id="{4576378A-A95F-E39C-A19F-1D437D74B7A3}"/>
              </a:ext>
            </a:extLst>
          </p:cNvPr>
          <p:cNvSpPr/>
          <p:nvPr/>
        </p:nvSpPr>
        <p:spPr>
          <a:xfrm>
            <a:off x="3717132" y="1606155"/>
            <a:ext cx="1654969" cy="79652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514298">
              <a:defRPr/>
            </a:pPr>
            <a:r>
              <a:rPr lang="es-ES" sz="3300" b="1" dirty="0">
                <a:solidFill>
                  <a:sysClr val="windowText" lastClr="000000"/>
                </a:solidFill>
                <a:latin typeface="Cambria" charset="0"/>
                <a:ea typeface="Cambria" charset="0"/>
                <a:cs typeface="Cambria" charset="0"/>
              </a:rPr>
              <a:t>DIOS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1CA3919-7DE0-B10A-51EB-97EA0C159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4661" y="5313299"/>
            <a:ext cx="314578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defTabSz="514298">
              <a:defRPr/>
            </a:pPr>
            <a:r>
              <a:rPr lang="es-ES" altLang="es-ES" sz="15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l Nile" charset="-78"/>
                <a:ea typeface="Al Nile" charset="-78"/>
                <a:cs typeface="Al Nile" charset="-78"/>
              </a:rPr>
              <a:t>Cristo es Él Salvador de los que le obedecen </a:t>
            </a:r>
          </a:p>
          <a:p>
            <a:pPr algn="ctr" defTabSz="514298">
              <a:defRPr/>
            </a:pPr>
            <a:r>
              <a:rPr lang="es-ES" altLang="es-ES" sz="1500" b="1" dirty="0">
                <a:solidFill>
                  <a:schemeClr val="bg1"/>
                </a:solidFill>
                <a:latin typeface="Al Nile" charset="-78"/>
                <a:ea typeface="Al Nile" charset="-78"/>
                <a:cs typeface="Al Nile" charset="-78"/>
              </a:rPr>
              <a:t>“…</a:t>
            </a:r>
            <a:r>
              <a:rPr lang="es-ES" altLang="es-ES" sz="1500" i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 Nile" charset="-78"/>
                <a:ea typeface="Al Nile" charset="-78"/>
                <a:cs typeface="Al Nile" charset="-78"/>
              </a:rPr>
              <a:t>y habiendo sido perfeccionado, vino a ser autor de eterna salvación para todos los que le obedecen</a:t>
            </a:r>
            <a:r>
              <a:rPr lang="es-ES" altLang="es-ES" sz="15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 Nile" charset="-78"/>
                <a:ea typeface="Al Nile" charset="-78"/>
                <a:cs typeface="Al Nile" charset="-78"/>
              </a:rPr>
              <a:t>” </a:t>
            </a:r>
            <a:r>
              <a:rPr lang="es-ES" altLang="es-ES" sz="15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 Nile" charset="-78"/>
                <a:ea typeface="Al Nile" charset="-78"/>
                <a:cs typeface="Al Nile" charset="-78"/>
              </a:rPr>
              <a:t>Hebreos.5:9</a:t>
            </a:r>
            <a:r>
              <a:rPr lang="es-ES" altLang="es-ES" sz="150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 Nile" charset="-78"/>
                <a:ea typeface="Al Nile" charset="-78"/>
                <a:cs typeface="Al Nile" charset="-78"/>
              </a:rPr>
              <a:t>. 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89631D9-40F9-F1CB-3D09-37BCA2C57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7553" y="2952715"/>
            <a:ext cx="365522" cy="2308324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6842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6842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6842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6842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ES" sz="2400" dirty="0">
                <a:solidFill>
                  <a:srgbClr val="C00000"/>
                </a:solidFill>
                <a:latin typeface="Britannic Bold" panose="020B0903060703020204" pitchFamily="34" charset="0"/>
              </a:rPr>
              <a:t>P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ES" sz="2400" dirty="0">
                <a:solidFill>
                  <a:srgbClr val="C00000"/>
                </a:solidFill>
                <a:latin typeface="Britannic Bold" panose="020B0903060703020204" pitchFamily="34" charset="0"/>
              </a:rPr>
              <a:t>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ES" sz="2400" dirty="0">
                <a:solidFill>
                  <a:srgbClr val="C00000"/>
                </a:solidFill>
                <a:latin typeface="Britannic Bold" panose="020B0903060703020204" pitchFamily="34" charset="0"/>
              </a:rPr>
              <a:t>C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ES" sz="2400" dirty="0">
                <a:solidFill>
                  <a:srgbClr val="C00000"/>
                </a:solidFill>
                <a:latin typeface="Britannic Bold" panose="020B0903060703020204" pitchFamily="34" charset="0"/>
              </a:rPr>
              <a:t>A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ES" sz="2400" dirty="0">
                <a:solidFill>
                  <a:srgbClr val="C00000"/>
                </a:solidFill>
                <a:latin typeface="Britannic Bold" panose="020B0903060703020204" pitchFamily="34" charset="0"/>
              </a:rPr>
              <a:t>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s-ES" altLang="es-ES" sz="2400" dirty="0">
                <a:solidFill>
                  <a:srgbClr val="C00000"/>
                </a:solidFill>
                <a:latin typeface="Britannic Bold" panose="020B0903060703020204" pitchFamily="34" charset="0"/>
              </a:rPr>
              <a:t>O</a:t>
            </a:r>
            <a:endParaRPr lang="es-ES" altLang="es-ES" sz="1500" dirty="0">
              <a:solidFill>
                <a:srgbClr val="C00000"/>
              </a:solidFill>
              <a:latin typeface="Britannic Bold" panose="020B0903060703020204" pitchFamily="34" charset="0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AF349F5E-AC64-0989-2CDB-2C0A5F31EE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168" y="2922984"/>
            <a:ext cx="982790" cy="2239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30D1886-63E9-4AE6-B79D-CF6E9D981291}"/>
              </a:ext>
            </a:extLst>
          </p:cNvPr>
          <p:cNvSpPr txBox="1"/>
          <p:nvPr/>
        </p:nvSpPr>
        <p:spPr>
          <a:xfrm>
            <a:off x="1857379" y="6245656"/>
            <a:ext cx="1783555" cy="323165"/>
          </a:xfrm>
          <a:prstGeom prst="rect">
            <a:avLst/>
          </a:prstGeom>
          <a:solidFill>
            <a:srgbClr val="94C600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algn="ctr" defTabSz="514298">
              <a:defRPr/>
            </a:pPr>
            <a:r>
              <a:rPr lang="es-ES" sz="1500" b="1" dirty="0">
                <a:solidFill>
                  <a:prstClr val="black"/>
                </a:solidFill>
                <a:latin typeface="Century Gothic"/>
                <a:ea typeface="ＭＳ Ｐゴシック" charset="-128"/>
              </a:rPr>
              <a:t>OIR, Rom.10:17.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3BD85DE-6E44-B60B-AEE6-E0D435956483}"/>
              </a:ext>
            </a:extLst>
          </p:cNvPr>
          <p:cNvSpPr txBox="1"/>
          <p:nvPr/>
        </p:nvSpPr>
        <p:spPr>
          <a:xfrm>
            <a:off x="2037994" y="5922491"/>
            <a:ext cx="2137013" cy="323165"/>
          </a:xfrm>
          <a:prstGeom prst="rect">
            <a:avLst/>
          </a:prstGeom>
          <a:solidFill>
            <a:srgbClr val="FFC000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defTabSz="514298">
              <a:defRPr/>
            </a:pPr>
            <a:r>
              <a:rPr lang="es-ES" sz="1500" b="1" dirty="0">
                <a:solidFill>
                  <a:prstClr val="black"/>
                </a:solidFill>
                <a:latin typeface="Century Gothic"/>
                <a:ea typeface="ＭＳ Ｐゴシック" charset="-128"/>
              </a:rPr>
              <a:t>CREER, Mar.16:15-16.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5FE9622-05DA-B1B7-773B-9454F4093B95}"/>
              </a:ext>
            </a:extLst>
          </p:cNvPr>
          <p:cNvSpPr txBox="1"/>
          <p:nvPr/>
        </p:nvSpPr>
        <p:spPr>
          <a:xfrm>
            <a:off x="2254525" y="5599326"/>
            <a:ext cx="2641846" cy="323165"/>
          </a:xfrm>
          <a:prstGeom prst="rect">
            <a:avLst/>
          </a:prstGeom>
          <a:solidFill>
            <a:srgbClr val="00B0F0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defTabSz="514298">
              <a:defRPr/>
            </a:pPr>
            <a:r>
              <a:rPr lang="es-ES" sz="1500" b="1" dirty="0">
                <a:solidFill>
                  <a:prstClr val="black"/>
                </a:solidFill>
                <a:latin typeface="Century Gothic"/>
                <a:ea typeface="ＭＳ Ｐゴシック" charset="-128"/>
              </a:rPr>
              <a:t>ARREPENTIRSE. Hech.17:30.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DD576C0-B80A-3433-ECAC-660BBBBE4E12}"/>
              </a:ext>
            </a:extLst>
          </p:cNvPr>
          <p:cNvSpPr txBox="1"/>
          <p:nvPr/>
        </p:nvSpPr>
        <p:spPr>
          <a:xfrm>
            <a:off x="2606874" y="5284019"/>
            <a:ext cx="2641846" cy="323165"/>
          </a:xfrm>
          <a:prstGeom prst="rect">
            <a:avLst/>
          </a:prstGeom>
          <a:solidFill>
            <a:srgbClr val="C00000"/>
          </a:solidFill>
          <a:ln>
            <a:solidFill>
              <a:srgbClr val="92D050"/>
            </a:solidFill>
          </a:ln>
        </p:spPr>
        <p:txBody>
          <a:bodyPr wrap="square">
            <a:spAutoFit/>
          </a:bodyPr>
          <a:lstStyle/>
          <a:p>
            <a:pPr defTabSz="514298">
              <a:defRPr/>
            </a:pPr>
            <a:r>
              <a:rPr lang="es-ES" sz="1500" b="1" dirty="0">
                <a:solidFill>
                  <a:schemeClr val="bg1"/>
                </a:solidFill>
                <a:latin typeface="Century Gothic"/>
                <a:ea typeface="ＭＳ Ｐゴシック" charset="-128"/>
              </a:rPr>
              <a:t>CONFESAR. Rom.10:9-10.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4EC04EB7-F467-71A3-C7D4-E4A0212AA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757" y="4960854"/>
            <a:ext cx="2476500" cy="323165"/>
          </a:xfrm>
          <a:prstGeom prst="rect">
            <a:avLst/>
          </a:prstGeom>
          <a:solidFill>
            <a:srgbClr val="7030A0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6842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684213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684213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684213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684213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6842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s-ES" altLang="es-ES_tradnl" sz="15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BAUTIZARSE. Hech.2:38.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907AE1B-3B3F-8BAD-2F38-1A11E8E6FC97}"/>
              </a:ext>
            </a:extLst>
          </p:cNvPr>
          <p:cNvSpPr txBox="1"/>
          <p:nvPr/>
        </p:nvSpPr>
        <p:spPr>
          <a:xfrm>
            <a:off x="0" y="2839865"/>
            <a:ext cx="2936757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1350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 Nile" charset="-78"/>
                <a:ea typeface="Al Nile" charset="-78"/>
                <a:cs typeface="Al Nile" charset="-78"/>
              </a:rPr>
              <a:t>“por cuanto todos pecaron, y están destituidos de la gloria de Dios”    </a:t>
            </a:r>
            <a:r>
              <a:rPr lang="es-ES" sz="135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l Nile" charset="-78"/>
                <a:ea typeface="Al Nile" charset="-78"/>
                <a:cs typeface="Al Nile" charset="-78"/>
              </a:rPr>
              <a:t>Romanos. 3:23.  </a:t>
            </a:r>
          </a:p>
        </p:txBody>
      </p:sp>
      <p:sp>
        <p:nvSpPr>
          <p:cNvPr id="16" name="Rectángulo redondeado 15">
            <a:extLst>
              <a:ext uri="{FF2B5EF4-FFF2-40B4-BE49-F238E27FC236}">
                <a16:creationId xmlns:a16="http://schemas.microsoft.com/office/drawing/2014/main" id="{9FDEEEF5-F656-7945-CC4A-34403DF03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01916" y="1676400"/>
            <a:ext cx="2974337" cy="10287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393FF"/>
              </a:gs>
              <a:gs pos="100000">
                <a:srgbClr val="1818CE"/>
              </a:gs>
            </a:gsLst>
            <a:lin ang="5400000"/>
          </a:gradFill>
          <a:ln w="9525">
            <a:solidFill>
              <a:srgbClr val="2828B8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es-ES_tradnl" altLang="es-NI" sz="1800">
              <a:solidFill>
                <a:srgbClr val="FFFFFF"/>
              </a:solidFill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2C7EC741-F295-149C-A33C-A18243F2C835}"/>
              </a:ext>
            </a:extLst>
          </p:cNvPr>
          <p:cNvSpPr/>
          <p:nvPr/>
        </p:nvSpPr>
        <p:spPr>
          <a:xfrm>
            <a:off x="5872163" y="1695450"/>
            <a:ext cx="2904090" cy="1015663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s-CL" altLang="es-NI" sz="1500" dirty="0">
                <a:solidFill>
                  <a:srgbClr val="F2F2F2"/>
                </a:solidFill>
                <a:latin typeface="Cambria" panose="02040503050406030204" pitchFamily="18" charset="0"/>
              </a:rPr>
              <a:t>“EL </a:t>
            </a:r>
            <a:r>
              <a:rPr lang="es-CL" altLang="es-NI" sz="1500" dirty="0">
                <a:solidFill>
                  <a:srgbClr val="FFFC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anose="02040503050406030204" pitchFamily="18" charset="0"/>
              </a:rPr>
              <a:t>SEÑOR AÑADÍA </a:t>
            </a:r>
            <a:r>
              <a:rPr lang="es-CL" altLang="es-NI" sz="1500" dirty="0">
                <a:solidFill>
                  <a:srgbClr val="F2F2F2"/>
                </a:solidFill>
                <a:latin typeface="Cambria" panose="02040503050406030204" pitchFamily="18" charset="0"/>
              </a:rPr>
              <a:t>CADA DÍA A LA IGLESIA LOS QUE HABÍAN DE SER SALVOS”</a:t>
            </a:r>
          </a:p>
          <a:p>
            <a:pPr algn="ctr"/>
            <a:r>
              <a:rPr lang="es-CL" altLang="es-NI" sz="1500" b="1" dirty="0">
                <a:solidFill>
                  <a:srgbClr val="CCCCCC"/>
                </a:solidFill>
                <a:latin typeface="Cambria" panose="02040503050406030204" pitchFamily="18" charset="0"/>
              </a:rPr>
              <a:t>HECHOS.2:47 </a:t>
            </a:r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29D8CF95-803F-CEFB-40CA-3661EBF19AF0}"/>
              </a:ext>
            </a:extLst>
          </p:cNvPr>
          <p:cNvSpPr/>
          <p:nvPr/>
        </p:nvSpPr>
        <p:spPr>
          <a:xfrm>
            <a:off x="1438850" y="994849"/>
            <a:ext cx="7756675" cy="6278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hangingPunct="1">
              <a:defRPr/>
            </a:pPr>
            <a:r>
              <a:rPr lang="es-CL" sz="3480" b="1">
                <a:ln w="22225">
                  <a:solidFill>
                    <a:schemeClr val="accent5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Al Bayan Plain" charset="-78"/>
                <a:ea typeface="Al Bayan Plain" charset="-78"/>
                <a:cs typeface="Al Bayan Plain" charset="-78"/>
              </a:rPr>
              <a:t>PLAN DE SALVACIÓN SEGÚN DIOS</a:t>
            </a:r>
            <a:endParaRPr lang="es-CL" sz="3480" b="1" dirty="0">
              <a:ln w="22225">
                <a:solidFill>
                  <a:schemeClr val="accent5">
                    <a:lumMod val="60000"/>
                    <a:lumOff val="40000"/>
                  </a:schemeClr>
                </a:solidFill>
                <a:prstDash val="solid"/>
              </a:ln>
              <a:solidFill>
                <a:srgbClr val="FF0000"/>
              </a:solidFill>
              <a:latin typeface="Al Bayan Plain" charset="-78"/>
              <a:ea typeface="Al Bayan Plain" charset="-78"/>
              <a:cs typeface="Al Bayan Plain" charset="-78"/>
            </a:endParaRPr>
          </a:p>
        </p:txBody>
      </p:sp>
      <p:pic>
        <p:nvPicPr>
          <p:cNvPr id="18" name="Imagen 17">
            <a:extLst>
              <a:ext uri="{FF2B5EF4-FFF2-40B4-BE49-F238E27FC236}">
                <a16:creationId xmlns:a16="http://schemas.microsoft.com/office/drawing/2014/main" id="{653CB41E-D63B-5EA5-2F8C-9662A3BE76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5125" y="2816293"/>
            <a:ext cx="3935160" cy="208425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" name="Marcador de contenido 2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82" y="658906"/>
            <a:ext cx="8001000" cy="3186954"/>
          </a:xfrm>
        </p:spPr>
      </p:pic>
      <p:sp>
        <p:nvSpPr>
          <p:cNvPr id="2" name="Rectángulo 1"/>
          <p:cNvSpPr/>
          <p:nvPr/>
        </p:nvSpPr>
        <p:spPr>
          <a:xfrm>
            <a:off x="537882" y="3845859"/>
            <a:ext cx="8001000" cy="1156448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/>
              <a:t>DIOS NOS BENDIGA A TODOS.</a:t>
            </a:r>
          </a:p>
        </p:txBody>
      </p:sp>
      <p:sp>
        <p:nvSpPr>
          <p:cNvPr id="4" name="Llamada de nube 3"/>
          <p:cNvSpPr/>
          <p:nvPr/>
        </p:nvSpPr>
        <p:spPr>
          <a:xfrm>
            <a:off x="4867835" y="658905"/>
            <a:ext cx="3671047" cy="1842248"/>
          </a:xfrm>
          <a:prstGeom prst="cloudCallout">
            <a:avLst>
              <a:gd name="adj1" fmla="val -67353"/>
              <a:gd name="adj2" fmla="val 53011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b="1" dirty="0"/>
              <a:t>POR SU FINA ATENCION.</a:t>
            </a:r>
          </a:p>
        </p:txBody>
      </p:sp>
    </p:spTree>
    <p:extLst>
      <p:ext uri="{BB962C8B-B14F-4D97-AF65-F5344CB8AC3E}">
        <p14:creationId xmlns:p14="http://schemas.microsoft.com/office/powerpoint/2010/main" val="3776141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Sin esa fe no podremos agradar a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Hebreos.11:6.</a:t>
            </a:r>
          </a:p>
          <a:p>
            <a:r>
              <a:rPr lang="es-ES" b="1" dirty="0">
                <a:solidFill>
                  <a:schemeClr val="bg1"/>
                </a:solidFill>
              </a:rPr>
              <a:t>Y sin fe es imposible agradar a Dios; porque es necesario que el que se acerca a Dios crea que El existe, y que es remunerador de los que le buscan. </a:t>
            </a:r>
          </a:p>
          <a:p>
            <a:r>
              <a:rPr lang="es-ES" b="1" dirty="0">
                <a:solidFill>
                  <a:schemeClr val="bg1"/>
                </a:solidFill>
              </a:rPr>
              <a:t>Si Cristo regresa y no, nos halla en fe nos vamos a perder eternamente.</a:t>
            </a:r>
          </a:p>
          <a:p>
            <a:pPr algn="ctr"/>
            <a:r>
              <a:rPr lang="es-ES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¿Nos hallara siendo niños?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Hebreos.5:13.</a:t>
            </a:r>
          </a:p>
        </p:txBody>
      </p:sp>
    </p:spTree>
    <p:extLst>
      <p:ext uri="{BB962C8B-B14F-4D97-AF65-F5344CB8AC3E}">
        <p14:creationId xmlns:p14="http://schemas.microsoft.com/office/powerpoint/2010/main" val="113980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fontScale="925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Porque todo el que toma sólo leche, no está acostumbrado a la palabra de justicia, porque es niño. </a:t>
            </a:r>
          </a:p>
          <a:p>
            <a:r>
              <a:rPr lang="es-ES" b="1" dirty="0">
                <a:solidFill>
                  <a:schemeClr val="bg1"/>
                </a:solidFill>
              </a:rPr>
              <a:t>Si Cristo viene y nos encuentra siempre siendo niños nos vamos a perder.</a:t>
            </a:r>
          </a:p>
          <a:p>
            <a:r>
              <a:rPr lang="es-ES" b="1" dirty="0">
                <a:solidFill>
                  <a:schemeClr val="bg1"/>
                </a:solidFill>
              </a:rPr>
              <a:t>Muchos no queremos crecer no queremos discernir entre el bien y el mal.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V.14.</a:t>
            </a:r>
          </a:p>
          <a:p>
            <a:r>
              <a:rPr lang="es-ES" b="1" dirty="0">
                <a:solidFill>
                  <a:schemeClr val="bg1"/>
                </a:solidFill>
              </a:rPr>
              <a:t>Pero el alimento sólido es para los adultos, los cuales por la práctica tienen los sentidos ejercitados para discernir el bien y el mal. </a:t>
            </a:r>
          </a:p>
        </p:txBody>
      </p:sp>
    </p:spTree>
    <p:extLst>
      <p:ext uri="{BB962C8B-B14F-4D97-AF65-F5344CB8AC3E}">
        <p14:creationId xmlns:p14="http://schemas.microsoft.com/office/powerpoint/2010/main" val="2663448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Si seguimos siendo niños estaremos en peligro de ser llevados por otras doctrinas.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Efesios.4:14.</a:t>
            </a:r>
          </a:p>
          <a:p>
            <a:r>
              <a:rPr lang="es-ES" b="1" dirty="0">
                <a:solidFill>
                  <a:schemeClr val="bg1"/>
                </a:solidFill>
              </a:rPr>
              <a:t>para que ya no seamos niños, sacudidos por las olas y llevados de aquí para allá por todo viento de doctrina, por la astucia de los hombres, por las artimañas engañosas del error; </a:t>
            </a:r>
          </a:p>
          <a:p>
            <a:r>
              <a:rPr lang="es-ES" b="1" dirty="0">
                <a:solidFill>
                  <a:schemeClr val="bg1"/>
                </a:solidFill>
              </a:rPr>
              <a:t>Tenemos que crecer para poder discernir entre lo bueno y lo malo y no pecar y que Cristo cuando venga nos encuentre fieles haciendo su voluntad.</a:t>
            </a:r>
          </a:p>
        </p:txBody>
      </p:sp>
    </p:spTree>
    <p:extLst>
      <p:ext uri="{BB962C8B-B14F-4D97-AF65-F5344CB8AC3E}">
        <p14:creationId xmlns:p14="http://schemas.microsoft.com/office/powerpoint/2010/main" val="2117424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pPr algn="ctr"/>
            <a:r>
              <a:rPr lang="es-ES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¿Nos hallara en pleitos?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Filipenses.4:2-3.</a:t>
            </a:r>
          </a:p>
          <a:p>
            <a:r>
              <a:rPr lang="es-ES" b="1" dirty="0">
                <a:solidFill>
                  <a:schemeClr val="bg1"/>
                </a:solidFill>
              </a:rPr>
              <a:t>Ruego a </a:t>
            </a:r>
            <a:r>
              <a:rPr lang="es-ES" b="1" dirty="0" err="1">
                <a:solidFill>
                  <a:schemeClr val="bg1"/>
                </a:solidFill>
              </a:rPr>
              <a:t>Evodia</a:t>
            </a:r>
            <a:r>
              <a:rPr lang="es-ES" b="1" dirty="0">
                <a:solidFill>
                  <a:schemeClr val="bg1"/>
                </a:solidFill>
              </a:rPr>
              <a:t> y a </a:t>
            </a:r>
            <a:r>
              <a:rPr lang="es-ES" b="1" dirty="0" err="1">
                <a:solidFill>
                  <a:schemeClr val="bg1"/>
                </a:solidFill>
              </a:rPr>
              <a:t>Síntique</a:t>
            </a:r>
            <a:r>
              <a:rPr lang="es-ES" b="1" dirty="0">
                <a:solidFill>
                  <a:schemeClr val="bg1"/>
                </a:solidFill>
              </a:rPr>
              <a:t>, que vivan en armonía en el Señor. 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V.3.</a:t>
            </a:r>
          </a:p>
          <a:p>
            <a:r>
              <a:rPr lang="es-ES" b="1" dirty="0">
                <a:solidFill>
                  <a:schemeClr val="bg1"/>
                </a:solidFill>
              </a:rPr>
              <a:t>En verdad, fiel compañero, también te ruego que ayudes a estas mujeres que han compartido mis luchas en la causa del evangelio, junto con Clemente y los demás colaboradores míos, cuyos nombres están en el libro de la vida. </a:t>
            </a:r>
          </a:p>
        </p:txBody>
      </p:sp>
    </p:spTree>
    <p:extLst>
      <p:ext uri="{BB962C8B-B14F-4D97-AF65-F5344CB8AC3E}">
        <p14:creationId xmlns:p14="http://schemas.microsoft.com/office/powerpoint/2010/main" val="856539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>
            <a:normAutofit lnSpcReduction="10000"/>
          </a:bodyPr>
          <a:lstStyle/>
          <a:p>
            <a:r>
              <a:rPr lang="es-ES" b="1" dirty="0">
                <a:solidFill>
                  <a:schemeClr val="bg1"/>
                </a:solidFill>
              </a:rPr>
              <a:t>Estas dos hermanas que habían sido de gran ayuda al apóstol Pablo ahora estaban en pleitos.</a:t>
            </a:r>
          </a:p>
          <a:p>
            <a:r>
              <a:rPr lang="es-ES" b="1" dirty="0">
                <a:solidFill>
                  <a:schemeClr val="bg1"/>
                </a:solidFill>
              </a:rPr>
              <a:t>No sabemos porque estas hermanas tenían esa diferencia o diferencias entre ellas.</a:t>
            </a:r>
          </a:p>
          <a:p>
            <a:r>
              <a:rPr lang="es-ES" b="1" dirty="0">
                <a:solidFill>
                  <a:schemeClr val="bg1"/>
                </a:solidFill>
              </a:rPr>
              <a:t>Pablo ruega a Epafrodito que ayude a estas hermanas a vivir en paz.</a:t>
            </a:r>
          </a:p>
          <a:p>
            <a:r>
              <a:rPr lang="es-ES" b="1" dirty="0">
                <a:solidFill>
                  <a:schemeClr val="bg1"/>
                </a:solidFill>
              </a:rPr>
              <a:t>Porque si no Vivian en paz no podían ver a Dios.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Hebreos.12:14.</a:t>
            </a:r>
          </a:p>
          <a:p>
            <a:r>
              <a:rPr lang="es-ES" b="1" dirty="0">
                <a:solidFill>
                  <a:schemeClr val="bg1"/>
                </a:solidFill>
              </a:rPr>
              <a:t>Buscad la paz con todos y la santidad, sin la cual nadie verá al Señor. </a:t>
            </a:r>
          </a:p>
        </p:txBody>
      </p:sp>
    </p:spTree>
    <p:extLst>
      <p:ext uri="{BB962C8B-B14F-4D97-AF65-F5344CB8AC3E}">
        <p14:creationId xmlns:p14="http://schemas.microsoft.com/office/powerpoint/2010/main" val="1186910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537882" y="658906"/>
            <a:ext cx="8001000" cy="4343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8"/>
          <p:cNvSpPr>
            <a:spLocks noGrp="1"/>
          </p:cNvSpPr>
          <p:nvPr>
            <p:ph idx="1"/>
          </p:nvPr>
        </p:nvSpPr>
        <p:spPr>
          <a:xfrm>
            <a:off x="537882" y="654937"/>
            <a:ext cx="8001000" cy="4351338"/>
          </a:xfrm>
        </p:spPr>
        <p:txBody>
          <a:bodyPr/>
          <a:lstStyle/>
          <a:p>
            <a:r>
              <a:rPr lang="es-ES" b="1" dirty="0">
                <a:solidFill>
                  <a:schemeClr val="bg1"/>
                </a:solidFill>
              </a:rPr>
              <a:t>Si Cristo hubiera venido en ese momento.</a:t>
            </a:r>
          </a:p>
          <a:p>
            <a:r>
              <a:rPr lang="es-ES" b="1" dirty="0">
                <a:solidFill>
                  <a:schemeClr val="bg1"/>
                </a:solidFill>
              </a:rPr>
              <a:t>¿Estas hermanas se salvarían?</a:t>
            </a:r>
          </a:p>
          <a:p>
            <a:r>
              <a:rPr lang="es-ES" b="1" dirty="0">
                <a:solidFill>
                  <a:schemeClr val="bg1"/>
                </a:solidFill>
              </a:rPr>
              <a:t>Claro que no lo harían.</a:t>
            </a:r>
          </a:p>
          <a:p>
            <a:r>
              <a:rPr lang="es-ES" b="1" dirty="0">
                <a:solidFill>
                  <a:schemeClr val="bg1"/>
                </a:solidFill>
              </a:rPr>
              <a:t>Cuidado Cristo nos encuentra en su segunda venida en pleitos y divisiones.</a:t>
            </a:r>
          </a:p>
          <a:p>
            <a:pPr algn="ctr"/>
            <a:r>
              <a:rPr lang="es-ES" b="1" u="sng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¿Comiendo bebiendo y casándonos?</a:t>
            </a:r>
          </a:p>
          <a:p>
            <a:pPr algn="ctr"/>
            <a:r>
              <a:rPr lang="es-ES" b="1" u="sng" dirty="0">
                <a:solidFill>
                  <a:schemeClr val="bg1"/>
                </a:solidFill>
                <a:highlight>
                  <a:srgbClr val="0000FF"/>
                </a:highlight>
              </a:rPr>
              <a:t>Mateo.24:37-39.</a:t>
            </a:r>
          </a:p>
          <a:p>
            <a:r>
              <a:rPr lang="es-ES" b="1" dirty="0">
                <a:solidFill>
                  <a:schemeClr val="bg1"/>
                </a:solidFill>
              </a:rPr>
              <a:t>Porque como en los días de Noé, así será la venida del Hijo del Hombre. </a:t>
            </a:r>
          </a:p>
        </p:txBody>
      </p:sp>
    </p:spTree>
    <p:extLst>
      <p:ext uri="{BB962C8B-B14F-4D97-AF65-F5344CB8AC3E}">
        <p14:creationId xmlns:p14="http://schemas.microsoft.com/office/powerpoint/2010/main" val="2576608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4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228</TotalTime>
  <Words>2329</Words>
  <Application>Microsoft Office PowerPoint</Application>
  <PresentationFormat>Presentación en pantalla (4:3)</PresentationFormat>
  <Paragraphs>189</Paragraphs>
  <Slides>32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10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43" baseType="lpstr">
      <vt:lpstr>Al Bayan Plain</vt:lpstr>
      <vt:lpstr>Al Nile</vt:lpstr>
      <vt:lpstr>Arial</vt:lpstr>
      <vt:lpstr>Britannic Bold</vt:lpstr>
      <vt:lpstr>Calibri</vt:lpstr>
      <vt:lpstr>Calibri Light</vt:lpstr>
      <vt:lpstr>Cambria</vt:lpstr>
      <vt:lpstr>Century Gothic</vt:lpstr>
      <vt:lpstr>Cochin</vt:lpstr>
      <vt:lpstr>Times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MARIO</dc:creator>
  <cp:lastModifiedBy>Mario Moreno</cp:lastModifiedBy>
  <cp:revision>23</cp:revision>
  <dcterms:created xsi:type="dcterms:W3CDTF">2020-07-15T16:55:06Z</dcterms:created>
  <dcterms:modified xsi:type="dcterms:W3CDTF">2022-10-09T02:42:52Z</dcterms:modified>
</cp:coreProperties>
</file>