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6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8" r:id="rId41"/>
    <p:sldId id="296" r:id="rId42"/>
    <p:sldId id="319" r:id="rId43"/>
    <p:sldId id="297" r:id="rId4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16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51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746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úmero de diapositiva">
            <a:extLst>
              <a:ext uri="{FF2B5EF4-FFF2-40B4-BE49-F238E27FC236}">
                <a16:creationId xmlns:a16="http://schemas.microsoft.com/office/drawing/2014/main" id="{9509371E-2EA5-697C-664D-1AC1B9C6D04A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4446588" y="6330952"/>
            <a:ext cx="241300" cy="258763"/>
          </a:xfrm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defRPr>
                <a:solidFill>
                  <a:srgbClr val="6F6A5A"/>
                </a:solidFill>
                <a:latin typeface="Cochin"/>
                <a:ea typeface="Cochin"/>
                <a:cs typeface="Cochin"/>
                <a:sym typeface="Cochin"/>
              </a:defRPr>
            </a:lvl1pPr>
          </a:lstStyle>
          <a:p>
            <a:fld id="{252D97F6-1B40-4E0E-916B-E7E84456EDA4}" type="slidenum">
              <a:rPr lang="es-NI" altLang="es-NI"/>
              <a:pPr/>
              <a:t>‹Nº›</a:t>
            </a:fld>
            <a:endParaRPr lang="es-NI" altLang="es-NI"/>
          </a:p>
        </p:txBody>
      </p:sp>
    </p:spTree>
    <p:extLst>
      <p:ext uri="{BB962C8B-B14F-4D97-AF65-F5344CB8AC3E}">
        <p14:creationId xmlns:p14="http://schemas.microsoft.com/office/powerpoint/2010/main" val="185249737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2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62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84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16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07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56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6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39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08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highlight>
                  <a:srgbClr val="800080"/>
                </a:highlight>
              </a:rPr>
              <a:t>¿ES EL CRISTIANO PECADOR?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INTRODUCCION:</a:t>
            </a:r>
          </a:p>
          <a:p>
            <a:r>
              <a:rPr lang="es-ES" b="1" dirty="0">
                <a:solidFill>
                  <a:schemeClr val="bg1"/>
                </a:solidFill>
              </a:rPr>
              <a:t>Esta es una pregunta muy importante en nuestra vida como cristianos.</a:t>
            </a:r>
          </a:p>
          <a:p>
            <a:r>
              <a:rPr lang="es-ES" b="1" dirty="0">
                <a:solidFill>
                  <a:schemeClr val="bg1"/>
                </a:solidFill>
              </a:rPr>
              <a:t>Ya que oímos decir a muchos hermanos y aun en oraciones decir que somos pecadores.</a:t>
            </a:r>
          </a:p>
          <a:p>
            <a:r>
              <a:rPr lang="es-ES" b="1" dirty="0">
                <a:solidFill>
                  <a:schemeClr val="bg1"/>
                </a:solidFill>
              </a:rPr>
              <a:t>Y surge la pregunta:</a:t>
            </a:r>
          </a:p>
          <a:p>
            <a:r>
              <a:rPr lang="es-ES" b="1" dirty="0">
                <a:solidFill>
                  <a:schemeClr val="bg1"/>
                </a:solidFill>
              </a:rPr>
              <a:t>¿Es El Cristiano Pecador?</a:t>
            </a:r>
          </a:p>
          <a:p>
            <a:r>
              <a:rPr lang="es-ES" b="1" dirty="0">
                <a:solidFill>
                  <a:schemeClr val="bg1"/>
                </a:solidFill>
              </a:rPr>
              <a:t>¿Qué dice la Biblia sobre este tema?</a:t>
            </a:r>
          </a:p>
        </p:txBody>
      </p:sp>
    </p:spTree>
    <p:extLst>
      <p:ext uri="{BB962C8B-B14F-4D97-AF65-F5344CB8AC3E}">
        <p14:creationId xmlns:p14="http://schemas.microsoft.com/office/powerpoint/2010/main" val="274592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La biblia fue escrita para que no pequemos.</a:t>
            </a:r>
          </a:p>
          <a:p>
            <a:r>
              <a:rPr lang="es-ES" b="1" dirty="0">
                <a:solidFill>
                  <a:schemeClr val="bg1"/>
                </a:solidFill>
              </a:rPr>
              <a:t>Por cuanto Dios es perfecto, Su regla para Su pueblo es absolutamente perfecta. </a:t>
            </a:r>
          </a:p>
          <a:p>
            <a:r>
              <a:rPr lang="es-ES" b="1" dirty="0">
                <a:solidFill>
                  <a:schemeClr val="bg1"/>
                </a:solidFill>
              </a:rPr>
              <a:t>No sería Dios si dijese:</a:t>
            </a:r>
          </a:p>
          <a:p>
            <a:r>
              <a:rPr lang="es-ES" b="1" dirty="0">
                <a:solidFill>
                  <a:schemeClr val="bg1"/>
                </a:solidFill>
              </a:rPr>
              <a:t>Dios no puede tolerar el pecado en el más mínimo grado, y por ello pone ante nosotros la norma de la perfección.</a:t>
            </a:r>
          </a:p>
          <a:p>
            <a:r>
              <a:rPr lang="es-ES" b="1" dirty="0">
                <a:solidFill>
                  <a:schemeClr val="bg1"/>
                </a:solidFill>
              </a:rPr>
              <a:t>La biblia siempre nos hace ver que no debemos pecar.</a:t>
            </a:r>
          </a:p>
        </p:txBody>
      </p:sp>
    </p:spTree>
    <p:extLst>
      <p:ext uri="{BB962C8B-B14F-4D97-AF65-F5344CB8AC3E}">
        <p14:creationId xmlns:p14="http://schemas.microsoft.com/office/powerpoint/2010/main" val="59020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Las escrituras siempre nos exhortan a no pecar, debemos de temblar y no pecar.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Salmos.4:4. </a:t>
            </a:r>
          </a:p>
          <a:p>
            <a:r>
              <a:rPr lang="es-ES" b="1" u="sng" dirty="0">
                <a:solidFill>
                  <a:srgbClr val="C00000"/>
                </a:solidFill>
              </a:rPr>
              <a:t>Temblad, y no pequéis;</a:t>
            </a:r>
            <a:r>
              <a:rPr lang="es-ES" b="1" dirty="0">
                <a:solidFill>
                  <a:schemeClr val="bg1"/>
                </a:solidFill>
              </a:rPr>
              <a:t> meditad en vuestro corazón sobre vuestro lecho, y callad.</a:t>
            </a:r>
          </a:p>
          <a:p>
            <a:r>
              <a:rPr lang="es-ES" b="1" dirty="0">
                <a:solidFill>
                  <a:schemeClr val="bg1"/>
                </a:solidFill>
              </a:rPr>
              <a:t>Cuando Jesús sano a un paralítico, le dijo anda y no peques más.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Juan.5:14. </a:t>
            </a:r>
          </a:p>
          <a:p>
            <a:r>
              <a:rPr lang="es-ES" b="1" dirty="0">
                <a:solidFill>
                  <a:schemeClr val="bg1"/>
                </a:solidFill>
              </a:rPr>
              <a:t>Después de esto Jesús lo halló* en el templo y le dijo: Mira, has sido sanado; </a:t>
            </a:r>
            <a:r>
              <a:rPr lang="es-ES" b="1" u="sng" dirty="0">
                <a:solidFill>
                  <a:srgbClr val="00B0F0"/>
                </a:solidFill>
              </a:rPr>
              <a:t>no peques más,</a:t>
            </a:r>
            <a:r>
              <a:rPr lang="es-ES" b="1" dirty="0">
                <a:solidFill>
                  <a:schemeClr val="bg1"/>
                </a:solidFill>
              </a:rPr>
              <a:t> para que no te suceda algo peor. </a:t>
            </a:r>
          </a:p>
        </p:txBody>
      </p:sp>
    </p:spTree>
    <p:extLst>
      <p:ext uri="{BB962C8B-B14F-4D97-AF65-F5344CB8AC3E}">
        <p14:creationId xmlns:p14="http://schemas.microsoft.com/office/powerpoint/2010/main" val="397629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¿Será que Jesús le esta imponiendo una carga imposible de cumplir?. </a:t>
            </a:r>
          </a:p>
          <a:p>
            <a:r>
              <a:rPr lang="es-ES" b="1" dirty="0">
                <a:solidFill>
                  <a:schemeClr val="bg1"/>
                </a:solidFill>
              </a:rPr>
              <a:t>Claro que no. Jesús no es injusto para imponer algo que no se puede cumplir.</a:t>
            </a:r>
          </a:p>
          <a:p>
            <a:r>
              <a:rPr lang="es-ES" b="1" dirty="0">
                <a:solidFill>
                  <a:schemeClr val="bg1"/>
                </a:solidFill>
              </a:rPr>
              <a:t>1. Lo mismo le dijo a la mujer sorprendida en adulterio.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Juan.8:11. </a:t>
            </a:r>
          </a:p>
          <a:p>
            <a:r>
              <a:rPr lang="es-ES" b="1" dirty="0">
                <a:solidFill>
                  <a:schemeClr val="bg1"/>
                </a:solidFill>
              </a:rPr>
              <a:t>Y ella respondió: Ninguno, Señor. Entonces Jesús le dijo: Yo tampoco te condeno. </a:t>
            </a:r>
            <a:r>
              <a:rPr lang="es-ES" b="1" u="sng" dirty="0">
                <a:solidFill>
                  <a:srgbClr val="FFFF00"/>
                </a:solidFill>
              </a:rPr>
              <a:t>Vete; desde ahora no peques más. </a:t>
            </a:r>
          </a:p>
          <a:p>
            <a:r>
              <a:rPr lang="es-ES" b="1" dirty="0">
                <a:solidFill>
                  <a:schemeClr val="bg1"/>
                </a:solidFill>
              </a:rPr>
              <a:t>Anda y no peque más.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2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2. Pablo exhortaba a los Corintios a velar y no pecar.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Corintios.15:34.</a:t>
            </a:r>
          </a:p>
          <a:p>
            <a:r>
              <a:rPr lang="es-ES" b="1" dirty="0">
                <a:solidFill>
                  <a:schemeClr val="bg1"/>
                </a:solidFill>
              </a:rPr>
              <a:t>Sed sobrios, como conviene, </a:t>
            </a:r>
            <a:r>
              <a:rPr lang="es-ES" b="1" u="sng" dirty="0">
                <a:solidFill>
                  <a:srgbClr val="C00000"/>
                </a:solidFill>
              </a:rPr>
              <a:t>y dejad de pecar;</a:t>
            </a:r>
            <a:r>
              <a:rPr lang="es-ES" b="1" dirty="0">
                <a:solidFill>
                  <a:schemeClr val="bg1"/>
                </a:solidFill>
              </a:rPr>
              <a:t> porque algunos no tienen conocimiento de Dios. Para vergüenza vuestra lo digo. </a:t>
            </a:r>
          </a:p>
          <a:p>
            <a:r>
              <a:rPr lang="es-ES" b="1" dirty="0">
                <a:solidFill>
                  <a:schemeClr val="bg1"/>
                </a:solidFill>
              </a:rPr>
              <a:t>3. Igual a los Efeso. </a:t>
            </a:r>
          </a:p>
          <a:p>
            <a:r>
              <a:rPr lang="es-ES" b="1" dirty="0">
                <a:solidFill>
                  <a:schemeClr val="bg1"/>
                </a:solidFill>
              </a:rPr>
              <a:t>Airados pero no pequéis.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Efesios.4:26. </a:t>
            </a:r>
          </a:p>
        </p:txBody>
      </p:sp>
    </p:spTree>
    <p:extLst>
      <p:ext uri="{BB962C8B-B14F-4D97-AF65-F5344CB8AC3E}">
        <p14:creationId xmlns:p14="http://schemas.microsoft.com/office/powerpoint/2010/main" val="80462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AIRAOS, </a:t>
            </a:r>
            <a:r>
              <a:rPr lang="es-ES" b="1" u="sng" dirty="0">
                <a:solidFill>
                  <a:srgbClr val="00B0F0"/>
                </a:solidFill>
              </a:rPr>
              <a:t>PERO NO PEQUEIS;</a:t>
            </a:r>
            <a:r>
              <a:rPr lang="es-ES" b="1" dirty="0">
                <a:solidFill>
                  <a:schemeClr val="bg1"/>
                </a:solidFill>
              </a:rPr>
              <a:t> no se ponga el sol sobre vuestro enojo, </a:t>
            </a:r>
          </a:p>
          <a:p>
            <a:r>
              <a:rPr lang="es-ES" b="1" dirty="0">
                <a:solidFill>
                  <a:schemeClr val="bg1"/>
                </a:solidFill>
              </a:rPr>
              <a:t>Podemos enojarnos pero sin pecar al controlar la ira. </a:t>
            </a:r>
          </a:p>
          <a:p>
            <a:r>
              <a:rPr lang="es-ES" b="1" dirty="0">
                <a:solidFill>
                  <a:schemeClr val="bg1"/>
                </a:solidFill>
              </a:rPr>
              <a:t>Y esto lo vemos en el caso de Caín con Abel.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Genesis.4:6-8. 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el SEÑOR dijo a Caín: </a:t>
            </a:r>
            <a:r>
              <a:rPr lang="es-ES" b="1" u="sng" dirty="0">
                <a:solidFill>
                  <a:srgbClr val="7030A0"/>
                </a:solidFill>
              </a:rPr>
              <a:t>¿Por qué estás enojado,</a:t>
            </a:r>
            <a:r>
              <a:rPr lang="es-ES" b="1" dirty="0">
                <a:solidFill>
                  <a:schemeClr val="bg1"/>
                </a:solidFill>
              </a:rPr>
              <a:t> y por qué se ha demudado tu semblante?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V.7.</a:t>
            </a:r>
          </a:p>
        </p:txBody>
      </p:sp>
    </p:spTree>
    <p:extLst>
      <p:ext uri="{BB962C8B-B14F-4D97-AF65-F5344CB8AC3E}">
        <p14:creationId xmlns:p14="http://schemas.microsoft.com/office/powerpoint/2010/main" val="250461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Si haces bien, ¿no serás aceptado? Y si no haces bien, el pecado yace a la puerta y te codicia, </a:t>
            </a:r>
            <a:r>
              <a:rPr lang="es-ES" b="1" u="sng" dirty="0">
                <a:solidFill>
                  <a:srgbClr val="00B0F0"/>
                </a:solidFill>
              </a:rPr>
              <a:t>pero tú debes dominarlo.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Dios le dijo a Caín que Él podía dominar su enojo. </a:t>
            </a:r>
          </a:p>
          <a:p>
            <a:r>
              <a:rPr lang="es-ES" b="1" dirty="0">
                <a:solidFill>
                  <a:schemeClr val="bg1"/>
                </a:solidFill>
              </a:rPr>
              <a:t>Para no pecar, pero Caín dio rienda suelta a su enojo y mato a Abel.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V.8. </a:t>
            </a:r>
          </a:p>
          <a:p>
            <a:r>
              <a:rPr lang="es-ES" b="1" dirty="0">
                <a:solidFill>
                  <a:schemeClr val="bg1"/>
                </a:solidFill>
              </a:rPr>
              <a:t>Y Caín dijo a su hermano Abel: vayamos al campo. Y aconteció que cuando estaban en el campo, Caín se levantó contra su hermano Abel y lo mató.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3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El podía controlarlo pero no quiso.</a:t>
            </a:r>
          </a:p>
          <a:p>
            <a:r>
              <a:rPr lang="es-ES" b="1" dirty="0">
                <a:solidFill>
                  <a:schemeClr val="bg1"/>
                </a:solidFill>
              </a:rPr>
              <a:t>De la misma manera cada uno de nosotros podemos controlar nuestro cuerpo para no pecar y si no lo hacemos es porque queremos pecar no porque no podamos hacerlo.</a:t>
            </a:r>
          </a:p>
          <a:p>
            <a:r>
              <a:rPr lang="es-ES" b="1" dirty="0">
                <a:solidFill>
                  <a:schemeClr val="bg1"/>
                </a:solidFill>
              </a:rPr>
              <a:t>¿Sera Dios injusto?</a:t>
            </a:r>
          </a:p>
          <a:p>
            <a:r>
              <a:rPr lang="es-ES" b="1" dirty="0">
                <a:solidFill>
                  <a:schemeClr val="bg1"/>
                </a:solidFill>
              </a:rPr>
              <a:t>¿Para pedirnos algo que no podríamos hacer?</a:t>
            </a:r>
          </a:p>
          <a:p>
            <a:r>
              <a:rPr lang="es-ES" b="1" dirty="0">
                <a:solidFill>
                  <a:schemeClr val="bg1"/>
                </a:solidFill>
              </a:rPr>
              <a:t>Claro que Dios no es injusto para pedirnos algo que no podríamos hacer.</a:t>
            </a:r>
          </a:p>
        </p:txBody>
      </p:sp>
    </p:spTree>
    <p:extLst>
      <p:ext uri="{BB962C8B-B14F-4D97-AF65-F5344CB8AC3E}">
        <p14:creationId xmlns:p14="http://schemas.microsoft.com/office/powerpoint/2010/main" val="93313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Si Dios nos pide no pecar es porque podemos hacerlo.</a:t>
            </a:r>
          </a:p>
          <a:p>
            <a:r>
              <a:rPr lang="es-ES" b="1" dirty="0">
                <a:solidFill>
                  <a:schemeClr val="bg1"/>
                </a:solidFill>
              </a:rPr>
              <a:t>Ya que sus mandamientos no son gravosos.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Juan.5:3.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este es el amor de Dios: que guardemos sus mandamientos, </a:t>
            </a:r>
            <a:r>
              <a:rPr lang="es-ES" b="1" u="sng" dirty="0">
                <a:solidFill>
                  <a:srgbClr val="FFFF00"/>
                </a:solidFill>
              </a:rPr>
              <a:t>y sus mandamientos no son gravosos. </a:t>
            </a:r>
          </a:p>
          <a:p>
            <a:r>
              <a:rPr lang="es-ES" b="1" dirty="0">
                <a:solidFill>
                  <a:schemeClr val="bg1"/>
                </a:solidFill>
              </a:rPr>
              <a:t>Otros de los textos que se usa es: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Romano.3:10.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F96500D-EA18-4A5D-A5AB-E7068606CF0D}"/>
              </a:ext>
            </a:extLst>
          </p:cNvPr>
          <p:cNvSpPr txBox="1"/>
          <p:nvPr/>
        </p:nvSpPr>
        <p:spPr>
          <a:xfrm>
            <a:off x="5817705" y="3429000"/>
            <a:ext cx="272117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rgbClr val="C00000"/>
                </a:solidFill>
              </a:rPr>
              <a:t>barus (βα</a:t>
            </a:r>
            <a:r>
              <a:rPr lang="es-ES" sz="2000" b="1" dirty="0" err="1">
                <a:solidFill>
                  <a:srgbClr val="C00000"/>
                </a:solidFill>
              </a:rPr>
              <a:t>ρύς</a:t>
            </a:r>
            <a:r>
              <a:rPr lang="es-ES" sz="2000" b="1" dirty="0">
                <a:solidFill>
                  <a:srgbClr val="C00000"/>
                </a:solidFill>
              </a:rPr>
              <a:t>, G926), pesado; relacionado con </a:t>
            </a:r>
            <a:r>
              <a:rPr lang="es-ES" sz="2000" b="1" dirty="0" err="1">
                <a:solidFill>
                  <a:srgbClr val="C00000"/>
                </a:solidFill>
              </a:rPr>
              <a:t>bareo</a:t>
            </a:r>
            <a:r>
              <a:rPr lang="es-ES" sz="2000" b="1" dirty="0">
                <a:solidFill>
                  <a:srgbClr val="C00000"/>
                </a:solidFill>
              </a:rPr>
              <a:t>, cargar, y baros, carga. Significa pesado,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0F92EA0F-FF45-4ED6-BA36-A536B1300821}"/>
              </a:ext>
            </a:extLst>
          </p:cNvPr>
          <p:cNvCxnSpPr>
            <a:cxnSpLocks/>
          </p:cNvCxnSpPr>
          <p:nvPr/>
        </p:nvCxnSpPr>
        <p:spPr>
          <a:xfrm>
            <a:off x="2438400" y="3657600"/>
            <a:ext cx="3379305" cy="132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739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Como está escrito: </a:t>
            </a:r>
            <a:r>
              <a:rPr lang="es-ES" b="1" u="sng" dirty="0">
                <a:solidFill>
                  <a:srgbClr val="7030A0"/>
                </a:solidFill>
              </a:rPr>
              <a:t>NO HAY JUSTO, NI AUN UNO;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Pero este texto es sacado de su contexto.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esta hablando de la gente del mundo no de los cristianos.</a:t>
            </a:r>
          </a:p>
          <a:p>
            <a:r>
              <a:rPr lang="es-ES" b="1" dirty="0">
                <a:solidFill>
                  <a:schemeClr val="bg1"/>
                </a:solidFill>
              </a:rPr>
              <a:t>En el mundo la gente que no es cristiana no hay ni un justo ni uno.</a:t>
            </a:r>
          </a:p>
          <a:p>
            <a:r>
              <a:rPr lang="es-ES" b="1" dirty="0">
                <a:solidFill>
                  <a:schemeClr val="bg1"/>
                </a:solidFill>
              </a:rPr>
              <a:t>No hay quien busque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V.11.</a:t>
            </a:r>
          </a:p>
          <a:p>
            <a:r>
              <a:rPr lang="es-ES" b="1" dirty="0">
                <a:solidFill>
                  <a:schemeClr val="bg1"/>
                </a:solidFill>
              </a:rPr>
              <a:t>NO HAY QUIEN ENTIENDA, NO HAY QUIEN BUSQUE A DIOS; </a:t>
            </a:r>
          </a:p>
        </p:txBody>
      </p:sp>
    </p:spTree>
    <p:extLst>
      <p:ext uri="{BB962C8B-B14F-4D97-AF65-F5344CB8AC3E}">
        <p14:creationId xmlns:p14="http://schemas.microsoft.com/office/powerpoint/2010/main" val="25587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No hay quien haga lo bueno.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V.12.</a:t>
            </a:r>
          </a:p>
          <a:p>
            <a:r>
              <a:rPr lang="es-ES" b="1" dirty="0">
                <a:solidFill>
                  <a:schemeClr val="bg1"/>
                </a:solidFill>
              </a:rPr>
              <a:t>TODOS SE HAN DESVIADO, A UNA SE HICIERON INUTILES; </a:t>
            </a:r>
            <a:r>
              <a:rPr lang="es-ES" b="1" u="sng" dirty="0">
                <a:solidFill>
                  <a:srgbClr val="00B0F0"/>
                </a:solidFill>
              </a:rPr>
              <a:t>NO HAY QUIEN HAGA LO BUENO,</a:t>
            </a:r>
            <a:r>
              <a:rPr lang="es-ES" b="1" dirty="0">
                <a:solidFill>
                  <a:schemeClr val="bg1"/>
                </a:solidFill>
              </a:rPr>
              <a:t> NO HAY NI SIQUIERA UNO. </a:t>
            </a:r>
          </a:p>
          <a:p>
            <a:r>
              <a:rPr lang="es-ES" b="1" dirty="0">
                <a:solidFill>
                  <a:schemeClr val="bg1"/>
                </a:solidFill>
              </a:rPr>
              <a:t>¿Sera que entre los hijos de Dios no hay ni siquiera uno que haga lo bueno?</a:t>
            </a:r>
          </a:p>
          <a:p>
            <a:r>
              <a:rPr lang="es-ES" b="1" dirty="0">
                <a:solidFill>
                  <a:schemeClr val="bg1"/>
                </a:solidFill>
              </a:rPr>
              <a:t>Claro que no porque no se refiere al cristiano se refiere al inconverso al que esta en el mundo.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1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Lamentablemente esta expresión:</a:t>
            </a:r>
          </a:p>
          <a:p>
            <a:r>
              <a:rPr lang="es-ES" b="1" dirty="0">
                <a:solidFill>
                  <a:schemeClr val="bg1"/>
                </a:solidFill>
              </a:rPr>
              <a:t>“Somos Pecadores”</a:t>
            </a:r>
          </a:p>
          <a:p>
            <a:r>
              <a:rPr lang="es-ES" b="1" dirty="0">
                <a:solidFill>
                  <a:schemeClr val="bg1"/>
                </a:solidFill>
              </a:rPr>
              <a:t>No lo encontramos en la Biblia.</a:t>
            </a:r>
          </a:p>
          <a:p>
            <a:r>
              <a:rPr lang="es-ES" b="1" dirty="0">
                <a:solidFill>
                  <a:schemeClr val="bg1"/>
                </a:solidFill>
              </a:rPr>
              <a:t>La Biblia ya no ve al cristiano como un pecador la biblia lo describe como:</a:t>
            </a:r>
          </a:p>
          <a:p>
            <a:r>
              <a:rPr lang="es-ES" b="1" dirty="0">
                <a:solidFill>
                  <a:schemeClr val="bg1"/>
                </a:solidFill>
              </a:rPr>
              <a:t>Santo- Apartado.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Pedro.1:15.</a:t>
            </a:r>
          </a:p>
          <a:p>
            <a:r>
              <a:rPr lang="es-ES" b="1" dirty="0">
                <a:solidFill>
                  <a:schemeClr val="bg1"/>
                </a:solidFill>
              </a:rPr>
              <a:t>sino que así como aquel que os llamó es santo, así también sed vosotros santos en toda vuestra manera de vivir; </a:t>
            </a:r>
          </a:p>
        </p:txBody>
      </p:sp>
      <p:sp>
        <p:nvSpPr>
          <p:cNvPr id="3" name="Marco 2">
            <a:extLst>
              <a:ext uri="{FF2B5EF4-FFF2-40B4-BE49-F238E27FC236}">
                <a16:creationId xmlns:a16="http://schemas.microsoft.com/office/drawing/2014/main" id="{5409598F-61BB-482F-8C15-CFAAD0E9FCFC}"/>
              </a:ext>
            </a:extLst>
          </p:cNvPr>
          <p:cNvSpPr/>
          <p:nvPr/>
        </p:nvSpPr>
        <p:spPr>
          <a:xfrm>
            <a:off x="2120348" y="4200939"/>
            <a:ext cx="5433391" cy="344557"/>
          </a:xfrm>
          <a:prstGeom prst="fram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67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No hay temor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V.18.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NO HAY TEMOR DE DIOS</a:t>
            </a:r>
            <a:r>
              <a:rPr lang="es-ES" b="1" dirty="0">
                <a:solidFill>
                  <a:schemeClr val="bg1"/>
                </a:solidFill>
              </a:rPr>
              <a:t> DELANTE DE SUS OJOS. </a:t>
            </a:r>
          </a:p>
          <a:p>
            <a:r>
              <a:rPr lang="es-ES" b="1" dirty="0">
                <a:solidFill>
                  <a:schemeClr val="bg1"/>
                </a:solidFill>
              </a:rPr>
              <a:t>¿Sera que entre los hijos de Dios no hay temor de Dios?</a:t>
            </a:r>
          </a:p>
          <a:p>
            <a:r>
              <a:rPr lang="es-ES" b="1" dirty="0">
                <a:solidFill>
                  <a:schemeClr val="bg1"/>
                </a:solidFill>
              </a:rPr>
              <a:t>Claro que no porque este texto no se refiere al cristiano se refiere al inconverso.</a:t>
            </a:r>
          </a:p>
          <a:p>
            <a:r>
              <a:rPr lang="es-ES" b="1" dirty="0">
                <a:solidFill>
                  <a:schemeClr val="bg1"/>
                </a:solidFill>
              </a:rPr>
              <a:t>Así que aplicar este texto al cristino es aplicar mal la biblia y su contexto.</a:t>
            </a:r>
          </a:p>
        </p:txBody>
      </p:sp>
    </p:spTree>
    <p:extLst>
      <p:ext uri="{BB962C8B-B14F-4D97-AF65-F5344CB8AC3E}">
        <p14:creationId xmlns:p14="http://schemas.microsoft.com/office/powerpoint/2010/main" val="168018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Otro de los textos es: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Romanos.7:17-21.</a:t>
            </a:r>
          </a:p>
          <a:p>
            <a:r>
              <a:rPr lang="es-ES" b="1" dirty="0">
                <a:solidFill>
                  <a:schemeClr val="bg1"/>
                </a:solidFill>
              </a:rPr>
              <a:t>Así que ya no soy yo el que lo hace, </a:t>
            </a:r>
            <a:r>
              <a:rPr lang="es-ES" b="1" u="sng" dirty="0">
                <a:solidFill>
                  <a:srgbClr val="C00000"/>
                </a:solidFill>
              </a:rPr>
              <a:t>sino el pecado que habita en mí. </a:t>
            </a:r>
          </a:p>
          <a:p>
            <a:r>
              <a:rPr lang="es-ES" b="1" dirty="0">
                <a:solidFill>
                  <a:schemeClr val="bg1"/>
                </a:solidFill>
              </a:rPr>
              <a:t>“Hace (KATERGADZOMAI).” Lo que efectúa el pecador no regenerado es porque el pecado mora en él. (Pero el pecado no mora en el cristiano, sino el Espíritu Santo). </a:t>
            </a:r>
          </a:p>
          <a:p>
            <a:r>
              <a:rPr lang="es-ES" b="1" dirty="0">
                <a:solidFill>
                  <a:schemeClr val="bg1"/>
                </a:solidFill>
              </a:rPr>
              <a:t>El pecado tiene control de la persona en quien mora, como el que mora en una casa tiene control de la casa.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3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El punto de Pablo en este versículo es que no es la persona solamente, sino la morada del pecado en ella, la que efectúa la ruina, o muerte espiritual.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V.18.  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yo sé que en mí, es decir, en mi carne, </a:t>
            </a:r>
            <a:r>
              <a:rPr lang="es-ES" b="1" u="sng" dirty="0">
                <a:solidFill>
                  <a:srgbClr val="00B0F0"/>
                </a:solidFill>
              </a:rPr>
              <a:t>no habita nada bueno;</a:t>
            </a:r>
            <a:r>
              <a:rPr lang="es-ES" b="1" dirty="0">
                <a:solidFill>
                  <a:schemeClr val="bg1"/>
                </a:solidFill>
              </a:rPr>
              <a:t> porque el querer está presente en mí, pero el hacer el bien, no. Toda persona normal, bajo cualquier ley, tiene el deseo de hacer el bien, pero no va a evitar el pecado para vivir una vida pura sin la gracia de Dios en Cristo.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787802A-1C90-4781-87A8-840771382769}"/>
              </a:ext>
            </a:extLst>
          </p:cNvPr>
          <p:cNvSpPr txBox="1"/>
          <p:nvPr/>
        </p:nvSpPr>
        <p:spPr>
          <a:xfrm>
            <a:off x="5402502" y="1895925"/>
            <a:ext cx="22926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FF0000"/>
                </a:solidFill>
              </a:rPr>
              <a:t>Isaias.64:6.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AA9241BE-272B-4800-8DDB-63AD5903C224}"/>
              </a:ext>
            </a:extLst>
          </p:cNvPr>
          <p:cNvCxnSpPr>
            <a:cxnSpLocks/>
          </p:cNvCxnSpPr>
          <p:nvPr/>
        </p:nvCxnSpPr>
        <p:spPr>
          <a:xfrm flipV="1">
            <a:off x="2659302" y="2357165"/>
            <a:ext cx="2743200" cy="766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39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Una persona sin Cristo no va poder dejar de pecar porque el pecado mora en ella.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V.19.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Pues no hago el bien que deseo,</a:t>
            </a:r>
            <a:r>
              <a:rPr lang="es-ES" b="1" dirty="0">
                <a:solidFill>
                  <a:schemeClr val="bg1"/>
                </a:solidFill>
              </a:rPr>
              <a:t> sino que el mal que no quiero, eso practico. </a:t>
            </a:r>
          </a:p>
          <a:p>
            <a:r>
              <a:rPr lang="es-ES" b="1" dirty="0">
                <a:solidFill>
                  <a:schemeClr val="bg1"/>
                </a:solidFill>
              </a:rPr>
              <a:t>Como cristiano Pablo se representó a sí mismo así: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Tesalonicense.2:10.</a:t>
            </a:r>
          </a:p>
          <a:p>
            <a:r>
              <a:rPr lang="es-ES" b="1" dirty="0">
                <a:solidFill>
                  <a:schemeClr val="bg1"/>
                </a:solidFill>
              </a:rPr>
              <a:t>Vosotros sois testigos, y también Dios, </a:t>
            </a:r>
            <a:r>
              <a:rPr lang="es-ES" b="1" u="sng" dirty="0">
                <a:solidFill>
                  <a:srgbClr val="FFFF00"/>
                </a:solidFill>
              </a:rPr>
              <a:t>de cuán santa, justa e irreprensiblemente nos comportamos</a:t>
            </a:r>
            <a:r>
              <a:rPr lang="es-ES" b="1" dirty="0">
                <a:solidFill>
                  <a:schemeClr val="bg1"/>
                </a:solidFill>
              </a:rPr>
              <a:t> con vosotros los creyentes; </a:t>
            </a:r>
          </a:p>
        </p:txBody>
      </p:sp>
    </p:spTree>
    <p:extLst>
      <p:ext uri="{BB962C8B-B14F-4D97-AF65-F5344CB8AC3E}">
        <p14:creationId xmlns:p14="http://schemas.microsoft.com/office/powerpoint/2010/main" val="142284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V.20.</a:t>
            </a:r>
          </a:p>
          <a:p>
            <a:r>
              <a:rPr lang="es-ES" b="1" dirty="0">
                <a:solidFill>
                  <a:schemeClr val="bg1"/>
                </a:solidFill>
              </a:rPr>
              <a:t>Y si lo que no quiero hacer, eso hago, ya no soy yo el que lo hace, </a:t>
            </a:r>
            <a:r>
              <a:rPr lang="es-ES" b="1" u="sng" dirty="0">
                <a:solidFill>
                  <a:srgbClr val="C00000"/>
                </a:solidFill>
              </a:rPr>
              <a:t>sino el pecado que habita en mí.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 El pecado estorba al pecador no regenerado, aun queriendo éste hacer el bien. </a:t>
            </a:r>
          </a:p>
          <a:p>
            <a:r>
              <a:rPr lang="es-ES" b="1" dirty="0">
                <a:solidFill>
                  <a:schemeClr val="bg1"/>
                </a:solidFill>
              </a:rPr>
              <a:t>Por eso al pecador, sin Cristo, le es imposible vencer en su batalla entre el hombre interior y las pasiones de la carne.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V.21.</a:t>
            </a:r>
          </a:p>
        </p:txBody>
      </p:sp>
    </p:spTree>
    <p:extLst>
      <p:ext uri="{BB962C8B-B14F-4D97-AF65-F5344CB8AC3E}">
        <p14:creationId xmlns:p14="http://schemas.microsoft.com/office/powerpoint/2010/main" val="286837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Así que, queriendo yo hacer el bien, </a:t>
            </a:r>
            <a:r>
              <a:rPr lang="es-ES" b="1" u="sng" dirty="0">
                <a:solidFill>
                  <a:srgbClr val="00B0F0"/>
                </a:solidFill>
              </a:rPr>
              <a:t>hallo la ley de que el mal está presente en mí.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La ley hacia ver el pecado.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Hebreos.10:1, 4.</a:t>
            </a:r>
          </a:p>
          <a:p>
            <a:r>
              <a:rPr lang="es-ES" b="1" dirty="0">
                <a:solidFill>
                  <a:schemeClr val="bg1"/>
                </a:solidFill>
              </a:rPr>
              <a:t>Pues ya que la ley sólo tiene la sombra de los bienes futuros y no la forma misma de las cosas, nunca puede, por los mismos sacrificios que ellos ofrecen continuamente año tras año, </a:t>
            </a:r>
            <a:r>
              <a:rPr lang="es-ES" b="1" u="sng" dirty="0">
                <a:solidFill>
                  <a:srgbClr val="FFFF00"/>
                </a:solidFill>
              </a:rPr>
              <a:t>hacer perfectos a los que se acercan. 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4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V.4.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es imposible que la sangre de toros y de machos cabríos </a:t>
            </a:r>
            <a:r>
              <a:rPr lang="es-ES" b="1" u="sng" dirty="0">
                <a:solidFill>
                  <a:srgbClr val="C00000"/>
                </a:solidFill>
              </a:rPr>
              <a:t>quite los pecados.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V.11.</a:t>
            </a:r>
          </a:p>
          <a:p>
            <a:r>
              <a:rPr lang="es-ES" b="1" dirty="0">
                <a:solidFill>
                  <a:schemeClr val="bg1"/>
                </a:solidFill>
              </a:rPr>
              <a:t>Y ciertamente todo sacerdote está de pie, día tras día, ministrando y ofreciendo muchas veces los mismos sacrificios, </a:t>
            </a:r>
            <a:r>
              <a:rPr lang="es-ES" b="1" u="sng" dirty="0">
                <a:solidFill>
                  <a:srgbClr val="7030A0"/>
                </a:solidFill>
              </a:rPr>
              <a:t>que nunca pueden quitar los pecados; </a:t>
            </a:r>
          </a:p>
          <a:p>
            <a:r>
              <a:rPr lang="es-ES" b="1" dirty="0">
                <a:solidFill>
                  <a:schemeClr val="bg1"/>
                </a:solidFill>
              </a:rPr>
              <a:t>Había una ley que le hacia ver el pecado pero no podía limpiarlo, quitarlo totalmente.</a:t>
            </a:r>
          </a:p>
        </p:txBody>
      </p:sp>
    </p:spTree>
    <p:extLst>
      <p:ext uri="{BB962C8B-B14F-4D97-AF65-F5344CB8AC3E}">
        <p14:creationId xmlns:p14="http://schemas.microsoft.com/office/powerpoint/2010/main" val="597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Estos versículos están hablando de la persona sin Cristo la persona bajo la ley de Moisés no esta hablando del Cristiano bajo la ley de Cristo.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la ley de Cristo nos ha librado del pecado.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Romanos.8:2-3.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la ley del Espíritu de vida </a:t>
            </a:r>
            <a:r>
              <a:rPr lang="es-ES" b="1" u="sng" dirty="0">
                <a:solidFill>
                  <a:srgbClr val="00B0F0"/>
                </a:solidFill>
              </a:rPr>
              <a:t>en Cristo Jesús te ha libertado de la ley del pecado y de la muerte.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V.3.</a:t>
            </a:r>
          </a:p>
          <a:p>
            <a:r>
              <a:rPr lang="es-ES" b="1" dirty="0">
                <a:solidFill>
                  <a:schemeClr val="bg1"/>
                </a:solidFill>
              </a:rPr>
              <a:t>Pues lo que la ley no pudo hacer, ya que era débil por causa de la carne, Dios lo hizo: enviando a su propio Hijo en semejanza de carne de pecado y como ofrenda por el pecado, condenó al pecado en la carne, </a:t>
            </a:r>
          </a:p>
        </p:txBody>
      </p:sp>
    </p:spTree>
    <p:extLst>
      <p:ext uri="{BB962C8B-B14F-4D97-AF65-F5344CB8AC3E}">
        <p14:creationId xmlns:p14="http://schemas.microsoft.com/office/powerpoint/2010/main" val="5755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No apliquemos mal los texto sacándolos fuera de su contexto porque vamos a cometer muchos errores que nos pueden llevar a la condenación.</a:t>
            </a:r>
          </a:p>
          <a:p>
            <a:r>
              <a:rPr lang="es-ES" b="1" dirty="0">
                <a:solidFill>
                  <a:schemeClr val="bg1"/>
                </a:solidFill>
              </a:rPr>
              <a:t>Otros de los textos que se usan: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Juan.1:8, 10.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Si decimos que no tenemos pecado,</a:t>
            </a:r>
            <a:r>
              <a:rPr lang="es-ES" b="1" dirty="0">
                <a:solidFill>
                  <a:schemeClr val="bg1"/>
                </a:solidFill>
              </a:rPr>
              <a:t> nos engañamos a nosotros mismos y la verdad no está en nosotros.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V.10.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Si decimos que no hemos pecado,</a:t>
            </a:r>
            <a:r>
              <a:rPr lang="es-ES" b="1" dirty="0">
                <a:solidFill>
                  <a:schemeClr val="bg1"/>
                </a:solidFill>
              </a:rPr>
              <a:t> le hacemos a El mentiroso y su palabra no está en nosotros.</a:t>
            </a:r>
          </a:p>
        </p:txBody>
      </p:sp>
    </p:spTree>
    <p:extLst>
      <p:ext uri="{BB962C8B-B14F-4D97-AF65-F5344CB8AC3E}">
        <p14:creationId xmlns:p14="http://schemas.microsoft.com/office/powerpoint/2010/main" val="379793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También se usan estos textos para decir que somos pecadores que no podemos dejar de pecar.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tampoco estos textos están diciendo que somos pecadores.</a:t>
            </a:r>
          </a:p>
          <a:p>
            <a:r>
              <a:rPr lang="es-ES" b="1" dirty="0">
                <a:solidFill>
                  <a:schemeClr val="bg1"/>
                </a:solidFill>
              </a:rPr>
              <a:t>Juan esta combatiendo la idea de los gnósticos quienes reclamaban no ser contaminado por el pecado debido a su conocimiento (gnosis).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Juan dice que si decimos tener comunión con Dios debemos andar en luz.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V.6.</a:t>
            </a:r>
          </a:p>
        </p:txBody>
      </p:sp>
    </p:spTree>
    <p:extLst>
      <p:ext uri="{BB962C8B-B14F-4D97-AF65-F5344CB8AC3E}">
        <p14:creationId xmlns:p14="http://schemas.microsoft.com/office/powerpoint/2010/main" val="428021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Aquí vemos que la biblia describe al cristiano como santo- apartado para el servicio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No le llama pecador.</a:t>
            </a:r>
          </a:p>
          <a:p>
            <a:r>
              <a:rPr lang="es-ES" b="1" dirty="0">
                <a:solidFill>
                  <a:schemeClr val="bg1"/>
                </a:solidFill>
              </a:rPr>
              <a:t>Se nos identifica como hijos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Galatas.4:6.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Y porque sois hijos,</a:t>
            </a:r>
            <a:r>
              <a:rPr lang="es-ES" b="1" dirty="0">
                <a:solidFill>
                  <a:schemeClr val="bg1"/>
                </a:solidFill>
              </a:rPr>
              <a:t> Dios ha enviado el Espíritu de su Hijo a nuestros corazones, clamando: ¡Abba! ¡Padre!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Juan.3:2.</a:t>
            </a:r>
          </a:p>
        </p:txBody>
      </p:sp>
    </p:spTree>
    <p:extLst>
      <p:ext uri="{BB962C8B-B14F-4D97-AF65-F5344CB8AC3E}">
        <p14:creationId xmlns:p14="http://schemas.microsoft.com/office/powerpoint/2010/main" val="162986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 decimos que tenemos comunión con El, pero andamos en tinieblas, mentimos y no practicamos la verdad;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V.7.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mas si andamos en la luz,</a:t>
            </a:r>
            <a:r>
              <a:rPr lang="es-ES" b="1" dirty="0">
                <a:solidFill>
                  <a:schemeClr val="bg1"/>
                </a:solidFill>
              </a:rPr>
              <a:t> como El está en la luz, tenemos comunión los unos con los otros, y la sangre de Jesús su Hijo nos limpia de todo pecado. </a:t>
            </a:r>
          </a:p>
          <a:p>
            <a:r>
              <a:rPr lang="es-ES" b="1" dirty="0">
                <a:solidFill>
                  <a:schemeClr val="bg1"/>
                </a:solidFill>
              </a:rPr>
              <a:t>El gnóstico al pecar andaba en tinieblas, pero ellos decían que tenían comunión con Dios.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1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Entonces Juan les responde que en esa condición de estar en el pecado y decir que están en comunión con Dios nos engañamos a nosotros mismos.</a:t>
            </a:r>
          </a:p>
          <a:p>
            <a:r>
              <a:rPr lang="es-ES" b="1" dirty="0">
                <a:solidFill>
                  <a:schemeClr val="bg1"/>
                </a:solidFill>
              </a:rPr>
              <a:t>Y al estar en el pecado y decir que no hemos pecado mentimos y hacemos a Dios mentiroso.</a:t>
            </a:r>
          </a:p>
          <a:p>
            <a:r>
              <a:rPr lang="es-ES" b="1" dirty="0">
                <a:solidFill>
                  <a:schemeClr val="bg1"/>
                </a:solidFill>
              </a:rPr>
              <a:t>Argumentar (como lo hacían los gnósticos, y algunos modernos hasta la fecha) Que no importa el pecado, y que por eso no necesitamos la sangre de Jesucristo para nuestros pecados, es blasfemia porque tal posición hace a Dios mentiroso, al que en realidad es “fiel y justo”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V.9.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1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 confesamos nuestros pecados, El es fiel y justo para perdonarnos los pecados y para limpiarnos de toda maldad. </a:t>
            </a:r>
          </a:p>
          <a:p>
            <a:r>
              <a:rPr lang="es-ES" b="1" dirty="0">
                <a:solidFill>
                  <a:schemeClr val="bg1"/>
                </a:solidFill>
              </a:rPr>
              <a:t>No podemos estar practicando viviendo en el pecado y decir que tenemos comunión con Dios eso es mentir y estar en el pecado.</a:t>
            </a:r>
          </a:p>
          <a:p>
            <a:r>
              <a:rPr lang="es-ES" b="1" dirty="0">
                <a:solidFill>
                  <a:schemeClr val="bg1"/>
                </a:solidFill>
              </a:rPr>
              <a:t>No apliquemos mal los textos de la biblia no sigamos enseñando calvinismos.</a:t>
            </a:r>
          </a:p>
          <a:p>
            <a:r>
              <a:rPr lang="es-ES" b="1" dirty="0">
                <a:solidFill>
                  <a:schemeClr val="bg1"/>
                </a:solidFill>
              </a:rPr>
              <a:t>La biblia desea y requiere y nos hace que ver que nos somos pecadores somos hijos de Dios.</a:t>
            </a:r>
          </a:p>
        </p:txBody>
      </p:sp>
    </p:spTree>
    <p:extLst>
      <p:ext uri="{BB962C8B-B14F-4D97-AF65-F5344CB8AC3E}">
        <p14:creationId xmlns:p14="http://schemas.microsoft.com/office/powerpoint/2010/main" val="225625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Santos- Sin mancha apartados del pecado.</a:t>
            </a:r>
          </a:p>
          <a:p>
            <a:r>
              <a:rPr lang="es-ES" b="1" dirty="0">
                <a:solidFill>
                  <a:schemeClr val="bg1"/>
                </a:solidFill>
              </a:rPr>
              <a:t>Tenemos que andar como Cristo anduvo.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Juan.2:6.</a:t>
            </a:r>
          </a:p>
          <a:p>
            <a:r>
              <a:rPr lang="es-ES" b="1" dirty="0">
                <a:solidFill>
                  <a:schemeClr val="bg1"/>
                </a:solidFill>
              </a:rPr>
              <a:t>El que dice que permanece en El, </a:t>
            </a:r>
            <a:r>
              <a:rPr lang="es-ES" b="1" u="sng" dirty="0">
                <a:solidFill>
                  <a:srgbClr val="FFFF00"/>
                </a:solidFill>
              </a:rPr>
              <a:t>debe andar como El anduvo. </a:t>
            </a:r>
          </a:p>
          <a:p>
            <a:r>
              <a:rPr lang="es-ES" b="1" dirty="0">
                <a:solidFill>
                  <a:schemeClr val="bg1"/>
                </a:solidFill>
              </a:rPr>
              <a:t>¿Cristo peco?</a:t>
            </a:r>
          </a:p>
          <a:p>
            <a:r>
              <a:rPr lang="es-ES" b="1" dirty="0">
                <a:solidFill>
                  <a:schemeClr val="bg1"/>
                </a:solidFill>
              </a:rPr>
              <a:t>De ninguno modo.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Hebreos.4:15.</a:t>
            </a:r>
          </a:p>
        </p:txBody>
      </p:sp>
    </p:spTree>
    <p:extLst>
      <p:ext uri="{BB962C8B-B14F-4D97-AF65-F5344CB8AC3E}">
        <p14:creationId xmlns:p14="http://schemas.microsoft.com/office/powerpoint/2010/main" val="150188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Porque no tenemos un sumo sacerdote que no pueda compadecerse de nuestras flaquezas, sino uno que ha sido tentado en todo como nosotros, </a:t>
            </a:r>
            <a:r>
              <a:rPr lang="es-ES" b="1" u="sng" dirty="0">
                <a:solidFill>
                  <a:srgbClr val="FFFF00"/>
                </a:solidFill>
              </a:rPr>
              <a:t>pero sin pecado.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Cristo no peco y El desea que tampoco nosotros pequemos.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llegar a la estatura de Cristo.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Efesios.4:13.</a:t>
            </a:r>
          </a:p>
          <a:p>
            <a:r>
              <a:rPr lang="es-ES" b="1" dirty="0">
                <a:solidFill>
                  <a:schemeClr val="bg1"/>
                </a:solidFill>
              </a:rPr>
              <a:t>hasta que todos lleguemos a la unidad de la fe y del conocimiento pleno del Hijo de Dios, </a:t>
            </a:r>
            <a:r>
              <a:rPr lang="es-ES" b="1" u="sng" dirty="0">
                <a:solidFill>
                  <a:srgbClr val="C00000"/>
                </a:solidFill>
              </a:rPr>
              <a:t>a la condición de un hombre maduro, a la medida de la estatura de la plenitud de Cristo; </a:t>
            </a:r>
          </a:p>
        </p:txBody>
      </p:sp>
    </p:spTree>
    <p:extLst>
      <p:ext uri="{BB962C8B-B14F-4D97-AF65-F5344CB8AC3E}">
        <p14:creationId xmlns:p14="http://schemas.microsoft.com/office/powerpoint/2010/main" val="49038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¿Cuándo vamos a llegar a esa estatura si somos pecadores?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llegar hacer como El.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Filipenses.3:10.</a:t>
            </a:r>
          </a:p>
          <a:p>
            <a:r>
              <a:rPr lang="es-ES" b="1" dirty="0">
                <a:solidFill>
                  <a:schemeClr val="bg1"/>
                </a:solidFill>
              </a:rPr>
              <a:t>y conocerle a El, el poder de su resurrección y la participación en sus padecimientos, </a:t>
            </a:r>
            <a:r>
              <a:rPr lang="es-ES" b="1" u="sng" dirty="0">
                <a:solidFill>
                  <a:srgbClr val="7030A0"/>
                </a:solidFill>
              </a:rPr>
              <a:t>llegando a ser como El en su muerte, </a:t>
            </a:r>
          </a:p>
          <a:p>
            <a:r>
              <a:rPr lang="es-ES" b="1" dirty="0">
                <a:solidFill>
                  <a:schemeClr val="bg1"/>
                </a:solidFill>
              </a:rPr>
              <a:t>Todos debemos ser presentados perfectos en Cristo.</a:t>
            </a:r>
          </a:p>
        </p:txBody>
      </p:sp>
    </p:spTree>
    <p:extLst>
      <p:ext uri="{BB962C8B-B14F-4D97-AF65-F5344CB8AC3E}">
        <p14:creationId xmlns:p14="http://schemas.microsoft.com/office/powerpoint/2010/main" val="59444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Colosenses.1:28.</a:t>
            </a:r>
          </a:p>
          <a:p>
            <a:r>
              <a:rPr lang="es-ES" b="1" dirty="0">
                <a:solidFill>
                  <a:schemeClr val="bg1"/>
                </a:solidFill>
              </a:rPr>
              <a:t>A El nosotros proclamamos, amonestando a todos los hombres, y enseñando a todos los hombres con toda sabiduría, </a:t>
            </a:r>
            <a:r>
              <a:rPr lang="es-ES" b="1" u="sng" dirty="0">
                <a:solidFill>
                  <a:srgbClr val="00B0F0"/>
                </a:solidFill>
              </a:rPr>
              <a:t>a fin de poder presentar a todo hombre perfecto en Cristo.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Hemos llegado hacer participantes de la naturaleza divina.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II Pedro.1:4.</a:t>
            </a:r>
          </a:p>
          <a:p>
            <a:r>
              <a:rPr lang="es-ES" b="1" dirty="0">
                <a:solidFill>
                  <a:schemeClr val="bg1"/>
                </a:solidFill>
              </a:rPr>
              <a:t>por medio de las cuales nos ha concedido sus preciosas y maravillosas promesas, </a:t>
            </a:r>
            <a:r>
              <a:rPr lang="es-ES" b="1" u="sng" dirty="0">
                <a:solidFill>
                  <a:srgbClr val="FFFF00"/>
                </a:solidFill>
              </a:rPr>
              <a:t>a fin de que por ellas lleguéis a ser partícipes de la naturaleza divina,</a:t>
            </a:r>
            <a:r>
              <a:rPr lang="es-ES" b="1" dirty="0">
                <a:solidFill>
                  <a:schemeClr val="bg1"/>
                </a:solidFill>
              </a:rPr>
              <a:t> habiendo escapado de la corrupción que hay en el mundo por causa de la concupiscencia. </a:t>
            </a:r>
          </a:p>
        </p:txBody>
      </p:sp>
    </p:spTree>
    <p:extLst>
      <p:ext uri="{BB962C8B-B14F-4D97-AF65-F5344CB8AC3E}">
        <p14:creationId xmlns:p14="http://schemas.microsoft.com/office/powerpoint/2010/main" val="173393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La naturaleza divina no tiene nada que ver con el pecado.</a:t>
            </a:r>
          </a:p>
          <a:p>
            <a:r>
              <a:rPr lang="es-ES" b="1" dirty="0">
                <a:solidFill>
                  <a:schemeClr val="bg1"/>
                </a:solidFill>
              </a:rPr>
              <a:t>La perfección es la meta final de todo hijo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Mateo.5:48.</a:t>
            </a:r>
          </a:p>
          <a:p>
            <a:r>
              <a:rPr lang="es-ES" b="1" dirty="0">
                <a:solidFill>
                  <a:schemeClr val="bg1"/>
                </a:solidFill>
              </a:rPr>
              <a:t>Por tanto, </a:t>
            </a:r>
            <a:r>
              <a:rPr lang="es-ES" b="1" u="sng" dirty="0">
                <a:solidFill>
                  <a:srgbClr val="C00000"/>
                </a:solidFill>
              </a:rPr>
              <a:t>sed vosotros perfectos como vuestro Padre celestial es perfecto.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Todos somos perfectos.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Filipenses.3:15.</a:t>
            </a:r>
          </a:p>
        </p:txBody>
      </p:sp>
    </p:spTree>
    <p:extLst>
      <p:ext uri="{BB962C8B-B14F-4D97-AF65-F5344CB8AC3E}">
        <p14:creationId xmlns:p14="http://schemas.microsoft.com/office/powerpoint/2010/main" val="127375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u="sng" dirty="0">
                <a:solidFill>
                  <a:srgbClr val="7030A0"/>
                </a:solidFill>
              </a:rPr>
              <a:t>Así que todos los que somos perfectos,</a:t>
            </a:r>
            <a:r>
              <a:rPr lang="es-ES" b="1" dirty="0">
                <a:solidFill>
                  <a:schemeClr val="bg1"/>
                </a:solidFill>
              </a:rPr>
              <a:t> tengamos esta misma actitud; y si en algo tenéis una actitud distinta, eso también os lo revelará Dios; </a:t>
            </a:r>
          </a:p>
          <a:p>
            <a:r>
              <a:rPr lang="es-ES" b="1" dirty="0">
                <a:solidFill>
                  <a:schemeClr val="bg1"/>
                </a:solidFill>
              </a:rPr>
              <a:t>El pecado en el cristiano es una casualidad no una practica no un vivir en el pecado.</a:t>
            </a:r>
          </a:p>
          <a:p>
            <a:r>
              <a:rPr lang="es-ES" b="1" dirty="0">
                <a:solidFill>
                  <a:schemeClr val="bg1"/>
                </a:solidFill>
              </a:rPr>
              <a:t>Si continuamos pecando después de haber conocido la verdad.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Hebreos.10:26-27.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</a:t>
            </a:r>
            <a:r>
              <a:rPr lang="es-ES" b="1" u="sng" dirty="0">
                <a:solidFill>
                  <a:srgbClr val="FF0000"/>
                </a:solidFill>
              </a:rPr>
              <a:t>si continuamos pecando deliberadamente</a:t>
            </a:r>
            <a:r>
              <a:rPr lang="es-ES" b="1" u="sng" dirty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chemeClr val="bg1"/>
                </a:solidFill>
              </a:rPr>
              <a:t>después de haber recibido el conocimiento de la verdad, </a:t>
            </a:r>
            <a:r>
              <a:rPr lang="es-ES" b="1" u="sng" dirty="0">
                <a:solidFill>
                  <a:srgbClr val="00B0F0"/>
                </a:solidFill>
              </a:rPr>
              <a:t>ya no queda sacrificio alguno por los pecados,</a:t>
            </a:r>
            <a:r>
              <a:rPr lang="es-ES" b="1" dirty="0">
                <a:solidFill>
                  <a:srgbClr val="00B0F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14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No hay otro sacrificio no hay salvación sino: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V.27.</a:t>
            </a:r>
          </a:p>
          <a:p>
            <a:r>
              <a:rPr lang="es-ES" b="1" dirty="0">
                <a:solidFill>
                  <a:schemeClr val="bg1"/>
                </a:solidFill>
              </a:rPr>
              <a:t>sino cierta horrenda expectación de juicio, y la furia de </a:t>
            </a:r>
            <a:r>
              <a:rPr lang="es-ES" b="1" u="sng" dirty="0">
                <a:solidFill>
                  <a:srgbClr val="FFFF00"/>
                </a:solidFill>
              </a:rPr>
              <a:t>UN FUEGO QUE HA DE CONSUMIR A LOS ADVERSARIOS.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Hermanos dejemos de estar proclamando el calvinismo en las iglesias y en nuestras vidas.</a:t>
            </a:r>
          </a:p>
          <a:p>
            <a:r>
              <a:rPr lang="es-ES" b="1" dirty="0">
                <a:solidFill>
                  <a:schemeClr val="bg1"/>
                </a:solidFill>
              </a:rPr>
              <a:t>Enseñemos lo que la biblia enseña que el cristiano es santo, hijo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No un pecador dejemos ese error.</a:t>
            </a:r>
          </a:p>
        </p:txBody>
      </p:sp>
    </p:spTree>
    <p:extLst>
      <p:ext uri="{BB962C8B-B14F-4D97-AF65-F5344CB8AC3E}">
        <p14:creationId xmlns:p14="http://schemas.microsoft.com/office/powerpoint/2010/main" val="78466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Amados, </a:t>
            </a:r>
            <a:r>
              <a:rPr lang="es-ES" b="1" u="sng" dirty="0">
                <a:solidFill>
                  <a:srgbClr val="FFFF00"/>
                </a:solidFill>
              </a:rPr>
              <a:t>ahora somos hijos de Dios</a:t>
            </a:r>
            <a:r>
              <a:rPr lang="es-ES" b="1" dirty="0">
                <a:solidFill>
                  <a:schemeClr val="bg1"/>
                </a:solidFill>
              </a:rPr>
              <a:t> y aún no se ha manifestado lo que habremos de ser. Pero sabemos que cuando El se manifieste, seremos semejantes a El porque le veremos como El es. </a:t>
            </a:r>
          </a:p>
          <a:p>
            <a:r>
              <a:rPr lang="es-ES" b="1" dirty="0">
                <a:solidFill>
                  <a:schemeClr val="bg1"/>
                </a:solidFill>
              </a:rPr>
              <a:t>Somos hijos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La pregunta seria.</a:t>
            </a:r>
          </a:p>
          <a:p>
            <a:r>
              <a:rPr lang="es-ES" b="1" dirty="0">
                <a:solidFill>
                  <a:schemeClr val="bg1"/>
                </a:solidFill>
              </a:rPr>
              <a:t>Si somos hijos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¿Dios nos llama como pecadores?</a:t>
            </a:r>
          </a:p>
          <a:p>
            <a:r>
              <a:rPr lang="es-ES" b="1" dirty="0">
                <a:solidFill>
                  <a:schemeClr val="bg1"/>
                </a:solidFill>
              </a:rPr>
              <a:t>¿O nos reconoce como pecadores?</a:t>
            </a:r>
          </a:p>
        </p:txBody>
      </p:sp>
    </p:spTree>
    <p:extLst>
      <p:ext uri="{BB962C8B-B14F-4D97-AF65-F5344CB8AC3E}">
        <p14:creationId xmlns:p14="http://schemas.microsoft.com/office/powerpoint/2010/main" val="113980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El apóstol Pablo fue contundente con los hermanos allá en Roma.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Romanos.6:1-2.</a:t>
            </a:r>
          </a:p>
          <a:p>
            <a:r>
              <a:rPr lang="es-ES" b="1" dirty="0">
                <a:solidFill>
                  <a:schemeClr val="bg1"/>
                </a:solidFill>
              </a:rPr>
              <a:t>¿Qué diremos, entonces? </a:t>
            </a:r>
            <a:r>
              <a:rPr lang="es-ES" b="1" u="sng" dirty="0">
                <a:solidFill>
                  <a:srgbClr val="00B0F0"/>
                </a:solidFill>
              </a:rPr>
              <a:t>¿Continuaremos en pecado para que la gracia abunde?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El dijo claramente.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V.2.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¡De ningún modo!</a:t>
            </a:r>
            <a:r>
              <a:rPr lang="es-ES" b="1" dirty="0">
                <a:solidFill>
                  <a:schemeClr val="bg1"/>
                </a:solidFill>
              </a:rPr>
              <a:t> Nosotros, que hemos muerto al pecado, </a:t>
            </a:r>
            <a:r>
              <a:rPr lang="es-ES" b="1" u="sng" dirty="0">
                <a:solidFill>
                  <a:srgbClr val="C00000"/>
                </a:solidFill>
              </a:rPr>
              <a:t>¿cómo viviremos aún en él?</a:t>
            </a:r>
          </a:p>
        </p:txBody>
      </p:sp>
    </p:spTree>
    <p:extLst>
      <p:ext uri="{BB962C8B-B14F-4D97-AF65-F5344CB8AC3E}">
        <p14:creationId xmlns:p14="http://schemas.microsoft.com/office/powerpoint/2010/main" val="184915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highlight>
                  <a:srgbClr val="800080"/>
                </a:highlight>
              </a:rPr>
              <a:t>CONCLUSION:</a:t>
            </a:r>
          </a:p>
          <a:p>
            <a:r>
              <a:rPr lang="es-ES" b="1" dirty="0">
                <a:solidFill>
                  <a:schemeClr val="bg1"/>
                </a:solidFill>
              </a:rPr>
              <a:t>La biblia es muy clara y nos enseña que el cristiano es un hijo de Dios santo- Apartado del pecado del mundo.</a:t>
            </a:r>
          </a:p>
          <a:p>
            <a:r>
              <a:rPr lang="es-ES" b="1" dirty="0">
                <a:solidFill>
                  <a:schemeClr val="bg1"/>
                </a:solidFill>
              </a:rPr>
              <a:t>La biblia nos enseña que no debemos de pecar, en ninguna parte de la biblia se nos enseña que debemos de pecar.</a:t>
            </a:r>
          </a:p>
          <a:p>
            <a:r>
              <a:rPr lang="es-ES" b="1" dirty="0">
                <a:solidFill>
                  <a:schemeClr val="bg1"/>
                </a:solidFill>
              </a:rPr>
              <a:t>El cristiano como hijo de Dios no practica no vive en el pecado, el pecado es una casualidad no un vivir.</a:t>
            </a:r>
          </a:p>
          <a:p>
            <a:r>
              <a:rPr lang="es-ES" b="1" dirty="0">
                <a:solidFill>
                  <a:schemeClr val="bg1"/>
                </a:solidFill>
              </a:rPr>
              <a:t>No sigamos diciendo que somos pecadores.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1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 CuadroTexto">
            <a:extLst>
              <a:ext uri="{FF2B5EF4-FFF2-40B4-BE49-F238E27FC236}">
                <a16:creationId xmlns:a16="http://schemas.microsoft.com/office/drawing/2014/main" id="{79C5EFC5-4953-9DE2-2CBB-C2A6BEAD0D45}"/>
              </a:ext>
            </a:extLst>
          </p:cNvPr>
          <p:cNvSpPr txBox="1"/>
          <p:nvPr/>
        </p:nvSpPr>
        <p:spPr>
          <a:xfrm>
            <a:off x="75877" y="1670603"/>
            <a:ext cx="2371862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514298">
              <a:defRPr/>
            </a:pPr>
            <a:r>
              <a:rPr lang="es-CL" sz="1350" b="1" dirty="0">
                <a:ln w="0"/>
                <a:solidFill>
                  <a:srgbClr val="C00000"/>
                </a:solidFill>
                <a:effectLst>
                  <a:reflection blurRad="6350" stA="91000" endPos="7000" dir="5400000" sy="-90000" algn="bl" rotWithShape="0"/>
                </a:effectLst>
                <a:latin typeface="Cambria" charset="0"/>
                <a:ea typeface="Cambria" charset="0"/>
                <a:cs typeface="Cambria" charset="0"/>
              </a:rPr>
              <a:t>¿</a:t>
            </a:r>
            <a:r>
              <a:rPr lang="es-CL" sz="1350" dirty="0">
                <a:ln w="0"/>
                <a:solidFill>
                  <a:srgbClr val="002060"/>
                </a:solidFill>
                <a:effectLst>
                  <a:reflection blurRad="6350" stA="91000" endPos="7000" dir="5400000" sy="-90000" algn="bl" rotWithShape="0"/>
                </a:effectLst>
                <a:latin typeface="Al Bayan Plain" charset="-78"/>
                <a:ea typeface="Al Bayan Plain" charset="-78"/>
                <a:cs typeface="Al Bayan Plain" charset="-78"/>
              </a:rPr>
              <a:t>Que debo hacer </a:t>
            </a:r>
          </a:p>
          <a:p>
            <a:pPr algn="ctr" defTabSz="514298">
              <a:defRPr/>
            </a:pPr>
            <a:r>
              <a:rPr lang="es-CL" sz="1350" dirty="0">
                <a:ln w="0"/>
                <a:solidFill>
                  <a:srgbClr val="002060"/>
                </a:solidFill>
                <a:effectLst>
                  <a:reflection blurRad="6350" stA="91000" endPos="7000" dir="5400000" sy="-90000" algn="bl" rotWithShape="0"/>
                </a:effectLst>
                <a:latin typeface="Al Bayan Plain" charset="-78"/>
                <a:ea typeface="Al Bayan Plain" charset="-78"/>
                <a:cs typeface="Al Bayan Plain" charset="-78"/>
              </a:rPr>
              <a:t>para ser  salvo…</a:t>
            </a:r>
            <a:r>
              <a:rPr lang="es-CL" sz="1350" b="1" dirty="0">
                <a:ln w="0"/>
                <a:solidFill>
                  <a:srgbClr val="C00000"/>
                </a:solidFill>
                <a:effectLst>
                  <a:reflection blurRad="6350" stA="91000" endPos="7000" dir="5400000" sy="-90000" algn="bl" rotWithShape="0"/>
                </a:effectLst>
                <a:latin typeface="Cambria" charset="0"/>
                <a:ea typeface="Cambria" charset="0"/>
                <a:cs typeface="Cambria" charset="0"/>
              </a:rPr>
              <a:t>?</a:t>
            </a:r>
          </a:p>
        </p:txBody>
      </p:sp>
      <p:pic>
        <p:nvPicPr>
          <p:cNvPr id="4" name="Picture 2" descr="C:\Users\Emilio\Downloads\images (7).jpg">
            <a:extLst>
              <a:ext uri="{FF2B5EF4-FFF2-40B4-BE49-F238E27FC236}">
                <a16:creationId xmlns:a16="http://schemas.microsoft.com/office/drawing/2014/main" id="{0446778D-E693-90B8-0D0F-2070D29E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539" y="3938380"/>
            <a:ext cx="1895918" cy="2919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4576378A-A95F-E39C-A19F-1D437D74B7A3}"/>
              </a:ext>
            </a:extLst>
          </p:cNvPr>
          <p:cNvSpPr/>
          <p:nvPr/>
        </p:nvSpPr>
        <p:spPr>
          <a:xfrm>
            <a:off x="3717132" y="1606155"/>
            <a:ext cx="1654969" cy="79652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514298">
              <a:defRPr/>
            </a:pPr>
            <a:r>
              <a:rPr lang="es-ES" sz="3300" b="1" dirty="0">
                <a:solidFill>
                  <a:sysClr val="windowText" lastClr="000000"/>
                </a:solidFill>
                <a:latin typeface="Cambria" charset="0"/>
                <a:ea typeface="Cambria" charset="0"/>
                <a:cs typeface="Cambria" charset="0"/>
              </a:rPr>
              <a:t>DIOS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A3919-7DE0-B10A-51EB-97EA0C159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661" y="5313299"/>
            <a:ext cx="314578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514298">
              <a:defRPr/>
            </a:pPr>
            <a:r>
              <a:rPr lang="es-ES" altLang="es-E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 Nile" charset="-78"/>
                <a:ea typeface="Al Nile" charset="-78"/>
                <a:cs typeface="Al Nile" charset="-78"/>
              </a:rPr>
              <a:t>Cristo es Él Salvador de los que le obedecen </a:t>
            </a:r>
          </a:p>
          <a:p>
            <a:pPr algn="ctr" defTabSz="514298">
              <a:defRPr/>
            </a:pPr>
            <a:r>
              <a:rPr lang="es-ES" altLang="es-ES" sz="1500" b="1" dirty="0">
                <a:solidFill>
                  <a:schemeClr val="bg1"/>
                </a:solidFill>
                <a:latin typeface="Al Nile" charset="-78"/>
                <a:ea typeface="Al Nile" charset="-78"/>
                <a:cs typeface="Al Nile" charset="-78"/>
              </a:rPr>
              <a:t>“…</a:t>
            </a:r>
            <a:r>
              <a:rPr lang="es-ES" altLang="es-ES" sz="1500" i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y habiendo sido perfeccionado, vino a ser autor de eterna salvación para todos los que le obedecen</a:t>
            </a:r>
            <a:r>
              <a:rPr lang="es-ES" altLang="es-ES" sz="15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” </a:t>
            </a:r>
            <a:r>
              <a:rPr lang="es-ES" altLang="es-ES" sz="15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Hebreos.5:9</a:t>
            </a:r>
            <a:r>
              <a:rPr lang="es-ES" altLang="es-ES" sz="15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89631D9-40F9-F1CB-3D09-37BCA2C57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7553" y="2952715"/>
            <a:ext cx="365522" cy="2308324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6842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6842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6842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6842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O</a:t>
            </a:r>
            <a:endParaRPr lang="es-ES" altLang="es-ES" sz="15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F349F5E-AC64-0989-2CDB-2C0A5F31EE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168" y="2922984"/>
            <a:ext cx="982790" cy="223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30D1886-63E9-4AE6-B79D-CF6E9D981291}"/>
              </a:ext>
            </a:extLst>
          </p:cNvPr>
          <p:cNvSpPr txBox="1"/>
          <p:nvPr/>
        </p:nvSpPr>
        <p:spPr>
          <a:xfrm>
            <a:off x="1857379" y="6245656"/>
            <a:ext cx="1783555" cy="323165"/>
          </a:xfrm>
          <a:prstGeom prst="rect">
            <a:avLst/>
          </a:prstGeom>
          <a:solidFill>
            <a:srgbClr val="94C6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OIR, Rom.10:17.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3BD85DE-6E44-B60B-AEE6-E0D435956483}"/>
              </a:ext>
            </a:extLst>
          </p:cNvPr>
          <p:cNvSpPr txBox="1"/>
          <p:nvPr/>
        </p:nvSpPr>
        <p:spPr>
          <a:xfrm>
            <a:off x="2037994" y="5922491"/>
            <a:ext cx="2137013" cy="323165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CREER, Mar.16:15-16.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5FE9622-05DA-B1B7-773B-9454F4093B95}"/>
              </a:ext>
            </a:extLst>
          </p:cNvPr>
          <p:cNvSpPr txBox="1"/>
          <p:nvPr/>
        </p:nvSpPr>
        <p:spPr>
          <a:xfrm>
            <a:off x="2254525" y="5599326"/>
            <a:ext cx="2641846" cy="323165"/>
          </a:xfrm>
          <a:prstGeom prst="rect">
            <a:avLst/>
          </a:prstGeom>
          <a:solidFill>
            <a:srgbClr val="00B0F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ARREPENTIRSE. Hech.17:30.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DD576C0-B80A-3433-ECAC-660BBBBE4E12}"/>
              </a:ext>
            </a:extLst>
          </p:cNvPr>
          <p:cNvSpPr txBox="1"/>
          <p:nvPr/>
        </p:nvSpPr>
        <p:spPr>
          <a:xfrm>
            <a:off x="2606874" y="5284019"/>
            <a:ext cx="2641846" cy="323165"/>
          </a:xfrm>
          <a:prstGeom prst="rect">
            <a:avLst/>
          </a:prstGeom>
          <a:solidFill>
            <a:srgbClr val="C000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schemeClr val="bg1"/>
                </a:solidFill>
                <a:latin typeface="Century Gothic"/>
                <a:ea typeface="ＭＳ Ｐゴシック" charset="-128"/>
              </a:rPr>
              <a:t>CONFESAR. Rom.10:9-10.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EC04EB7-F467-71A3-C7D4-E4A0212AA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757" y="4960854"/>
            <a:ext cx="2476500" cy="323165"/>
          </a:xfrm>
          <a:prstGeom prst="rect">
            <a:avLst/>
          </a:prstGeom>
          <a:solidFill>
            <a:srgbClr val="7030A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6842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6842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6842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6842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6842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_tradnl" sz="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BAUTIZARSE. Hech.2:38.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907AE1B-3B3F-8BAD-2F38-1A11E8E6FC97}"/>
              </a:ext>
            </a:extLst>
          </p:cNvPr>
          <p:cNvSpPr txBox="1"/>
          <p:nvPr/>
        </p:nvSpPr>
        <p:spPr>
          <a:xfrm>
            <a:off x="0" y="2839865"/>
            <a:ext cx="2936757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135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“por cuanto todos pecaron, y están destituidos de la gloria de Dios”    </a:t>
            </a:r>
            <a:r>
              <a:rPr lang="es-ES" sz="135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Romanos. 3:23.  </a:t>
            </a:r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9FDEEEF5-F656-7945-CC4A-34403DF0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916" y="1676400"/>
            <a:ext cx="2974337" cy="1028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393FF"/>
              </a:gs>
              <a:gs pos="100000">
                <a:srgbClr val="1818CE"/>
              </a:gs>
            </a:gsLst>
            <a:lin ang="5400000"/>
          </a:gradFill>
          <a:ln w="9525">
            <a:solidFill>
              <a:srgbClr val="2828B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s-ES_tradnl" altLang="es-NI" sz="1800">
              <a:solidFill>
                <a:srgbClr val="FFFFFF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C7EC741-F295-149C-A33C-A18243F2C835}"/>
              </a:ext>
            </a:extLst>
          </p:cNvPr>
          <p:cNvSpPr/>
          <p:nvPr/>
        </p:nvSpPr>
        <p:spPr>
          <a:xfrm>
            <a:off x="5872163" y="1695450"/>
            <a:ext cx="2904090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L" altLang="es-NI" sz="1500" dirty="0">
                <a:solidFill>
                  <a:srgbClr val="F2F2F2"/>
                </a:solidFill>
                <a:latin typeface="Cambria" panose="02040503050406030204" pitchFamily="18" charset="0"/>
              </a:rPr>
              <a:t>“EL </a:t>
            </a:r>
            <a:r>
              <a:rPr lang="es-CL" altLang="es-NI" sz="1500" dirty="0">
                <a:solidFill>
                  <a:srgbClr val="FFF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SEÑOR AÑADÍA </a:t>
            </a:r>
            <a:r>
              <a:rPr lang="es-CL" altLang="es-NI" sz="1500" dirty="0">
                <a:solidFill>
                  <a:srgbClr val="F2F2F2"/>
                </a:solidFill>
                <a:latin typeface="Cambria" panose="02040503050406030204" pitchFamily="18" charset="0"/>
              </a:rPr>
              <a:t>CADA DÍA A LA IGLESIA LOS QUE HABÍAN DE SER SALVOS”</a:t>
            </a:r>
          </a:p>
          <a:p>
            <a:pPr algn="ctr"/>
            <a:r>
              <a:rPr lang="es-CL" altLang="es-NI" sz="1500" b="1" dirty="0">
                <a:solidFill>
                  <a:srgbClr val="CCCCCC"/>
                </a:solidFill>
                <a:latin typeface="Cambria" panose="02040503050406030204" pitchFamily="18" charset="0"/>
              </a:rPr>
              <a:t>HECHOS.2:47 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9D8CF95-803F-CEFB-40CA-3661EBF19AF0}"/>
              </a:ext>
            </a:extLst>
          </p:cNvPr>
          <p:cNvSpPr/>
          <p:nvPr/>
        </p:nvSpPr>
        <p:spPr>
          <a:xfrm>
            <a:off x="1438850" y="994849"/>
            <a:ext cx="7756675" cy="6278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>
              <a:defRPr/>
            </a:pPr>
            <a:r>
              <a:rPr lang="es-CL" sz="3480" b="1">
                <a:ln w="22225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l Bayan Plain" charset="-78"/>
                <a:ea typeface="Al Bayan Plain" charset="-78"/>
                <a:cs typeface="Al Bayan Plain" charset="-78"/>
              </a:rPr>
              <a:t>PLAN DE SALVACIÓN SEGÚN DIOS</a:t>
            </a:r>
            <a:endParaRPr lang="es-CL" sz="3480" b="1" dirty="0">
              <a:ln w="22225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latin typeface="Al Bayan Plain" charset="-78"/>
              <a:ea typeface="Al Bayan Plain" charset="-78"/>
              <a:cs typeface="Al Bayan Plain" charset="-78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653CB41E-D63B-5EA5-2F8C-9662A3BE7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125" y="2816293"/>
            <a:ext cx="3935160" cy="208425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0E5DA36-CDAB-4FC7-A7F5-670C02B95785}"/>
              </a:ext>
            </a:extLst>
          </p:cNvPr>
          <p:cNvSpPr/>
          <p:nvPr/>
        </p:nvSpPr>
        <p:spPr>
          <a:xfrm>
            <a:off x="537882" y="3922643"/>
            <a:ext cx="8001000" cy="107966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/>
              <a:t>DIOS NOS BENDIGA A TODOS.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A400D16-FE7A-4734-8378-B8F5E8089D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82" y="658906"/>
            <a:ext cx="7996518" cy="3263737"/>
          </a:xfrm>
          <a:prstGeom prst="rect">
            <a:avLst/>
          </a:prstGeom>
        </p:spPr>
      </p:pic>
      <p:sp>
        <p:nvSpPr>
          <p:cNvPr id="5" name="Bocadillo nube: nube 4">
            <a:extLst>
              <a:ext uri="{FF2B5EF4-FFF2-40B4-BE49-F238E27FC236}">
                <a16:creationId xmlns:a16="http://schemas.microsoft.com/office/drawing/2014/main" id="{609384D9-AAF9-48BA-AB1E-F10995C8800B}"/>
              </a:ext>
            </a:extLst>
          </p:cNvPr>
          <p:cNvSpPr/>
          <p:nvPr/>
        </p:nvSpPr>
        <p:spPr>
          <a:xfrm>
            <a:off x="4572001" y="658906"/>
            <a:ext cx="3962399" cy="1925268"/>
          </a:xfrm>
          <a:prstGeom prst="cloudCallout">
            <a:avLst>
              <a:gd name="adj1" fmla="val -55725"/>
              <a:gd name="adj2" fmla="val 528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/>
              <a:t>POR SU FINA ATENCION.</a:t>
            </a:r>
          </a:p>
        </p:txBody>
      </p:sp>
    </p:spTree>
    <p:extLst>
      <p:ext uri="{BB962C8B-B14F-4D97-AF65-F5344CB8AC3E}">
        <p14:creationId xmlns:p14="http://schemas.microsoft.com/office/powerpoint/2010/main" val="21181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El hijo de Dios, el que ha nacido de Dios no practica el pecado- no vive en el pecado.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Juan.3:9.</a:t>
            </a:r>
          </a:p>
          <a:p>
            <a:r>
              <a:rPr lang="es-ES" b="1" u="sng" dirty="0">
                <a:solidFill>
                  <a:srgbClr val="C00000"/>
                </a:solidFill>
              </a:rPr>
              <a:t>Ninguno que es nacido de Dios practica el pecado,</a:t>
            </a:r>
            <a:r>
              <a:rPr lang="es-ES" b="1" dirty="0">
                <a:solidFill>
                  <a:schemeClr val="bg1"/>
                </a:solidFill>
              </a:rPr>
              <a:t> porque la simiente de Dios permanece en él; y no puede pecar, porque es nacido de Dios. </a:t>
            </a:r>
          </a:p>
          <a:p>
            <a:r>
              <a:rPr lang="es-ES" b="1" dirty="0">
                <a:solidFill>
                  <a:schemeClr val="bg1"/>
                </a:solidFill>
              </a:rPr>
              <a:t>El creyente no tiene el pecado como hábito. </a:t>
            </a:r>
          </a:p>
          <a:p>
            <a:r>
              <a:rPr lang="es-ES" b="1" dirty="0">
                <a:solidFill>
                  <a:schemeClr val="bg1"/>
                </a:solidFill>
              </a:rPr>
              <a:t>No persiste en el pecado de manera desafiante. </a:t>
            </a:r>
          </a:p>
          <a:p>
            <a:r>
              <a:rPr lang="es-ES" b="1" dirty="0">
                <a:solidFill>
                  <a:schemeClr val="bg1"/>
                </a:solidFill>
              </a:rPr>
              <a:t>La razón es que la simiente de Dios permanece en Él.</a:t>
            </a:r>
          </a:p>
        </p:txBody>
      </p:sp>
    </p:spTree>
    <p:extLst>
      <p:ext uri="{BB962C8B-B14F-4D97-AF65-F5344CB8AC3E}">
        <p14:creationId xmlns:p14="http://schemas.microsoft.com/office/powerpoint/2010/main" val="266344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Juan.5:18.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Sabemos que todo el que ha nacido de Dios, no peca;</a:t>
            </a:r>
            <a:r>
              <a:rPr lang="es-ES" b="1" dirty="0">
                <a:solidFill>
                  <a:schemeClr val="bg1"/>
                </a:solidFill>
              </a:rPr>
              <a:t> sino que aquel que nació de Dios lo guarda y el maligno no lo toca. </a:t>
            </a:r>
          </a:p>
          <a:p>
            <a:r>
              <a:rPr lang="es-ES" b="1" dirty="0">
                <a:solidFill>
                  <a:schemeClr val="bg1"/>
                </a:solidFill>
              </a:rPr>
              <a:t>Podemos estar seguros, que el que posee la naturaleza divina no persiste en la práctica del pecado.</a:t>
            </a:r>
          </a:p>
          <a:p>
            <a:r>
              <a:rPr lang="es-ES" b="1" dirty="0">
                <a:solidFill>
                  <a:schemeClr val="bg1"/>
                </a:solidFill>
              </a:rPr>
              <a:t>¿Cómo se distingue el cristiano hijo de Dios y el que es hijo del Diablo?</a:t>
            </a:r>
          </a:p>
        </p:txBody>
      </p:sp>
    </p:spTree>
    <p:extLst>
      <p:ext uri="{BB962C8B-B14F-4D97-AF65-F5344CB8AC3E}">
        <p14:creationId xmlns:p14="http://schemas.microsoft.com/office/powerpoint/2010/main" val="211742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Juan.3:10.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En esto se reconocen los hijos de Dios y los hijos del diablo:</a:t>
            </a:r>
            <a:r>
              <a:rPr lang="es-ES" b="1" dirty="0">
                <a:solidFill>
                  <a:schemeClr val="bg1"/>
                </a:solidFill>
              </a:rPr>
              <a:t> todo aquel que no practica la justicia, no es de Dios; tampoco aquel que no ama a su hermano. </a:t>
            </a:r>
          </a:p>
          <a:p>
            <a:r>
              <a:rPr lang="es-ES" b="1" dirty="0">
                <a:solidFill>
                  <a:schemeClr val="bg1"/>
                </a:solidFill>
              </a:rPr>
              <a:t>No hay término medio. </a:t>
            </a:r>
          </a:p>
          <a:p>
            <a:r>
              <a:rPr lang="es-ES" b="1" dirty="0">
                <a:solidFill>
                  <a:schemeClr val="bg1"/>
                </a:solidFill>
              </a:rPr>
              <a:t>No hay nadie que esté a medias. </a:t>
            </a:r>
          </a:p>
          <a:p>
            <a:r>
              <a:rPr lang="es-ES" b="1" dirty="0">
                <a:solidFill>
                  <a:schemeClr val="bg1"/>
                </a:solidFill>
              </a:rPr>
              <a:t>Los hijos de Dios son conocidos por sus vidas justas.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3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 el cristiano es pecador.</a:t>
            </a:r>
          </a:p>
          <a:p>
            <a:r>
              <a:rPr lang="es-ES" b="1" dirty="0">
                <a:solidFill>
                  <a:schemeClr val="bg1"/>
                </a:solidFill>
              </a:rPr>
              <a:t>¿Cuál es la diferencia entre la gente del mundo y el cristiano?</a:t>
            </a:r>
          </a:p>
          <a:p>
            <a:r>
              <a:rPr lang="es-ES" b="1" dirty="0">
                <a:solidFill>
                  <a:schemeClr val="bg1"/>
                </a:solidFill>
              </a:rPr>
              <a:t>Podríamos decir que ninguna o la única diferencia seria.</a:t>
            </a:r>
          </a:p>
          <a:p>
            <a:r>
              <a:rPr lang="es-ES" b="1" dirty="0">
                <a:solidFill>
                  <a:schemeClr val="bg1"/>
                </a:solidFill>
              </a:rPr>
              <a:t>1. Ellos son pecadores del mundo.</a:t>
            </a:r>
          </a:p>
          <a:p>
            <a:r>
              <a:rPr lang="es-ES" b="1" dirty="0">
                <a:solidFill>
                  <a:schemeClr val="bg1"/>
                </a:solidFill>
              </a:rPr>
              <a:t>2. Y nosotros pecadores cristianos.</a:t>
            </a:r>
          </a:p>
          <a:p>
            <a:r>
              <a:rPr lang="es-ES" b="1" dirty="0">
                <a:solidFill>
                  <a:schemeClr val="bg1"/>
                </a:solidFill>
              </a:rPr>
              <a:t>Esto es ilógico la biblia hace una gran diferencia entre los pecadores y los cristianos.</a:t>
            </a:r>
          </a:p>
        </p:txBody>
      </p:sp>
    </p:spTree>
    <p:extLst>
      <p:ext uri="{BB962C8B-B14F-4D97-AF65-F5344CB8AC3E}">
        <p14:creationId xmlns:p14="http://schemas.microsoft.com/office/powerpoint/2010/main" val="118691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Se usan muchos textos para defender esta enseñanza de que somos pecadores.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</a:rPr>
              <a:t>I Juan.2:1.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Hijitos míos, os escribo estas cosas para que no pequéis.</a:t>
            </a:r>
            <a:r>
              <a:rPr lang="es-ES" b="1" dirty="0">
                <a:solidFill>
                  <a:schemeClr val="bg1"/>
                </a:solidFill>
              </a:rPr>
              <a:t> Y si alguno peca, Abogado tenemos para con el Padre, a Jesucristo el justo. </a:t>
            </a:r>
          </a:p>
          <a:p>
            <a:r>
              <a:rPr lang="es-ES" b="1" dirty="0">
                <a:solidFill>
                  <a:schemeClr val="bg1"/>
                </a:solidFill>
              </a:rPr>
              <a:t>Muchos aplican este texto para decir que somos pecadores.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esto no es cierto es mas el texto fue escrito para no pecar.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60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3208</Words>
  <Application>Microsoft Office PowerPoint</Application>
  <PresentationFormat>Presentación en pantalla (4:3)</PresentationFormat>
  <Paragraphs>246</Paragraphs>
  <Slides>43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54" baseType="lpstr">
      <vt:lpstr>Al Bayan Plain</vt:lpstr>
      <vt:lpstr>Al Nile</vt:lpstr>
      <vt:lpstr>Arial</vt:lpstr>
      <vt:lpstr>Britannic Bold</vt:lpstr>
      <vt:lpstr>Calibri</vt:lpstr>
      <vt:lpstr>Calibri Light</vt:lpstr>
      <vt:lpstr>Cambria</vt:lpstr>
      <vt:lpstr>Century Gothic</vt:lpstr>
      <vt:lpstr>Cochin</vt:lpstr>
      <vt:lpstr>Times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</dc:creator>
  <cp:lastModifiedBy>Mario Moreno</cp:lastModifiedBy>
  <cp:revision>30</cp:revision>
  <dcterms:created xsi:type="dcterms:W3CDTF">2020-07-15T16:55:06Z</dcterms:created>
  <dcterms:modified xsi:type="dcterms:W3CDTF">2022-10-09T02:43:02Z</dcterms:modified>
</cp:coreProperties>
</file>