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7" r:id="rId24"/>
    <p:sldId id="278" r:id="rId25"/>
    <p:sldId id="279" r:id="rId26"/>
    <p:sldId id="280" r:id="rId27"/>
    <p:sldId id="281" r:id="rId28"/>
    <p:sldId id="282" r:id="rId29"/>
    <p:sldId id="283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9" r:id="rId80"/>
    <p:sldId id="340" r:id="rId81"/>
    <p:sldId id="341" r:id="rId82"/>
    <p:sldId id="288" r:id="rId83"/>
    <p:sldId id="342" r:id="rId84"/>
    <p:sldId id="284" r:id="rId8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F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98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54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497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41497859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89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220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96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68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4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669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694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19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1F13-CD5D-4DEC-BA9B-22461E069932}" type="datetimeFigureOut">
              <a:rPr lang="es-ES" smtClean="0"/>
              <a:t>26/04/2023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23507-C570-42BC-8E1B-964DEC9E68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48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gif"/><Relationship Id="rId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s-ES" sz="4000" b="1" dirty="0"/>
              <a:t>¿ES PECADO EL NOVIAZGO O EL MATRIMONIO DE UN CRISTIANO CON UN NO CRISTIANO?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r>
              <a:rPr lang="es-ES" b="1" u="sng" dirty="0">
                <a:highlight>
                  <a:srgbClr val="FFFF00"/>
                </a:highlight>
              </a:rPr>
              <a:t>INTRODUCCION:</a:t>
            </a:r>
          </a:p>
          <a:p>
            <a:r>
              <a:rPr lang="es-ES" b="1" dirty="0"/>
              <a:t>Analizaremos esta pregunta sin prejuicios y sin discriminación.</a:t>
            </a:r>
          </a:p>
          <a:p>
            <a:r>
              <a:rPr lang="es-ES" b="1" dirty="0"/>
              <a:t>¿Por qué?</a:t>
            </a:r>
          </a:p>
          <a:p>
            <a:r>
              <a:rPr lang="es-ES" b="1" dirty="0"/>
              <a:t>Porque algunos hermanos creen que es pecado y tenemos que ir a las escrituras siempre para ver lo que Dios nos manda o nos dice sobre todo tema.</a:t>
            </a:r>
          </a:p>
          <a:p>
            <a:r>
              <a:rPr lang="es-ES" b="1" dirty="0"/>
              <a:t>Dios es El que tiene el derecho de condenar o justificar atraves de su palabra.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213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¿Qué texto vamos usar para prohibir el noviazgo con un incrédulo?</a:t>
            </a:r>
          </a:p>
          <a:p>
            <a:r>
              <a:rPr lang="es-ES" b="1" dirty="0"/>
              <a:t>Hermano no pongamos mandamientos donde Dios nos da libertad.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Mateo.15:8-9.</a:t>
            </a:r>
          </a:p>
          <a:p>
            <a:r>
              <a:rPr lang="es-ES" b="1" dirty="0"/>
              <a:t>"ESTE PUEBLO CON LOS LABIOS ME HONRA, PERO SU CORAZON ESTA MUY LEJOS DE MI. </a:t>
            </a:r>
          </a:p>
          <a:p>
            <a:r>
              <a:rPr lang="es-ES" b="1" dirty="0"/>
              <a:t>"MAS EN VANO ME RINDEN CULTO, ENSEÑANDO COMO DOCTRINAS PRECEPTOS DE HOMBRES." </a:t>
            </a:r>
          </a:p>
        </p:txBody>
      </p:sp>
      <p:pic>
        <p:nvPicPr>
          <p:cNvPr id="2" name="Picture 2" descr="C:\Users\Mario Moreno\Desktop\Señales\Imagen Animadas\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63581"/>
            <a:ext cx="4067944" cy="467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Flecha arriba"/>
          <p:cNvSpPr/>
          <p:nvPr/>
        </p:nvSpPr>
        <p:spPr>
          <a:xfrm>
            <a:off x="6903313" y="1628800"/>
            <a:ext cx="648072" cy="792088"/>
          </a:xfrm>
          <a:prstGeom prst="upArrow">
            <a:avLst/>
          </a:prstGeom>
          <a:solidFill>
            <a:srgbClr val="67FB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5580112" y="0"/>
            <a:ext cx="3563888" cy="148478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 YO DIGO ES PECADO EL NOVIAZGO MIXTO.</a:t>
            </a:r>
          </a:p>
        </p:txBody>
      </p:sp>
      <p:sp>
        <p:nvSpPr>
          <p:cNvPr id="6" name="Flecha derecha 5"/>
          <p:cNvSpPr/>
          <p:nvPr/>
        </p:nvSpPr>
        <p:spPr>
          <a:xfrm rot="1993228">
            <a:off x="4031003" y="1308499"/>
            <a:ext cx="2258899" cy="8589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Cuidado estamos invalidando el mandamiento de Dios, por el mandamiento de los hombres.</a:t>
            </a:r>
          </a:p>
          <a:p>
            <a:r>
              <a:rPr lang="es-ES" b="1" dirty="0"/>
              <a:t>Cuidado estamos torciendo las escrituras para nuestra perdición.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Pedro.3:16.</a:t>
            </a:r>
          </a:p>
          <a:p>
            <a:r>
              <a:rPr lang="es-ES" b="1" dirty="0"/>
              <a:t>Asimismo en todas sus cartas habla en ellas de esto; en las cuales hay algunas cosas difíciles de entender, que los ignorantes e inestables tuercen--</a:t>
            </a:r>
            <a:r>
              <a:rPr lang="es-ES" b="1" u="sng" dirty="0">
                <a:solidFill>
                  <a:srgbClr val="0070C0"/>
                </a:solidFill>
              </a:rPr>
              <a:t>como también tuercen el resto de las Escrituras--para su propia perdición.</a:t>
            </a:r>
            <a:r>
              <a:rPr lang="es-ES" b="1" dirty="0"/>
              <a:t> 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2sblt9f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404"/>
            <a:ext cx="3779912" cy="68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Hermanos reflexionemos no hagamos ley donde Dios no ha hecho.</a:t>
            </a:r>
          </a:p>
          <a:p>
            <a:r>
              <a:rPr lang="es-ES" b="1" dirty="0"/>
              <a:t>Hablemos lo que la biblia habla nada mas.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Pedro.4:11.</a:t>
            </a:r>
          </a:p>
          <a:p>
            <a:r>
              <a:rPr lang="es-ES" b="1" u="sng" dirty="0">
                <a:solidFill>
                  <a:srgbClr val="0070C0"/>
                </a:solidFill>
              </a:rPr>
              <a:t>El que habla, que hable conforme a las palabras de Dios;</a:t>
            </a:r>
            <a:r>
              <a:rPr lang="es-ES" b="1" dirty="0"/>
              <a:t> el que sirve, que lo haga por la fortaleza que Dios da, para que en todo Dios sea glorificado mediante Jesucristo, a quien pertenecen la gloria y el dominio por los siglos de los siglos. Amén. 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6771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/>
          <a:lstStyle/>
          <a:p>
            <a:r>
              <a:rPr lang="es-ES" b="1" dirty="0"/>
              <a:t>Con esto no estoy aconsejando que un cristiano o cristiana entre en un noviazgo con un incrédulo, eso nunca lo voy aconsejar.</a:t>
            </a:r>
          </a:p>
          <a:p>
            <a:r>
              <a:rPr lang="es-ES" b="1" dirty="0"/>
              <a:t>Siempre voy aconsejar que un cristiano entre en un noviazgo con un cristiano o cristiana.</a:t>
            </a:r>
          </a:p>
          <a:p>
            <a:r>
              <a:rPr lang="es-ES" b="1" dirty="0"/>
              <a:t>Pero la decisión será de cada cristiano o cristiana y si lo hace no peca.</a:t>
            </a:r>
          </a:p>
        </p:txBody>
      </p:sp>
      <p:pic>
        <p:nvPicPr>
          <p:cNvPr id="2" name="Picture 2" descr="C:\Users\Mario Moreno\Desktop\Señales\Imagen Animadas\2uqybfs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Simplemente es un consejo no un mandamiento.</a:t>
            </a:r>
          </a:p>
          <a:p>
            <a:r>
              <a:rPr lang="es-ES" b="1" dirty="0"/>
              <a:t>No hagamos leyes donde Dios no lo ha hecho.</a:t>
            </a:r>
          </a:p>
          <a:p>
            <a:r>
              <a:rPr lang="es-ES" b="1" dirty="0"/>
              <a:t>No queramos imponer nuestros pensamientos nuestra ideas como mandamientos de Dios.</a:t>
            </a:r>
          </a:p>
          <a:p>
            <a:r>
              <a:rPr lang="es-ES" b="1" dirty="0"/>
              <a:t>Porque arriesgamos nuestra salvación y la de los demás si lo hacemos.</a:t>
            </a:r>
          </a:p>
          <a:p>
            <a:r>
              <a:rPr lang="es-ES" b="1" dirty="0"/>
              <a:t>Seamos humildes en enseñar lo que Dios enseña nada mas.</a:t>
            </a:r>
          </a:p>
        </p:txBody>
      </p:sp>
      <p:pic>
        <p:nvPicPr>
          <p:cNvPr id="2" name="Picture 2" descr="C:\Users\Mario Moreno\Desktop\Señales\Imagen Animadas\36ee4e85c09f7899c89d422ce89bd73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35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/>
          <a:lstStyle/>
          <a:p>
            <a:r>
              <a:rPr lang="es-ES" b="1" dirty="0"/>
              <a:t>Ya hemos visto que en el Nuevo Testamento no encontramos mandamiento para el noviazgo.</a:t>
            </a:r>
          </a:p>
          <a:p>
            <a:r>
              <a:rPr lang="es-ES" b="1" dirty="0"/>
              <a:t>Ahora veremos lo que las escrituras dicen en cuanto al matrimonio.</a:t>
            </a:r>
          </a:p>
          <a:p>
            <a:r>
              <a:rPr lang="es-ES" b="1" dirty="0"/>
              <a:t>Dios si nos ha dejado mandamientos en cuanto al matrimonio.</a:t>
            </a:r>
          </a:p>
          <a:p>
            <a:r>
              <a:rPr lang="es-ES" b="1" dirty="0"/>
              <a:t>Para Dios el matrimonio es honroso- Precioso.</a:t>
            </a:r>
          </a:p>
        </p:txBody>
      </p:sp>
      <p:pic>
        <p:nvPicPr>
          <p:cNvPr id="2" name="Picture 2" descr="C:\Users\Mario Moreno\Desktop\Señales\Imagen Animadas\37_1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51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Hebreos.13:4.</a:t>
            </a:r>
          </a:p>
          <a:p>
            <a:r>
              <a:rPr lang="es-ES" b="1" u="sng" dirty="0">
                <a:solidFill>
                  <a:srgbClr val="0070C0"/>
                </a:solidFill>
              </a:rPr>
              <a:t>Sea el matrimonio honroso en todos,</a:t>
            </a:r>
            <a:r>
              <a:rPr lang="es-ES" b="1" dirty="0"/>
              <a:t> y el lecho matrimonial sin mancilla, porque a los inmorales y a los adúlteros los juzgará Dios. </a:t>
            </a:r>
          </a:p>
          <a:p>
            <a:r>
              <a:rPr lang="es-ES" b="1" dirty="0"/>
              <a:t>Dios es el único que casa.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Mateo.19:6.</a:t>
            </a:r>
          </a:p>
          <a:p>
            <a:r>
              <a:rPr lang="es-ES" b="1" dirty="0"/>
              <a:t>Por consiguiente, ya no son dos, sino una sola carne. Por tanto, </a:t>
            </a:r>
            <a:r>
              <a:rPr lang="es-ES" b="1" u="sng" dirty="0">
                <a:solidFill>
                  <a:srgbClr val="0070C0"/>
                </a:solidFill>
              </a:rPr>
              <a:t>lo que Dios ha unido,</a:t>
            </a:r>
            <a:r>
              <a:rPr lang="es-ES" b="1" dirty="0"/>
              <a:t> ningún hombre lo separe. </a:t>
            </a:r>
          </a:p>
        </p:txBody>
      </p:sp>
      <p:pic>
        <p:nvPicPr>
          <p:cNvPr id="2" name="Picture 2" descr="C:\Users\Mario Moreno\Desktop\Señales\Imagen Animadas\2n8sh3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502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/>
          <a:lstStyle/>
          <a:p>
            <a:r>
              <a:rPr lang="es-ES" b="1" dirty="0"/>
              <a:t>Dios es El único que une.</a:t>
            </a:r>
          </a:p>
          <a:p>
            <a:r>
              <a:rPr lang="es-ES" b="1" dirty="0"/>
              <a:t>Ni la iglesia.</a:t>
            </a:r>
          </a:p>
          <a:p>
            <a:r>
              <a:rPr lang="es-ES" b="1" dirty="0"/>
              <a:t>Ni el gobierno casa.</a:t>
            </a:r>
          </a:p>
          <a:p>
            <a:r>
              <a:rPr lang="es-ES" b="1" dirty="0"/>
              <a:t>Pero para que Dios case- una, a dos personas en matrimonio.</a:t>
            </a:r>
          </a:p>
          <a:p>
            <a:r>
              <a:rPr lang="es-ES" b="1" dirty="0"/>
              <a:t>Las personas deben de cumplir con lo que Dios manda.</a:t>
            </a:r>
          </a:p>
          <a:p>
            <a:r>
              <a:rPr lang="es-ES" b="1" dirty="0"/>
              <a:t>Dios une- casa a:</a:t>
            </a:r>
          </a:p>
          <a:p>
            <a:r>
              <a:rPr lang="es-ES" b="1" dirty="0"/>
              <a:t>Solteros- los que nunca se han casado.</a:t>
            </a:r>
          </a:p>
        </p:txBody>
      </p:sp>
      <p:pic>
        <p:nvPicPr>
          <p:cNvPr id="16387" name="Picture 3" descr="C:\Users\Mario Moreno\Desktop\Señales\Imagen Animadas\3257569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19450"/>
            <a:ext cx="385192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Mario Moreno\Desktop\Señales\Imagen Animadas\35fgh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62" y="0"/>
            <a:ext cx="37147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/>
          <a:lstStyle/>
          <a:p>
            <a:r>
              <a:rPr lang="es-ES" b="1" dirty="0"/>
              <a:t>Viudas- Las que su esposo o esposa haya muerto.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Corintios.7:8-9.</a:t>
            </a:r>
          </a:p>
          <a:p>
            <a:r>
              <a:rPr lang="es-ES" b="1" dirty="0"/>
              <a:t>A los solteros y a las viudas digo que es bueno para ellos si se quedan como yo. </a:t>
            </a:r>
          </a:p>
          <a:p>
            <a:r>
              <a:rPr lang="es-ES" b="1" dirty="0"/>
              <a:t>Pero si carecen de dominio propio, cásense; que mejor es casarse que quemarse. </a:t>
            </a:r>
          </a:p>
          <a:p>
            <a:r>
              <a:rPr lang="es-ES" b="1" dirty="0"/>
              <a:t>Ambos tienen el derecho de Dios para formar un matrimonio y Dios los une los casa.</a:t>
            </a:r>
          </a:p>
        </p:txBody>
      </p:sp>
      <p:pic>
        <p:nvPicPr>
          <p:cNvPr id="2" name="Picture 2" descr="C:\Users\Mario Moreno\Desktop\Señales\Imagen Animadas\6080291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 que ya se ha casado, pero su pareja le ha sido infiel.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Mateo.19:9.</a:t>
            </a:r>
          </a:p>
          <a:p>
            <a:r>
              <a:rPr lang="es-ES" b="1" dirty="0"/>
              <a:t>Y yo os digo que cualquiera que se divorcie de su mujer, salvo por infidelidad, y se case con otra, comete adulterio. </a:t>
            </a:r>
          </a:p>
          <a:p>
            <a:r>
              <a:rPr lang="es-ES" b="1" dirty="0"/>
              <a:t>El inocente puede volver a casarse.</a:t>
            </a:r>
          </a:p>
          <a:p>
            <a:r>
              <a:rPr lang="es-ES" b="1" dirty="0"/>
              <a:t>El culpable no puede volver a casarse porque si lo hace estaría en adulterio delante de Dios.</a:t>
            </a:r>
          </a:p>
        </p:txBody>
      </p:sp>
      <p:pic>
        <p:nvPicPr>
          <p:cNvPr id="2" name="Picture 2" descr="C:\Users\Mario Moreno\Desktop\Señales\Imagen Animadas\5538905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-22928"/>
            <a:ext cx="3707904" cy="68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Primero que todo debemos de definir que es pecado.</a:t>
            </a:r>
          </a:p>
          <a:p>
            <a:r>
              <a:rPr lang="es-ES" b="1" dirty="0"/>
              <a:t>El pecado no es lo que yo crea o piense.</a:t>
            </a:r>
          </a:p>
          <a:p>
            <a:r>
              <a:rPr lang="es-ES" b="1" dirty="0"/>
              <a:t>Dios define atraves de su palabra que es pecado.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Juan.3:4.</a:t>
            </a:r>
          </a:p>
          <a:p>
            <a:r>
              <a:rPr lang="es-ES" b="1" dirty="0"/>
              <a:t>Todo el que practica el pecado, practica también la infracción de la ley, </a:t>
            </a:r>
            <a:r>
              <a:rPr lang="es-ES" b="1" u="sng" dirty="0">
                <a:solidFill>
                  <a:srgbClr val="0070C0"/>
                </a:solidFill>
              </a:rPr>
              <a:t>pues el pecado es infracción de la ley.</a:t>
            </a:r>
            <a:r>
              <a:rPr lang="es-ES" b="1" dirty="0"/>
              <a:t> </a:t>
            </a:r>
          </a:p>
          <a:p>
            <a:r>
              <a:rPr lang="es-ES" b="1" dirty="0"/>
              <a:t>La Biblia nos enseña.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" name="Picture 2" descr="C:\Users\Mario Moreno\Desktop\Señales\Imagen Animadas\2016-05-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62"/>
            <a:ext cx="3851921" cy="68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1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Ya hemos visto a quien Dios le permite que entre en un matrimonio sin pecar.</a:t>
            </a:r>
          </a:p>
          <a:p>
            <a:r>
              <a:rPr lang="es-ES" b="1" dirty="0"/>
              <a:t>Ahora contestaremos la pregunta.</a:t>
            </a:r>
          </a:p>
          <a:p>
            <a:r>
              <a:rPr lang="es-ES" b="1" dirty="0"/>
              <a:t>¿Es pecado que un cristiano o cristiana se case con un no cristiano o incrédulo?</a:t>
            </a:r>
          </a:p>
          <a:p>
            <a:r>
              <a:rPr lang="es-ES" b="1" dirty="0"/>
              <a:t>La respuesta esta siempre en las escrituras.</a:t>
            </a:r>
          </a:p>
          <a:p>
            <a:r>
              <a:rPr lang="es-ES" b="1" dirty="0"/>
              <a:t>La respuesta de Dios es NO, no es pecado que un cristiano o cristiana se case con un incrédulo.</a:t>
            </a:r>
          </a:p>
        </p:txBody>
      </p:sp>
      <p:pic>
        <p:nvPicPr>
          <p:cNvPr id="19459" name="Picture 3" descr="C:\Users\Mario Moreno\Desktop\Señales\Imagen Animadas\anillo-de-bodas-en-una-caja_17-303052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0"/>
            <a:ext cx="39020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 Corintios.7:12-13.</a:t>
            </a:r>
          </a:p>
          <a:p>
            <a:r>
              <a:rPr lang="es-ES" b="1" dirty="0"/>
              <a:t>Pero a los demás digo yo, no el Señor, </a:t>
            </a:r>
            <a:r>
              <a:rPr lang="es-ES" b="1" u="sng" dirty="0">
                <a:solidFill>
                  <a:srgbClr val="0070C0"/>
                </a:solidFill>
              </a:rPr>
              <a:t>que si un hermano tiene una mujer que no es creyente,</a:t>
            </a:r>
            <a:r>
              <a:rPr lang="es-ES" b="1" dirty="0"/>
              <a:t> y ella consiente en vivir con él, no la abandone.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V.13.</a:t>
            </a:r>
          </a:p>
          <a:p>
            <a:r>
              <a:rPr lang="es-ES" b="1" u="sng" dirty="0">
                <a:solidFill>
                  <a:srgbClr val="0070C0"/>
                </a:solidFill>
              </a:rPr>
              <a:t>Y la mujer cuyo marido no es creyente,</a:t>
            </a:r>
            <a:r>
              <a:rPr lang="es-ES" b="1" dirty="0"/>
              <a:t> y él consiente en vivir con ella, no abandone a su marido. </a:t>
            </a:r>
          </a:p>
          <a:p>
            <a:r>
              <a:rPr lang="es-ES" b="1" dirty="0"/>
              <a:t>Aquí vemos un matrimonio de un creyente con un incrédulo.</a:t>
            </a:r>
          </a:p>
        </p:txBody>
      </p:sp>
      <p:pic>
        <p:nvPicPr>
          <p:cNvPr id="2" name="Picture 2" descr="C:\Users\Mario Moreno\Desktop\Señales\Imagen Animadas\bodasd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0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Y Dios dice: No lo abandone.</a:t>
            </a:r>
          </a:p>
          <a:p>
            <a:r>
              <a:rPr lang="es-ES" b="1" dirty="0"/>
              <a:t>¿Por qué?</a:t>
            </a:r>
          </a:p>
          <a:p>
            <a:r>
              <a:rPr lang="es-ES" b="1" dirty="0"/>
              <a:t>Porque para Dios es un matrimonio, Dios lo acepta.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Pedro.3:1.</a:t>
            </a:r>
          </a:p>
          <a:p>
            <a:r>
              <a:rPr lang="es-ES" b="1" dirty="0"/>
              <a:t>Asimismo vosotras, mujeres, estad sujetas a vuestros maridos, </a:t>
            </a:r>
            <a:r>
              <a:rPr lang="es-ES" b="1" u="sng" dirty="0">
                <a:solidFill>
                  <a:srgbClr val="0070C0"/>
                </a:solidFill>
              </a:rPr>
              <a:t>de modo que si algunos de ellos son desobedientes a la palabra,</a:t>
            </a:r>
            <a:r>
              <a:rPr lang="es-ES" b="1" dirty="0"/>
              <a:t> puedan ser ganados sin palabra alguna por la conducta de sus mujeres. </a:t>
            </a:r>
          </a:p>
        </p:txBody>
      </p:sp>
      <p:pic>
        <p:nvPicPr>
          <p:cNvPr id="2" name="Picture 2" descr="C:\Users\Mario Moreno\Desktop\Señales\Imagen Animadas\black_boy_escorting_g_a_h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23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0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Muchos piensan y dicen:</a:t>
            </a:r>
          </a:p>
          <a:p>
            <a:r>
              <a:rPr lang="es-ES" b="1" dirty="0"/>
              <a:t>Que estos matrimonios fueron porque ya el evangelio los encontró así en esta relación.</a:t>
            </a:r>
          </a:p>
          <a:p>
            <a:r>
              <a:rPr lang="es-ES" b="1" dirty="0"/>
              <a:t>Pero el texto no dice eso, es suponer algo.</a:t>
            </a:r>
          </a:p>
          <a:p>
            <a:r>
              <a:rPr lang="es-ES" b="1" dirty="0"/>
              <a:t>Pero sea que fuera así o no Dios lo permite.</a:t>
            </a:r>
          </a:p>
          <a:p>
            <a:r>
              <a:rPr lang="es-ES" b="1" dirty="0"/>
              <a:t>Dios lo acepta.</a:t>
            </a:r>
          </a:p>
          <a:p>
            <a:r>
              <a:rPr lang="es-ES" b="1" dirty="0"/>
              <a:t>Para Dios es un matrimonio legitimo y así debemos de verlo nosotros también.</a:t>
            </a:r>
          </a:p>
        </p:txBody>
      </p:sp>
      <p:pic>
        <p:nvPicPr>
          <p:cNvPr id="2" name="Picture 2" descr="C:\Users\Mario Moreno\Desktop\Señales\Imagen Animadas\20tihqf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70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Aquí encontramos otro matrimonio entre un creyente y un incrédulo y Dios lo permite.</a:t>
            </a:r>
          </a:p>
          <a:p>
            <a:r>
              <a:rPr lang="es-ES" b="1" dirty="0"/>
              <a:t>Dios lo acepta como matrimonio.</a:t>
            </a:r>
          </a:p>
          <a:p>
            <a:r>
              <a:rPr lang="es-ES" b="1" dirty="0"/>
              <a:t>Si fuera pecado para Dios, Dios no lo aceptara.</a:t>
            </a:r>
          </a:p>
          <a:p>
            <a:r>
              <a:rPr lang="es-ES" b="1" dirty="0"/>
              <a:t>Dios mandara que se separara como en Esdras.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Esdras.10:10.</a:t>
            </a:r>
          </a:p>
          <a:p>
            <a:r>
              <a:rPr lang="es-ES" b="1" dirty="0"/>
              <a:t>Entonces se levantó el sacerdote Esdras y les dijo: </a:t>
            </a:r>
            <a:r>
              <a:rPr lang="es-ES" b="1" u="sng" dirty="0">
                <a:solidFill>
                  <a:srgbClr val="0070C0"/>
                </a:solidFill>
              </a:rPr>
              <a:t>Vosotros habéis sido infieles y os habéis casado con mujeres extranjeras</a:t>
            </a:r>
            <a:r>
              <a:rPr lang="es-ES" b="1" dirty="0"/>
              <a:t> añadiendo así a la culpa de Israel. </a:t>
            </a:r>
          </a:p>
          <a:p>
            <a:endParaRPr lang="es-ES" dirty="0"/>
          </a:p>
        </p:txBody>
      </p:sp>
      <p:pic>
        <p:nvPicPr>
          <p:cNvPr id="24578" name="Picture 2" descr="C:\Users\Mario Moreno\Desktop\Señales\Imagen Animadas\couple_slow_dancing_music_500_wht_696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698"/>
            <a:ext cx="3563888" cy="68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0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V.11.</a:t>
            </a:r>
          </a:p>
          <a:p>
            <a:r>
              <a:rPr lang="es-ES" b="1" dirty="0"/>
              <a:t>Ahora pues, confesad al SEÑOR, Dios de vuestros padres, y haced su voluntad; </a:t>
            </a:r>
            <a:r>
              <a:rPr lang="es-ES" b="1" u="sng" dirty="0">
                <a:solidFill>
                  <a:srgbClr val="0070C0"/>
                </a:solidFill>
              </a:rPr>
              <a:t>separaos</a:t>
            </a:r>
            <a:r>
              <a:rPr lang="es-ES" b="1" dirty="0"/>
              <a:t> de los pueblos de esta tierra y de </a:t>
            </a:r>
            <a:r>
              <a:rPr lang="es-ES" b="1" u="sng" dirty="0">
                <a:solidFill>
                  <a:srgbClr val="0070C0"/>
                </a:solidFill>
              </a:rPr>
              <a:t>las mujeres extranjeras.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V.12.</a:t>
            </a:r>
          </a:p>
          <a:p>
            <a:r>
              <a:rPr lang="es-ES" b="1" dirty="0"/>
              <a:t>Y toda la asamblea respondió, y dijo a gran voz: ¡Está bien! Tal como has dicho es nuestro deber hacer. </a:t>
            </a:r>
          </a:p>
        </p:txBody>
      </p:sp>
      <p:pic>
        <p:nvPicPr>
          <p:cNvPr id="25602" name="Picture 2" descr="C:\Users\Mario Moreno\Desktop\Señales\Imagen Animadas\girls_3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95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0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V.19.</a:t>
            </a:r>
          </a:p>
          <a:p>
            <a:r>
              <a:rPr lang="es-ES" b="1" dirty="0"/>
              <a:t>(Ellos juraron despedir a sus mujeres, </a:t>
            </a:r>
            <a:r>
              <a:rPr lang="es-ES" b="1" u="sng" dirty="0">
                <a:solidFill>
                  <a:srgbClr val="0070C0"/>
                </a:solidFill>
              </a:rPr>
              <a:t>y siendo culpables,</a:t>
            </a:r>
            <a:r>
              <a:rPr lang="es-ES" b="1" dirty="0"/>
              <a:t> ofrecieron un carnero del rebaño </a:t>
            </a:r>
            <a:r>
              <a:rPr lang="es-ES" b="1" u="sng" dirty="0">
                <a:solidFill>
                  <a:srgbClr val="0070C0"/>
                </a:solidFill>
              </a:rPr>
              <a:t>por su delito.</a:t>
            </a:r>
            <a:r>
              <a:rPr lang="es-ES" b="1" dirty="0"/>
              <a:t>)</a:t>
            </a:r>
          </a:p>
          <a:p>
            <a:r>
              <a:rPr lang="es-ES" b="1" dirty="0"/>
              <a:t>¿Por qué fueron culpables y en delitos? </a:t>
            </a:r>
          </a:p>
          <a:p>
            <a:r>
              <a:rPr lang="es-ES" b="1" dirty="0"/>
              <a:t>Porque violaron la ley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V.44.</a:t>
            </a:r>
          </a:p>
          <a:p>
            <a:r>
              <a:rPr lang="es-ES" b="1" u="sng" dirty="0">
                <a:solidFill>
                  <a:srgbClr val="0070C0"/>
                </a:solidFill>
              </a:rPr>
              <a:t>Todos éstos se habían casado con mujeres extranjeras,</a:t>
            </a:r>
            <a:r>
              <a:rPr lang="es-ES" b="1" dirty="0"/>
              <a:t> y algunos de ellos tenían mujeres que les habían dado a luz hijos. </a:t>
            </a:r>
          </a:p>
          <a:p>
            <a:r>
              <a:rPr lang="es-ES" b="1" dirty="0"/>
              <a:t>Aquí vemos que Dios no acepto el matrimonio de los Judíos con otras naciones</a:t>
            </a:r>
          </a:p>
          <a:p>
            <a:endParaRPr lang="es-ES" b="1" dirty="0"/>
          </a:p>
        </p:txBody>
      </p:sp>
      <p:pic>
        <p:nvPicPr>
          <p:cNvPr id="23554" name="Picture 2" descr="C:\Users\Mario Moreno\Desktop\Señales\Imagen Animadas\c05bfc5f8acc7ed45a934b7e93af6dea_familia-caminando-imagenes-gif-animadas-de-personas-caminando_363-22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0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Y tuvieron que separarse porque ante los ojos Dios estaban violando lo que Dios les había prohibido.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Deuteronomio.7:3-4.</a:t>
            </a:r>
          </a:p>
          <a:p>
            <a:r>
              <a:rPr lang="es-ES" b="1" u="sng" dirty="0">
                <a:solidFill>
                  <a:srgbClr val="0070C0"/>
                </a:solidFill>
              </a:rPr>
              <a:t>Y no contraerás matrimonio con ellos;</a:t>
            </a:r>
            <a:r>
              <a:rPr lang="es-ES" b="1" dirty="0"/>
              <a:t> no darás tus hijas a sus hijos, ni tomarás sus hijas para tus hijos.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V.4.</a:t>
            </a:r>
          </a:p>
          <a:p>
            <a:r>
              <a:rPr lang="es-ES" b="1" dirty="0"/>
              <a:t>Porque ellos apartarán a tus hijos de seguirme para servir a otros dioses; entonces la ira del SEÑOR se encenderá contra ti, y El pronto te destruirá. </a:t>
            </a:r>
          </a:p>
        </p:txBody>
      </p:sp>
      <p:pic>
        <p:nvPicPr>
          <p:cNvPr id="2" name="Picture 2" descr="C:\Users\Mario Moreno\Desktop\Señales\Imagen Animadas\Gif-animado-Boda-3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0"/>
            <a:ext cx="3923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ultiplicar"/>
          <p:cNvSpPr/>
          <p:nvPr/>
        </p:nvSpPr>
        <p:spPr>
          <a:xfrm>
            <a:off x="6084168" y="1556792"/>
            <a:ext cx="2664296" cy="424847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020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¿Por qué tuvieron que dejar su matrimonio?</a:t>
            </a:r>
          </a:p>
          <a:p>
            <a:r>
              <a:rPr lang="es-ES" b="1" dirty="0"/>
              <a:t>Porque violaron la ley de Dios.</a:t>
            </a:r>
          </a:p>
          <a:p>
            <a:r>
              <a:rPr lang="es-ES" b="1" dirty="0"/>
              <a:t>Pero en el Nuevo Testamento ya no se viola ninguna ley.</a:t>
            </a:r>
          </a:p>
          <a:p>
            <a:r>
              <a:rPr lang="es-ES" b="1" dirty="0"/>
              <a:t>Al contrario Dios lo acepta.</a:t>
            </a:r>
          </a:p>
          <a:p>
            <a:r>
              <a:rPr lang="es-ES" b="1" dirty="0"/>
              <a:t>Y si Dios lo acepta.</a:t>
            </a:r>
          </a:p>
          <a:p>
            <a:r>
              <a:rPr lang="es-ES" b="1" dirty="0"/>
              <a:t>¿Quién soy yo para prohibir lo que Dios acepta?</a:t>
            </a:r>
          </a:p>
          <a:p>
            <a:r>
              <a:rPr lang="es-ES" b="1" dirty="0"/>
              <a:t>Cuidado hermano estamos contendiendo con nuestro Dios.</a:t>
            </a:r>
          </a:p>
        </p:txBody>
      </p:sp>
      <p:pic>
        <p:nvPicPr>
          <p:cNvPr id="2" name="Picture 2" descr="C:\Users\Mario Moreno\Desktop\Señales\Imagen Animadas\man_woman_walking_hol_a_ha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0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Isaias.45:9.</a:t>
            </a:r>
          </a:p>
          <a:p>
            <a:r>
              <a:rPr lang="es-ES" b="1" dirty="0"/>
              <a:t>¡Ay del que contiende con su Hacedor, el tiesto entre los tiestos de tierra! ¿Dirá el barro al alfarero: "Qué haces"? ¿O tu obra dirá: "El no tiene manos"? </a:t>
            </a:r>
          </a:p>
          <a:p>
            <a:r>
              <a:rPr lang="es-ES" b="1" dirty="0"/>
              <a:t>No hagamos leyes donde Dios no las ha hecho.</a:t>
            </a:r>
          </a:p>
          <a:p>
            <a:r>
              <a:rPr lang="es-ES" b="1" dirty="0"/>
              <a:t>No queramos ser mas sabios que Dios.</a:t>
            </a:r>
          </a:p>
          <a:p>
            <a:r>
              <a:rPr lang="es-ES" b="1" dirty="0"/>
              <a:t>Aceptemos lo que Dios acepta.</a:t>
            </a:r>
          </a:p>
          <a:p>
            <a:r>
              <a:rPr lang="es-ES" b="1" dirty="0"/>
              <a:t>Prohibamos lo que Dios prohíbe nada mas hermano.</a:t>
            </a:r>
          </a:p>
        </p:txBody>
      </p:sp>
      <p:pic>
        <p:nvPicPr>
          <p:cNvPr id="2" name="Picture 2" descr="C:\Users\Mario Moreno\Desktop\Señales\Imagen Animadas\mundo_mano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882"/>
            <a:ext cx="3973141" cy="685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0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Que el pecado es violar la ley de Dios.</a:t>
            </a:r>
          </a:p>
          <a:p>
            <a:r>
              <a:rPr lang="es-ES" b="1" dirty="0"/>
              <a:t>La ley de Dios puede ser violada de tres maneras:</a:t>
            </a:r>
          </a:p>
          <a:p>
            <a:r>
              <a:rPr lang="es-ES" b="1" dirty="0"/>
              <a:t>1. Mandamiento directo.</a:t>
            </a:r>
          </a:p>
          <a:p>
            <a:r>
              <a:rPr lang="es-ES" b="1" dirty="0"/>
              <a:t>No robar.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Efesios.4:28.</a:t>
            </a:r>
          </a:p>
          <a:p>
            <a:r>
              <a:rPr lang="es-ES" b="1" dirty="0"/>
              <a:t>El que roba, </a:t>
            </a:r>
            <a:r>
              <a:rPr lang="es-ES" b="1" u="sng" dirty="0">
                <a:solidFill>
                  <a:srgbClr val="0070C0"/>
                </a:solidFill>
              </a:rPr>
              <a:t>no robe más,</a:t>
            </a:r>
            <a:r>
              <a:rPr lang="es-ES" b="1" dirty="0"/>
              <a:t> sino más bien que trabaje, haciendo con sus manos lo que es bueno, a fin de que tenga qué compartir con el que tiene necesidad. </a:t>
            </a:r>
          </a:p>
          <a:p>
            <a:r>
              <a:rPr lang="es-ES" b="1" dirty="0"/>
              <a:t>Es un mandamiento directo.</a:t>
            </a:r>
          </a:p>
        </p:txBody>
      </p:sp>
      <p:pic>
        <p:nvPicPr>
          <p:cNvPr id="2" name="Picture 2" descr="C:\Users\Mario Moreno\Desktop\Señales\Imagen Animadas\802805448_122966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83" y="4754"/>
            <a:ext cx="3810000" cy="685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1287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8521" y="-99392"/>
            <a:ext cx="9361039" cy="136815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s-ES" b="1" dirty="0"/>
              <a:t>ARGUMENTOS DE QUIENES CRREN QUE ES PECADO CASARSE CON UN INCONVERSO.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87" y="1268760"/>
            <a:ext cx="5359801" cy="5589240"/>
          </a:xfrm>
        </p:spPr>
        <p:txBody>
          <a:bodyPr/>
          <a:lstStyle/>
          <a:p>
            <a:r>
              <a:rPr lang="es-ES" b="1" dirty="0"/>
              <a:t>Desde luego los que creen que es pecado que un cristiano se case con un inconverso presentan textos y los aplican para prohibir lo que ellos creen es pecado. </a:t>
            </a:r>
          </a:p>
          <a:p>
            <a:r>
              <a:rPr lang="es-ES" b="1" dirty="0"/>
              <a:t>Veremos algunos argumentos de los textos que se usan para ver que no están bien aplicados.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95" y="1268760"/>
            <a:ext cx="3667105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71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-99392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08519" y="-99391"/>
            <a:ext cx="5342913" cy="6957392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1. Primer argumento de los que creen que es pecado que un cristiano se case con un no cristiano dicen: </a:t>
            </a:r>
          </a:p>
          <a:p>
            <a:r>
              <a:rPr lang="es-ES" b="1" dirty="0"/>
              <a:t>Que no es amar a Dios cuando un cristiano se casa con un inconverso.</a:t>
            </a:r>
          </a:p>
          <a:p>
            <a:r>
              <a:rPr lang="es-ES" b="1" dirty="0"/>
              <a:t>Refutación: si esto fuera verdad entonces tendríamos que decir que. </a:t>
            </a:r>
          </a:p>
          <a:p>
            <a:r>
              <a:rPr lang="es-ES" b="1" dirty="0"/>
              <a:t>¿Eunice no amaba a Dios? </a:t>
            </a:r>
          </a:p>
          <a:p>
            <a:r>
              <a:rPr lang="es-ES" b="1" dirty="0"/>
              <a:t>Ella estaba casada con un inconverso.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Hechos.16:1.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16" y="-99392"/>
            <a:ext cx="3909605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3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-99392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08519" y="-99391"/>
            <a:ext cx="5328591" cy="6957392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Llegó también a </a:t>
            </a:r>
            <a:r>
              <a:rPr lang="es-ES" b="1" dirty="0" err="1"/>
              <a:t>Derbe</a:t>
            </a:r>
            <a:r>
              <a:rPr lang="es-ES" b="1" dirty="0"/>
              <a:t> y a </a:t>
            </a:r>
            <a:r>
              <a:rPr lang="es-ES" b="1" dirty="0" err="1"/>
              <a:t>Listra</a:t>
            </a:r>
            <a:r>
              <a:rPr lang="es-ES" b="1" dirty="0"/>
              <a:t>. Y estaba allí cierto discípulo llamado Timoteo, </a:t>
            </a:r>
            <a:r>
              <a:rPr lang="es-ES" b="1" u="sng" dirty="0">
                <a:solidFill>
                  <a:srgbClr val="00B050"/>
                </a:solidFill>
              </a:rPr>
              <a:t>hijo de una mujer judía creyente, pero de padre griego,</a:t>
            </a:r>
            <a:r>
              <a:rPr lang="es-ES" b="1" dirty="0"/>
              <a:t> </a:t>
            </a:r>
          </a:p>
          <a:p>
            <a:r>
              <a:rPr lang="es-ES" b="1" dirty="0"/>
              <a:t>Algunos dirán que el evangelio ya la hallo en este matrimonio, pero esto es solo suponer, no se puede probar que Eunice ya estaba casada cuando obedeció al evangelio. </a:t>
            </a:r>
          </a:p>
          <a:p>
            <a:r>
              <a:rPr lang="es-ES" b="1" dirty="0"/>
              <a:t>Ya que ella aprendió de su madre </a:t>
            </a:r>
            <a:r>
              <a:rPr lang="es-ES" b="1" dirty="0" err="1"/>
              <a:t>Loida</a:t>
            </a:r>
            <a:r>
              <a:rPr lang="es-ES" b="1" dirty="0"/>
              <a:t>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Timoteo.1:5. 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-68686"/>
            <a:ext cx="4032450" cy="6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22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-99392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08519" y="-99391"/>
            <a:ext cx="5328591" cy="6957392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rgbClr val="0070C0"/>
                </a:solidFill>
              </a:rPr>
              <a:t>Porque tengo presente la fe sincera que hay en ti,</a:t>
            </a:r>
            <a:r>
              <a:rPr lang="es-ES" b="1" dirty="0"/>
              <a:t> la cual habitó primero en tu abuela </a:t>
            </a:r>
            <a:r>
              <a:rPr lang="es-ES" b="1" dirty="0" err="1"/>
              <a:t>Loida</a:t>
            </a:r>
            <a:r>
              <a:rPr lang="es-ES" b="1" dirty="0"/>
              <a:t> y en tu madre Eunice, y estoy seguro que en ti también. </a:t>
            </a:r>
          </a:p>
          <a:p>
            <a:r>
              <a:rPr lang="es-ES" b="1" dirty="0"/>
              <a:t>La pregunta es: </a:t>
            </a:r>
          </a:p>
          <a:p>
            <a:r>
              <a:rPr lang="es-ES" b="1" dirty="0"/>
              <a:t>¿Amaba Eunice a Dios? </a:t>
            </a:r>
          </a:p>
          <a:p>
            <a:r>
              <a:rPr lang="es-ES" b="1" dirty="0"/>
              <a:t>Los hermanos tendrían que decir que no. </a:t>
            </a:r>
          </a:p>
          <a:p>
            <a:r>
              <a:rPr lang="es-ES" b="1" dirty="0"/>
              <a:t>Pero ella tenía una fe sincera. </a:t>
            </a:r>
          </a:p>
          <a:p>
            <a:r>
              <a:rPr lang="es-ES" b="1" dirty="0"/>
              <a:t>No creo que no amara a Dios.</a:t>
            </a:r>
          </a:p>
          <a:p>
            <a:r>
              <a:rPr lang="es-ES" b="1" dirty="0"/>
              <a:t>Ahora amar a Dios es guardar sus mandamientos.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6" y="-26348"/>
            <a:ext cx="3799814" cy="68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31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-99392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-74401"/>
            <a:ext cx="5204477" cy="693240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Juan.14:15.</a:t>
            </a:r>
          </a:p>
          <a:p>
            <a:r>
              <a:rPr lang="es-ES" b="1" dirty="0"/>
              <a:t>Si me amáis, </a:t>
            </a:r>
            <a:r>
              <a:rPr lang="es-ES" b="1" u="sng" dirty="0">
                <a:solidFill>
                  <a:srgbClr val="002060"/>
                </a:solidFill>
              </a:rPr>
              <a:t>guardaréis mis mandamientos.</a:t>
            </a:r>
            <a:r>
              <a:rPr lang="es-ES" b="1" dirty="0"/>
              <a:t> </a:t>
            </a:r>
          </a:p>
          <a:p>
            <a:r>
              <a:rPr lang="es-ES" b="1" dirty="0"/>
              <a:t>2. El segundo argumento que se da.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Citando I Corintios.9:5.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¿Acaso no tenemos derecho a llevar con nosotros una esposa creyente,</a:t>
            </a:r>
            <a:r>
              <a:rPr lang="es-ES" b="1" dirty="0"/>
              <a:t> así como los demás apóstoles y los hermanos del Señor y </a:t>
            </a:r>
            <a:r>
              <a:rPr lang="es-ES" b="1" dirty="0" err="1"/>
              <a:t>Cefas</a:t>
            </a:r>
            <a:r>
              <a:rPr lang="es-ES" b="1" dirty="0"/>
              <a:t>?  </a:t>
            </a:r>
          </a:p>
          <a:p>
            <a:r>
              <a:rPr lang="es-ES" b="1" dirty="0"/>
              <a:t>Donde el Apóstol Pablo habla de traer como esposa a una hermana.</a:t>
            </a:r>
          </a:p>
          <a:p>
            <a:r>
              <a:rPr lang="es-ES" b="1" dirty="0"/>
              <a:t>Refutación: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74402"/>
            <a:ext cx="4009958" cy="693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7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-99392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-99391"/>
            <a:ext cx="5204477" cy="6957392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/>
              <a:t>En primer lugar, este no es un mandamiento. </a:t>
            </a:r>
          </a:p>
          <a:p>
            <a:r>
              <a:rPr lang="es-ES" b="1" dirty="0"/>
              <a:t>Cito el comentario del hermano Bill Reeves sobre: </a:t>
            </a:r>
          </a:p>
          <a:p>
            <a:r>
              <a:rPr lang="es-ES" b="1" dirty="0"/>
              <a:t>I Corintios.9:5. Dado que algunos salen del contexto y hacen que Pablo con estas palabras aquí enseñe que es pecado que un cristiano se case con una persona no cristiana, </a:t>
            </a:r>
          </a:p>
          <a:p>
            <a:r>
              <a:rPr lang="es-ES" b="1" dirty="0"/>
              <a:t>Pregunto: </a:t>
            </a:r>
          </a:p>
          <a:p>
            <a:r>
              <a:rPr lang="es-ES" b="1" dirty="0"/>
              <a:t>¿Qué es el punto de Pablo con estas palabras en este contexto?  </a:t>
            </a:r>
          </a:p>
          <a:p>
            <a:r>
              <a:rPr lang="es-ES" b="1" dirty="0"/>
              <a:t>No es que si es pecado que el cristiano se case con una persona no cristiana.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7" y="-19204"/>
            <a:ext cx="3799814" cy="687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3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-99392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0"/>
            <a:ext cx="5204477" cy="6858001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Su punto es que si tiene derecho a sostenimiento de iglesias el evangelista casado con una esposa cristiana al salir él a predicar.</a:t>
            </a:r>
          </a:p>
          <a:p>
            <a:r>
              <a:rPr lang="es-ES" b="1" dirty="0"/>
              <a:t>Tal punto no tiene nada que ver con la cuestión de que si peca el cristiano si se casa con una esposa no cristiana. </a:t>
            </a:r>
          </a:p>
          <a:p>
            <a:r>
              <a:rPr lang="es-ES" b="1" dirty="0"/>
              <a:t>Tal cuestión no está en este contexto. El contexto trata del derecho del evangelista casado con una cristiana de llevarle en sus viajes de predicación y al mismo tiempo esperar ser sostenido con finanzas necesarias para vivir.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38" y="0"/>
            <a:ext cx="3764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1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(Claro es que, si no tiene esposa cristiana, no tiene tal derecho. Esta es la inferencia necesaria del pasaje). </a:t>
            </a:r>
          </a:p>
          <a:p>
            <a:r>
              <a:rPr lang="es-ES" b="1" dirty="0"/>
              <a:t>Los hermanos dicen: que tenemos que ser imitadores del apóstol Pablo como Él lo era de Cristo.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Corintios.11:1.</a:t>
            </a:r>
          </a:p>
          <a:p>
            <a:r>
              <a:rPr lang="es-ES" b="1" u="sng" dirty="0">
                <a:solidFill>
                  <a:srgbClr val="00B050"/>
                </a:solidFill>
              </a:rPr>
              <a:t>Sed imitadores de mí,</a:t>
            </a:r>
            <a:r>
              <a:rPr lang="es-ES" b="1" dirty="0"/>
              <a:t> como también yo lo soy de Cristo.  </a:t>
            </a:r>
          </a:p>
          <a:p>
            <a:r>
              <a:rPr lang="es-ES" b="1" dirty="0"/>
              <a:t>Pero Pablo también dijo a los solteros y a las viudas que se quedaran como El.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70114"/>
            <a:ext cx="3923929" cy="692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98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 Corintios.7:8. </a:t>
            </a:r>
          </a:p>
          <a:p>
            <a:r>
              <a:rPr lang="es-ES" b="1" dirty="0"/>
              <a:t>A los solteros y a las viudas digo que es </a:t>
            </a:r>
            <a:r>
              <a:rPr lang="es-ES" b="1" u="sng" dirty="0">
                <a:solidFill>
                  <a:srgbClr val="0070C0"/>
                </a:solidFill>
              </a:rPr>
              <a:t>bueno para ellos si se quedan como yo.</a:t>
            </a:r>
            <a:r>
              <a:rPr lang="es-ES" b="1" dirty="0"/>
              <a:t> </a:t>
            </a:r>
          </a:p>
          <a:p>
            <a:r>
              <a:rPr lang="es-ES" b="1" dirty="0"/>
              <a:t>Si quisiéramos aplicar el texto de I Corintios.11:1. </a:t>
            </a:r>
          </a:p>
          <a:p>
            <a:r>
              <a:rPr lang="es-ES" b="1" dirty="0"/>
              <a:t>Entonces los solteros y las viudas tendrían que quedarse soltero como Pablo. </a:t>
            </a:r>
          </a:p>
          <a:p>
            <a:r>
              <a:rPr lang="es-ES" b="1" dirty="0"/>
              <a:t>Pero no todos tienen el don de continencia.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Corintios.7:9.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7" y="-1786"/>
            <a:ext cx="3799813" cy="6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1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Pero si carecen de dominio propio, cásense; </a:t>
            </a:r>
            <a:r>
              <a:rPr lang="es-ES" b="1" u="sng" dirty="0">
                <a:solidFill>
                  <a:srgbClr val="002060"/>
                </a:solidFill>
              </a:rPr>
              <a:t>que mejor es casarse que quemarse.</a:t>
            </a:r>
            <a:r>
              <a:rPr lang="es-ES" b="1" dirty="0"/>
              <a:t> </a:t>
            </a:r>
          </a:p>
          <a:p>
            <a:r>
              <a:rPr lang="es-ES" b="1" dirty="0"/>
              <a:t>Así que no es un argumento tan fuerte como creen.</a:t>
            </a:r>
          </a:p>
          <a:p>
            <a:r>
              <a:rPr lang="es-ES" b="1" dirty="0"/>
              <a:t>3. El tercer argumento que se da. I Corintios.7:39. </a:t>
            </a:r>
          </a:p>
          <a:p>
            <a:r>
              <a:rPr lang="es-ES" b="1" dirty="0"/>
              <a:t>La mujer está ligada mientras el marido vive; pero si el marido muere, está en libertad de casarse con quien desee, sólo que en el Señor. 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35" y="-84672"/>
            <a:ext cx="3786165" cy="694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04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/>
          <a:lstStyle/>
          <a:p>
            <a:r>
              <a:rPr lang="es-ES" b="1" dirty="0"/>
              <a:t>2. Ejemplo apostólico.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Hechos.20:7.</a:t>
            </a:r>
          </a:p>
          <a:p>
            <a:r>
              <a:rPr lang="es-ES" b="1" dirty="0"/>
              <a:t>Y el primer día de la semana, </a:t>
            </a:r>
            <a:r>
              <a:rPr lang="es-ES" b="1" u="sng" dirty="0">
                <a:solidFill>
                  <a:srgbClr val="0070C0"/>
                </a:solidFill>
              </a:rPr>
              <a:t>cuando estábamos reunidos para partir el pan,</a:t>
            </a:r>
            <a:r>
              <a:rPr lang="es-ES" b="1" dirty="0"/>
              <a:t> Pablo les hablaba, pensando partir al día siguiente, y prolongó su discurso hasta la medianoche. </a:t>
            </a:r>
          </a:p>
          <a:p>
            <a:r>
              <a:rPr lang="es-ES" b="1" dirty="0"/>
              <a:t>Es un claro ejemplo de lo que hacían los apóstoles.</a:t>
            </a:r>
          </a:p>
          <a:p>
            <a:r>
              <a:rPr lang="es-ES" b="1" dirty="0"/>
              <a:t>3. inferencia necesaria.</a:t>
            </a:r>
          </a:p>
        </p:txBody>
      </p:sp>
      <p:pic>
        <p:nvPicPr>
          <p:cNvPr id="2" name="Picture 2" descr="C:\Users\Mario Moreno\Desktop\Señales\Imagen Animadas\animated_preacher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io Moreno\Desktop\Señales\Imagen Animadas\Albert-Einstein-discurso-496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17032"/>
            <a:ext cx="399593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Que las viudas tienen el derecho de casarse con tal que sea en el Señor. </a:t>
            </a:r>
          </a:p>
          <a:p>
            <a:r>
              <a:rPr lang="es-ES" b="1" dirty="0"/>
              <a:t>Según los hermanos creen que al decir el texto en el Señor es casarse con un cristiano.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Refutación: </a:t>
            </a:r>
          </a:p>
          <a:p>
            <a:r>
              <a:rPr lang="es-ES" b="1" dirty="0"/>
              <a:t>Pero esto no es cierto, la palabra en El Señor no quiere decir cristiano sino por la autoridad del Señor. </a:t>
            </a:r>
          </a:p>
          <a:p>
            <a:r>
              <a:rPr lang="es-ES" b="1" dirty="0"/>
              <a:t>¿A la viuda quien le da autoridad para casarse de nuevo?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01" y="-6592"/>
            <a:ext cx="3951099" cy="68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1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La autoridad se la da El Señor.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Romanos.7:2-3. 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Pues la mujer casada está ligada por la ley a su marido mientras él vive;</a:t>
            </a:r>
            <a:r>
              <a:rPr lang="es-ES" b="1" dirty="0"/>
              <a:t> pero si su marido muere, queda libre de la ley en cuanto al marido.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V.3.</a:t>
            </a:r>
          </a:p>
          <a:p>
            <a:r>
              <a:rPr lang="es-ES" b="1" u="sng" dirty="0">
                <a:solidFill>
                  <a:srgbClr val="00B050"/>
                </a:solidFill>
              </a:rPr>
              <a:t>Así que, mientras vive su marido, será llamada adúltera si ella se une a otro hombre;</a:t>
            </a:r>
            <a:r>
              <a:rPr lang="es-ES" b="1" dirty="0"/>
              <a:t> pero si su marido muere, está libre de la ley, de modo que no es adúltera aunque se una a otro hombre.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77652"/>
            <a:ext cx="3923927" cy="69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18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No queramos forzar los textos a que digan lo que nosotros pensamos.</a:t>
            </a:r>
          </a:p>
          <a:p>
            <a:r>
              <a:rPr lang="es-ES" b="1" dirty="0"/>
              <a:t>La frase en el Señor no quiere decir cristiano. </a:t>
            </a:r>
          </a:p>
          <a:p>
            <a:r>
              <a:rPr lang="es-ES" b="1" dirty="0"/>
              <a:t>Significa por la autoridad del Señor. </a:t>
            </a:r>
          </a:p>
          <a:p>
            <a:r>
              <a:rPr lang="es-ES" b="1" dirty="0"/>
              <a:t>¿quién le da la autoridad a la viuda para volverse a casar? </a:t>
            </a:r>
          </a:p>
          <a:p>
            <a:r>
              <a:rPr lang="es-ES" b="1" dirty="0"/>
              <a:t>La autoridad se la da el Señor.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En Romanos.7:2-3.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-65274"/>
            <a:ext cx="4099009" cy="692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76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Eso es lo que significa en el Señor. </a:t>
            </a:r>
          </a:p>
          <a:p>
            <a:r>
              <a:rPr lang="es-ES" b="1" dirty="0"/>
              <a:t>Es más, yo podría decirle que el texto no le ayuda más bien le contradice. </a:t>
            </a:r>
          </a:p>
          <a:p>
            <a:r>
              <a:rPr lang="es-ES" b="1" dirty="0"/>
              <a:t>Porque al decir: </a:t>
            </a:r>
          </a:p>
          <a:p>
            <a:r>
              <a:rPr lang="es-ES" b="1" dirty="0"/>
              <a:t>Con quien quiera.</a:t>
            </a:r>
          </a:p>
          <a:p>
            <a:r>
              <a:rPr lang="es-ES" b="1" dirty="0"/>
              <a:t>involucraría a cristiano o no cristiano ella puede elegir con quien casarse. </a:t>
            </a:r>
          </a:p>
          <a:p>
            <a:r>
              <a:rPr lang="es-ES" b="1" dirty="0"/>
              <a:t>Lo único que puede prohibir casarse con quien quiera 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6866"/>
            <a:ext cx="3707904" cy="68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4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/>
          <a:lstStyle/>
          <a:p>
            <a:r>
              <a:rPr lang="es-ES" b="1" dirty="0"/>
              <a:t>1. Que este hombre ya hubiera estado casado y dejó a su esposa por cualquier causa.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Mateo.19:9.</a:t>
            </a:r>
          </a:p>
          <a:p>
            <a:r>
              <a:rPr lang="es-ES" b="1" dirty="0"/>
              <a:t>Y yo os digo que cualquiera que se divorcie de su mujer, </a:t>
            </a:r>
            <a:r>
              <a:rPr lang="es-ES" b="1" u="sng" dirty="0">
                <a:solidFill>
                  <a:srgbClr val="0070C0"/>
                </a:solidFill>
              </a:rPr>
              <a:t>salvo por infidelidad, y se case con otra, comete adulterio.</a:t>
            </a:r>
            <a:r>
              <a:rPr lang="es-ES" b="1" dirty="0"/>
              <a:t> </a:t>
            </a:r>
          </a:p>
          <a:p>
            <a:r>
              <a:rPr lang="es-ES" b="1" dirty="0"/>
              <a:t>Porque, aunque ella tenga libertad para casarse por ser viuda.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72454"/>
            <a:ext cx="3923928" cy="693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01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Al casarse con alguien que no está libre. </a:t>
            </a:r>
          </a:p>
          <a:p>
            <a:r>
              <a:rPr lang="es-ES" b="1" dirty="0"/>
              <a:t>Ella al entrar en esa relación adúltera. Mateo.19:9. </a:t>
            </a:r>
          </a:p>
          <a:p>
            <a:r>
              <a:rPr lang="es-ES" b="1" dirty="0"/>
              <a:t>Y allí Cristo, El Señor no le da esa autoridad. </a:t>
            </a:r>
          </a:p>
          <a:p>
            <a:r>
              <a:rPr lang="es-ES" b="1" dirty="0"/>
              <a:t>Pensar y creer que la frase en el Señor significa ser cristiano es un error.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En Efesios.6:1. </a:t>
            </a:r>
          </a:p>
          <a:p>
            <a:r>
              <a:rPr lang="es-ES" b="1" u="sng" dirty="0">
                <a:solidFill>
                  <a:srgbClr val="002060"/>
                </a:solidFill>
              </a:rPr>
              <a:t>Hijos, obedeced a vuestros padres en el Señor,</a:t>
            </a:r>
            <a:r>
              <a:rPr lang="es-ES" b="1" dirty="0"/>
              <a:t> porque esto es justo.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3923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91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Manda a los hijos obedecer a sus padres en el Señor.</a:t>
            </a:r>
          </a:p>
          <a:p>
            <a:r>
              <a:rPr lang="es-ES" b="1" dirty="0"/>
              <a:t>Si la frase significa cristiano, tendríamos que aceptar que los hijos deben someterse solo a los padres cristiano, a los padres inconversos no. </a:t>
            </a:r>
          </a:p>
          <a:p>
            <a:r>
              <a:rPr lang="es-ES" b="1" dirty="0"/>
              <a:t>Esto seria un gran error de interpretación.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En colosenses.3:18. </a:t>
            </a:r>
          </a:p>
          <a:p>
            <a:r>
              <a:rPr lang="es-ES" b="1" dirty="0"/>
              <a:t>Mujeres, estad sujetas a vuestros maridos, </a:t>
            </a:r>
            <a:r>
              <a:rPr lang="es-ES" b="1" u="sng" dirty="0">
                <a:solidFill>
                  <a:srgbClr val="7030A0"/>
                </a:solidFill>
              </a:rPr>
              <a:t>como conviene en el Señor.</a:t>
            </a:r>
            <a:r>
              <a:rPr lang="es-ES" b="1" dirty="0"/>
              <a:t> 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0"/>
            <a:ext cx="3707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44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-99392"/>
            <a:ext cx="9433047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30707"/>
            <a:ext cx="5436096" cy="6844228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/>
              <a:t>Aparece la misma expresión en Él Señor, si esto significa cristiano entonces tendríamos que concluir que las mujeres casadas solo deben someterse a los esposos cristianos y no a los inconversos. </a:t>
            </a:r>
          </a:p>
          <a:p>
            <a:r>
              <a:rPr lang="es-ES" b="1" dirty="0"/>
              <a:t>Pero Él apóstol Pedro contradice esto.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Pedro.3:1.</a:t>
            </a:r>
          </a:p>
          <a:p>
            <a:r>
              <a:rPr lang="es-ES" b="1" u="sng" dirty="0">
                <a:solidFill>
                  <a:srgbClr val="00B050"/>
                </a:solidFill>
              </a:rPr>
              <a:t>Asimismo vosotras, mujeres, estad sujetas a vuestros maridos, </a:t>
            </a:r>
            <a:r>
              <a:rPr lang="es-ES" b="1" dirty="0"/>
              <a:t>de modo que si algunos de ellos son desobedientes a la palabra, puedan ser ganados sin palabra alguna por la conducta de sus mujeres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82457"/>
            <a:ext cx="3707904" cy="694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2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Así que hermanos vemos que no podemos aplicar la frase en el Señor a que haga referencia a cristiano, nos meteríamos en muchos errores. </a:t>
            </a:r>
          </a:p>
          <a:p>
            <a:r>
              <a:rPr lang="es-ES" b="1" dirty="0"/>
              <a:t>Ahora la pregunta es: </a:t>
            </a:r>
          </a:p>
          <a:p>
            <a:r>
              <a:rPr lang="es-ES" b="1" dirty="0"/>
              <a:t>¿Si un hermano al casarse con una inconversa peca? </a:t>
            </a:r>
          </a:p>
          <a:p>
            <a:r>
              <a:rPr lang="es-ES" b="1" dirty="0"/>
              <a:t>¿Qué tendría que hacer el hermano o hermana que peco al casarse con un inconverso para volver a la comunión con Dios? </a:t>
            </a:r>
          </a:p>
          <a:p>
            <a:r>
              <a:rPr lang="es-ES" b="1" dirty="0"/>
              <a:t>Porque si peco está bajo condenación.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22" y="-17774"/>
            <a:ext cx="3923928" cy="68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74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/>
          <a:lstStyle/>
          <a:p>
            <a:r>
              <a:rPr lang="es-ES" b="1" dirty="0"/>
              <a:t>Si decimos que tiene que dejar esta relación, entonces estaríamos separado lo que Dios junto.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Mateo.19:6. </a:t>
            </a:r>
          </a:p>
          <a:p>
            <a:r>
              <a:rPr lang="es-ES" b="1" dirty="0"/>
              <a:t>Por consiguiente, ya no son dos, sino una sola carne. Por tanto, </a:t>
            </a:r>
            <a:r>
              <a:rPr lang="es-ES" b="1" u="sng" dirty="0">
                <a:solidFill>
                  <a:srgbClr val="0070C0"/>
                </a:solidFill>
              </a:rPr>
              <a:t>lo que Dios ha unido, ningún hombre lo separe.</a:t>
            </a:r>
            <a:r>
              <a:rPr lang="es-ES" b="1" dirty="0"/>
              <a:t> </a:t>
            </a:r>
          </a:p>
          <a:p>
            <a:r>
              <a:rPr lang="es-ES" b="1" dirty="0"/>
              <a:t>¿Qué tendría que hacer el hermano para volver a la comunión con Dios?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7" y="0"/>
            <a:ext cx="379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1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580112" cy="685423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Lucas.7:20.</a:t>
            </a:r>
          </a:p>
          <a:p>
            <a:r>
              <a:rPr lang="es-ES" b="1" dirty="0"/>
              <a:t>Cuando los hombres llegaron a El, dijeron: Juan el Bautista nos ha enviado a ti, diciendo: "¿Eres tú el que ha de venir, o esperamos a otro?"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Lucas.7:22.</a:t>
            </a:r>
          </a:p>
          <a:p>
            <a:r>
              <a:rPr lang="es-ES" b="1" dirty="0"/>
              <a:t>Y respondiendo El, les dijo: Id y contad a Juan lo que habéis visto y oído: los CIEGOS RECIBEN LA VISTA, los cojos andan, los leprosos quedan limpios y los sordos oyen, los muertos son resucitados y a los POBRES SE LES ANUNCIA EL EVANGELIO. 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GIF0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638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/>
              <a:t>Porque si peco ya no tiene comunión con Dios.</a:t>
            </a:r>
          </a:p>
          <a:p>
            <a:r>
              <a:rPr lang="es-ES" b="1" dirty="0"/>
              <a:t>Recordemos hermano que el pecado es violar la ley de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Juan.3:4. </a:t>
            </a:r>
          </a:p>
          <a:p>
            <a:r>
              <a:rPr lang="es-ES" b="1" dirty="0"/>
              <a:t>Todo el que practica el pecado, practica también la infracción de la ley, </a:t>
            </a:r>
            <a:r>
              <a:rPr lang="es-ES" b="1" u="sng" dirty="0">
                <a:solidFill>
                  <a:srgbClr val="002060"/>
                </a:solidFill>
              </a:rPr>
              <a:t>pues el pecado es infracción de la ley.</a:t>
            </a:r>
            <a:r>
              <a:rPr lang="es-ES" b="1" dirty="0"/>
              <a:t> </a:t>
            </a:r>
          </a:p>
          <a:p>
            <a:r>
              <a:rPr lang="es-ES" b="1" dirty="0"/>
              <a:t>¿Qué ley se viola cuando se casa con un inconverso? </a:t>
            </a:r>
          </a:p>
          <a:p>
            <a:r>
              <a:rPr lang="es-ES" b="1" dirty="0"/>
              <a:t>Claro con esto no quiero decir que estoy </a:t>
            </a:r>
            <a:r>
              <a:rPr lang="es-ES" b="1" dirty="0" err="1"/>
              <a:t>deacuerdo</a:t>
            </a:r>
            <a:r>
              <a:rPr lang="es-ES" b="1" dirty="0"/>
              <a:t> en que un cristiano se case con un inconverso ni mucho menos voy a dar el consejo de que se case con un inconverso.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8" y="-99392"/>
            <a:ext cx="379981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83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Siempre voy a animarle a que se case con un cristiano, pero de eso a decir que es pecado hay un gran abismo hay una gran diferencia.</a:t>
            </a:r>
          </a:p>
          <a:p>
            <a:r>
              <a:rPr lang="es-ES" b="1" dirty="0"/>
              <a:t>Cuidado estamos poniendo mandamientos de hombres como mandamientos de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Mateo.15:7-9.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¡Hipócritas!</a:t>
            </a:r>
            <a:r>
              <a:rPr lang="es-ES" b="1" dirty="0"/>
              <a:t> Bien profetizó Isaías de vosotros cuando dijo: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46" y="-482"/>
            <a:ext cx="3781754" cy="68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30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V.8.</a:t>
            </a:r>
          </a:p>
          <a:p>
            <a:r>
              <a:rPr lang="es-ES" b="1" dirty="0"/>
              <a:t>"ESTE PUEBLO CON LOS LABIOS ME HONRA, </a:t>
            </a:r>
            <a:r>
              <a:rPr lang="es-ES" b="1" u="sng" dirty="0">
                <a:solidFill>
                  <a:srgbClr val="00B050"/>
                </a:solidFill>
              </a:rPr>
              <a:t>PERO SU CORAZON ESTA MUY LEJOS DE MI.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V.9.</a:t>
            </a:r>
          </a:p>
          <a:p>
            <a:r>
              <a:rPr lang="es-ES" b="1" dirty="0"/>
              <a:t>"MAS EN VANO ME RINDEN CULTO, </a:t>
            </a:r>
            <a:r>
              <a:rPr lang="es-ES" b="1" u="sng" dirty="0">
                <a:solidFill>
                  <a:srgbClr val="0070C0"/>
                </a:solidFill>
              </a:rPr>
              <a:t>ENSEÑANDO COMO DOCTRINAS PRECEPTOS DE HOMBRES."</a:t>
            </a:r>
            <a:r>
              <a:rPr lang="es-ES" b="1" dirty="0"/>
              <a:t> </a:t>
            </a:r>
          </a:p>
          <a:p>
            <a:r>
              <a:rPr lang="es-ES" b="1" dirty="0"/>
              <a:t>Cuidamos estamos cayendo en el texto de prohibir casarse.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26742"/>
            <a:ext cx="3923928" cy="688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5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361039" cy="695739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 Timoteo.4:3. </a:t>
            </a:r>
          </a:p>
          <a:p>
            <a:r>
              <a:rPr lang="es-ES" b="1" u="sng" dirty="0">
                <a:solidFill>
                  <a:srgbClr val="002060"/>
                </a:solidFill>
              </a:rPr>
              <a:t>prohibiendo casarse</a:t>
            </a:r>
            <a:r>
              <a:rPr lang="es-ES" b="1" dirty="0"/>
              <a:t> y mandando abstenerse de alimentos que Dios ha creado para que con acción de gracias participen de ellos los que creen y que han conocido la verdad. </a:t>
            </a:r>
          </a:p>
          <a:p>
            <a:r>
              <a:rPr lang="es-ES" b="1" dirty="0"/>
              <a:t>¿Por qué? </a:t>
            </a:r>
          </a:p>
          <a:p>
            <a:r>
              <a:rPr lang="es-ES" b="1" dirty="0"/>
              <a:t>He conocido a muchos hermanas y hermanos que han buscado con mucho afán un cristiano o una cristiana, pero no han encontrado. </a:t>
            </a:r>
          </a:p>
          <a:p>
            <a:r>
              <a:rPr lang="es-ES" b="1" dirty="0"/>
              <a:t>Pero ellos desean casarse, forma un hogar tener su familia sus hijos.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7" y="56216"/>
            <a:ext cx="3817748" cy="68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77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695739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/>
          </a:bodyPr>
          <a:lstStyle/>
          <a:p>
            <a:r>
              <a:rPr lang="es-ES" b="1" dirty="0"/>
              <a:t>¿Pero sino encuentran un cristiano o una cristiana? </a:t>
            </a:r>
          </a:p>
          <a:p>
            <a:r>
              <a:rPr lang="es-ES" b="1" dirty="0"/>
              <a:t>¿No Podrán casarse? </a:t>
            </a:r>
          </a:p>
          <a:p>
            <a:r>
              <a:rPr lang="es-ES" b="1" dirty="0"/>
              <a:t>Según estos hermanos no podrán casarse porque están en pecado. </a:t>
            </a:r>
          </a:p>
          <a:p>
            <a:r>
              <a:rPr lang="es-ES" b="1" dirty="0"/>
              <a:t>Tengamos mucho cuidado hermano con este tema.</a:t>
            </a:r>
          </a:p>
          <a:p>
            <a:r>
              <a:rPr lang="es-ES" b="1" dirty="0"/>
              <a:t>4. Argumento de los hermanos.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Corintios.6:14.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-68686"/>
            <a:ext cx="4067944" cy="6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7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40" cy="712879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rgbClr val="00B050"/>
                </a:solidFill>
              </a:rPr>
              <a:t>No estéis unidos en yugo desigual con los incrédulos,</a:t>
            </a:r>
            <a:r>
              <a:rPr lang="es-ES" b="1" dirty="0"/>
              <a:t> pues ¿qué asociación tienen la justicia y la iniquidad? ¿O qué comunión la luz con las tinieblas? </a:t>
            </a:r>
          </a:p>
          <a:p>
            <a:r>
              <a:rPr lang="es-ES" b="1" dirty="0"/>
              <a:t>Los hermanos citan este texto para decir que al casarse un cristiano con un inconverso se une en yugo desigual. </a:t>
            </a:r>
          </a:p>
          <a:p>
            <a:r>
              <a:rPr lang="es-ES" b="1" dirty="0"/>
              <a:t>Refutación: Este texto no tiene nada que ver con el matrimonio.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-27778"/>
            <a:ext cx="4067944" cy="688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79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361040" cy="695739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La metáfora del “yugo desigual”.</a:t>
            </a:r>
          </a:p>
          <a:p>
            <a:r>
              <a:rPr lang="es-ES" b="1" dirty="0"/>
              <a:t>Algunas personas, y también algunas traducciones bíblicas, interpretan las palabras de Pablo en II Corintios 6:14.</a:t>
            </a:r>
          </a:p>
          <a:p>
            <a:r>
              <a:rPr lang="es-ES" b="1" dirty="0"/>
              <a:t>Como quien está haciendo alusión al matrimonio entre un cristiano y un no cristiano. </a:t>
            </a:r>
          </a:p>
          <a:p>
            <a:r>
              <a:rPr lang="es-ES" b="1" dirty="0"/>
              <a:t>De allí se desprende la idea de que “es pecado casarse un cristiano con un no cristiano”.  </a:t>
            </a:r>
          </a:p>
          <a:p>
            <a:r>
              <a:rPr lang="es-ES" b="1" dirty="0"/>
              <a:t>¿Es así? </a:t>
            </a:r>
          </a:p>
          <a:p>
            <a:r>
              <a:rPr lang="es-ES" b="1" dirty="0"/>
              <a:t>¿Es eso lo que Pablo tenía en mente?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7" y="116632"/>
            <a:ext cx="3799813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23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42" y="-22972"/>
            <a:ext cx="9443962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De ninguna manera.</a:t>
            </a:r>
          </a:p>
          <a:p>
            <a:r>
              <a:rPr lang="es-ES" b="1" dirty="0"/>
              <a:t>En primer lugar, el lector debe percatarse que, al decir Pablo, “yugo desigual”, utiliza una metáfora. </a:t>
            </a:r>
          </a:p>
          <a:p>
            <a:r>
              <a:rPr lang="es-ES" b="1" dirty="0"/>
              <a:t>En el Antiguo Testamento.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leemos en Levítico.19:19.</a:t>
            </a:r>
          </a:p>
          <a:p>
            <a:r>
              <a:rPr lang="es-ES" b="1" u="sng" dirty="0">
                <a:solidFill>
                  <a:srgbClr val="0070C0"/>
                </a:solidFill>
              </a:rPr>
              <a:t>"Mis estatutos guardaréis. No ayuntarás dos clases distintas de tu ganado;</a:t>
            </a:r>
            <a:r>
              <a:rPr lang="es-ES" b="1" dirty="0"/>
              <a:t> no sembrarás tu campo con dos clases de semilla, ni te pondrás un vestido con mezcla de dos clases de material.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9F75EA-F151-91D6-D35B-C4289481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0"/>
            <a:ext cx="3923928" cy="70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82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30" y="-15828"/>
            <a:ext cx="9282549" cy="697321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Por ejemplo, los judíos no debían poner en el arado, a un buey con un asno. </a:t>
            </a:r>
          </a:p>
          <a:p>
            <a:r>
              <a:rPr lang="es-ES" b="1" dirty="0"/>
              <a:t>Lo cual sería en perjuicio no solo de los animales, sino de la siembra misma. </a:t>
            </a:r>
          </a:p>
          <a:p>
            <a:r>
              <a:rPr lang="es-ES" b="1" dirty="0"/>
              <a:t>Si el asno es más pequeño que el buey, no solo sería un gran sufrimiento para ambos animales, sino que provocaría que la yunta se moviera en una dirección distinta a la que correctamente deberían dirigirse ambas bestias.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E0EE31-F87C-0C31-3D79-5DFB0639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698" y="-15828"/>
            <a:ext cx="3878302" cy="6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8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0"/>
            <a:ext cx="5220072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Pablo toma esta misma idea y, de manera metafórica, ilustra el error de querer asociar la doctrina de Cristo con las doctrinas o prácticas de otras religiones. </a:t>
            </a:r>
          </a:p>
          <a:p>
            <a:r>
              <a:rPr lang="es-ES" b="1" dirty="0"/>
              <a:t>En el contexto inmediato, el judaísmo.  </a:t>
            </a:r>
          </a:p>
          <a:p>
            <a:r>
              <a:rPr lang="es-ES" b="1" dirty="0"/>
              <a:t>El judaísmo era lo que, por el momento, estaba siendo asimilado por algunas iglesias, y esto estaba provocando un gran daño a la hermandad.</a:t>
            </a:r>
          </a:p>
          <a:p>
            <a:r>
              <a:rPr lang="es-ES" b="1" dirty="0"/>
              <a:t>Así como a las almas de quienes recibían tales doctrinas.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7CAE94-E03D-183A-148F-D2D186E7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593" y="-92673"/>
            <a:ext cx="3815407" cy="69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93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Juan Él bautista estaba en la cárcel y oía de Jesús y mando a preguntar si El era El Mesías.</a:t>
            </a:r>
          </a:p>
          <a:p>
            <a:r>
              <a:rPr lang="es-ES" b="1" dirty="0"/>
              <a:t>Sus discípulos preguntaron a Jesús.</a:t>
            </a:r>
          </a:p>
          <a:p>
            <a:r>
              <a:rPr lang="es-ES" b="1" dirty="0"/>
              <a:t>Pero Jesús no respondió. </a:t>
            </a:r>
          </a:p>
          <a:p>
            <a:r>
              <a:rPr lang="es-ES" b="1" dirty="0"/>
              <a:t>Si yo Soy.</a:t>
            </a:r>
          </a:p>
          <a:p>
            <a:r>
              <a:rPr lang="es-ES" b="1" dirty="0"/>
              <a:t>La respuesta de Jesús, para los discípulos de Juan. </a:t>
            </a:r>
          </a:p>
          <a:p>
            <a:r>
              <a:rPr lang="es-ES" b="1" dirty="0"/>
              <a:t>Juan tenia que deducir.</a:t>
            </a:r>
          </a:p>
          <a:p>
            <a:r>
              <a:rPr lang="es-ES" b="1" dirty="0"/>
              <a:t>Que Jesús era El Mesías por los milagros que hacia.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jesussermonhgclrbp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35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25314"/>
            <a:ext cx="9361040" cy="698270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/>
          <a:lstStyle/>
          <a:p>
            <a:r>
              <a:rPr lang="es-ES" b="1" dirty="0"/>
              <a:t>En segundo lugar, debe tenerse en cuenta que la frase, “unáis en yugo desigual”, </a:t>
            </a:r>
          </a:p>
          <a:p>
            <a:r>
              <a:rPr lang="es-ES" b="1" dirty="0"/>
              <a:t>En el texto griego es una sola palabra: “</a:t>
            </a:r>
            <a:r>
              <a:rPr lang="es-ES" b="1" dirty="0" err="1"/>
              <a:t>ετεροζυγουντες</a:t>
            </a:r>
            <a:r>
              <a:rPr lang="es-ES" b="1" dirty="0"/>
              <a:t>” (“</a:t>
            </a:r>
            <a:r>
              <a:rPr lang="es-ES" b="1" dirty="0" err="1"/>
              <a:t>eterozugountes</a:t>
            </a:r>
            <a:r>
              <a:rPr lang="es-ES" b="1" dirty="0"/>
              <a:t>”).  </a:t>
            </a:r>
          </a:p>
          <a:p>
            <a:r>
              <a:rPr lang="es-ES" b="1" dirty="0"/>
              <a:t>Esta es palabra compuesta de “</a:t>
            </a:r>
            <a:r>
              <a:rPr lang="es-ES" b="1" dirty="0" err="1"/>
              <a:t>jeteros</a:t>
            </a:r>
            <a:r>
              <a:rPr lang="es-ES" b="1" dirty="0"/>
              <a:t>” (diferente, distinto, siguiente) y “</a:t>
            </a:r>
            <a:r>
              <a:rPr lang="es-ES" b="1" dirty="0" err="1"/>
              <a:t>didáskalos</a:t>
            </a:r>
            <a:r>
              <a:rPr lang="es-ES" b="1" dirty="0"/>
              <a:t>” (instructor, maestro, doctor).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3EA3B7-88F6-5471-B5D8-4D7EE9DA3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0" y="-6857"/>
            <a:ext cx="4088930" cy="69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4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Literalmente significa “instrucción diferente”.  </a:t>
            </a:r>
          </a:p>
          <a:p>
            <a:r>
              <a:rPr lang="es-ES" b="1" dirty="0"/>
              <a:t>Esta expresión figurada nunca en la Biblia se usa para hacer referencia al matrimonio.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En Mateo.19:5. </a:t>
            </a:r>
          </a:p>
          <a:p>
            <a:r>
              <a:rPr lang="es-ES" b="1" dirty="0"/>
              <a:t>Leemos: </a:t>
            </a:r>
            <a:r>
              <a:rPr lang="es-ES" b="1" u="sng" dirty="0">
                <a:solidFill>
                  <a:srgbClr val="002060"/>
                </a:solidFill>
              </a:rPr>
              <a:t>“se unirá a su mujer”,</a:t>
            </a:r>
            <a:r>
              <a:rPr lang="es-ES" b="1" dirty="0"/>
              <a:t> pero la palabra “unir” es del griego “</a:t>
            </a:r>
            <a:r>
              <a:rPr lang="el-GR" b="1" dirty="0"/>
              <a:t>κολληθησεται” (“</a:t>
            </a:r>
            <a:r>
              <a:rPr lang="es-ES" b="1" dirty="0" err="1"/>
              <a:t>kollethesetai</a:t>
            </a:r>
            <a:r>
              <a:rPr lang="es-ES" b="1" dirty="0"/>
              <a:t>”; </a:t>
            </a:r>
            <a:r>
              <a:rPr lang="es-ES" b="1" dirty="0" err="1"/>
              <a:t>Nestle</a:t>
            </a:r>
            <a:r>
              <a:rPr lang="es-ES" b="1" dirty="0"/>
              <a:t> </a:t>
            </a:r>
            <a:r>
              <a:rPr lang="es-ES" b="1" dirty="0" err="1"/>
              <a:t>Alland</a:t>
            </a:r>
            <a:r>
              <a:rPr lang="es-ES" b="1" dirty="0"/>
              <a:t> 27a) o “</a:t>
            </a:r>
            <a:r>
              <a:rPr lang="el-GR" b="1" dirty="0"/>
              <a:t>προσκολληθησεται” (“</a:t>
            </a:r>
            <a:r>
              <a:rPr lang="es-ES" b="1" dirty="0" err="1"/>
              <a:t>proskollethesetai</a:t>
            </a:r>
            <a:r>
              <a:rPr lang="es-ES" b="1" dirty="0"/>
              <a:t>”; </a:t>
            </a:r>
            <a:r>
              <a:rPr lang="es-ES" b="1" dirty="0" err="1"/>
              <a:t>Textus</a:t>
            </a:r>
            <a:r>
              <a:rPr lang="es-ES" b="1" dirty="0"/>
              <a:t> </a:t>
            </a:r>
            <a:r>
              <a:rPr lang="es-ES" b="1" dirty="0" err="1"/>
              <a:t>Receptus</a:t>
            </a:r>
            <a:r>
              <a:rPr lang="es-ES" b="1" dirty="0"/>
              <a:t>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FAF458-4131-D1A7-4C0D-3742F0B2C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0" y="-88840"/>
            <a:ext cx="3714449" cy="69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63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39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Estos términos griegos, que hacen referencia al matrimonio, significan “unir”, “pegar”, “adherir”. </a:t>
            </a:r>
          </a:p>
          <a:p>
            <a:r>
              <a:rPr lang="es-ES" b="1" dirty="0"/>
              <a:t>Se usa también en: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Marcos.10:7. 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POR ESTA RAZON EL HOMBRE DEJARA</a:t>
            </a:r>
            <a:r>
              <a:rPr lang="es-ES" b="1" dirty="0"/>
              <a:t> A SU PADRE Y A SU MADRE,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Efesios.5:31.</a:t>
            </a:r>
          </a:p>
          <a:p>
            <a:r>
              <a:rPr lang="es-ES" b="1" dirty="0"/>
              <a:t>POR ESTO EL HOMBRE DEJARA A SU PADRE Y A SU MADRE, </a:t>
            </a:r>
            <a:r>
              <a:rPr lang="es-ES" b="1" u="sng" dirty="0">
                <a:solidFill>
                  <a:srgbClr val="00B050"/>
                </a:solidFill>
              </a:rPr>
              <a:t>Y SE UNIRA A SU MUJER, Y LOS DOS SERAN UNA SOLA CARNE.</a:t>
            </a:r>
            <a:r>
              <a:rPr lang="es-ES" b="1" dirty="0"/>
              <a:t>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A01270-262A-5503-EC10-69E852CF3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95" y="-15014"/>
            <a:ext cx="3730409" cy="687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47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Como vemos, los términos para describir la “unión matrimonial” no son los mismos que usa Pablo en II Corintios.6:14.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En Mateo.19:10. </a:t>
            </a:r>
          </a:p>
          <a:p>
            <a:r>
              <a:rPr lang="es-ES" b="1" dirty="0"/>
              <a:t>la palabra “casarse” o “darse en casamiento” es del griego “γα</a:t>
            </a:r>
            <a:r>
              <a:rPr lang="es-ES" b="1" dirty="0" err="1"/>
              <a:t>μησ</a:t>
            </a:r>
            <a:r>
              <a:rPr lang="es-ES" b="1" dirty="0"/>
              <a:t>αι” (gamnesai), de “γαμέω” (gameo). </a:t>
            </a:r>
          </a:p>
          <a:p>
            <a:r>
              <a:rPr lang="es-ES" b="1" dirty="0"/>
              <a:t>Pablo tampoco usa dicho término en II Corintios.6:14. 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6CFAAD-9E8C-A424-C9D0-4451EDDFF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80" y="-68686"/>
            <a:ext cx="3807420" cy="69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83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-99392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Entonces:</a:t>
            </a:r>
          </a:p>
          <a:p>
            <a:r>
              <a:rPr lang="es-ES" b="1" dirty="0"/>
              <a:t>¿Habla Pablo del matrimonio entre un cristiano y un no cristiano en II Corintios.6:14? </a:t>
            </a:r>
          </a:p>
          <a:p>
            <a:r>
              <a:rPr lang="es-ES" b="1" dirty="0"/>
              <a:t>La figura de dicción usada por Pablo, nunca se usa para describir el matrimonio. </a:t>
            </a:r>
          </a:p>
          <a:p>
            <a:r>
              <a:rPr lang="es-ES" b="1" dirty="0"/>
              <a:t>Los términos bíblicos que hacen referencia al matrimonio en Mateo.19:5, 10; Marcos.10:7 y Efesios.5:31, así como textos paralelos a ello, no fueron usados por Pablo en II Corintios.6:14.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1D68A1-24B1-81B5-EEB6-435B5B146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5" y="0"/>
            <a:ext cx="3784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55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695739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En tercer lugar, debemos considerar el contexto.  </a:t>
            </a:r>
          </a:p>
          <a:p>
            <a:r>
              <a:rPr lang="es-ES" b="1" dirty="0"/>
              <a:t>Pablo dice en el contexto de II Corintios.6:14, que dichas uniones deben ser desechas.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Pablo declaró. V.17.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“Salid de en medio de ellos,</a:t>
            </a:r>
            <a:r>
              <a:rPr lang="es-ES" b="1" dirty="0"/>
              <a:t> y apartaos, dice el Señor”</a:t>
            </a:r>
          </a:p>
          <a:p>
            <a:r>
              <a:rPr lang="es-ES" b="1" dirty="0"/>
              <a:t>De estar Pablo incluyendo el tema del matrimonio en este contexto, resultaría en que el cristiano casado con un incrédulo, deberá divorciarse de él.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A7739F-06AF-7CEC-F70F-3ADB489F5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7" y="-99392"/>
            <a:ext cx="3799813" cy="68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13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29600"/>
            <a:ext cx="9361040" cy="698699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¿Debe el creyente separarse de su cónyuge inconverso? </a:t>
            </a:r>
          </a:p>
          <a:p>
            <a:r>
              <a:rPr lang="es-ES" b="1" dirty="0"/>
              <a:t>Pablo dice que no en: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Corintios.7:12.</a:t>
            </a:r>
          </a:p>
          <a:p>
            <a:r>
              <a:rPr lang="es-ES" b="1" dirty="0"/>
              <a:t>Así que, aunque os escribí, no fue por causa del que ofendió, ni por causa del ofendido, </a:t>
            </a:r>
            <a:r>
              <a:rPr lang="es-ES" b="1" u="sng" dirty="0">
                <a:solidFill>
                  <a:srgbClr val="00B050"/>
                </a:solidFill>
              </a:rPr>
              <a:t>sino para que vuestra solicitud</a:t>
            </a:r>
            <a:r>
              <a:rPr lang="es-ES" b="1" dirty="0"/>
              <a:t> por nosotros se manifestara a vosotros delante de Dios. </a:t>
            </a:r>
          </a:p>
          <a:p>
            <a:r>
              <a:rPr lang="es-ES" b="1" dirty="0"/>
              <a:t>Nuestro Señor Jesucristo también fue claro al indicar que solamente hay “solo” una “causa” para repudiar al cónyuge, siendo dicha causa la “fornicación”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4457B1-8F29-A4FD-3125-6A443DBE3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706"/>
            <a:ext cx="4139952" cy="68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9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Mateo.19:9.</a:t>
            </a:r>
          </a:p>
          <a:p>
            <a:r>
              <a:rPr lang="es-ES" b="1" dirty="0"/>
              <a:t>Y yo os digo que cualquiera que se divorcie de su mujer, </a:t>
            </a:r>
            <a:r>
              <a:rPr lang="es-ES" b="1" u="sng" dirty="0">
                <a:solidFill>
                  <a:srgbClr val="0070C0"/>
                </a:solidFill>
              </a:rPr>
              <a:t>salvo por infidelidad,</a:t>
            </a:r>
            <a:r>
              <a:rPr lang="es-ES" b="1" dirty="0"/>
              <a:t> y se case con otra, comete adulterio.  </a:t>
            </a:r>
          </a:p>
          <a:p>
            <a:r>
              <a:rPr lang="es-ES" b="1" dirty="0"/>
              <a:t>Por tanto, el contexto hace imposible que Pablo esté tratando con NINGÚN matrimonio en II Corintios.6:14.</a:t>
            </a:r>
          </a:p>
          <a:p>
            <a:r>
              <a:rPr lang="es-ES" b="1" dirty="0"/>
              <a:t>Es verdad que existen muchas buenas razones para que un cristiano evite casarse con uno que no es cristiano.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4A01ED-E33F-D0C4-9C75-18FAA100B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634"/>
            <a:ext cx="3987669" cy="68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91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Los conflictos doctrinales, las prioridades en la vida, el temor a Dios, etc. </a:t>
            </a:r>
          </a:p>
          <a:p>
            <a:r>
              <a:rPr lang="es-ES" b="1" dirty="0"/>
              <a:t>Pero, una cosa es que haya buenas razones para evitar tales matrimonios, y otra cosa es decir que casarse con un inconverso sea pecado.  </a:t>
            </a:r>
          </a:p>
          <a:p>
            <a:r>
              <a:rPr lang="es-ES" b="1" dirty="0"/>
              <a:t>Además, no siempre que un santo se casa con uno que no es santo, implica consecuencias negativas en la vida. </a:t>
            </a:r>
          </a:p>
          <a:p>
            <a:r>
              <a:rPr lang="es-ES" b="1" dirty="0"/>
              <a:t>Cuando se casó Abraham con </a:t>
            </a:r>
            <a:r>
              <a:rPr lang="es-ES" b="1" dirty="0" err="1"/>
              <a:t>Cetura</a:t>
            </a:r>
            <a:r>
              <a:rPr lang="es-ES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8FBF40-C988-1302-F5D6-BC2E6E4C9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94" y="0"/>
            <a:ext cx="3777605" cy="682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80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¿Se volvió Abraham al paganismo, o en un hombre que viviera lejos de Dios?</a:t>
            </a:r>
          </a:p>
          <a:p>
            <a:pPr algn="ctr"/>
            <a:r>
              <a:rPr lang="es-ES" b="1" dirty="0"/>
              <a:t> </a:t>
            </a:r>
            <a:r>
              <a:rPr lang="es-ES" b="1" u="sng" dirty="0">
                <a:highlight>
                  <a:srgbClr val="FFFF00"/>
                </a:highlight>
              </a:rPr>
              <a:t>Génesis.25:1. </a:t>
            </a:r>
          </a:p>
          <a:p>
            <a:r>
              <a:rPr lang="es-ES" b="1" u="sng" dirty="0">
                <a:solidFill>
                  <a:srgbClr val="0070C0"/>
                </a:solidFill>
              </a:rPr>
              <a:t>Abraham volvió a tomar mujer,</a:t>
            </a:r>
            <a:r>
              <a:rPr lang="es-ES" b="1" dirty="0"/>
              <a:t> y su nombre era </a:t>
            </a:r>
            <a:r>
              <a:rPr lang="es-ES" b="1" dirty="0" err="1"/>
              <a:t>Cetura</a:t>
            </a:r>
            <a:r>
              <a:rPr lang="es-ES" b="1" dirty="0"/>
              <a:t>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Crónicas.1:32.</a:t>
            </a:r>
          </a:p>
          <a:p>
            <a:r>
              <a:rPr lang="es-ES" b="1" u="sng" dirty="0">
                <a:solidFill>
                  <a:srgbClr val="002060"/>
                </a:solidFill>
              </a:rPr>
              <a:t>Los hijos que </a:t>
            </a:r>
            <a:r>
              <a:rPr lang="es-ES" b="1" u="sng" dirty="0" err="1">
                <a:solidFill>
                  <a:srgbClr val="002060"/>
                </a:solidFill>
              </a:rPr>
              <a:t>Cetura</a:t>
            </a:r>
            <a:r>
              <a:rPr lang="es-ES" b="1" u="sng" dirty="0">
                <a:solidFill>
                  <a:srgbClr val="002060"/>
                </a:solidFill>
              </a:rPr>
              <a:t>, concubina de Abraham,</a:t>
            </a:r>
            <a:r>
              <a:rPr lang="es-ES" b="1" dirty="0"/>
              <a:t> dio a luz, fueron </a:t>
            </a:r>
            <a:r>
              <a:rPr lang="es-ES" b="1" dirty="0" err="1"/>
              <a:t>Zimram</a:t>
            </a:r>
            <a:r>
              <a:rPr lang="es-ES" b="1" dirty="0"/>
              <a:t>, </a:t>
            </a:r>
            <a:r>
              <a:rPr lang="es-ES" b="1" dirty="0" err="1"/>
              <a:t>Jocsán</a:t>
            </a:r>
            <a:r>
              <a:rPr lang="es-ES" b="1" dirty="0"/>
              <a:t>, </a:t>
            </a:r>
            <a:r>
              <a:rPr lang="es-ES" b="1" dirty="0" err="1"/>
              <a:t>Medán</a:t>
            </a:r>
            <a:r>
              <a:rPr lang="es-ES" b="1" dirty="0"/>
              <a:t>, </a:t>
            </a:r>
            <a:r>
              <a:rPr lang="es-ES" b="1" dirty="0" err="1"/>
              <a:t>Madián</a:t>
            </a:r>
            <a:r>
              <a:rPr lang="es-ES" b="1" dirty="0"/>
              <a:t>, </a:t>
            </a:r>
            <a:r>
              <a:rPr lang="es-ES" b="1" dirty="0" err="1"/>
              <a:t>Isbac</a:t>
            </a:r>
            <a:r>
              <a:rPr lang="es-ES" b="1" dirty="0"/>
              <a:t> y </a:t>
            </a:r>
            <a:r>
              <a:rPr lang="es-ES" b="1" dirty="0" err="1"/>
              <a:t>Súa</a:t>
            </a:r>
            <a:r>
              <a:rPr lang="es-ES" b="1" dirty="0"/>
              <a:t>. Y los hijos de </a:t>
            </a:r>
            <a:r>
              <a:rPr lang="es-ES" b="1" dirty="0" err="1"/>
              <a:t>Jocsán</a:t>
            </a:r>
            <a:r>
              <a:rPr lang="es-ES" b="1" dirty="0"/>
              <a:t> fueron Seba y </a:t>
            </a:r>
            <a:r>
              <a:rPr lang="es-ES" b="1" dirty="0" err="1"/>
              <a:t>Dedán</a:t>
            </a:r>
            <a:r>
              <a:rPr lang="es-ES" b="1" dirty="0"/>
              <a:t>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E64848-FBD4-D5CE-45FD-DA2A368E0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46638"/>
            <a:ext cx="3923928" cy="69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19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/>
          <a:lstStyle/>
          <a:p>
            <a:r>
              <a:rPr lang="es-ES" b="1" dirty="0"/>
              <a:t>De esta tres maneras podemos violar la ley de Dios.</a:t>
            </a:r>
          </a:p>
          <a:p>
            <a:r>
              <a:rPr lang="es-ES" b="1" dirty="0"/>
              <a:t>La pregunta es.</a:t>
            </a:r>
          </a:p>
          <a:p>
            <a:r>
              <a:rPr lang="es-ES" b="1" dirty="0"/>
              <a:t>¿En cual de estas tres manera se viola la ley de Dios para un noviazgo con un no cristiano?</a:t>
            </a:r>
          </a:p>
          <a:p>
            <a:r>
              <a:rPr lang="es-ES" b="1" dirty="0"/>
              <a:t>En ninguna de las tres maneras.</a:t>
            </a:r>
          </a:p>
          <a:p>
            <a:r>
              <a:rPr lang="es-ES" b="1" dirty="0"/>
              <a:t>Porque no encontramos mandamientos en el Nuevo Testamento.</a:t>
            </a:r>
          </a:p>
        </p:txBody>
      </p:sp>
      <p:pic>
        <p:nvPicPr>
          <p:cNvPr id="2" name="Picture 2" descr="C:\Users\Mario Moreno\Desktop\Señales\Imagen Animadas\girl_grad_philosophy_h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270"/>
            <a:ext cx="3923928" cy="683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7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Por el contrario, Abraham nunca dejó de ser fiel a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Santiago.2:23.</a:t>
            </a:r>
          </a:p>
          <a:p>
            <a:r>
              <a:rPr lang="es-ES" b="1" dirty="0"/>
              <a:t>y se cumplió la Escritura que dice: </a:t>
            </a:r>
            <a:r>
              <a:rPr lang="es-ES" b="1" u="sng" dirty="0">
                <a:solidFill>
                  <a:srgbClr val="7030A0"/>
                </a:solidFill>
              </a:rPr>
              <a:t>Y ABRAHAM CREYO A DIOS Y LE FUE CONTADO POR JUSTICIA,</a:t>
            </a:r>
            <a:r>
              <a:rPr lang="es-ES" b="1" dirty="0"/>
              <a:t> y fue llamado amigo de Dios.</a:t>
            </a:r>
          </a:p>
          <a:p>
            <a:r>
              <a:rPr lang="es-ES" b="1" dirty="0"/>
              <a:t>Cuando José se casó en Egipto. </a:t>
            </a:r>
          </a:p>
          <a:p>
            <a:r>
              <a:rPr lang="es-ES" b="1" dirty="0"/>
              <a:t>¿se fue José en pos de los ídolos, o al paganismo de los egipcios?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F0D635-F718-48C1-2DCC-512725BD6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30708"/>
            <a:ext cx="3764317" cy="68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93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Génesis.41:45.</a:t>
            </a:r>
          </a:p>
          <a:p>
            <a:r>
              <a:rPr lang="es-ES" b="1" dirty="0"/>
              <a:t>Y Faraón llamó a José por el nombre de </a:t>
            </a:r>
            <a:r>
              <a:rPr lang="es-ES" b="1" dirty="0" err="1"/>
              <a:t>Zafnat</a:t>
            </a:r>
            <a:r>
              <a:rPr lang="es-ES" b="1" dirty="0"/>
              <a:t>-panea, </a:t>
            </a:r>
            <a:r>
              <a:rPr lang="es-ES" b="1" u="sng" dirty="0">
                <a:solidFill>
                  <a:srgbClr val="00B050"/>
                </a:solidFill>
              </a:rPr>
              <a:t>y le dio por mujer a </a:t>
            </a:r>
            <a:r>
              <a:rPr lang="es-ES" b="1" u="sng" dirty="0" err="1">
                <a:solidFill>
                  <a:srgbClr val="00B050"/>
                </a:solidFill>
              </a:rPr>
              <a:t>Asenat</a:t>
            </a:r>
            <a:r>
              <a:rPr lang="es-ES" b="1" u="sng" dirty="0">
                <a:solidFill>
                  <a:srgbClr val="00B050"/>
                </a:solidFill>
              </a:rPr>
              <a:t>, hija de </a:t>
            </a:r>
            <a:r>
              <a:rPr lang="es-ES" b="1" u="sng" dirty="0" err="1">
                <a:solidFill>
                  <a:srgbClr val="00B050"/>
                </a:solidFill>
              </a:rPr>
              <a:t>Potifera</a:t>
            </a:r>
            <a:r>
              <a:rPr lang="es-ES" b="1" u="sng" dirty="0">
                <a:solidFill>
                  <a:srgbClr val="00B050"/>
                </a:solidFill>
              </a:rPr>
              <a:t>,</a:t>
            </a:r>
            <a:r>
              <a:rPr lang="es-ES" b="1" dirty="0"/>
              <a:t> sacerdote de </a:t>
            </a:r>
            <a:r>
              <a:rPr lang="es-ES" b="1" dirty="0" err="1"/>
              <a:t>On</a:t>
            </a:r>
            <a:r>
              <a:rPr lang="es-ES" b="1" dirty="0"/>
              <a:t>. Y salió José por toda la tierra de Egipto. </a:t>
            </a:r>
          </a:p>
          <a:p>
            <a:r>
              <a:rPr lang="es-ES" b="1" dirty="0"/>
              <a:t>La esposa de José llevaba el nombre de una “diosa”, y era hija de un sacerdote. </a:t>
            </a:r>
          </a:p>
          <a:p>
            <a:r>
              <a:rPr lang="es-ES" b="1" dirty="0"/>
              <a:t>Sin embargo, José siempre conservó su fe en Dios.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56FDDE-05EF-2FA9-2A44-F80CEE208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6" y="-35008"/>
            <a:ext cx="3814839" cy="68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93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Génesis.48:8-16.</a:t>
            </a:r>
          </a:p>
          <a:p>
            <a:r>
              <a:rPr lang="es-ES" b="1" dirty="0"/>
              <a:t>Cuando Israel vio a los hijos de José, dijo: </a:t>
            </a:r>
            <a:r>
              <a:rPr lang="es-ES" b="1" u="sng" dirty="0">
                <a:solidFill>
                  <a:srgbClr val="0070C0"/>
                </a:solidFill>
              </a:rPr>
              <a:t>¿Quiénes son éstos?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V.9.</a:t>
            </a:r>
          </a:p>
          <a:p>
            <a:r>
              <a:rPr lang="es-ES" b="1" dirty="0"/>
              <a:t>Y José respondió a su padre: Son mis hijos, </a:t>
            </a:r>
            <a:r>
              <a:rPr lang="es-ES" b="1" u="sng" dirty="0">
                <a:solidFill>
                  <a:srgbClr val="002060"/>
                </a:solidFill>
              </a:rPr>
              <a:t>los que Dios me ha dado aquí.</a:t>
            </a:r>
            <a:r>
              <a:rPr lang="es-ES" b="1" dirty="0"/>
              <a:t> Y él dijo: Acércalos a mí, te ruego, para que yo los bendiga.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V.10.</a:t>
            </a:r>
          </a:p>
          <a:p>
            <a:r>
              <a:rPr lang="es-ES" b="1" dirty="0"/>
              <a:t>Y los ojos de Israel estaban tan débiles por la vejez que no podía ver. </a:t>
            </a:r>
            <a:r>
              <a:rPr lang="es-ES" b="1" u="sng" dirty="0">
                <a:solidFill>
                  <a:srgbClr val="7030A0"/>
                </a:solidFill>
              </a:rPr>
              <a:t>Entonces José se los acercó, y él los besó y los abrazó.</a:t>
            </a:r>
            <a:r>
              <a:rPr lang="es-ES" b="1" dirty="0"/>
              <a:t>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B77BD7-B6CD-FD5E-483D-2B3484FEE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7" y="-26426"/>
            <a:ext cx="3908333" cy="688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15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V.11.</a:t>
            </a:r>
          </a:p>
          <a:p>
            <a:r>
              <a:rPr lang="es-ES" b="1" dirty="0"/>
              <a:t>E Israel dijo a José: Nunca esperaba ver tu rostro, y he aquí, </a:t>
            </a:r>
            <a:r>
              <a:rPr lang="es-ES" b="1" u="sng" dirty="0">
                <a:solidFill>
                  <a:srgbClr val="00B050"/>
                </a:solidFill>
              </a:rPr>
              <a:t>Dios me ha permitido ver también a tus hijos.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V.12.</a:t>
            </a:r>
          </a:p>
          <a:p>
            <a:r>
              <a:rPr lang="es-ES" b="1" dirty="0"/>
              <a:t>Entonces José los tomó de las rodillas de Jacob, </a:t>
            </a:r>
            <a:r>
              <a:rPr lang="es-ES" b="1" u="sng" dirty="0">
                <a:solidFill>
                  <a:srgbClr val="0070C0"/>
                </a:solidFill>
              </a:rPr>
              <a:t>y se inclinó con su rostro en tierra.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V.13.</a:t>
            </a:r>
          </a:p>
          <a:p>
            <a:r>
              <a:rPr lang="es-ES" b="1" u="sng" dirty="0">
                <a:solidFill>
                  <a:srgbClr val="002060"/>
                </a:solidFill>
              </a:rPr>
              <a:t>Y José tomó a los dos, a Efraín con la derecha,</a:t>
            </a:r>
            <a:r>
              <a:rPr lang="es-ES" b="1" dirty="0"/>
              <a:t> hacia la izquierda de Israel, y a Manasés con la izquierda, hacia la derecha de Israel, y se los acercó.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528E6A-CF51-A812-B535-06C67329F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6" y="-96013"/>
            <a:ext cx="3908333" cy="70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86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V.14.</a:t>
            </a:r>
          </a:p>
          <a:p>
            <a:r>
              <a:rPr lang="es-ES" b="1" dirty="0"/>
              <a:t>Pero Israel extendió su derecha y la puso sobre la cabeza de Efraín, que era el menor, y su izquierda sobre la cabeza de Manasés, cruzando adrede sus manos, </a:t>
            </a:r>
            <a:r>
              <a:rPr lang="es-ES" b="1" u="sng" dirty="0">
                <a:solidFill>
                  <a:srgbClr val="7030A0"/>
                </a:solidFill>
              </a:rPr>
              <a:t>aunque Manasés era el primogénito.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V.15.</a:t>
            </a:r>
          </a:p>
          <a:p>
            <a:r>
              <a:rPr lang="es-ES" b="1" u="sng" dirty="0">
                <a:solidFill>
                  <a:srgbClr val="00B050"/>
                </a:solidFill>
              </a:rPr>
              <a:t>Y bendijo a José, y dijo: El Dios delante</a:t>
            </a:r>
            <a:r>
              <a:rPr lang="es-ES" b="1" dirty="0"/>
              <a:t> de quien anduvieron mis padres Abraham e Isaac, el Dios que ha sido mi pastor toda mi vida hasta este día,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32FE2F-74B8-B3DC-DB79-F34C68B13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20" y="-99392"/>
            <a:ext cx="3916899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32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V.16.</a:t>
            </a:r>
          </a:p>
          <a:p>
            <a:r>
              <a:rPr lang="es-ES" b="1" dirty="0"/>
              <a:t>el ángel que me ha rescatado de todo mal, bendiga a estos muchachos; y viva en ellos mi nombre, y el nombre de mis padres Abraham e Isaac; </a:t>
            </a:r>
            <a:r>
              <a:rPr lang="es-ES" b="1" u="sng" dirty="0">
                <a:solidFill>
                  <a:srgbClr val="0070C0"/>
                </a:solidFill>
              </a:rPr>
              <a:t>y crezcan para ser multitud en medio de la tierra.</a:t>
            </a:r>
            <a:r>
              <a:rPr lang="es-ES" b="1" dirty="0"/>
              <a:t> </a:t>
            </a:r>
          </a:p>
          <a:p>
            <a:r>
              <a:rPr lang="es-ES" b="1" dirty="0"/>
              <a:t>¿Qué decir de Moisés? </a:t>
            </a:r>
          </a:p>
          <a:p>
            <a:r>
              <a:rPr lang="es-ES" b="1" dirty="0"/>
              <a:t>De él sabemos que se casó con una mujer Madianita, la cual era idólatra.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Génesis.37:27, 28.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C93454-4B90-B6CD-17C4-CE7907414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01" y="7212"/>
            <a:ext cx="3805533" cy="68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90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40" cy="705678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rgbClr val="002060"/>
                </a:solidFill>
              </a:rPr>
              <a:t>Venid, vendámoslo a los ismaelitas</a:t>
            </a:r>
            <a:r>
              <a:rPr lang="es-ES" b="1" dirty="0"/>
              <a:t> y no pongamos las manos sobre él, pues es nuestro hermano, carne nuestra. Y sus hermanos le hicieron caso.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V.28.</a:t>
            </a:r>
          </a:p>
          <a:p>
            <a:r>
              <a:rPr lang="es-ES" b="1" dirty="0"/>
              <a:t>Pasaron entonces unos mercaderes madianitas, y ellos sacaron a José, subiéndolo del pozo, </a:t>
            </a:r>
            <a:r>
              <a:rPr lang="es-ES" b="1" u="sng" dirty="0">
                <a:solidFill>
                  <a:srgbClr val="7030A0"/>
                </a:solidFill>
              </a:rPr>
              <a:t>y vendieron a José a los ismaelitas por veinte piezas de plata. Y éstos llevaron a José a Egipto.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Éxodo.3:1.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8F047A-1DE2-31F8-21AC-95DD161A3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-69765"/>
            <a:ext cx="4176464" cy="702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88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Y Moisés apacentaba el rebaño de </a:t>
            </a:r>
            <a:r>
              <a:rPr lang="es-ES" b="1" dirty="0" err="1"/>
              <a:t>Jetro</a:t>
            </a:r>
            <a:r>
              <a:rPr lang="es-ES" b="1" dirty="0"/>
              <a:t> su suegro, sacerdote de </a:t>
            </a:r>
            <a:r>
              <a:rPr lang="es-ES" b="1" dirty="0" err="1"/>
              <a:t>Madián</a:t>
            </a:r>
            <a:r>
              <a:rPr lang="es-ES" b="1" dirty="0"/>
              <a:t>; y condujo el rebaño hacia el lado occidental del desierto, </a:t>
            </a:r>
            <a:r>
              <a:rPr lang="es-ES" b="1" u="sng" dirty="0">
                <a:solidFill>
                  <a:srgbClr val="00B050"/>
                </a:solidFill>
              </a:rPr>
              <a:t>y llegó a Horeb, el monte de Dios.</a:t>
            </a:r>
            <a:r>
              <a:rPr lang="es-ES" b="1" dirty="0"/>
              <a:t> </a:t>
            </a:r>
          </a:p>
          <a:p>
            <a:r>
              <a:rPr lang="es-ES" b="1" dirty="0"/>
              <a:t>Los madianitas aliados con los moabitas sedujeron a </a:t>
            </a:r>
            <a:r>
              <a:rPr lang="es-ES" b="1" dirty="0" err="1"/>
              <a:t>Balaam</a:t>
            </a:r>
            <a:r>
              <a:rPr lang="es-ES" b="1" dirty="0"/>
              <a:t> a fin de que maldijeran a Israel y los trajo a un culto de idolatría e inmoralidad.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Números.22:4.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D8F9D8-DBF5-E7B5-EF2B-226513172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02" y="-60706"/>
            <a:ext cx="3885918" cy="691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5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40" cy="705678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rgbClr val="0070C0"/>
                </a:solidFill>
              </a:rPr>
              <a:t>Y </a:t>
            </a:r>
            <a:r>
              <a:rPr lang="es-ES" b="1" u="sng" dirty="0" err="1">
                <a:solidFill>
                  <a:srgbClr val="0070C0"/>
                </a:solidFill>
              </a:rPr>
              <a:t>Moab</a:t>
            </a:r>
            <a:r>
              <a:rPr lang="es-ES" b="1" u="sng" dirty="0">
                <a:solidFill>
                  <a:srgbClr val="0070C0"/>
                </a:solidFill>
              </a:rPr>
              <a:t> dijo a los ancianos de </a:t>
            </a:r>
            <a:r>
              <a:rPr lang="es-ES" b="1" u="sng" dirty="0" err="1">
                <a:solidFill>
                  <a:srgbClr val="0070C0"/>
                </a:solidFill>
              </a:rPr>
              <a:t>Madián</a:t>
            </a:r>
            <a:r>
              <a:rPr lang="es-ES" b="1" u="sng" dirty="0">
                <a:solidFill>
                  <a:srgbClr val="0070C0"/>
                </a:solidFill>
              </a:rPr>
              <a:t>:</a:t>
            </a:r>
            <a:r>
              <a:rPr lang="es-ES" b="1" dirty="0"/>
              <a:t> Esta multitud lamerá todo lo que hay a nuestro derredor, como el buey lame la hierba del campo. Y en aquel tiempo </a:t>
            </a:r>
            <a:r>
              <a:rPr lang="es-ES" b="1" dirty="0" err="1"/>
              <a:t>Balac</a:t>
            </a:r>
            <a:r>
              <a:rPr lang="es-ES" b="1" dirty="0"/>
              <a:t>, hijo de </a:t>
            </a:r>
            <a:r>
              <a:rPr lang="es-ES" b="1" dirty="0" err="1"/>
              <a:t>Zipor</a:t>
            </a:r>
            <a:r>
              <a:rPr lang="es-ES" b="1" dirty="0"/>
              <a:t>, era rey de </a:t>
            </a:r>
            <a:r>
              <a:rPr lang="es-ES" b="1" dirty="0" err="1"/>
              <a:t>Moab</a:t>
            </a:r>
            <a:r>
              <a:rPr lang="es-ES" b="1" dirty="0"/>
              <a:t>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Numeros.21:25-26.</a:t>
            </a:r>
          </a:p>
          <a:p>
            <a:r>
              <a:rPr lang="es-ES" b="1" u="sng" dirty="0">
                <a:solidFill>
                  <a:srgbClr val="002060"/>
                </a:solidFill>
              </a:rPr>
              <a:t>Israel tomó todas estas ciudades,</a:t>
            </a:r>
            <a:r>
              <a:rPr lang="es-ES" b="1" dirty="0"/>
              <a:t> y habitó Israel en todas las ciudades de los amorreos, en </a:t>
            </a:r>
            <a:r>
              <a:rPr lang="es-ES" b="1" dirty="0" err="1"/>
              <a:t>Hesbón</a:t>
            </a:r>
            <a:r>
              <a:rPr lang="es-ES" b="1" dirty="0"/>
              <a:t> y en todas sus aldeas.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8E69C5-87F7-A799-D06E-BD094FE55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97682"/>
            <a:ext cx="3923928" cy="69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14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40" cy="705678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V.26.</a:t>
            </a:r>
          </a:p>
          <a:p>
            <a:r>
              <a:rPr lang="es-ES" b="1" dirty="0"/>
              <a:t>Porque </a:t>
            </a:r>
            <a:r>
              <a:rPr lang="es-ES" b="1" dirty="0" err="1"/>
              <a:t>Hesbón</a:t>
            </a:r>
            <a:r>
              <a:rPr lang="es-ES" b="1" dirty="0"/>
              <a:t> era la ciudad de </a:t>
            </a:r>
            <a:r>
              <a:rPr lang="es-ES" b="1" dirty="0" err="1"/>
              <a:t>Sehón</a:t>
            </a:r>
            <a:r>
              <a:rPr lang="es-ES" b="1" dirty="0"/>
              <a:t>, rey de los amorreos, </a:t>
            </a:r>
            <a:r>
              <a:rPr lang="es-ES" b="1" u="sng" dirty="0">
                <a:solidFill>
                  <a:srgbClr val="7030A0"/>
                </a:solidFill>
              </a:rPr>
              <a:t>quien había peleado contra el rey anterior de </a:t>
            </a:r>
            <a:r>
              <a:rPr lang="es-ES" b="1" u="sng" dirty="0" err="1">
                <a:solidFill>
                  <a:srgbClr val="7030A0"/>
                </a:solidFill>
              </a:rPr>
              <a:t>Moab</a:t>
            </a:r>
            <a:r>
              <a:rPr lang="es-ES" b="1" u="sng" dirty="0">
                <a:solidFill>
                  <a:srgbClr val="7030A0"/>
                </a:solidFill>
              </a:rPr>
              <a:t> y le había quitado de su mano toda su tierra, hasta el </a:t>
            </a:r>
            <a:r>
              <a:rPr lang="es-ES" b="1" u="sng" dirty="0" err="1">
                <a:solidFill>
                  <a:srgbClr val="7030A0"/>
                </a:solidFill>
              </a:rPr>
              <a:t>Arnón</a:t>
            </a:r>
            <a:r>
              <a:rPr lang="es-ES" b="1" u="sng" dirty="0">
                <a:solidFill>
                  <a:srgbClr val="7030A0"/>
                </a:solidFill>
              </a:rPr>
              <a:t>.</a:t>
            </a:r>
            <a:r>
              <a:rPr lang="es-ES" b="1" dirty="0"/>
              <a:t> </a:t>
            </a:r>
          </a:p>
          <a:p>
            <a:r>
              <a:rPr lang="es-ES" b="1" dirty="0"/>
              <a:t>Generalmente, la gente de </a:t>
            </a:r>
            <a:r>
              <a:rPr lang="es-ES" b="1" dirty="0" err="1"/>
              <a:t>Madián</a:t>
            </a:r>
            <a:r>
              <a:rPr lang="es-ES" b="1" dirty="0"/>
              <a:t>, era considerada una raza vil y despreciable. </a:t>
            </a:r>
          </a:p>
          <a:p>
            <a:r>
              <a:rPr lang="es-ES" b="1" dirty="0"/>
              <a:t>Por ello el Eterno ordenó a Moisés que combatiera contra </a:t>
            </a:r>
            <a:r>
              <a:rPr lang="es-ES" b="1" dirty="0" err="1"/>
              <a:t>Madián</a:t>
            </a:r>
            <a:r>
              <a:rPr lang="es-ES" b="1" dirty="0"/>
              <a:t>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AA78F8-3A40-BFA9-E0F5-D1805E86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20" y="-23305"/>
            <a:ext cx="4024100" cy="69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93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92500"/>
          </a:bodyPr>
          <a:lstStyle/>
          <a:p>
            <a:r>
              <a:rPr lang="es-ES" b="1" dirty="0"/>
              <a:t>Para el noviazgo cristiano, mucho menos para un noviazgo con un incrédulo.</a:t>
            </a:r>
          </a:p>
          <a:p>
            <a:r>
              <a:rPr lang="es-ES" b="1" dirty="0"/>
              <a:t>Porque no encontramos en el Nuevo Testamento una prohibición explícita a tales alianzas.</a:t>
            </a:r>
          </a:p>
          <a:p>
            <a:r>
              <a:rPr lang="es-ES" b="1" dirty="0"/>
              <a:t>Si no entramos mandamiento de Dios para el noviazgo.</a:t>
            </a:r>
          </a:p>
          <a:p>
            <a:r>
              <a:rPr lang="es-ES" b="1" dirty="0"/>
              <a:t>¿Entonces que ley violan los cristianos o cristianas cuando entran en un noviazgo mixto o con un incrédulo? </a:t>
            </a:r>
          </a:p>
        </p:txBody>
      </p:sp>
      <p:pic>
        <p:nvPicPr>
          <p:cNvPr id="1026" name="Picture 2" descr="C:\Users\Mario Moreno\Desktop\Señales\Imagen Animadas\adolescentes-animados-gif-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361040" cy="705678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Podemos entender ahora el reclamo de Miriam y Aarón hermanos de Moisés en contra de la mujer que había tomado.</a:t>
            </a:r>
          </a:p>
          <a:p>
            <a:r>
              <a:rPr lang="es-ES" b="1" dirty="0"/>
              <a:t>Pero: </a:t>
            </a:r>
          </a:p>
          <a:p>
            <a:r>
              <a:rPr lang="es-ES" b="1" dirty="0"/>
              <a:t>¿Se perdió Moisés en la idolatría, o se apartó de Dios por causa de su Mujer?</a:t>
            </a:r>
          </a:p>
          <a:p>
            <a:r>
              <a:rPr lang="es-ES" b="1" dirty="0"/>
              <a:t>Entonces, mis amados hermanos, tengamos cuidado de hacer leyes donde no hay. </a:t>
            </a:r>
          </a:p>
          <a:p>
            <a:r>
              <a:rPr lang="es-ES" b="1" dirty="0"/>
              <a:t>Tengamos cuidado de hablar por Dios algo que él no ha dicho.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B0564A-3269-0F35-8F56-B841A5C6E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04" y="-99392"/>
            <a:ext cx="3898316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4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1"/>
            <a:ext cx="9361040" cy="705678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95" y="30707"/>
            <a:ext cx="5204477" cy="6827293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En II Corintios.6:14.</a:t>
            </a:r>
          </a:p>
          <a:p>
            <a:r>
              <a:rPr lang="es-ES" b="1" dirty="0"/>
              <a:t>Ni en ninguna otra parte del Nuevo Testamento. </a:t>
            </a:r>
          </a:p>
          <a:p>
            <a:r>
              <a:rPr lang="es-ES" b="1" dirty="0"/>
              <a:t>Dios ha prohibido el casarse con un inconverso o inconversa.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Mateo.15:9.</a:t>
            </a:r>
          </a:p>
          <a:p>
            <a:r>
              <a:rPr lang="es-ES" b="1" dirty="0"/>
              <a:t>Si lo hacemos, seremos culpables de honrar a Dios en vano, por estar “enseñando como doctrinas, mandamientos de hombres”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D0546F-EF7C-A7CF-3F40-4018D5312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68685"/>
            <a:ext cx="4032448" cy="6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9" y="-20214"/>
            <a:ext cx="9144000" cy="1143000"/>
          </a:xfrm>
          <a:solidFill>
            <a:srgbClr val="00B0F0"/>
          </a:solidFill>
        </p:spPr>
        <p:txBody>
          <a:bodyPr/>
          <a:lstStyle/>
          <a:p>
            <a:r>
              <a:rPr lang="es-ES" b="1" dirty="0"/>
              <a:t>CONCLUSION: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87450"/>
            <a:ext cx="9144000" cy="5670550"/>
          </a:xfrm>
        </p:spPr>
        <p:txBody>
          <a:bodyPr>
            <a:normAutofit/>
          </a:bodyPr>
          <a:lstStyle/>
          <a:p>
            <a:r>
              <a:rPr lang="es-ES" b="1" dirty="0"/>
              <a:t>Hemos visto en este estudio que no hay mandamientos para prohibir el noviazgo de un cristiano o cristiana con un incrédulo.</a:t>
            </a:r>
          </a:p>
          <a:p>
            <a:r>
              <a:rPr lang="es-ES" b="1" dirty="0"/>
              <a:t>Tampoco lo hay para el matrimonio entre un cristiano o cristiana y un incrédulo.</a:t>
            </a:r>
          </a:p>
          <a:p>
            <a:r>
              <a:rPr lang="es-ES" b="1" dirty="0"/>
              <a:t>No hagamos leyes donde Dios no las hace hermano.</a:t>
            </a:r>
          </a:p>
          <a:p>
            <a:r>
              <a:rPr lang="es-ES" b="1" dirty="0"/>
              <a:t>Respetemos la autoridad de la biblia.</a:t>
            </a:r>
          </a:p>
          <a:p>
            <a:r>
              <a:rPr lang="es-ES" b="1" dirty="0"/>
              <a:t>Enseñemos solo lo que la biblia enseña.</a:t>
            </a:r>
          </a:p>
          <a:p>
            <a:r>
              <a:rPr lang="es-ES" b="1" dirty="0"/>
              <a:t>Ni mas ni menos.</a:t>
            </a:r>
          </a:p>
        </p:txBody>
      </p:sp>
    </p:spTree>
    <p:extLst>
      <p:ext uri="{BB962C8B-B14F-4D97-AF65-F5344CB8AC3E}">
        <p14:creationId xmlns:p14="http://schemas.microsoft.com/office/powerpoint/2010/main" val="2124165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1026" name="Picture 2" descr="C:\Users\Mario Moreno\Desktop\Señales\Gracias\Gracias Animadas\gracia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5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99EC4BDC-A0D6-8AC3-E5EB-5B8F151F5A95}"/>
              </a:ext>
            </a:extLst>
          </p:cNvPr>
          <p:cNvSpPr/>
          <p:nvPr/>
        </p:nvSpPr>
        <p:spPr>
          <a:xfrm>
            <a:off x="4716017" y="0"/>
            <a:ext cx="4427982" cy="3429000"/>
          </a:xfrm>
          <a:prstGeom prst="cloudCallout">
            <a:avLst>
              <a:gd name="adj1" fmla="val -55145"/>
              <a:gd name="adj2" fmla="val 4814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POR SU FINA ATENCION.</a:t>
            </a:r>
            <a:endParaRPr lang="es-NI" sz="4000" b="1" dirty="0"/>
          </a:p>
        </p:txBody>
      </p:sp>
    </p:spTree>
    <p:extLst>
      <p:ext uri="{BB962C8B-B14F-4D97-AF65-F5344CB8AC3E}">
        <p14:creationId xmlns:p14="http://schemas.microsoft.com/office/powerpoint/2010/main" val="30602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292080" cy="68542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“¿Es lícito que un cristiano realice su noviazgo con alguien que no es cristiano?” </a:t>
            </a:r>
          </a:p>
          <a:p>
            <a:r>
              <a:rPr lang="es-ES" b="1" dirty="0"/>
              <a:t>Podemos contestar que no hay una categórica y tajante prohibición en el Nuevo Testamento. </a:t>
            </a:r>
          </a:p>
          <a:p>
            <a:r>
              <a:rPr lang="es-ES" b="1" dirty="0"/>
              <a:t>Es lícito, permisible aunque inconveniente y arriesgado para la vida espiritual y emocional de los hijos de Dios. </a:t>
            </a:r>
          </a:p>
          <a:p>
            <a:r>
              <a:rPr lang="es-ES" b="1" dirty="0"/>
              <a:t>Aunque es permisible no es provechoso para el cristiano o cristiana.</a:t>
            </a:r>
          </a:p>
        </p:txBody>
      </p:sp>
      <p:pic>
        <p:nvPicPr>
          <p:cNvPr id="2" name="Picture 2" descr="C:\Users\Mario Moreno\Desktop\Señales\Imagen Animadas\5vbuvo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23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5865</Words>
  <Application>Microsoft Office PowerPoint</Application>
  <PresentationFormat>Presentación en pantalla (4:3)</PresentationFormat>
  <Paragraphs>427</Paragraphs>
  <Slides>84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94" baseType="lpstr">
      <vt:lpstr>Al Bayan Plain</vt:lpstr>
      <vt:lpstr>Al Nile</vt:lpstr>
      <vt:lpstr>Arial</vt:lpstr>
      <vt:lpstr>Britannic Bold</vt:lpstr>
      <vt:lpstr>Calibri</vt:lpstr>
      <vt:lpstr>Cambria</vt:lpstr>
      <vt:lpstr>Century Gothic</vt:lpstr>
      <vt:lpstr>Cochin</vt:lpstr>
      <vt:lpstr>Times</vt:lpstr>
      <vt:lpstr>Tema de Office</vt:lpstr>
      <vt:lpstr>¿ES PECADO EL NOVIAZGO O EL MATRIMONIO DE UN CRISTIANO CON UN NO CRISTIANO?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ARGUMENTOS DE QUIENES CRREN QUE ES PECADO CASARSE CON UN INCONVERSO.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¿ES PECADO EL NOVIAZGO Y EL MATRIMONIO DE UN CRISTIANO CON UN NO CRISTIANO?</dc:title>
  <dc:creator>Mario Moreno</dc:creator>
  <cp:lastModifiedBy>Mario Moreno</cp:lastModifiedBy>
  <cp:revision>52</cp:revision>
  <dcterms:created xsi:type="dcterms:W3CDTF">2018-04-06T05:55:44Z</dcterms:created>
  <dcterms:modified xsi:type="dcterms:W3CDTF">2023-04-26T20:19:42Z</dcterms:modified>
</cp:coreProperties>
</file>