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75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319" r:id="rId39"/>
    <p:sldId id="293" r:id="rId4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19/11/2024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0681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19/11/2024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4405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19/11/2024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6884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mero de diapositiva">
            <a:extLst>
              <a:ext uri="{FF2B5EF4-FFF2-40B4-BE49-F238E27FC236}">
                <a16:creationId xmlns:a16="http://schemas.microsoft.com/office/drawing/2014/main" id="{9509371E-2EA5-697C-664D-1AC1B9C6D04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4446588" y="6330952"/>
            <a:ext cx="241300" cy="258763"/>
          </a:xfrm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fld id="{252D97F6-1B40-4E0E-916B-E7E84456EDA4}" type="slidenum">
              <a:rPr lang="es-NI" altLang="es-NI"/>
              <a:pPr/>
              <a:t>‹Nº›</a:t>
            </a:fld>
            <a:endParaRPr lang="es-NI" altLang="es-NI"/>
          </a:p>
        </p:txBody>
      </p:sp>
    </p:spTree>
    <p:extLst>
      <p:ext uri="{BB962C8B-B14F-4D97-AF65-F5344CB8AC3E}">
        <p14:creationId xmlns:p14="http://schemas.microsoft.com/office/powerpoint/2010/main" val="342076782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19/11/2024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326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19/11/2024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5457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19/11/2024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524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19/11/2024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5992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19/11/2024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97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19/11/2024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362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19/11/2024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96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19/11/2024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293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F6F5E-EB75-4C11-B48B-3C09A4E294EF}" type="datetimeFigureOut">
              <a:rPr lang="es-ES" smtClean="0"/>
              <a:t>19/11/2024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551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3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image" Target="../media/image39.gif"/><Relationship Id="rId7" Type="http://schemas.openxmlformats.org/officeDocument/2006/relationships/image" Target="../media/image4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10" Type="http://schemas.openxmlformats.org/officeDocument/2006/relationships/image" Target="../media/image46.gif"/><Relationship Id="rId4" Type="http://schemas.openxmlformats.org/officeDocument/2006/relationships/image" Target="../media/image40.jpg"/><Relationship Id="rId9" Type="http://schemas.openxmlformats.org/officeDocument/2006/relationships/image" Target="../media/image45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g"/><Relationship Id="rId4" Type="http://schemas.openxmlformats.org/officeDocument/2006/relationships/image" Target="../media/image5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Llamada de nube 2"/>
          <p:cNvSpPr/>
          <p:nvPr/>
        </p:nvSpPr>
        <p:spPr>
          <a:xfrm>
            <a:off x="0" y="1"/>
            <a:ext cx="9144000" cy="1645320"/>
          </a:xfrm>
          <a:prstGeom prst="cloudCallout">
            <a:avLst>
              <a:gd name="adj1" fmla="val -12486"/>
              <a:gd name="adj2" fmla="val 12645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44826" y="188260"/>
            <a:ext cx="8130209" cy="1268801"/>
          </a:xfrm>
        </p:spPr>
        <p:txBody>
          <a:bodyPr>
            <a:noAutofit/>
          </a:bodyPr>
          <a:lstStyle/>
          <a:p>
            <a:pPr algn="ctr"/>
            <a:r>
              <a:rPr lang="es-ES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¿QUIÉN ES MI HERMANO EN LA FE?</a:t>
            </a: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0" y="1645320"/>
            <a:ext cx="9144000" cy="5212679"/>
          </a:xfrm>
        </p:spPr>
        <p:txBody>
          <a:bodyPr>
            <a:normAutofit lnSpcReduction="10000"/>
          </a:bodyPr>
          <a:lstStyle/>
          <a:p>
            <a:r>
              <a:rPr lang="es-ES" b="1" u="sng">
                <a:solidFill>
                  <a:schemeClr val="bg1"/>
                </a:solidFill>
                <a:highlight>
                  <a:srgbClr val="FF0000"/>
                </a:highlight>
              </a:rPr>
              <a:t>INTRODUCCIÓN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:</a:t>
            </a:r>
          </a:p>
          <a:p>
            <a:r>
              <a:rPr lang="es-ES" b="1" dirty="0">
                <a:solidFill>
                  <a:schemeClr val="bg1"/>
                </a:solidFill>
              </a:rPr>
              <a:t>Lamentablemente esta pregunta o la respuesta a esta, esta dando muchos problemas entre hermanos.</a:t>
            </a:r>
          </a:p>
          <a:p>
            <a:r>
              <a:rPr lang="es-ES" b="1" dirty="0">
                <a:solidFill>
                  <a:schemeClr val="bg1"/>
                </a:solidFill>
              </a:rPr>
              <a:t>Algunos hermanos por querer desacreditar a ciertos hermanos en la fe, han llegado a decir que cierto hermano ya no sigue siendo hermano en la fe.</a:t>
            </a:r>
          </a:p>
          <a:p>
            <a:r>
              <a:rPr lang="es-ES" b="1" dirty="0">
                <a:solidFill>
                  <a:schemeClr val="bg1"/>
                </a:solidFill>
              </a:rPr>
              <a:t>Muchos creen que cuando un hermano se desvía de la fe, deja de ser hermano en la fe.</a:t>
            </a:r>
          </a:p>
          <a:p>
            <a:r>
              <a:rPr lang="es-ES" b="1" dirty="0">
                <a:solidFill>
                  <a:schemeClr val="bg1"/>
                </a:solidFill>
              </a:rPr>
              <a:t>O si practica otra doctrina deja automáticamente de ser hermano en la fe.</a:t>
            </a:r>
          </a:p>
          <a:p>
            <a:r>
              <a:rPr lang="es-ES" b="1" dirty="0">
                <a:solidFill>
                  <a:schemeClr val="bg1"/>
                </a:solidFill>
              </a:rPr>
              <a:t>Según muchos estos pierden el privilegio de ser hermanos en la fe.</a:t>
            </a:r>
          </a:p>
        </p:txBody>
      </p:sp>
    </p:spTree>
    <p:extLst>
      <p:ext uri="{BB962C8B-B14F-4D97-AF65-F5344CB8AC3E}">
        <p14:creationId xmlns:p14="http://schemas.microsoft.com/office/powerpoint/2010/main" val="299869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No solo es levantar las manos y aceptar a Jesucristo como salvador personal.</a:t>
            </a:r>
          </a:p>
          <a:p>
            <a:r>
              <a:rPr lang="es-ES" b="1" dirty="0">
                <a:solidFill>
                  <a:schemeClr val="bg1"/>
                </a:solidFill>
              </a:rPr>
              <a:t>Para ser hijos de Dios y ser hermanos en la fe tenemos que nacer de nuevo.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Juan.3:3-5.</a:t>
            </a:r>
          </a:p>
          <a:p>
            <a:r>
              <a:rPr lang="es-ES" b="1" dirty="0">
                <a:solidFill>
                  <a:schemeClr val="bg1"/>
                </a:solidFill>
              </a:rPr>
              <a:t>Respondió Jesús y le dijo: En verdad, en verdad te digo que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el que no nace de nuevo no puede ver el reino de Dios.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V.4.</a:t>
            </a:r>
          </a:p>
          <a:p>
            <a:r>
              <a:rPr lang="es-ES" b="1" dirty="0">
                <a:solidFill>
                  <a:schemeClr val="bg1"/>
                </a:solidFill>
              </a:rPr>
              <a:t>Nicodemo le dijo*: ¿Cómo puede un hombre nacer siendo ya viejo?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¿Acaso puede entrar por segunda vez en el vientre de su madre y nacer?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2582"/>
            <a:ext cx="4114799" cy="3513994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398" y="3559157"/>
            <a:ext cx="4036573" cy="3298841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106409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V.5.</a:t>
            </a:r>
          </a:p>
          <a:p>
            <a:r>
              <a:rPr lang="es-ES" b="1" dirty="0">
                <a:solidFill>
                  <a:schemeClr val="bg1"/>
                </a:solidFill>
              </a:rPr>
              <a:t>Jesús respondió: En verdad, en verdad te digo que el que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no nace de agua y del Espíritu no puede entrar en el reino de Dios.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Y nacer de nuevo es nacer del agua y del Espíritu.</a:t>
            </a:r>
          </a:p>
          <a:p>
            <a:r>
              <a:rPr lang="es-ES" b="1" dirty="0">
                <a:solidFill>
                  <a:schemeClr val="bg1"/>
                </a:solidFill>
              </a:rPr>
              <a:t>Y esto se cumple en el bautismo.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Hechos.2:38.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Y Pedro les dijo: Arrepentíos y sed bautizados cada uno</a:t>
            </a:r>
            <a:r>
              <a:rPr lang="es-ES" b="1" dirty="0">
                <a:solidFill>
                  <a:schemeClr val="bg1"/>
                </a:solidFill>
              </a:rPr>
              <a:t> de vosotros en el nombre de Jesucristo para perdón de vuestros pecados, y recibiréis el don del Espíritu Santo.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866" y="-1"/>
            <a:ext cx="4141134" cy="6857999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46724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Para ser hijos de Dios y hermanos en la fe tenemos que cumplir lo que Dios nos manda.</a:t>
            </a:r>
          </a:p>
          <a:p>
            <a:r>
              <a:rPr lang="es-ES" b="1" dirty="0">
                <a:solidFill>
                  <a:srgbClr val="FF0000"/>
                </a:solidFill>
              </a:rPr>
              <a:t>Dios nos manda a Oír.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Romanos.10:17.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Así que la fe viene del oír,</a:t>
            </a:r>
            <a:r>
              <a:rPr lang="es-ES" b="1" dirty="0">
                <a:solidFill>
                  <a:schemeClr val="bg1"/>
                </a:solidFill>
              </a:rPr>
              <a:t> y el oír, por la palabra de Cristo. </a:t>
            </a:r>
          </a:p>
          <a:p>
            <a:r>
              <a:rPr lang="es-ES" b="1" dirty="0">
                <a:solidFill>
                  <a:srgbClr val="FF0000"/>
                </a:solidFill>
              </a:rPr>
              <a:t>Creer.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Marcos.16:16.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El que crea</a:t>
            </a:r>
            <a:r>
              <a:rPr lang="es-ES" b="1" dirty="0">
                <a:solidFill>
                  <a:schemeClr val="bg1"/>
                </a:solidFill>
              </a:rPr>
              <a:t> y sea bautizado será salvo; pero el que no crea será condenado. </a:t>
            </a:r>
          </a:p>
          <a:p>
            <a:r>
              <a:rPr lang="es-ES" b="1" dirty="0">
                <a:solidFill>
                  <a:srgbClr val="FF0000"/>
                </a:solidFill>
              </a:rPr>
              <a:t>Confesar.</a:t>
            </a:r>
          </a:p>
        </p:txBody>
      </p:sp>
      <p:sp>
        <p:nvSpPr>
          <p:cNvPr id="4" name="Marco 3"/>
          <p:cNvSpPr/>
          <p:nvPr/>
        </p:nvSpPr>
        <p:spPr>
          <a:xfrm>
            <a:off x="0" y="1653988"/>
            <a:ext cx="3845859" cy="551330"/>
          </a:xfrm>
          <a:prstGeom prst="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" name="Marco 4"/>
          <p:cNvSpPr/>
          <p:nvPr/>
        </p:nvSpPr>
        <p:spPr>
          <a:xfrm>
            <a:off x="0" y="3617259"/>
            <a:ext cx="1707776" cy="457200"/>
          </a:xfrm>
          <a:prstGeom prst="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6" name="Marco 5"/>
          <p:cNvSpPr/>
          <p:nvPr/>
        </p:nvSpPr>
        <p:spPr>
          <a:xfrm>
            <a:off x="0" y="5836025"/>
            <a:ext cx="2124635" cy="564776"/>
          </a:xfrm>
          <a:prstGeom prst="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222" y="-1"/>
            <a:ext cx="4070750" cy="355002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222" y="3550023"/>
            <a:ext cx="4070750" cy="330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7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Romanos.10:9.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Que si confiesas con tu boca a Jesús por Señor,</a:t>
            </a:r>
            <a:r>
              <a:rPr lang="es-ES" b="1" dirty="0">
                <a:solidFill>
                  <a:schemeClr val="bg1"/>
                </a:solidFill>
              </a:rPr>
              <a:t> y crees en tu corazón que Dios le resucitó de entre los muertos, serás salvo; </a:t>
            </a:r>
          </a:p>
          <a:p>
            <a:r>
              <a:rPr lang="es-ES" b="1" dirty="0">
                <a:solidFill>
                  <a:srgbClr val="FF0000"/>
                </a:solidFill>
              </a:rPr>
              <a:t>Arrepentirse y bautizarse.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Hechos.2:38.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Y Pedro les dijo: Arrepentíos y sed bautizados cada</a:t>
            </a:r>
            <a:r>
              <a:rPr lang="es-ES" b="1" dirty="0">
                <a:solidFill>
                  <a:schemeClr val="bg1"/>
                </a:solidFill>
              </a:rPr>
              <a:t> uno de vosotros en el nombre de Jesucristo para perdón de vuestros pecados, y recibiréis el don del Espíritu Santo. </a:t>
            </a:r>
          </a:p>
          <a:p>
            <a:r>
              <a:rPr lang="es-ES" b="1" dirty="0">
                <a:solidFill>
                  <a:schemeClr val="bg1"/>
                </a:solidFill>
              </a:rPr>
              <a:t>Si no hemos hecho esto no somos hijos de Dios y por ende no somos hermanos en la fe.</a:t>
            </a:r>
          </a:p>
        </p:txBody>
      </p:sp>
      <p:sp>
        <p:nvSpPr>
          <p:cNvPr id="4" name="Marco 3"/>
          <p:cNvSpPr/>
          <p:nvPr/>
        </p:nvSpPr>
        <p:spPr>
          <a:xfrm>
            <a:off x="0" y="1990165"/>
            <a:ext cx="4289612" cy="578223"/>
          </a:xfrm>
          <a:prstGeom prst="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160" y="-1"/>
            <a:ext cx="4342839" cy="6857999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337235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De esa manera nacemos de nuevo.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 Pedro.1:3.</a:t>
            </a:r>
          </a:p>
          <a:p>
            <a:r>
              <a:rPr lang="es-ES" b="1" dirty="0">
                <a:solidFill>
                  <a:schemeClr val="bg1"/>
                </a:solidFill>
              </a:rPr>
              <a:t>Bendito sea el Dios y Padre de nuestro Señor Jesucristo, quien según su gran misericordia,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nos ha hecho nacer de nuevo a una esperanza viva,</a:t>
            </a:r>
            <a:r>
              <a:rPr lang="es-ES" b="1" dirty="0">
                <a:solidFill>
                  <a:schemeClr val="bg1"/>
                </a:solidFill>
              </a:rPr>
              <a:t> mediante la resurrección de Jesucristo de entre los muertos, </a:t>
            </a:r>
          </a:p>
          <a:p>
            <a:r>
              <a:rPr lang="es-ES" b="1" dirty="0">
                <a:solidFill>
                  <a:schemeClr val="bg1"/>
                </a:solidFill>
              </a:rPr>
              <a:t>Somos nuevas creaturas.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 Corintios.5:17.</a:t>
            </a:r>
          </a:p>
          <a:p>
            <a:r>
              <a:rPr lang="es-ES" b="1" dirty="0">
                <a:solidFill>
                  <a:schemeClr val="bg1"/>
                </a:solidFill>
              </a:rPr>
              <a:t>De modo que si alguno está en Cristo,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nueva criatura es; las cosas viejas pasaron;</a:t>
            </a:r>
            <a:r>
              <a:rPr lang="es-ES" b="1" dirty="0">
                <a:solidFill>
                  <a:schemeClr val="bg1"/>
                </a:solidFill>
              </a:rPr>
              <a:t> he aquí, son hechas nuevas.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0"/>
            <a:ext cx="4235121" cy="6835416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127527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rgbClr val="FF0000"/>
                </a:solidFill>
              </a:rPr>
              <a:t>Hemos nacido de una simiente.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 Juan.3:9.</a:t>
            </a:r>
          </a:p>
          <a:p>
            <a:r>
              <a:rPr lang="es-ES" b="1" dirty="0">
                <a:solidFill>
                  <a:schemeClr val="bg1"/>
                </a:solidFill>
              </a:rPr>
              <a:t>Ninguno que es nacido de Dios practica el pecado,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porque la simiente de Dios permanece en él; y no puede pecar,</a:t>
            </a:r>
            <a:r>
              <a:rPr lang="es-ES" b="1" dirty="0">
                <a:solidFill>
                  <a:schemeClr val="bg1"/>
                </a:solidFill>
              </a:rPr>
              <a:t> porque es nacido de Dios. </a:t>
            </a:r>
          </a:p>
          <a:p>
            <a:r>
              <a:rPr lang="es-ES" b="1" dirty="0">
                <a:solidFill>
                  <a:schemeClr val="bg1"/>
                </a:solidFill>
              </a:rPr>
              <a:t>Y esta simiente es la palabra de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 Pedro.1:23.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Pues habéis nacido de nuevo, no de una simiente corruptible,</a:t>
            </a:r>
            <a:r>
              <a:rPr lang="es-ES" b="1" dirty="0">
                <a:solidFill>
                  <a:schemeClr val="bg1"/>
                </a:solidFill>
              </a:rPr>
              <a:t> sino de una que es incorruptible, es decir, mediante la palabra de Dios que vive y permanece. </a:t>
            </a:r>
          </a:p>
        </p:txBody>
      </p:sp>
      <p:sp>
        <p:nvSpPr>
          <p:cNvPr id="4" name="Marco 3"/>
          <p:cNvSpPr/>
          <p:nvPr/>
        </p:nvSpPr>
        <p:spPr>
          <a:xfrm>
            <a:off x="0" y="1"/>
            <a:ext cx="4906851" cy="484094"/>
          </a:xfrm>
          <a:prstGeom prst="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51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La simiente que nos hace nacer de nuevo para ser hijos de Dios y hermanos en la fe es la palabra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Es un solo acto, así como cuando nacemos naturalmente lo hacemos una sola vez.</a:t>
            </a:r>
          </a:p>
          <a:p>
            <a:r>
              <a:rPr lang="es-ES" b="1" dirty="0">
                <a:solidFill>
                  <a:schemeClr val="bg1"/>
                </a:solidFill>
              </a:rPr>
              <a:t>Y ya pertenecemos a una familia llegamos a tener padre y madre y hermanos o hermanas en la carne.</a:t>
            </a:r>
          </a:p>
          <a:p>
            <a:r>
              <a:rPr lang="es-ES" b="1" dirty="0">
                <a:solidFill>
                  <a:schemeClr val="bg1"/>
                </a:solidFill>
              </a:rPr>
              <a:t>Algunos no llegan a tener hermanos porque son hijos únicos.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714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5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Pero en la fe llegamos a tener muchos hermanos y hermanas por todo el mundo.</a:t>
            </a:r>
          </a:p>
          <a:p>
            <a:r>
              <a:rPr lang="es-ES" b="1" dirty="0">
                <a:solidFill>
                  <a:schemeClr val="bg1"/>
                </a:solidFill>
              </a:rPr>
              <a:t>De diferentes:</a:t>
            </a:r>
          </a:p>
          <a:p>
            <a:r>
              <a:rPr lang="es-ES" b="1" dirty="0">
                <a:solidFill>
                  <a:schemeClr val="bg1"/>
                </a:solidFill>
              </a:rPr>
              <a:t>Razas.</a:t>
            </a:r>
          </a:p>
          <a:p>
            <a:r>
              <a:rPr lang="es-ES" b="1" dirty="0">
                <a:solidFill>
                  <a:schemeClr val="bg1"/>
                </a:solidFill>
              </a:rPr>
              <a:t>Colores.</a:t>
            </a:r>
          </a:p>
          <a:p>
            <a:r>
              <a:rPr lang="es-ES" b="1" dirty="0">
                <a:solidFill>
                  <a:schemeClr val="bg1"/>
                </a:solidFill>
              </a:rPr>
              <a:t>Culturas.</a:t>
            </a:r>
          </a:p>
          <a:p>
            <a:r>
              <a:rPr lang="es-ES" b="1" dirty="0">
                <a:solidFill>
                  <a:schemeClr val="bg1"/>
                </a:solidFill>
              </a:rPr>
              <a:t>Nacionalidades.</a:t>
            </a:r>
          </a:p>
          <a:p>
            <a:r>
              <a:rPr lang="es-ES" b="1" dirty="0">
                <a:solidFill>
                  <a:schemeClr val="bg1"/>
                </a:solidFill>
              </a:rPr>
              <a:t>Somos hermanos en la fe porque hemos nacido de nuevo de una simiente, la palabra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Cuanto uno nace naturalmente llega hacer hijo de una madre y un padre.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154" y="22581"/>
            <a:ext cx="4356846" cy="6835417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59641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Usted nunca va perder esa relación.</a:t>
            </a:r>
          </a:p>
          <a:p>
            <a:r>
              <a:rPr lang="es-ES" b="1" dirty="0">
                <a:solidFill>
                  <a:schemeClr val="bg1"/>
                </a:solidFill>
              </a:rPr>
              <a:t>Aunque Usted se separe de sus padres de sus hermanos.</a:t>
            </a:r>
          </a:p>
          <a:p>
            <a:r>
              <a:rPr lang="es-ES" b="1" dirty="0">
                <a:solidFill>
                  <a:schemeClr val="bg1"/>
                </a:solidFill>
              </a:rPr>
              <a:t>Usted seguirá siendo hijo y hermano.</a:t>
            </a:r>
          </a:p>
          <a:p>
            <a:r>
              <a:rPr lang="es-ES" b="1" dirty="0">
                <a:solidFill>
                  <a:schemeClr val="bg1"/>
                </a:solidFill>
              </a:rPr>
              <a:t>Igualmente pasa cuando un hermano en la fe.</a:t>
            </a:r>
          </a:p>
          <a:p>
            <a:r>
              <a:rPr lang="es-ES" b="1" dirty="0">
                <a:solidFill>
                  <a:schemeClr val="bg1"/>
                </a:solidFill>
              </a:rPr>
              <a:t>Se descarría por falsa doctrina.</a:t>
            </a:r>
          </a:p>
          <a:p>
            <a:r>
              <a:rPr lang="es-ES" b="1" dirty="0">
                <a:solidFill>
                  <a:schemeClr val="bg1"/>
                </a:solidFill>
              </a:rPr>
              <a:t>Por pecado de inmoralidad.</a:t>
            </a:r>
          </a:p>
          <a:p>
            <a:r>
              <a:rPr lang="es-ES" b="1" dirty="0">
                <a:solidFill>
                  <a:schemeClr val="bg1"/>
                </a:solidFill>
              </a:rPr>
              <a:t>O cualquier otro pecado.</a:t>
            </a:r>
          </a:p>
          <a:p>
            <a:r>
              <a:rPr lang="es-ES" b="1" dirty="0">
                <a:solidFill>
                  <a:schemeClr val="bg1"/>
                </a:solidFill>
              </a:rPr>
              <a:t>El no deja de ser hermano en la fe.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218" y="0"/>
            <a:ext cx="445875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5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Y lo vamos a probar con la biblia.</a:t>
            </a:r>
          </a:p>
          <a:p>
            <a:r>
              <a:rPr lang="es-ES" b="1" dirty="0">
                <a:solidFill>
                  <a:srgbClr val="FF0000"/>
                </a:solidFill>
              </a:rPr>
              <a:t>El caso del hijo prodigo.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Lucas.15:11-13.</a:t>
            </a:r>
          </a:p>
          <a:p>
            <a:r>
              <a:rPr lang="es-ES" b="1" dirty="0">
                <a:solidFill>
                  <a:schemeClr val="bg1"/>
                </a:solidFill>
              </a:rPr>
              <a:t>Y Jesús dijo: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Cierto hombre tenía dos hijos;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V.12.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Y el menor de ellos le dijo al padre:</a:t>
            </a:r>
            <a:r>
              <a:rPr lang="es-ES" b="1" dirty="0">
                <a:solidFill>
                  <a:schemeClr val="bg1"/>
                </a:solidFill>
              </a:rPr>
              <a:t> "Padre, dame la parte de la hacienda que me corresponde." Y él les repartió sus bienes.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V.13.</a:t>
            </a:r>
          </a:p>
          <a:p>
            <a:r>
              <a:rPr lang="es-ES" b="1" dirty="0">
                <a:solidFill>
                  <a:schemeClr val="bg1"/>
                </a:solidFill>
              </a:rPr>
              <a:t>No muchos días después, el hijo menor, juntándolo todo,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partió a un país lejano,</a:t>
            </a:r>
            <a:r>
              <a:rPr lang="es-ES" b="1" dirty="0">
                <a:solidFill>
                  <a:schemeClr val="bg1"/>
                </a:solidFill>
              </a:rPr>
              <a:t> y allí malgastó su hacienda viviendo perdidamente. </a:t>
            </a:r>
          </a:p>
        </p:txBody>
      </p:sp>
      <p:sp>
        <p:nvSpPr>
          <p:cNvPr id="4" name="Marco 3"/>
          <p:cNvSpPr/>
          <p:nvPr/>
        </p:nvSpPr>
        <p:spPr>
          <a:xfrm>
            <a:off x="0" y="672352"/>
            <a:ext cx="3778624" cy="524435"/>
          </a:xfrm>
          <a:prstGeom prst="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880" y="3057525"/>
            <a:ext cx="4235120" cy="3800474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504" y="0"/>
            <a:ext cx="4162467" cy="3057525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332309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4" name="Pentágono 3"/>
          <p:cNvSpPr/>
          <p:nvPr/>
        </p:nvSpPr>
        <p:spPr>
          <a:xfrm>
            <a:off x="0" y="3536576"/>
            <a:ext cx="3496235" cy="510989"/>
          </a:xfrm>
          <a:prstGeom prst="homePlat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49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Veremos atraves de la biblia si esto esta correcto o no, sin prejuicios ni malicia.</a:t>
            </a:r>
          </a:p>
          <a:p>
            <a:r>
              <a:rPr lang="es-ES" b="1" dirty="0">
                <a:solidFill>
                  <a:schemeClr val="bg1"/>
                </a:solidFill>
              </a:rPr>
              <a:t>Lo primero que debemos de preguntarnos es:</a:t>
            </a:r>
          </a:p>
          <a:p>
            <a:r>
              <a:rPr lang="es-ES" b="1" dirty="0">
                <a:solidFill>
                  <a:schemeClr val="bg1"/>
                </a:solidFill>
              </a:rPr>
              <a:t>¿Cuándo llegamos a ser hermanos en la fe?</a:t>
            </a:r>
          </a:p>
          <a:p>
            <a:r>
              <a:rPr lang="es-ES" b="1" dirty="0">
                <a:solidFill>
                  <a:schemeClr val="bg1"/>
                </a:solidFill>
              </a:rPr>
              <a:t>Y la biblia nos responde que lo hacemos cuando:</a:t>
            </a:r>
          </a:p>
          <a:p>
            <a:r>
              <a:rPr lang="es-ES" b="1" dirty="0">
                <a:solidFill>
                  <a:schemeClr val="bg1"/>
                </a:solidFill>
              </a:rPr>
              <a:t>Creemos en Cristo.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Juan.1:12-13.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a todos los que le recibieron, les dio el derecho de llegar a ser hijos de Dios, es decir,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a los que creen en su nombre,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51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5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El hijo menor se fue de su casa vivió perdidamente alejado de su padre de su hermano de su familia.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no por eso dejo de ser hijo siempre siguió siendo hijo.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Lucas.15:22, 24.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el padre dijo a sus siervos: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"Pronto; traed la mejor ropa y vestidlo,</a:t>
            </a:r>
            <a:r>
              <a:rPr lang="es-ES" b="1" dirty="0">
                <a:solidFill>
                  <a:schemeClr val="bg1"/>
                </a:solidFill>
              </a:rPr>
              <a:t> y poned un anillo en su mano y sandalias en los pies;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V.24.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Porque este hijo mío estaba muerto y ha vuelto a la vida;</a:t>
            </a:r>
            <a:r>
              <a:rPr lang="es-ES" b="1" dirty="0">
                <a:solidFill>
                  <a:schemeClr val="bg1"/>
                </a:solidFill>
              </a:rPr>
              <a:t> estaba perdido y ha sido hallado." Y comenzaron a regocijarse.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51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8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Para el Padre, el siempre siguió siendo hijo nunca dejo de serlo aunque se fue vivió lejos, vivió en pecado nunca dejo de ser su hijo.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Lucas.15:27, 30.</a:t>
            </a:r>
          </a:p>
          <a:p>
            <a:r>
              <a:rPr lang="es-ES" b="1" dirty="0">
                <a:solidFill>
                  <a:schemeClr val="bg1"/>
                </a:solidFill>
              </a:rPr>
              <a:t>Y él le dijo: "Tu hermano ha venido,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y tu padre ha matado el becerro engordado</a:t>
            </a:r>
            <a:r>
              <a:rPr lang="es-ES" b="1" dirty="0">
                <a:solidFill>
                  <a:schemeClr val="bg1"/>
                </a:solidFill>
              </a:rPr>
              <a:t> porque lo ha recibido sano y salvo." </a:t>
            </a:r>
          </a:p>
          <a:p>
            <a:r>
              <a:rPr lang="es-ES" b="1" dirty="0">
                <a:solidFill>
                  <a:schemeClr val="bg1"/>
                </a:solidFill>
              </a:rPr>
              <a:t>Siguió siendo hermano, nunca dejo de serlo.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V.30.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Pero cuando vino este hijo tuyo, que ha consumido tus bienes con rameras,</a:t>
            </a:r>
            <a:r>
              <a:rPr lang="es-ES" b="1" dirty="0">
                <a:solidFill>
                  <a:schemeClr val="bg1"/>
                </a:solidFill>
              </a:rPr>
              <a:t> mataste para él el becerro engordado."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71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6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Aunque posiblemente el hermano mayor ya no lo miraba como hermano.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lo seguía siendo.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El llama este tu hijo.</a:t>
            </a:r>
          </a:p>
          <a:p>
            <a:r>
              <a:rPr lang="es-ES" b="1" dirty="0">
                <a:solidFill>
                  <a:schemeClr val="bg1"/>
                </a:solidFill>
              </a:rPr>
              <a:t>No le llama hermano.</a:t>
            </a:r>
          </a:p>
          <a:p>
            <a:r>
              <a:rPr lang="es-ES" b="1" dirty="0">
                <a:solidFill>
                  <a:schemeClr val="bg1"/>
                </a:solidFill>
              </a:rPr>
              <a:t>Y lamentablemente muchos están cayendo en este pecado de decir que cuando un hermano se extravía de la doctrina de Cristo ya no es nuestro hermano.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II Tesalinocenses.3:14.</a:t>
            </a:r>
          </a:p>
          <a:p>
            <a:r>
              <a:rPr lang="es-ES" b="1" dirty="0">
                <a:solidFill>
                  <a:schemeClr val="bg1"/>
                </a:solidFill>
              </a:rPr>
              <a:t>Y si alguno no obedece nuestra enseñanza en esta carta,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señalad al tal y no os asociéis con él, para que se avergüence.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759" y="0"/>
            <a:ext cx="4344241" cy="6857999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292244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Aquí habían hermanos que andaban desordenadamente no obedecían lo ordenado por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 Tesalonicenses.3:6.</a:t>
            </a:r>
          </a:p>
          <a:p>
            <a:r>
              <a:rPr lang="es-ES" b="1" dirty="0">
                <a:solidFill>
                  <a:schemeClr val="bg1"/>
                </a:solidFill>
              </a:rPr>
              <a:t>Ahora bien, hermanos, os mandamos en el nombre de nuestro Señor Jesucristo,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que os apartéis de todo hermano que ande desordenadamente,</a:t>
            </a:r>
            <a:r>
              <a:rPr lang="es-ES" b="1" dirty="0">
                <a:solidFill>
                  <a:schemeClr val="bg1"/>
                </a:solidFill>
              </a:rPr>
              <a:t> y no según la doctrina que recibisteis de nosotros. 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de apartarnos de ellos.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sigue siendo nuestro hermano en la fe.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0"/>
            <a:ext cx="4237149" cy="6857999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320049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Porque debemos de amonestarle como a hermano.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II Tesalonicenses.3:15.</a:t>
            </a:r>
          </a:p>
          <a:p>
            <a:r>
              <a:rPr lang="es-ES" b="1" dirty="0">
                <a:solidFill>
                  <a:schemeClr val="bg1"/>
                </a:solidFill>
              </a:rPr>
              <a:t>Sin embargo, no lo tengáis por enemigo,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sino amonestadle como a un hermano.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Sigue siendo nuestro hermano, aun cuando este en pecado.</a:t>
            </a:r>
          </a:p>
          <a:p>
            <a:r>
              <a:rPr lang="es-ES" b="1" dirty="0">
                <a:solidFill>
                  <a:schemeClr val="bg1"/>
                </a:solidFill>
              </a:rPr>
              <a:t>Lamentablemente como todo error, también se usa la biblia y muchos quienes están enseñando que el hermano que se ha desviado ya no es hermano en la fe.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356" y="-1"/>
            <a:ext cx="4120616" cy="6857999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176756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Usan textos también de la biblia.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Mateo.12:49-50.</a:t>
            </a:r>
          </a:p>
          <a:p>
            <a:r>
              <a:rPr lang="es-ES" b="1" dirty="0">
                <a:solidFill>
                  <a:schemeClr val="bg1"/>
                </a:solidFill>
              </a:rPr>
              <a:t>Y extendiendo su mano hacia sus discípulos,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dijo: ¡He aquí mi madre y mis hermanos!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V.50.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Porque cualquiera que hace la voluntad de mi Padre</a:t>
            </a:r>
            <a:r>
              <a:rPr lang="es-ES" b="1" dirty="0">
                <a:solidFill>
                  <a:schemeClr val="bg1"/>
                </a:solidFill>
              </a:rPr>
              <a:t> que está en los cielos, ése es mi hermano y mi hermana y mi madre. </a:t>
            </a:r>
          </a:p>
          <a:p>
            <a:r>
              <a:rPr lang="es-ES" b="1" dirty="0">
                <a:solidFill>
                  <a:schemeClr val="bg1"/>
                </a:solidFill>
              </a:rPr>
              <a:t>Diciendo que los hermanos son los que hacen la voluntad de Dios.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7149" cy="333487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3339692"/>
            <a:ext cx="4235121" cy="351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0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Que si no, la están haciendo no son nuestros hermanos.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recordemos que aquí no estaba todavía en vigencia el nacer de nuevo.</a:t>
            </a:r>
          </a:p>
          <a:p>
            <a:r>
              <a:rPr lang="es-ES" b="1" dirty="0">
                <a:solidFill>
                  <a:schemeClr val="bg1"/>
                </a:solidFill>
              </a:rPr>
              <a:t>También hay que recordar que sus hermanos, su familia no creía en Jesús.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Juan.7:5.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ni aun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sus hermanos creían en El.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Por eso Jesús le aclara quienes son sus:</a:t>
            </a:r>
          </a:p>
          <a:p>
            <a:r>
              <a:rPr lang="es-ES" b="1" dirty="0">
                <a:solidFill>
                  <a:schemeClr val="bg1"/>
                </a:solidFill>
              </a:rPr>
              <a:t>Hermanos.</a:t>
            </a:r>
          </a:p>
          <a:p>
            <a:r>
              <a:rPr lang="es-ES" b="1" dirty="0">
                <a:solidFill>
                  <a:schemeClr val="bg1"/>
                </a:solidFill>
              </a:rPr>
              <a:t>Hermanas.</a:t>
            </a:r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299" y="0"/>
            <a:ext cx="416067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5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Madres.</a:t>
            </a:r>
          </a:p>
          <a:p>
            <a:r>
              <a:rPr lang="es-ES" b="1" dirty="0">
                <a:solidFill>
                  <a:schemeClr val="bg1"/>
                </a:solidFill>
              </a:rPr>
              <a:t>Otro de los textos que se usa es.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II Juan.9.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Todo el que se desvía y no permanece en la enseñanza de Cristo,</a:t>
            </a:r>
            <a:r>
              <a:rPr lang="es-ES" b="1" dirty="0">
                <a:solidFill>
                  <a:schemeClr val="bg1"/>
                </a:solidFill>
              </a:rPr>
              <a:t> no tiene a Dios; el que permanece en la enseñanza tiene tanto al Padre como al Hijo. </a:t>
            </a:r>
          </a:p>
          <a:p>
            <a:r>
              <a:rPr lang="es-ES" b="1" dirty="0">
                <a:solidFill>
                  <a:schemeClr val="bg1"/>
                </a:solidFill>
              </a:rPr>
              <a:t>Enseñando que si se ha desviado ya no es hermano porque no tiene al Padre y al Hijo.</a:t>
            </a:r>
          </a:p>
          <a:p>
            <a:r>
              <a:rPr lang="es-ES" b="1" dirty="0">
                <a:solidFill>
                  <a:schemeClr val="bg1"/>
                </a:solidFill>
              </a:rPr>
              <a:t>El texto enseña la comunión que tenemos con El Padre y El Hijo.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75" y="-1"/>
            <a:ext cx="40862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1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Es atraves de la palabra, la doctrina.</a:t>
            </a:r>
          </a:p>
          <a:p>
            <a:r>
              <a:rPr lang="es-ES" b="1" dirty="0">
                <a:solidFill>
                  <a:schemeClr val="bg1"/>
                </a:solidFill>
              </a:rPr>
              <a:t>Todo el que se desvía de la palabra de Dios la doctrina, no tiene comunión, relación ni con El Padre ni con El Hijo.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este texto no dice que no sigue siendo hijo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Se separa de la comunión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Así como el hijo prodigo se separo de su Padre, pero no dejo de ser hijo.</a:t>
            </a:r>
          </a:p>
          <a:p>
            <a:r>
              <a:rPr lang="es-ES" b="1" dirty="0">
                <a:solidFill>
                  <a:schemeClr val="bg1"/>
                </a:solidFill>
              </a:rPr>
              <a:t>El errado deja de tener comunión con Dios.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51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8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Pero no deja de ser hijo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Sigue siendo hijo de Dios y por ende nuestro hermano en la fe.</a:t>
            </a:r>
          </a:p>
          <a:p>
            <a:r>
              <a:rPr lang="es-ES" b="1" dirty="0">
                <a:solidFill>
                  <a:schemeClr val="bg1"/>
                </a:solidFill>
              </a:rPr>
              <a:t>Si aceptamos que el hermano errado que ande mal ya deja de ser nuestro hermano en la fe.</a:t>
            </a:r>
          </a:p>
          <a:p>
            <a:r>
              <a:rPr lang="es-ES" b="1" dirty="0">
                <a:solidFill>
                  <a:schemeClr val="bg1"/>
                </a:solidFill>
              </a:rPr>
              <a:t>Entonces tendríamos un grave problema.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para que vuelva a ser hijo de Dios y hermano en la fe.</a:t>
            </a:r>
          </a:p>
          <a:p>
            <a:r>
              <a:rPr lang="es-ES" b="1" dirty="0">
                <a:solidFill>
                  <a:schemeClr val="bg1"/>
                </a:solidFill>
              </a:rPr>
              <a:t>Tendría que volver a bautizarse.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5121" cy="6857999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45130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4" name="Pentágono 3"/>
          <p:cNvSpPr/>
          <p:nvPr/>
        </p:nvSpPr>
        <p:spPr>
          <a:xfrm>
            <a:off x="0" y="2796988"/>
            <a:ext cx="4195482" cy="497541"/>
          </a:xfrm>
          <a:prstGeom prst="homePlat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5056094" cy="6835417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V.13.</a:t>
            </a:r>
          </a:p>
          <a:p>
            <a:r>
              <a:rPr lang="es-ES" b="1" dirty="0">
                <a:solidFill>
                  <a:schemeClr val="bg1"/>
                </a:solidFill>
              </a:rPr>
              <a:t>Que no nacieron de sangre, ni de la voluntad de la carne, ni de la voluntad del hombre,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sino de Dios.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Llegamos hacer hijos de Dios y por ende hermanos en la fe atraves de creer- obedecer a la voluntad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creer es obedecer.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Juan.3:36.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El que cree en el Hijo tiene vida eterna;</a:t>
            </a:r>
            <a:r>
              <a:rPr lang="es-ES" b="1" dirty="0">
                <a:solidFill>
                  <a:schemeClr val="bg1"/>
                </a:solidFill>
              </a:rPr>
              <a:t> pero el que no obedece al Hijo no verá la vida, sino que la ira de Dios permanece sobre él. </a:t>
            </a:r>
          </a:p>
          <a:p>
            <a:r>
              <a:rPr lang="es-ES" b="1" dirty="0">
                <a:solidFill>
                  <a:schemeClr val="bg1"/>
                </a:solidFill>
              </a:rPr>
              <a:t>Muchos creen que creer es aceptar a Jesús levantando las manos.</a:t>
            </a:r>
          </a:p>
          <a:p>
            <a:r>
              <a:rPr lang="es-ES" b="1" dirty="0">
                <a:solidFill>
                  <a:schemeClr val="bg1"/>
                </a:solidFill>
              </a:rPr>
              <a:t>Esto es falso.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904565"/>
            <a:ext cx="4235121" cy="395343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1"/>
            <a:ext cx="4235121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0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Lo cual seria un error porque no lo encontramos en la biblia.</a:t>
            </a:r>
          </a:p>
          <a:p>
            <a:r>
              <a:rPr lang="es-ES" b="1" dirty="0">
                <a:solidFill>
                  <a:schemeClr val="bg1"/>
                </a:solidFill>
              </a:rPr>
              <a:t>Cuando Simón el mago peco. </a:t>
            </a:r>
          </a:p>
          <a:p>
            <a:r>
              <a:rPr lang="es-ES" b="1" dirty="0">
                <a:solidFill>
                  <a:schemeClr val="bg1"/>
                </a:solidFill>
              </a:rPr>
              <a:t>Se desvió, Pedro le dijo que se arrepintiera.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Hechos.8:22.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Por tanto, arrepiéntete de esta tu maldad,</a:t>
            </a:r>
            <a:r>
              <a:rPr lang="es-ES" b="1" dirty="0">
                <a:solidFill>
                  <a:schemeClr val="bg1"/>
                </a:solidFill>
              </a:rPr>
              <a:t> y ruega al Señor que si es posible se te perdone el intento de tu corazón. </a:t>
            </a:r>
          </a:p>
          <a:p>
            <a:r>
              <a:rPr lang="es-ES" b="1" dirty="0">
                <a:solidFill>
                  <a:schemeClr val="bg1"/>
                </a:solidFill>
              </a:rPr>
              <a:t>No lo mando a bautizarse de nuevo.</a:t>
            </a:r>
          </a:p>
          <a:p>
            <a:r>
              <a:rPr lang="es-ES" b="1" dirty="0">
                <a:solidFill>
                  <a:schemeClr val="bg1"/>
                </a:solidFill>
              </a:rPr>
              <a:t>Lo mismo con Pedro.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5121" cy="6857999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287556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Galatas.2:11, 14.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cuando Pedro vino a Antioquía,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me opuse a él cara a cara,</a:t>
            </a:r>
            <a:r>
              <a:rPr lang="es-ES" b="1" dirty="0">
                <a:solidFill>
                  <a:schemeClr val="bg1"/>
                </a:solidFill>
              </a:rPr>
              <a:t> porque era de condenar.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V.14.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Pero cuando vi que no andaban con rectitud en cuanto a la verdad del evangelio,</a:t>
            </a:r>
            <a:r>
              <a:rPr lang="es-ES" b="1" dirty="0">
                <a:solidFill>
                  <a:schemeClr val="bg1"/>
                </a:solidFill>
              </a:rPr>
              <a:t> dije a Pedro delante de todos: Si tú, siendo judío, vives como los gentiles y no como los judíos, ¿por qué obligas a los gentiles a vivir como judíos? </a:t>
            </a:r>
          </a:p>
          <a:p>
            <a:r>
              <a:rPr lang="es-ES" b="1" dirty="0">
                <a:solidFill>
                  <a:schemeClr val="bg1"/>
                </a:solidFill>
              </a:rPr>
              <a:t>No andaban con rectitud.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2" y="-1"/>
            <a:ext cx="4235120" cy="6857999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3002087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Aunque Pedro no andaba rectamente no dejo de ser hermano en la fe.</a:t>
            </a:r>
          </a:p>
          <a:p>
            <a:r>
              <a:rPr lang="es-ES" b="1" dirty="0">
                <a:solidFill>
                  <a:schemeClr val="bg1"/>
                </a:solidFill>
              </a:rPr>
              <a:t>Pablo no lo mando a bautizarse para volver a ser hijo de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 Corintios.5:9-11.</a:t>
            </a:r>
          </a:p>
          <a:p>
            <a:r>
              <a:rPr lang="es-ES" b="1" dirty="0">
                <a:solidFill>
                  <a:schemeClr val="bg1"/>
                </a:solidFill>
              </a:rPr>
              <a:t>En mi carta os escribí que no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anduvierais en compañía de personas inmorales;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V.10.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No me refería a la gente inmoral de este mundo,</a:t>
            </a:r>
            <a:r>
              <a:rPr lang="es-ES" b="1" dirty="0">
                <a:solidFill>
                  <a:schemeClr val="bg1"/>
                </a:solidFill>
              </a:rPr>
              <a:t> o a los avaros y estafadores, o a los idólatras, porque entonces tendríais que salir del mundo.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2" y="-1"/>
            <a:ext cx="423714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9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V.11.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Sino que en efecto os escribí que no anduvierais en compañía de ninguno que, llamándose hermano,</a:t>
            </a:r>
            <a:r>
              <a:rPr lang="es-ES" b="1" dirty="0">
                <a:solidFill>
                  <a:schemeClr val="bg1"/>
                </a:solidFill>
              </a:rPr>
              <a:t> es una persona inmoral, o avaro, o idólatra, o difamador, o borracho, o estafador; con ése, ni siquiera comáis. </a:t>
            </a:r>
          </a:p>
          <a:p>
            <a:r>
              <a:rPr lang="es-ES" b="1" dirty="0">
                <a:solidFill>
                  <a:schemeClr val="bg1"/>
                </a:solidFill>
              </a:rPr>
              <a:t>El apóstol Pablo habla de hermanos que andan en:</a:t>
            </a:r>
          </a:p>
          <a:p>
            <a:r>
              <a:rPr lang="es-ES" b="1" dirty="0">
                <a:solidFill>
                  <a:schemeClr val="bg1"/>
                </a:solidFill>
              </a:rPr>
              <a:t>1. Inmoralidad.</a:t>
            </a:r>
          </a:p>
          <a:p>
            <a:r>
              <a:rPr lang="es-ES" b="1" dirty="0">
                <a:solidFill>
                  <a:schemeClr val="bg1"/>
                </a:solidFill>
              </a:rPr>
              <a:t>2. Avaricia.</a:t>
            </a:r>
          </a:p>
          <a:p>
            <a:r>
              <a:rPr lang="es-ES" b="1" dirty="0">
                <a:solidFill>
                  <a:schemeClr val="bg1"/>
                </a:solidFill>
              </a:rPr>
              <a:t>3. Idolatría.</a:t>
            </a:r>
          </a:p>
          <a:p>
            <a:r>
              <a:rPr lang="es-ES" b="1" dirty="0">
                <a:solidFill>
                  <a:schemeClr val="bg1"/>
                </a:solidFill>
              </a:rPr>
              <a:t>4. Difamación.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129" y="0"/>
            <a:ext cx="4477871" cy="255494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4964765"/>
            <a:ext cx="2608729" cy="1893233"/>
          </a:xfrm>
          <a:prstGeom prst="rect">
            <a:avLst/>
          </a:prstGeom>
          <a:solidFill>
            <a:srgbClr val="7030A0"/>
          </a:solidFill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129" y="2554941"/>
            <a:ext cx="2514600" cy="24098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2554941"/>
            <a:ext cx="1961244" cy="240982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728" y="4964763"/>
            <a:ext cx="1963272" cy="188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6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5. Borrachera.</a:t>
            </a:r>
          </a:p>
          <a:p>
            <a:r>
              <a:rPr lang="es-ES" b="1" dirty="0">
                <a:solidFill>
                  <a:schemeClr val="bg1"/>
                </a:solidFill>
              </a:rPr>
              <a:t>6. Estafador.</a:t>
            </a:r>
          </a:p>
          <a:p>
            <a:r>
              <a:rPr lang="es-ES" b="1" dirty="0">
                <a:solidFill>
                  <a:schemeClr val="bg1"/>
                </a:solidFill>
              </a:rPr>
              <a:t>Si el hermano que anda mal deja de ser nuestro hermano entonces podemos tener comunión con cualquiera que fuera:</a:t>
            </a:r>
          </a:p>
          <a:p>
            <a:r>
              <a:rPr lang="es-ES" b="1" dirty="0">
                <a:solidFill>
                  <a:schemeClr val="bg1"/>
                </a:solidFill>
              </a:rPr>
              <a:t>1. Inmoral.</a:t>
            </a:r>
          </a:p>
          <a:p>
            <a:r>
              <a:rPr lang="es-ES" b="1" dirty="0">
                <a:solidFill>
                  <a:schemeClr val="bg1"/>
                </a:solidFill>
              </a:rPr>
              <a:t>2. Avaro.</a:t>
            </a:r>
          </a:p>
          <a:p>
            <a:r>
              <a:rPr lang="es-ES" b="1" dirty="0">
                <a:solidFill>
                  <a:schemeClr val="bg1"/>
                </a:solidFill>
              </a:rPr>
              <a:t>3. Idolatra.</a:t>
            </a:r>
          </a:p>
          <a:p>
            <a:r>
              <a:rPr lang="es-ES" b="1" dirty="0">
                <a:solidFill>
                  <a:schemeClr val="bg1"/>
                </a:solidFill>
              </a:rPr>
              <a:t>4. Difamador.</a:t>
            </a:r>
          </a:p>
          <a:p>
            <a:r>
              <a:rPr lang="es-ES" b="1" dirty="0">
                <a:solidFill>
                  <a:schemeClr val="bg1"/>
                </a:solidFill>
              </a:rPr>
              <a:t>5. Borracho.</a:t>
            </a:r>
          </a:p>
          <a:p>
            <a:r>
              <a:rPr lang="es-ES" b="1" dirty="0">
                <a:solidFill>
                  <a:schemeClr val="bg1"/>
                </a:solidFill>
              </a:rPr>
              <a:t>6. Estafador.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como ya deja de ser hermano, entonces no entra esta prohibición.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138" y="0"/>
            <a:ext cx="2154886" cy="192292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024" y="0"/>
            <a:ext cx="2162948" cy="192292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132" y="3383785"/>
            <a:ext cx="2085868" cy="1680882"/>
          </a:xfrm>
          <a:prstGeom prst="rect">
            <a:avLst/>
          </a:prstGeom>
          <a:solidFill>
            <a:srgbClr val="00B050"/>
          </a:solidFill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138" y="1922928"/>
            <a:ext cx="2154886" cy="1438275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086" y="1922928"/>
            <a:ext cx="2154885" cy="146085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690" y="5064667"/>
            <a:ext cx="2247441" cy="179333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103" y="5064667"/>
            <a:ext cx="2085867" cy="179333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690" y="3406367"/>
            <a:ext cx="2245413" cy="1616669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317556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Que Pablo da.</a:t>
            </a:r>
          </a:p>
          <a:p>
            <a:r>
              <a:rPr lang="es-ES" b="1" dirty="0">
                <a:solidFill>
                  <a:schemeClr val="bg1"/>
                </a:solidFill>
              </a:rPr>
              <a:t>Sino que en efecto os escribí que no anduvierais en compañía de ninguno que, llamándose hermano,</a:t>
            </a:r>
          </a:p>
          <a:p>
            <a:r>
              <a:rPr lang="es-ES" b="1" dirty="0">
                <a:solidFill>
                  <a:schemeClr val="bg1"/>
                </a:solidFill>
              </a:rPr>
              <a:t>La prohibición es con hermanos, pero como ya deja de ser nuestro hermano entonces no hay problema.</a:t>
            </a:r>
          </a:p>
          <a:p>
            <a:r>
              <a:rPr lang="es-ES" b="1" dirty="0">
                <a:solidFill>
                  <a:schemeClr val="bg1"/>
                </a:solidFill>
              </a:rPr>
              <a:t>Seria un gran error, violaríamos lo que la Biblia dice.</a:t>
            </a:r>
          </a:p>
          <a:p>
            <a:r>
              <a:rPr lang="es-ES" b="1" dirty="0">
                <a:solidFill>
                  <a:schemeClr val="bg1"/>
                </a:solidFill>
              </a:rPr>
              <a:t>Ahora si cualquier hermano que anda en cualquier pecado se arrepiente.</a:t>
            </a:r>
          </a:p>
          <a:p>
            <a:r>
              <a:rPr lang="es-ES" b="1" dirty="0">
                <a:solidFill>
                  <a:schemeClr val="bg1"/>
                </a:solidFill>
              </a:rPr>
              <a:t>¿Qué tendría que hacer? </a:t>
            </a:r>
          </a:p>
        </p:txBody>
      </p:sp>
      <p:sp>
        <p:nvSpPr>
          <p:cNvPr id="4" name="Marco 3"/>
          <p:cNvSpPr/>
          <p:nvPr/>
        </p:nvSpPr>
        <p:spPr>
          <a:xfrm>
            <a:off x="0" y="1506071"/>
            <a:ext cx="3724835" cy="443753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51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0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0"/>
            <a:ext cx="4908176" cy="6858000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Según esta doctrina tendría que bautizarse de nuevo porque ya no es nuestro hermano.</a:t>
            </a:r>
          </a:p>
          <a:p>
            <a:r>
              <a:rPr lang="es-ES" b="1" dirty="0">
                <a:solidFill>
                  <a:schemeClr val="bg1"/>
                </a:solidFill>
              </a:rPr>
              <a:t>Y para que sea nuestro hermano debe de nacer de nuevo.</a:t>
            </a:r>
          </a:p>
          <a:p>
            <a:r>
              <a:rPr lang="es-ES" b="1" dirty="0">
                <a:solidFill>
                  <a:schemeClr val="bg1"/>
                </a:solidFill>
              </a:rPr>
              <a:t>Y el nacer de nuevo es bautizándonos para el perdón de nuestros pecados.</a:t>
            </a:r>
          </a:p>
          <a:p>
            <a:r>
              <a:rPr lang="es-ES" b="1" dirty="0">
                <a:solidFill>
                  <a:schemeClr val="bg1"/>
                </a:solidFill>
              </a:rPr>
              <a:t>Enseñemos lo que la Biblia enseña no nos vayamos a extremos porque nos metemos en problemas.</a:t>
            </a:r>
          </a:p>
          <a:p>
            <a:r>
              <a:rPr lang="es-ES" b="1" dirty="0">
                <a:solidFill>
                  <a:schemeClr val="bg1"/>
                </a:solidFill>
              </a:rPr>
              <a:t>Enseñemos lo que Biblia enseña nada mas.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76" y="-1"/>
            <a:ext cx="4233796" cy="6858001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18658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5" name="Llamada de nube 4"/>
          <p:cNvSpPr/>
          <p:nvPr/>
        </p:nvSpPr>
        <p:spPr>
          <a:xfrm>
            <a:off x="0" y="0"/>
            <a:ext cx="9144000" cy="1492623"/>
          </a:xfrm>
          <a:prstGeom prst="cloudCallout">
            <a:avLst>
              <a:gd name="adj1" fmla="val -11830"/>
              <a:gd name="adj2" fmla="val 18879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" y="145774"/>
            <a:ext cx="8925338" cy="1179789"/>
          </a:xfrm>
        </p:spPr>
        <p:txBody>
          <a:bodyPr>
            <a:normAutofit/>
          </a:bodyPr>
          <a:lstStyle/>
          <a:p>
            <a:pPr algn="ctr"/>
            <a:r>
              <a:rPr lang="es-ES" sz="6600" b="1" u="sng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CONCLUSIÓN: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492624"/>
            <a:ext cx="9144000" cy="5365375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¿Quiénes son nuestros hermanos en la fe?</a:t>
            </a:r>
          </a:p>
          <a:p>
            <a:r>
              <a:rPr lang="es-ES" b="1" dirty="0">
                <a:solidFill>
                  <a:schemeClr val="bg1"/>
                </a:solidFill>
              </a:rPr>
              <a:t>Todo El que haya nacido de nuevo obedeciendo lo que la biblia enseña.</a:t>
            </a:r>
          </a:p>
          <a:p>
            <a:r>
              <a:rPr lang="es-ES" b="1" dirty="0">
                <a:solidFill>
                  <a:schemeClr val="bg1"/>
                </a:solidFill>
              </a:rPr>
              <a:t>¿Al pecar deja de ser nuestro hermano en la fe? </a:t>
            </a:r>
          </a:p>
          <a:p>
            <a:r>
              <a:rPr lang="es-ES" b="1" dirty="0">
                <a:solidFill>
                  <a:schemeClr val="bg1"/>
                </a:solidFill>
              </a:rPr>
              <a:t>No, no deja de ser nuestro hermano en la fe.</a:t>
            </a:r>
          </a:p>
          <a:p>
            <a:r>
              <a:rPr lang="es-ES" b="1" dirty="0">
                <a:solidFill>
                  <a:schemeClr val="bg1"/>
                </a:solidFill>
              </a:rPr>
              <a:t>Vamos a señalarse como hermano infiel, pero debemos de tratarlo como nuestro hermano en la fe.</a:t>
            </a:r>
          </a:p>
          <a:p>
            <a:r>
              <a:rPr lang="es-ES" b="1" dirty="0">
                <a:solidFill>
                  <a:schemeClr val="bg1"/>
                </a:solidFill>
              </a:rPr>
              <a:t>Nunca deja de serlo.</a:t>
            </a:r>
          </a:p>
          <a:p>
            <a:r>
              <a:rPr lang="es-ES" b="1" dirty="0">
                <a:solidFill>
                  <a:schemeClr val="bg1"/>
                </a:solidFill>
              </a:rPr>
              <a:t>Aunque un hermano se desvié de la doctrina de Cristo, sigue siendo hijo de Dios, sigue siendo hermano en la fe, y debemos de tratarlo como lo que es hermano en la fe.</a:t>
            </a:r>
          </a:p>
        </p:txBody>
      </p:sp>
    </p:spTree>
    <p:extLst>
      <p:ext uri="{BB962C8B-B14F-4D97-AF65-F5344CB8AC3E}">
        <p14:creationId xmlns:p14="http://schemas.microsoft.com/office/powerpoint/2010/main" val="926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CuadroTexto">
            <a:extLst>
              <a:ext uri="{FF2B5EF4-FFF2-40B4-BE49-F238E27FC236}">
                <a16:creationId xmlns:a16="http://schemas.microsoft.com/office/drawing/2014/main" id="{79C5EFC5-4953-9DE2-2CBB-C2A6BEAD0D45}"/>
              </a:ext>
            </a:extLst>
          </p:cNvPr>
          <p:cNvSpPr txBox="1"/>
          <p:nvPr/>
        </p:nvSpPr>
        <p:spPr>
          <a:xfrm>
            <a:off x="75877" y="1670603"/>
            <a:ext cx="2371862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298">
              <a:defRPr/>
            </a:pP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¿</a:t>
            </a: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Que debo hacer </a:t>
            </a:r>
          </a:p>
          <a:p>
            <a:pPr algn="ctr" defTabSz="514298">
              <a:defRPr/>
            </a:pP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para ser  salvo…</a:t>
            </a: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?</a:t>
            </a:r>
          </a:p>
        </p:txBody>
      </p:sp>
      <p:pic>
        <p:nvPicPr>
          <p:cNvPr id="4" name="Picture 2" descr="C:\Users\Emilio\Downloads\images (7).jpg">
            <a:extLst>
              <a:ext uri="{FF2B5EF4-FFF2-40B4-BE49-F238E27FC236}">
                <a16:creationId xmlns:a16="http://schemas.microsoft.com/office/drawing/2014/main" id="{0446778D-E693-90B8-0D0F-2070D29E1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39" y="3938380"/>
            <a:ext cx="1895918" cy="291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4576378A-A95F-E39C-A19F-1D437D74B7A3}"/>
              </a:ext>
            </a:extLst>
          </p:cNvPr>
          <p:cNvSpPr/>
          <p:nvPr/>
        </p:nvSpPr>
        <p:spPr>
          <a:xfrm>
            <a:off x="3717132" y="1606155"/>
            <a:ext cx="1654969" cy="79652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514298">
              <a:defRPr/>
            </a:pPr>
            <a:r>
              <a:rPr lang="es-ES" sz="3300" b="1" dirty="0">
                <a:solidFill>
                  <a:sysClr val="windowText" lastClr="000000"/>
                </a:solidFill>
                <a:latin typeface="Cambria" charset="0"/>
                <a:ea typeface="Cambria" charset="0"/>
                <a:cs typeface="Cambria" charset="0"/>
              </a:rPr>
              <a:t>DIOS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CA3919-7DE0-B10A-51EB-97EA0C159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661" y="5313299"/>
            <a:ext cx="314578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514298">
              <a:defRPr/>
            </a:pPr>
            <a:r>
              <a:rPr lang="es-ES" altLang="es-E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l Nile" charset="-78"/>
                <a:ea typeface="Al Nile" charset="-78"/>
                <a:cs typeface="Al Nile" charset="-78"/>
              </a:rPr>
              <a:t>Cristo es Él Salvador de los que le obedecen </a:t>
            </a:r>
          </a:p>
          <a:p>
            <a:pPr algn="ctr" defTabSz="514298">
              <a:defRPr/>
            </a:pPr>
            <a:r>
              <a:rPr lang="es-ES" altLang="es-ES" sz="1500" b="1" dirty="0">
                <a:solidFill>
                  <a:schemeClr val="bg1"/>
                </a:solidFill>
                <a:latin typeface="Al Nile" charset="-78"/>
                <a:ea typeface="Al Nile" charset="-78"/>
                <a:cs typeface="Al Nile" charset="-78"/>
              </a:rPr>
              <a:t>“…</a:t>
            </a:r>
            <a:r>
              <a:rPr lang="es-ES" altLang="es-ES" sz="15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y habiendo sido perfeccionado, vino a ser autor de eterna salvación para todos los que le obedecen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” </a:t>
            </a:r>
            <a:r>
              <a:rPr lang="es-ES" altLang="es-ES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Hebreos.5:9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89631D9-40F9-F1CB-3D09-37BCA2C57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7553" y="2952715"/>
            <a:ext cx="365522" cy="2308324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O</a:t>
            </a:r>
            <a:endParaRPr lang="es-ES" altLang="es-ES" sz="1500" dirty="0">
              <a:solidFill>
                <a:srgbClr val="C0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F349F5E-AC64-0989-2CDB-2C0A5F31E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68" y="2922984"/>
            <a:ext cx="982790" cy="223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30D1886-63E9-4AE6-B79D-CF6E9D981291}"/>
              </a:ext>
            </a:extLst>
          </p:cNvPr>
          <p:cNvSpPr txBox="1"/>
          <p:nvPr/>
        </p:nvSpPr>
        <p:spPr>
          <a:xfrm>
            <a:off x="1857379" y="6245656"/>
            <a:ext cx="1783555" cy="323165"/>
          </a:xfrm>
          <a:prstGeom prst="rect">
            <a:avLst/>
          </a:prstGeom>
          <a:solidFill>
            <a:srgbClr val="94C6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OIR, Rom.10:17.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3BD85DE-6E44-B60B-AEE6-E0D435956483}"/>
              </a:ext>
            </a:extLst>
          </p:cNvPr>
          <p:cNvSpPr txBox="1"/>
          <p:nvPr/>
        </p:nvSpPr>
        <p:spPr>
          <a:xfrm>
            <a:off x="2037994" y="5922491"/>
            <a:ext cx="2137013" cy="323165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CREER, Mar.16:15-16.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FE9622-05DA-B1B7-773B-9454F4093B95}"/>
              </a:ext>
            </a:extLst>
          </p:cNvPr>
          <p:cNvSpPr txBox="1"/>
          <p:nvPr/>
        </p:nvSpPr>
        <p:spPr>
          <a:xfrm>
            <a:off x="2254525" y="5599326"/>
            <a:ext cx="2641846" cy="323165"/>
          </a:xfrm>
          <a:prstGeom prst="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ARREPENTIRSE. Hech.17:30.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DD576C0-B80A-3433-ECAC-660BBBBE4E12}"/>
              </a:ext>
            </a:extLst>
          </p:cNvPr>
          <p:cNvSpPr txBox="1"/>
          <p:nvPr/>
        </p:nvSpPr>
        <p:spPr>
          <a:xfrm>
            <a:off x="2606874" y="5284019"/>
            <a:ext cx="2641846" cy="323165"/>
          </a:xfrm>
          <a:prstGeom prst="rect">
            <a:avLst/>
          </a:prstGeom>
          <a:solidFill>
            <a:srgbClr val="C00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schemeClr val="bg1"/>
                </a:solidFill>
                <a:latin typeface="Century Gothic"/>
                <a:ea typeface="ＭＳ Ｐゴシック" charset="-128"/>
              </a:rPr>
              <a:t>CONFESAR. Rom.10:9-10.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EC04EB7-F467-71A3-C7D4-E4A0212AA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757" y="4960854"/>
            <a:ext cx="2476500" cy="323165"/>
          </a:xfrm>
          <a:prstGeom prst="rect">
            <a:avLst/>
          </a:prstGeom>
          <a:solidFill>
            <a:srgbClr val="7030A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_tradnl" sz="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BAUTIZARSE. Hech.2:38.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07AE1B-3B3F-8BAD-2F38-1A11E8E6FC97}"/>
              </a:ext>
            </a:extLst>
          </p:cNvPr>
          <p:cNvSpPr txBox="1"/>
          <p:nvPr/>
        </p:nvSpPr>
        <p:spPr>
          <a:xfrm>
            <a:off x="0" y="2839865"/>
            <a:ext cx="2936757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35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“por cuanto todos pecaron, y están destituidos de la gloria de Dios”    </a:t>
            </a:r>
            <a:r>
              <a:rPr lang="es-ES" sz="135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Romanos. 3:23.  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9FDEEEF5-F656-7945-CC4A-34403DF03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1916" y="1676400"/>
            <a:ext cx="2974337" cy="1028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393FF"/>
              </a:gs>
              <a:gs pos="100000">
                <a:srgbClr val="1818CE"/>
              </a:gs>
            </a:gsLst>
            <a:lin ang="5400000"/>
          </a:gradFill>
          <a:ln w="9525">
            <a:solidFill>
              <a:srgbClr val="2828B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s-ES_tradnl" altLang="es-NI" sz="1800">
              <a:solidFill>
                <a:srgbClr val="FFFFFF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C7EC741-F295-149C-A33C-A18243F2C835}"/>
              </a:ext>
            </a:extLst>
          </p:cNvPr>
          <p:cNvSpPr/>
          <p:nvPr/>
        </p:nvSpPr>
        <p:spPr>
          <a:xfrm>
            <a:off x="5872163" y="1695450"/>
            <a:ext cx="2904090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“EL </a:t>
            </a:r>
            <a:r>
              <a:rPr lang="es-CL" altLang="es-NI" sz="1500" dirty="0">
                <a:solidFill>
                  <a:srgbClr val="FFF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SEÑOR AÑADÍA </a:t>
            </a:r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CADA DÍA A LA IGLESIA LOS QUE HABÍAN DE SER SALVOS”</a:t>
            </a:r>
          </a:p>
          <a:p>
            <a:pPr algn="ctr"/>
            <a:r>
              <a:rPr lang="es-CL" altLang="es-NI" sz="1500" b="1" dirty="0">
                <a:solidFill>
                  <a:srgbClr val="CCCCCC"/>
                </a:solidFill>
                <a:latin typeface="Cambria" panose="02040503050406030204" pitchFamily="18" charset="0"/>
              </a:rPr>
              <a:t>HECHOS.2:47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9D8CF95-803F-CEFB-40CA-3661EBF19AF0}"/>
              </a:ext>
            </a:extLst>
          </p:cNvPr>
          <p:cNvSpPr/>
          <p:nvPr/>
        </p:nvSpPr>
        <p:spPr>
          <a:xfrm>
            <a:off x="1438850" y="994849"/>
            <a:ext cx="7756675" cy="62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>
              <a:defRPr/>
            </a:pPr>
            <a:r>
              <a:rPr lang="es-CL" sz="3480" b="1">
                <a:ln w="222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rPr>
              <a:t>PLAN DE SALVACIÓN SEGÚN DIOS</a:t>
            </a:r>
            <a:endParaRPr lang="es-CL" sz="3480" b="1" dirty="0">
              <a:ln w="22225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00"/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53CB41E-D63B-5EA5-2F8C-9662A3BE7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2816293"/>
            <a:ext cx="3935160" cy="2084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5618921"/>
            <a:ext cx="9144000" cy="1239079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/>
              <a:t>DIOS NOS BENDIGA A TODOS.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38191"/>
          </a:xfrm>
          <a:prstGeom prst="rect">
            <a:avLst/>
          </a:prstGeom>
        </p:spPr>
      </p:pic>
      <p:sp>
        <p:nvSpPr>
          <p:cNvPr id="6" name="Llamada de nube 5"/>
          <p:cNvSpPr/>
          <p:nvPr/>
        </p:nvSpPr>
        <p:spPr>
          <a:xfrm>
            <a:off x="2702859" y="0"/>
            <a:ext cx="4047565" cy="2030506"/>
          </a:xfrm>
          <a:prstGeom prst="cloudCallout">
            <a:avLst>
              <a:gd name="adj1" fmla="val -1407"/>
              <a:gd name="adj2" fmla="val 145609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POR SU FINA ATENCION.</a:t>
            </a:r>
          </a:p>
        </p:txBody>
      </p:sp>
    </p:spTree>
    <p:extLst>
      <p:ext uri="{BB962C8B-B14F-4D97-AF65-F5344CB8AC3E}">
        <p14:creationId xmlns:p14="http://schemas.microsoft.com/office/powerpoint/2010/main" val="80548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4" name="Pentágono 3"/>
          <p:cNvSpPr/>
          <p:nvPr/>
        </p:nvSpPr>
        <p:spPr>
          <a:xfrm>
            <a:off x="0" y="0"/>
            <a:ext cx="4182035" cy="954741"/>
          </a:xfrm>
          <a:prstGeom prst="homePlat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5079808" cy="683541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El creer en la biblia es obedecer.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Numeros.20:8-12.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Toma la vara y reúne a la congregación,</a:t>
            </a:r>
            <a:r>
              <a:rPr lang="es-ES" b="1" dirty="0">
                <a:solidFill>
                  <a:schemeClr val="bg1"/>
                </a:solidFill>
              </a:rPr>
              <a:t> tú y tu hermano Aarón, y hablad a la peña a la vista de ellos, para que la peña dé su agua. Así sacarás para ellos agua de la peña, y beban la congregación y sus animales. </a:t>
            </a:r>
          </a:p>
          <a:p>
            <a:r>
              <a:rPr lang="es-ES" b="1" dirty="0">
                <a:solidFill>
                  <a:schemeClr val="bg1"/>
                </a:solidFill>
              </a:rPr>
              <a:t>Dios le dio una orden tan sencilla a Moisés.</a:t>
            </a:r>
          </a:p>
          <a:p>
            <a:r>
              <a:rPr lang="es-ES" b="1" dirty="0">
                <a:solidFill>
                  <a:schemeClr val="bg1"/>
                </a:solidFill>
              </a:rPr>
              <a:t>Que El tenia que hacer- obedecer tres cosas: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808" y="22581"/>
            <a:ext cx="4062164" cy="68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1. Tomar la vara.</a:t>
            </a:r>
          </a:p>
          <a:p>
            <a:r>
              <a:rPr lang="es-ES" b="1" dirty="0">
                <a:solidFill>
                  <a:schemeClr val="bg1"/>
                </a:solidFill>
              </a:rPr>
              <a:t>2. Reunir a la congregación.</a:t>
            </a:r>
          </a:p>
          <a:p>
            <a:r>
              <a:rPr lang="es-ES" b="1" dirty="0">
                <a:solidFill>
                  <a:schemeClr val="bg1"/>
                </a:solidFill>
              </a:rPr>
              <a:t>3. Hablar a la peña.</a:t>
            </a:r>
          </a:p>
          <a:p>
            <a:r>
              <a:rPr lang="es-ES" b="1" dirty="0">
                <a:solidFill>
                  <a:schemeClr val="bg1"/>
                </a:solidFill>
              </a:rPr>
              <a:t>Tenia que obedecer estas tres cosas.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V.9.</a:t>
            </a:r>
          </a:p>
          <a:p>
            <a:r>
              <a:rPr lang="es-ES" b="1" dirty="0">
                <a:solidFill>
                  <a:schemeClr val="bg1"/>
                </a:solidFill>
              </a:rPr>
              <a:t>Tomó Moisés la vara de la presencia del SEÑOR, tal como El se lo había ordenado; </a:t>
            </a:r>
          </a:p>
          <a:p>
            <a:r>
              <a:rPr lang="es-ES" b="1" dirty="0">
                <a:solidFill>
                  <a:schemeClr val="bg1"/>
                </a:solidFill>
              </a:rPr>
              <a:t>Hizo el primer paso tomo la vara.</a:t>
            </a:r>
          </a:p>
          <a:p>
            <a:r>
              <a:rPr lang="es-ES" b="1" dirty="0">
                <a:solidFill>
                  <a:schemeClr val="bg1"/>
                </a:solidFill>
              </a:rPr>
              <a:t>Y la Biblia recalca enfatiza que hizo como Dios le ordeno.</a:t>
            </a:r>
          </a:p>
          <a:p>
            <a:r>
              <a:rPr lang="es-ES" b="1" dirty="0">
                <a:solidFill>
                  <a:schemeClr val="bg1"/>
                </a:solidFill>
              </a:rPr>
              <a:t>En el primer paso hizo como Dios le mando.</a:t>
            </a:r>
          </a:p>
          <a:p>
            <a:r>
              <a:rPr lang="es-ES" b="1" dirty="0">
                <a:solidFill>
                  <a:schemeClr val="bg1"/>
                </a:solidFill>
              </a:rPr>
              <a:t>Como Dios le ordeno.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65" y="0"/>
            <a:ext cx="4026207" cy="271630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62" y="4935071"/>
            <a:ext cx="4026209" cy="1922928"/>
          </a:xfrm>
          <a:prstGeom prst="rect">
            <a:avLst/>
          </a:prstGeom>
        </p:spPr>
      </p:pic>
      <p:sp>
        <p:nvSpPr>
          <p:cNvPr id="9" name="Marco 8"/>
          <p:cNvSpPr/>
          <p:nvPr/>
        </p:nvSpPr>
        <p:spPr>
          <a:xfrm>
            <a:off x="0" y="3375212"/>
            <a:ext cx="4906851" cy="450476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762" y="2716306"/>
            <a:ext cx="4028238" cy="221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4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V.10.</a:t>
            </a:r>
          </a:p>
          <a:p>
            <a:r>
              <a:rPr lang="es-ES" b="1" dirty="0">
                <a:solidFill>
                  <a:schemeClr val="bg1"/>
                </a:solidFill>
              </a:rPr>
              <a:t>Y Moisés y Aarón reunieron al pueblo ante la peña.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Y él les dijo: Oíd, ahora, rebeldes.</a:t>
            </a:r>
            <a:r>
              <a:rPr lang="es-ES" b="1" dirty="0">
                <a:solidFill>
                  <a:schemeClr val="bg1"/>
                </a:solidFill>
              </a:rPr>
              <a:t> ¿Sacaremos agua de esta peña para vosotros? </a:t>
            </a:r>
          </a:p>
          <a:p>
            <a:r>
              <a:rPr lang="es-ES" b="1" dirty="0">
                <a:solidFill>
                  <a:schemeClr val="bg1"/>
                </a:solidFill>
              </a:rPr>
              <a:t>En el segundo paso cumplió en parte lo que Dios le mando, pero le aumento al mandamiento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Dios le dijo reúne al pueblo, lo hizo, pero le aumento al mandamiento porque hablo a al pueblo.</a:t>
            </a:r>
          </a:p>
          <a:p>
            <a:r>
              <a:rPr lang="es-ES" b="1" dirty="0">
                <a:solidFill>
                  <a:schemeClr val="bg1"/>
                </a:solidFill>
              </a:rPr>
              <a:t>Cosa que Dios no le mando hacer.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1"/>
            <a:ext cx="4235121" cy="68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7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4" name="Pentágono 3"/>
          <p:cNvSpPr/>
          <p:nvPr/>
        </p:nvSpPr>
        <p:spPr>
          <a:xfrm>
            <a:off x="0" y="2891118"/>
            <a:ext cx="4881282" cy="900953"/>
          </a:xfrm>
          <a:prstGeom prst="homePlat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5002305" cy="683541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Fijémonos que en el segundo paso ya la biblia no hace énfasis a que Moisés haya hecho como Dios le ordeno.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ya no cumplió la orden, sino que le añadió al mandamiento.</a:t>
            </a:r>
          </a:p>
          <a:p>
            <a:r>
              <a:rPr lang="es-ES" b="1" dirty="0">
                <a:solidFill>
                  <a:schemeClr val="bg1"/>
                </a:solidFill>
              </a:rPr>
              <a:t>Y quitar o añadir a la palabra de Dios es pecado.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Deuteronomio.4:2.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No añadiréis nada a la palabra que yo os mando,</a:t>
            </a:r>
            <a:r>
              <a:rPr lang="es-ES" b="1" dirty="0">
                <a:solidFill>
                  <a:schemeClr val="bg1"/>
                </a:solidFill>
              </a:rPr>
              <a:t> ni quitaréis nada de ella, para que guardéis los mandamientos del SEÑOR vuestro Dios que yo os mando.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06" y="-1"/>
            <a:ext cx="413966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18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V.11.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Entonces Moisés levantó su mano y golpeó la peña dos veces con su vara,</a:t>
            </a:r>
            <a:r>
              <a:rPr lang="es-ES" b="1" dirty="0">
                <a:solidFill>
                  <a:schemeClr val="bg1"/>
                </a:solidFill>
              </a:rPr>
              <a:t> y brotó agua en abundancia, y bebió el pueblo y sus animales. </a:t>
            </a:r>
          </a:p>
          <a:p>
            <a:r>
              <a:rPr lang="es-ES" b="1" dirty="0">
                <a:solidFill>
                  <a:schemeClr val="bg1"/>
                </a:solidFill>
              </a:rPr>
              <a:t>Igual paso en el tercer paso no hizo como Dios le mando.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golpeo la peña, cuando Dios le había dicho que le hablara.</a:t>
            </a:r>
          </a:p>
          <a:p>
            <a:r>
              <a:rPr lang="es-ES" b="1" dirty="0">
                <a:solidFill>
                  <a:schemeClr val="bg1"/>
                </a:solidFill>
              </a:rPr>
              <a:t>Moisés cometió el pecado de quitarle a la palabra de Dios, al mandamiento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Al no hablarle a la peña.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02" y="0"/>
            <a:ext cx="4375897" cy="37113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102" y="3733970"/>
            <a:ext cx="4373870" cy="3124029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355856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Y le añadió al golpear la peña.</a:t>
            </a:r>
          </a:p>
          <a:p>
            <a:r>
              <a:rPr lang="es-ES" b="1" dirty="0">
                <a:solidFill>
                  <a:schemeClr val="bg1"/>
                </a:solidFill>
              </a:rPr>
              <a:t>Al no haber obedecido Moisés a lo que Dios le mando.</a:t>
            </a:r>
          </a:p>
          <a:p>
            <a:r>
              <a:rPr lang="es-ES" b="1" dirty="0">
                <a:solidFill>
                  <a:schemeClr val="bg1"/>
                </a:solidFill>
              </a:rPr>
              <a:t>La biblia dice que El no le creyó a Dios.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V.12.</a:t>
            </a:r>
          </a:p>
          <a:p>
            <a:r>
              <a:rPr lang="es-ES" b="1" dirty="0">
                <a:solidFill>
                  <a:schemeClr val="bg1"/>
                </a:solidFill>
              </a:rPr>
              <a:t>Y el SEÑOR dijo a Moisés y a Aarón: Porque vosotros no me creísteis a fin de tratarme como santo ante los ojos de los hijos de Israel, por tanto no conduciréis a este pueblo a la tierra que les he dado. </a:t>
            </a:r>
          </a:p>
          <a:p>
            <a:r>
              <a:rPr lang="es-ES" b="1" dirty="0">
                <a:solidFill>
                  <a:schemeClr val="bg1"/>
                </a:solidFill>
              </a:rPr>
              <a:t>Vemos que el creer es obedecer lo que Dios nos manda.</a:t>
            </a:r>
          </a:p>
        </p:txBody>
      </p:sp>
      <p:sp>
        <p:nvSpPr>
          <p:cNvPr id="4" name="Marco 3"/>
          <p:cNvSpPr/>
          <p:nvPr/>
        </p:nvSpPr>
        <p:spPr>
          <a:xfrm>
            <a:off x="1" y="3281081"/>
            <a:ext cx="1573306" cy="389965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5" name="Marco 4"/>
          <p:cNvSpPr/>
          <p:nvPr/>
        </p:nvSpPr>
        <p:spPr>
          <a:xfrm>
            <a:off x="3805518" y="2944906"/>
            <a:ext cx="1101333" cy="363070"/>
          </a:xfrm>
          <a:prstGeom prst="fram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306" y="22581"/>
            <a:ext cx="4139667" cy="6835417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311414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361</TotalTime>
  <Words>3165</Words>
  <Application>Microsoft Office PowerPoint</Application>
  <PresentationFormat>Presentación en pantalla (4:3)</PresentationFormat>
  <Paragraphs>262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9" baseType="lpstr">
      <vt:lpstr>Al Bayan Plain</vt:lpstr>
      <vt:lpstr>Al Nile</vt:lpstr>
      <vt:lpstr>Arial</vt:lpstr>
      <vt:lpstr>Britannic Bold</vt:lpstr>
      <vt:lpstr>Calibri</vt:lpstr>
      <vt:lpstr>Calibri Light</vt:lpstr>
      <vt:lpstr>Cambria</vt:lpstr>
      <vt:lpstr>Century Gothic</vt:lpstr>
      <vt:lpstr>Cochin</vt:lpstr>
      <vt:lpstr>Tema de Office</vt:lpstr>
      <vt:lpstr>¿QUIÉN ES MI HERMANO EN LA FE?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CONCLUSIÓN: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MARIO</dc:creator>
  <cp:lastModifiedBy>Mario Moreno</cp:lastModifiedBy>
  <cp:revision>47</cp:revision>
  <dcterms:created xsi:type="dcterms:W3CDTF">2019-05-13T16:03:36Z</dcterms:created>
  <dcterms:modified xsi:type="dcterms:W3CDTF">2024-11-19T20:38:25Z</dcterms:modified>
</cp:coreProperties>
</file>