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9"/>
  </p:notesMasterIdLst>
  <p:handoutMasterIdLst>
    <p:handoutMasterId r:id="rId10"/>
  </p:handoutMasterIdLst>
  <p:sldIdLst>
    <p:sldId id="265" r:id="rId2"/>
    <p:sldId id="257" r:id="rId3"/>
    <p:sldId id="258" r:id="rId4"/>
    <p:sldId id="266" r:id="rId5"/>
    <p:sldId id="267" r:id="rId6"/>
    <p:sldId id="268" r:id="rId7"/>
    <p:sldId id="269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3178" y="3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73152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ctr" defTabSz="966788">
              <a:defRPr sz="2500">
                <a:latin typeface="Times New Roman" pitchFamily="18" charset="0"/>
              </a:defRPr>
            </a:lvl1pPr>
          </a:lstStyle>
          <a:p>
            <a:r>
              <a:rPr lang="es-MX"/>
              <a:t>101. Parábola De Los Dos Hermanos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r>
              <a:rPr lang="es-MX"/>
              <a:t> Colección de Sermones III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r>
              <a:rPr lang="es-MX"/>
              <a:t>101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fld id="{EAF44A7E-663C-451F-98D8-744A75103AEB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2DB484-7CB4-427C-A3BB-336D3BF2A98E}" type="slidenum">
              <a:rPr lang="en-US"/>
              <a:pPr/>
              <a:t>1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4A4DC-E9AC-4179-8305-7F21F6FF6E6B}" type="slidenum">
              <a:rPr lang="en-US"/>
              <a:pPr/>
              <a:t>2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694325-4198-4CD3-96FB-5A60F3934B93}" type="slidenum">
              <a:rPr lang="en-US"/>
              <a:pPr/>
              <a:t>3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4178EE-C7F5-4151-B2FF-19A34E7B903B}" type="slidenum">
              <a:rPr lang="en-US"/>
              <a:pPr/>
              <a:t>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39D69C-4A95-4B11-8011-451D0DF37FB0}" type="slidenum">
              <a:rPr lang="en-US"/>
              <a:pPr/>
              <a:t>5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EF7759-146A-4522-BB74-B02695E31A54}" type="slidenum">
              <a:rPr lang="en-US"/>
              <a:pPr/>
              <a:t>6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F44E9C-4BF6-43D7-AB7C-DC330ECBAFD0}" type="slidenum">
              <a:rPr lang="en-US"/>
              <a:pPr/>
              <a:t>7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045483A-4D02-4AE4-ABCB-E749B99E9A65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s-MX" sz="2400">
              <a:latin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3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939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939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939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E94DE-6DE7-4B0F-BACF-BC88BC1C064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43BBF-A0FD-424C-B255-8CF01C99A46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8312F-242F-4DA3-9C08-B1363A70402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C0DCE-032B-4F46-A303-98C28B39C83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AAC77-83FD-428F-B8C6-D98600F60B5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11344-5D46-4E56-87DA-6339298703F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AE173-E0B7-48D9-8719-46629668EE8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28FE3-4924-477A-B08E-5AC3D95324D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6867A-F9F6-4327-8B8F-0532FBBB9E1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46908-61C4-4C3D-B314-9750DEB934E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s-MX" sz="2400">
              <a:latin typeface="Times New Roman" pitchFamily="18" charset="0"/>
            </a:endParaRPr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C3E27F-D068-470B-822A-363CC10D2D97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276600"/>
            <a:ext cx="7772400" cy="2209800"/>
          </a:xfrm>
        </p:spPr>
        <p:txBody>
          <a:bodyPr/>
          <a:lstStyle/>
          <a:p>
            <a:pPr algn="ctr"/>
            <a:r>
              <a:rPr lang="es-MX" b="1">
                <a:solidFill>
                  <a:schemeClr val="tx1"/>
                </a:solidFill>
              </a:rPr>
              <a:t>Parábola                          De                                  Los Dos Hijos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914400"/>
            <a:ext cx="7010400" cy="838200"/>
          </a:xfrm>
        </p:spPr>
        <p:txBody>
          <a:bodyPr/>
          <a:lstStyle/>
          <a:p>
            <a:pPr algn="ctr"/>
            <a:r>
              <a:rPr lang="es-MX" sz="4000" b="1"/>
              <a:t>Mateo 21:28-32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autoUpdateAnimBg="0"/>
      <p:bldP spid="6144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-457200" y="1801813"/>
            <a:ext cx="9220200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lvl="2" eaLnBrk="1" hangingPunct="1"/>
            <a:r>
              <a:rPr lang="es-MX" sz="2000"/>
              <a:t>Mat 21:28</a:t>
            </a:r>
            <a:r>
              <a:rPr lang="es-MX" sz="2000">
                <a:solidFill>
                  <a:srgbClr val="FF0000"/>
                </a:solidFill>
              </a:rPr>
              <a:t>  Pero, ¿qué os parece? Un hombre tenía dos hijos, y llegándose al primero, </a:t>
            </a:r>
            <a:r>
              <a:rPr lang="es-MX" sz="2000" i="1">
                <a:solidFill>
                  <a:srgbClr val="808080"/>
                </a:solidFill>
              </a:rPr>
              <a:t>le</a:t>
            </a:r>
            <a:r>
              <a:rPr lang="es-MX" sz="2000">
                <a:solidFill>
                  <a:srgbClr val="FF0000"/>
                </a:solidFill>
              </a:rPr>
              <a:t> dijo: "Hijo, ve, trabaja hoy en la viña." </a:t>
            </a:r>
          </a:p>
          <a:p>
            <a:pPr lvl="2" eaLnBrk="1" hangingPunct="1"/>
            <a:r>
              <a:rPr lang="es-MX" sz="2000"/>
              <a:t>Mat 21:29</a:t>
            </a:r>
            <a:r>
              <a:rPr lang="es-MX" sz="2000">
                <a:solidFill>
                  <a:srgbClr val="FF0000"/>
                </a:solidFill>
              </a:rPr>
              <a:t>  Y respondiendo él, dijo: "No quiero;" </a:t>
            </a:r>
            <a:r>
              <a:rPr lang="es-MX" sz="2000" i="1">
                <a:solidFill>
                  <a:srgbClr val="808080"/>
                </a:solidFill>
              </a:rPr>
              <a:t>pero</a:t>
            </a:r>
            <a:r>
              <a:rPr lang="es-MX" sz="2000">
                <a:solidFill>
                  <a:srgbClr val="FF0000"/>
                </a:solidFill>
              </a:rPr>
              <a:t> después, arrepentido, fue. </a:t>
            </a:r>
          </a:p>
          <a:p>
            <a:pPr lvl="2" eaLnBrk="1" hangingPunct="1"/>
            <a:r>
              <a:rPr lang="es-MX" sz="2000"/>
              <a:t>Mat 21:30</a:t>
            </a:r>
            <a:r>
              <a:rPr lang="es-MX" sz="2000">
                <a:solidFill>
                  <a:srgbClr val="FF0000"/>
                </a:solidFill>
              </a:rPr>
              <a:t>  Y llegándose al otro, le dijo lo mismo; pero él respondió y dijo: "Yo </a:t>
            </a:r>
            <a:r>
              <a:rPr lang="es-MX" sz="2000" i="1">
                <a:solidFill>
                  <a:srgbClr val="808080"/>
                </a:solidFill>
              </a:rPr>
              <a:t>iré,</a:t>
            </a:r>
            <a:r>
              <a:rPr lang="es-MX" sz="2000">
                <a:solidFill>
                  <a:srgbClr val="FF0000"/>
                </a:solidFill>
              </a:rPr>
              <a:t> señor"; y no fue. </a:t>
            </a:r>
          </a:p>
          <a:p>
            <a:pPr lvl="2" eaLnBrk="1" hangingPunct="1"/>
            <a:r>
              <a:rPr lang="es-MX" sz="2000"/>
              <a:t>Mat 21:31</a:t>
            </a:r>
            <a:r>
              <a:rPr lang="es-MX" sz="2000">
                <a:solidFill>
                  <a:srgbClr val="FF0000"/>
                </a:solidFill>
              </a:rPr>
              <a:t>  ¿Cuál de los dos hizo la voluntad del padre? Ellos dijeron*: El primero. Jesús les dijo*: En verdad os digo que los recaudadores de impuestos y las rameras entran en el reino de Dios antes que vosotros. </a:t>
            </a:r>
          </a:p>
          <a:p>
            <a:pPr lvl="2" eaLnBrk="1" hangingPunct="1"/>
            <a:r>
              <a:rPr lang="es-MX" sz="2000" b="1"/>
              <a:t>Mat 21:32</a:t>
            </a:r>
            <a:r>
              <a:rPr lang="es-MX" sz="2000">
                <a:solidFill>
                  <a:srgbClr val="FF0000"/>
                </a:solidFill>
              </a:rPr>
              <a:t>  Porque Juan vino a vosotros en camino de justicia y no le creísteis, pero los recaudadores de impuestos y las rameras le creyeron; y vosotros, viendo </a:t>
            </a:r>
            <a:r>
              <a:rPr lang="es-MX" sz="2000" i="1">
                <a:solidFill>
                  <a:srgbClr val="808080"/>
                </a:solidFill>
              </a:rPr>
              <a:t>esto,</a:t>
            </a:r>
            <a:r>
              <a:rPr lang="es-MX" sz="2000">
                <a:solidFill>
                  <a:srgbClr val="FF0000"/>
                </a:solidFill>
              </a:rPr>
              <a:t> ni siquiera os arrepentisteis después para creerle.</a:t>
            </a:r>
            <a:r>
              <a:rPr lang="es-MX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88913"/>
            <a:ext cx="91440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3600" b="1" i="1"/>
              <a:t>Parábola De Los Dos Hijos</a:t>
            </a:r>
          </a:p>
          <a:p>
            <a:pPr algn="ctr" eaLnBrk="1" hangingPunct="1"/>
            <a:r>
              <a:rPr lang="es-MX" sz="2700" b="1" i="1"/>
              <a:t>(Mateo 21:28-32)</a:t>
            </a:r>
          </a:p>
        </p:txBody>
      </p:sp>
    </p:spTree>
  </p:cSld>
  <p:clrMapOvr>
    <a:masterClrMapping/>
  </p:clrMapOvr>
  <p:transition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28600" y="2133600"/>
            <a:ext cx="86645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Muestra lo maravilloso de la enseñanza del Señor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Es la parábola de un hombre, 2 hijos, 1 viña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primer hijo dice que no vá, luego arrepentido vá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segundo, dice que si vá, pero no fue a trabajar en la viña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04800" y="1676400"/>
            <a:ext cx="2757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s-MX" sz="2400" b="1" i="1"/>
              <a:t>Introducción</a:t>
            </a:r>
            <a:endParaRPr lang="en-US" sz="2400" b="1" i="1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3600" b="1"/>
              <a:t>La Parábola De  Los Dos Hijos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52400" y="38100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 i="1"/>
              <a:t> I.  ¿Qué Ocasionó Esta Parábola?  (y otras 2) 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28600" y="4267200"/>
            <a:ext cx="8915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Un grupo de judíos religiosos buscaba su destrucción</a:t>
            </a:r>
          </a:p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Estos le preguntan </a:t>
            </a:r>
            <a:r>
              <a:rPr lang="es-MX" sz="2400" i="1">
                <a:latin typeface="Arial" charset="0"/>
              </a:rPr>
              <a:t>“¿con qué autoridad haces estas cosas...?”</a:t>
            </a:r>
          </a:p>
          <a:p>
            <a:pPr eaLnBrk="1" hangingPunct="1">
              <a:buFontTx/>
              <a:buChar char="•"/>
            </a:pPr>
            <a:r>
              <a:rPr lang="es-MX" sz="2400" i="1">
                <a:latin typeface="Arial" charset="0"/>
              </a:rPr>
              <a:t> </a:t>
            </a:r>
            <a:r>
              <a:rPr lang="es-MX" sz="2400">
                <a:latin typeface="Arial" charset="0"/>
              </a:rPr>
              <a:t>Para benefício de ellos les dice esta parábola, </a:t>
            </a:r>
            <a:r>
              <a:rPr lang="es-MX" sz="2400">
                <a:solidFill>
                  <a:srgbClr val="FF3300"/>
                </a:solidFill>
                <a:latin typeface="Arial" charset="0"/>
              </a:rPr>
              <a:t>para que como     </a:t>
            </a:r>
          </a:p>
          <a:p>
            <a:pPr eaLnBrk="1" hangingPunct="1"/>
            <a:r>
              <a:rPr lang="es-MX" sz="2400" i="1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s-MX" sz="2400">
                <a:solidFill>
                  <a:srgbClr val="FF3300"/>
                </a:solidFill>
                <a:latin typeface="Arial" charset="0"/>
              </a:rPr>
              <a:t>en un espejo ellos se puedan ver</a:t>
            </a:r>
          </a:p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Ellos responden correctamente, aunque </a:t>
            </a:r>
            <a:r>
              <a:rPr lang="es-MX" sz="2400">
                <a:solidFill>
                  <a:srgbClr val="FF3300"/>
                </a:solidFill>
                <a:latin typeface="Arial" charset="0"/>
              </a:rPr>
              <a:t>ignoran la implicación</a:t>
            </a:r>
            <a:endParaRPr lang="es-MX" sz="2400" i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895600" y="990600"/>
            <a:ext cx="361473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s-MX" sz="2700" b="1" i="1"/>
              <a:t>(Mateo 21:28-32)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228600" y="2316163"/>
            <a:ext cx="891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mandamiento era, </a:t>
            </a:r>
            <a:r>
              <a:rPr lang="es-MX" sz="2400">
                <a:solidFill>
                  <a:srgbClr val="FF3300"/>
                </a:solidFill>
                <a:latin typeface="Arial" charset="0"/>
              </a:rPr>
              <a:t>“hijo, ve, trabaja hoy en la viña”</a:t>
            </a:r>
            <a:r>
              <a:rPr lang="es-MX" sz="2400">
                <a:latin typeface="Arial" charset="0"/>
              </a:rPr>
              <a:t> (21:28)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mandamiento ere el mismo para uno como para el otro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mandamiento era sencillo, claro, y bien específico</a:t>
            </a: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3600" b="1"/>
              <a:t>La Parábola De  Los Dos Hijos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76200" y="17526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 i="1"/>
              <a:t> II.  ¿Cuál Fue El Mandamiento? </a:t>
            </a: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228600" y="3873500"/>
            <a:ext cx="8915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El primero dijo, </a:t>
            </a:r>
            <a:r>
              <a:rPr lang="es-MX" sz="2400">
                <a:solidFill>
                  <a:srgbClr val="FF3300"/>
                </a:solidFill>
                <a:latin typeface="Arial" charset="0"/>
              </a:rPr>
              <a:t>“no quiero”</a:t>
            </a:r>
            <a:r>
              <a:rPr lang="es-MX" sz="2400">
                <a:latin typeface="Arial" charset="0"/>
              </a:rPr>
              <a:t> (pero después arrepentido fue)</a:t>
            </a:r>
          </a:p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El segundo dijo, </a:t>
            </a:r>
            <a:r>
              <a:rPr lang="es-MX" sz="2400">
                <a:solidFill>
                  <a:srgbClr val="FF3300"/>
                </a:solidFill>
                <a:latin typeface="Arial" charset="0"/>
              </a:rPr>
              <a:t>“yo iré, Señor”</a:t>
            </a:r>
            <a:r>
              <a:rPr lang="es-MX" sz="2400">
                <a:latin typeface="Arial" charset="0"/>
              </a:rPr>
              <a:t> (y no fue)</a:t>
            </a:r>
            <a:endParaRPr lang="es-MX" sz="2400" i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0" y="34290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 i="1"/>
              <a:t> III.  ¿Cómo Respondieron Sus Hijos?</a:t>
            </a:r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0" y="47244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 i="1"/>
              <a:t> IV.  ¿Cuál De Los Dos Hizo La Volundad Del Padre?</a:t>
            </a:r>
          </a:p>
          <a:p>
            <a:endParaRPr lang="es-MX" sz="2400" b="1" i="1"/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304800" y="5257800"/>
            <a:ext cx="8915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“Ellos (líderes judíos) dijeron, </a:t>
            </a:r>
            <a:r>
              <a:rPr lang="es-MX" sz="2400">
                <a:solidFill>
                  <a:srgbClr val="FF3300"/>
                </a:solidFill>
                <a:latin typeface="Arial" charset="0"/>
              </a:rPr>
              <a:t>el primero</a:t>
            </a:r>
            <a:r>
              <a:rPr lang="es-MX" sz="2400">
                <a:latin typeface="Arial" charset="0"/>
              </a:rPr>
              <a:t>” </a:t>
            </a:r>
          </a:p>
          <a:p>
            <a:pPr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Contestaron bien, luego, el Señor hace la aplicación (v. 31)</a:t>
            </a:r>
            <a:endParaRPr lang="es-MX" sz="2400" i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2286000" y="990600"/>
            <a:ext cx="361473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s-MX" sz="2700" b="1" i="1"/>
              <a:t>(Mateo 21:28-32)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2152650"/>
            <a:ext cx="9144000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>
              <a:buFontTx/>
              <a:buChar char="•"/>
            </a:pPr>
            <a:r>
              <a:rPr lang="es-MX">
                <a:solidFill>
                  <a:srgbClr val="FF3300"/>
                </a:solidFill>
                <a:latin typeface="Arial" charset="0"/>
              </a:rPr>
              <a:t>  El primer hijo: Estos son  los recaudadores de </a:t>
            </a:r>
          </a:p>
          <a:p>
            <a:pPr indent="182563" eaLnBrk="1" hangingPunct="1"/>
            <a:r>
              <a:rPr lang="es-MX">
                <a:solidFill>
                  <a:srgbClr val="FF3300"/>
                </a:solidFill>
                <a:latin typeface="Arial" charset="0"/>
              </a:rPr>
              <a:t>  impuestos y las rameras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Estos son los pecadores, no esconden su desobediencia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El Señor no aprueba su  actitud de rebeldía, de pecado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No dio razón ni excusa por no ir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Muchos son como este hijo, abiertamente dicen “no”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Pero, luego se arrepienten, y obedecen al mandamiento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Estos son los que se acercan para oir (Luc. 15:1)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400">
                <a:latin typeface="Arial" charset="0"/>
              </a:rPr>
              <a:t>Estos son los que creen(Mat. 3:32) y se baut. (Luc.3.12)</a:t>
            </a:r>
          </a:p>
          <a:p>
            <a:pPr marL="800100" lvl="1" indent="-342900" eaLnBrk="1" hangingPunct="1"/>
            <a:endParaRPr lang="es-MX" sz="2400">
              <a:latin typeface="Arial" charset="0"/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3600" b="1"/>
              <a:t>La Parábola De  Los Dos Hijos</a:t>
            </a: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76200" y="17526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 i="1"/>
              <a:t> V.  ¿Quiénes Representan El Primer Hijo? </a:t>
            </a: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2209800" y="990600"/>
            <a:ext cx="361473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s-MX" sz="2700" b="1" i="1"/>
              <a:t>(Mateo 21:28-32)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2209800"/>
            <a:ext cx="9144000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>
              <a:buFontTx/>
              <a:buChar char="•"/>
            </a:pPr>
            <a:r>
              <a:rPr lang="es-MX">
                <a:solidFill>
                  <a:srgbClr val="FF3300"/>
                </a:solidFill>
                <a:latin typeface="Arial" charset="0"/>
              </a:rPr>
              <a:t>  El segundo hijo: Estos son los líderes judíos (21:23)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000">
                <a:latin typeface="Arial" charset="0"/>
              </a:rPr>
              <a:t>Estos son los principales sacerdotes y los ancianos del pueblo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000">
                <a:latin typeface="Arial" charset="0"/>
              </a:rPr>
              <a:t>Estos fingían respeto para Dios al decir, “Señor”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000">
                <a:latin typeface="Arial" charset="0"/>
              </a:rPr>
              <a:t>Isaías había profetizado su actitud, </a:t>
            </a:r>
            <a:r>
              <a:rPr lang="es-MX" sz="2000" i="1">
                <a:solidFill>
                  <a:srgbClr val="FF3300"/>
                </a:solidFill>
                <a:latin typeface="Arial" charset="0"/>
              </a:rPr>
              <a:t>“con labios me honra ...”</a:t>
            </a:r>
            <a:r>
              <a:rPr lang="es-MX" sz="2000">
                <a:latin typeface="Arial" charset="0"/>
              </a:rPr>
              <a:t> (Mat. 15:8)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000">
                <a:latin typeface="Arial" charset="0"/>
              </a:rPr>
              <a:t>Estos no practicaban lo que predicaban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000">
                <a:latin typeface="Arial" charset="0"/>
              </a:rPr>
              <a:t>Estos rechazaron la enseñanza de Juan el bautista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000">
                <a:latin typeface="Arial" charset="0"/>
              </a:rPr>
              <a:t>Estos tambien rechazaron la enseñanza del Señor Jesús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000">
                <a:latin typeface="Arial" charset="0"/>
              </a:rPr>
              <a:t>Por esta razón, los publicanos y rameras entrarán primero al reino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000">
                <a:latin typeface="Arial" charset="0"/>
              </a:rPr>
              <a:t>Pero, aún estos, si dejaran su hipocresía, podían entrar en el reino</a:t>
            </a:r>
          </a:p>
          <a:p>
            <a:pPr marL="800100" lvl="1" indent="-342900" eaLnBrk="1" hangingPunct="1">
              <a:buFontTx/>
              <a:buChar char="•"/>
            </a:pPr>
            <a:r>
              <a:rPr lang="es-MX" sz="2000">
                <a:latin typeface="Arial" charset="0"/>
              </a:rPr>
              <a:t>Esta parábola es el espejo para verse a sí mismos en este 2.o hijo</a:t>
            </a:r>
          </a:p>
          <a:p>
            <a:pPr marL="800100" lvl="1" indent="-342900" eaLnBrk="1" hangingPunct="1">
              <a:buFontTx/>
              <a:buChar char="•"/>
            </a:pPr>
            <a:endParaRPr lang="es-MX" sz="2200">
              <a:latin typeface="Arial" charset="0"/>
            </a:endParaRP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3600" b="1"/>
              <a:t>La Parábola De  Los Dos Hijos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76200" y="17526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 i="1"/>
              <a:t> V.  ¿Quiénes Representan El Segundo Hijo? 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209800" y="990600"/>
            <a:ext cx="361473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s-MX" sz="2700" b="1" i="1"/>
              <a:t>(Mateo 21:28-32)</a:t>
            </a: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3641725"/>
            <a:ext cx="914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/>
            <a:endParaRPr lang="es-MX" sz="2000">
              <a:latin typeface="Arial" charset="0"/>
            </a:endParaRPr>
          </a:p>
          <a:p>
            <a:pPr marL="800100" lvl="1" indent="-342900" eaLnBrk="1" hangingPunct="1">
              <a:buFontTx/>
              <a:buChar char="•"/>
            </a:pPr>
            <a:endParaRPr lang="es-MX" sz="2200">
              <a:latin typeface="Arial" charset="0"/>
            </a:endParaRP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3600" b="1"/>
              <a:t>La Parábola De  Los Dos Hijos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76200" y="1752600"/>
            <a:ext cx="9067800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s-MX" sz="2400" b="1" i="1"/>
              <a:t> VI.  Lecciones:  </a:t>
            </a:r>
            <a:r>
              <a:rPr lang="es-MX" sz="2400" b="1" i="1">
                <a:solidFill>
                  <a:srgbClr val="FF3300"/>
                </a:solidFill>
              </a:rPr>
              <a:t>¿Qué Aprendemos de </a:t>
            </a:r>
            <a:r>
              <a:rPr lang="es-MX" sz="2400" b="1">
                <a:solidFill>
                  <a:srgbClr val="FF3300"/>
                </a:solidFill>
              </a:rPr>
              <a:t>“Hijo,              vé, trabaja hoy en la viña”?</a:t>
            </a:r>
          </a:p>
          <a:p>
            <a:pPr marL="800100" lvl="1" indent="-342900">
              <a:buFontTx/>
              <a:buAutoNum type="arabicPeriod"/>
            </a:pPr>
            <a:r>
              <a:rPr lang="es-MX" sz="2400" b="1"/>
              <a:t> Que hay trabajo qué hacer</a:t>
            </a:r>
          </a:p>
          <a:p>
            <a:pPr marL="1257300" lvl="2" indent="-342900">
              <a:buFontTx/>
              <a:buChar char="•"/>
            </a:pPr>
            <a:r>
              <a:rPr lang="es-MX" sz="2000" b="1"/>
              <a:t>No hay tiempo para descansar, ni ser osciosos</a:t>
            </a:r>
          </a:p>
          <a:p>
            <a:pPr marL="800100" lvl="1" indent="-342900">
              <a:buFontTx/>
              <a:buAutoNum type="arabicPeriod"/>
            </a:pPr>
            <a:r>
              <a:rPr lang="es-MX" sz="2400" b="1"/>
              <a:t> Que hay que trabajar para Dios</a:t>
            </a:r>
          </a:p>
          <a:p>
            <a:pPr marL="1257300" lvl="2" indent="-342900">
              <a:buFontTx/>
              <a:buChar char="•"/>
            </a:pPr>
            <a:r>
              <a:rPr lang="es-MX" sz="2000" b="1"/>
              <a:t>El trabajo no es para “mi” es para Dios</a:t>
            </a:r>
          </a:p>
          <a:p>
            <a:pPr marL="800100" lvl="1" indent="-342900">
              <a:buFontTx/>
              <a:buAutoNum type="arabicPeriod"/>
            </a:pPr>
            <a:r>
              <a:rPr lang="es-MX" sz="2400" b="1"/>
              <a:t> Que hay que trabajar “hoy”</a:t>
            </a:r>
          </a:p>
          <a:p>
            <a:pPr marL="1257300" lvl="2" indent="-342900">
              <a:buFontTx/>
              <a:buChar char="•"/>
            </a:pPr>
            <a:r>
              <a:rPr lang="es-MX" sz="2000" b="1"/>
              <a:t>Esto indica cierta urgencia (2 Cor. 6:2; Heb. 4:7)</a:t>
            </a:r>
          </a:p>
          <a:p>
            <a:pPr marL="800100" lvl="1" indent="-342900">
              <a:buFontTx/>
              <a:buAutoNum type="arabicPeriod"/>
            </a:pPr>
            <a:r>
              <a:rPr lang="es-MX" sz="2400" b="1"/>
              <a:t> Que somos hijos de Dios </a:t>
            </a:r>
          </a:p>
          <a:p>
            <a:pPr marL="1257300" lvl="2" indent="-342900">
              <a:buFontTx/>
              <a:buChar char="•"/>
            </a:pPr>
            <a:r>
              <a:rPr lang="es-MX" sz="2000" b="1"/>
              <a:t>Tenemos una relación muy especial con el “Padre”</a:t>
            </a:r>
          </a:p>
          <a:p>
            <a:pPr marL="1257300" lvl="2" indent="-342900">
              <a:buFontTx/>
              <a:buChar char="•"/>
            </a:pPr>
            <a:r>
              <a:rPr lang="es-MX" sz="2000" b="1"/>
              <a:t>Además, ¿no somos herederos de la vina? ¿Será nuestro trabajo inútil?</a:t>
            </a:r>
            <a:r>
              <a:rPr lang="es-MX" sz="2000" b="1">
                <a:solidFill>
                  <a:srgbClr val="FF3300"/>
                </a:solidFill>
              </a:rPr>
              <a:t> </a:t>
            </a:r>
          </a:p>
          <a:p>
            <a:pPr marL="1257300" lvl="2" indent="-342900">
              <a:buFontTx/>
              <a:buAutoNum type="arabicPeriod"/>
            </a:pPr>
            <a:endParaRPr lang="es-MX" sz="2000" b="1">
              <a:solidFill>
                <a:srgbClr val="FF3300"/>
              </a:solidFill>
            </a:endParaRPr>
          </a:p>
          <a:p>
            <a:pPr marL="342900" indent="-342900"/>
            <a:r>
              <a:rPr lang="es-MX" sz="2000"/>
              <a:t>    </a:t>
            </a:r>
            <a:endParaRPr lang="es-MX" sz="2000" i="1">
              <a:solidFill>
                <a:srgbClr val="FF3300"/>
              </a:solidFill>
            </a:endParaRP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2209800" y="990600"/>
            <a:ext cx="361473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s-MX" sz="2700" b="1" i="1"/>
              <a:t>(Mateo 21:28-32)</a:t>
            </a: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334</TotalTime>
  <Words>830</Words>
  <Application>Microsoft Office PowerPoint</Application>
  <PresentationFormat>Presentación en pantalla (4:3)</PresentationFormat>
  <Paragraphs>80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Verdana</vt:lpstr>
      <vt:lpstr>Wingdings</vt:lpstr>
      <vt:lpstr>Profile</vt:lpstr>
      <vt:lpstr>Parábola                          De                                  Los Dos Hijos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Parábola de los Dos Hermanos</dc:title>
  <dc:creator>Jorge Maldonado</dc:creator>
  <cp:lastModifiedBy>Mario Moreno</cp:lastModifiedBy>
  <cp:revision>8</cp:revision>
  <dcterms:created xsi:type="dcterms:W3CDTF">2007-04-10T15:35:35Z</dcterms:created>
  <dcterms:modified xsi:type="dcterms:W3CDTF">2026-06-04T00:13:37Z</dcterms:modified>
</cp:coreProperties>
</file>