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8"/>
  </p:notesMasterIdLst>
  <p:handoutMasterIdLst>
    <p:handoutMasterId r:id="rId9"/>
  </p:handoutMasterIdLst>
  <p:sldIdLst>
    <p:sldId id="265" r:id="rId2"/>
    <p:sldId id="257" r:id="rId3"/>
    <p:sldId id="258" r:id="rId4"/>
    <p:sldId id="266" r:id="rId5"/>
    <p:sldId id="267" r:id="rId6"/>
    <p:sldId id="268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636" y="283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73152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ctr" defTabSz="966788">
              <a:defRPr sz="2500">
                <a:latin typeface="Times New Roman" charset="0"/>
              </a:defRPr>
            </a:lvl1pPr>
          </a:lstStyle>
          <a:p>
            <a:r>
              <a:rPr lang="es-MX"/>
              <a:t>102.  Parábola Del Hombre Que Se Fue Lejos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r>
              <a:rPr lang="es-MX"/>
              <a:t> Colección de Sermones III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r>
              <a:rPr lang="es-MX"/>
              <a:t>102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fld id="{FDC4D83E-9448-45AB-A521-EF01B8BFC1DC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D67F8E-2447-40C8-AEDA-D70F0DCFEAB6}" type="slidenum">
              <a:rPr lang="en-US"/>
              <a:pPr/>
              <a:t>1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0C6B7A-2F0C-4F75-B419-36E6663C623D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CE0B0D-946D-4AAD-B882-D5D8FB3B26C9}" type="slidenum">
              <a:rPr lang="en-US"/>
              <a:pPr/>
              <a:t>3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92A841-1316-4565-B38D-B340B186C9E9}" type="slidenum">
              <a:rPr lang="en-US"/>
              <a:pPr/>
              <a:t>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A436DE-9490-453A-BFF1-443FAA118094}" type="slidenum">
              <a:rPr lang="en-US"/>
              <a:pPr/>
              <a:t>5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803F16-61B0-4F6C-82D7-49E6CC96BD14}" type="slidenum">
              <a:rPr lang="en-US"/>
              <a:pPr/>
              <a:t>6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71DB920-90A7-485F-BECD-3BB1CD0698BD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s-MX" sz="2400">
              <a:latin typeface="Times New Roman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939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939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939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A40A1-B9EF-47F9-BCDB-DE55257DC9E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DAE2E-1DC0-4C7C-BB21-3795BE3CC9F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66ED8-F3DD-46A5-9D25-DA34A44B1B7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CDCEF-FB12-44CB-BAD9-436FA7386CF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D5522-579C-4A77-8FCD-28C65E71A2E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03598-3F7A-4B70-A2EA-F622CFFB0D0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013E1-301A-4169-9037-979F8AB2245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65499-0228-4CA1-AD43-2CDBA90EBE1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9DDA7-2477-4A3E-AF3D-4A4E8029AEC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B49B8-705B-42A3-B424-6E1DD1C7AA5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s-MX" sz="2400">
              <a:latin typeface="Times New Roman" charset="0"/>
            </a:endParaRPr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183579-D2E8-4C3A-86E5-8AC3E0E8E359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276600"/>
            <a:ext cx="7772400" cy="2209800"/>
          </a:xfrm>
        </p:spPr>
        <p:txBody>
          <a:bodyPr/>
          <a:lstStyle/>
          <a:p>
            <a:pPr algn="ctr"/>
            <a:r>
              <a:rPr lang="es-MX" b="1">
                <a:solidFill>
                  <a:schemeClr val="tx1"/>
                </a:solidFill>
              </a:rPr>
              <a:t>Parábola </a:t>
            </a:r>
            <a:br>
              <a:rPr lang="es-MX" b="1">
                <a:solidFill>
                  <a:schemeClr val="tx1"/>
                </a:solidFill>
              </a:rPr>
            </a:br>
            <a:r>
              <a:rPr lang="es-MX" b="1">
                <a:solidFill>
                  <a:schemeClr val="tx1"/>
                </a:solidFill>
              </a:rPr>
              <a:t>Del Hombre </a:t>
            </a:r>
            <a:br>
              <a:rPr lang="es-MX" b="1">
                <a:solidFill>
                  <a:schemeClr val="tx1"/>
                </a:solidFill>
              </a:rPr>
            </a:br>
            <a:r>
              <a:rPr lang="es-MX" b="1">
                <a:solidFill>
                  <a:schemeClr val="tx1"/>
                </a:solidFill>
              </a:rPr>
              <a:t>Que Se Fue Lejos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914400"/>
            <a:ext cx="7010400" cy="838200"/>
          </a:xfrm>
        </p:spPr>
        <p:txBody>
          <a:bodyPr/>
          <a:lstStyle/>
          <a:p>
            <a:pPr algn="ctr"/>
            <a:r>
              <a:rPr lang="es-MX" sz="4000" b="1"/>
              <a:t>Marcos 13:34-37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autoUpdateAnimBg="0"/>
      <p:bldP spid="6144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38313"/>
            <a:ext cx="88392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lvl="2" eaLnBrk="1" hangingPunct="1"/>
            <a:r>
              <a:rPr lang="es-MX" sz="2400" b="1">
                <a:latin typeface="Georgia" pitchFamily="18" charset="0"/>
              </a:rPr>
              <a:t>Mar. 13:34</a:t>
            </a:r>
            <a:r>
              <a:rPr lang="es-MX" sz="2000"/>
              <a:t> </a:t>
            </a:r>
            <a:r>
              <a:rPr lang="es-MX" sz="2400" i="1">
                <a:solidFill>
                  <a:srgbClr val="808080"/>
                </a:solidFill>
                <a:latin typeface="Georgia" pitchFamily="18" charset="0"/>
              </a:rPr>
              <a:t>Es</a:t>
            </a:r>
            <a:r>
              <a:rPr lang="es-MX" sz="2400">
                <a:solidFill>
                  <a:srgbClr val="FF0000"/>
                </a:solidFill>
                <a:latin typeface="Georgia" pitchFamily="18" charset="0"/>
              </a:rPr>
              <a:t> como un hombre que se fue de viaje, </a:t>
            </a:r>
            <a:r>
              <a:rPr lang="es-MX" sz="2400" i="1">
                <a:solidFill>
                  <a:srgbClr val="808080"/>
                </a:solidFill>
                <a:latin typeface="Georgia" pitchFamily="18" charset="0"/>
              </a:rPr>
              <a:t>y</a:t>
            </a:r>
            <a:r>
              <a:rPr lang="es-MX" sz="2400">
                <a:solidFill>
                  <a:srgbClr val="FF0000"/>
                </a:solidFill>
                <a:latin typeface="Georgia" pitchFamily="18" charset="0"/>
              </a:rPr>
              <a:t> al salir de su casa dejó a sus siervos encargados, </a:t>
            </a:r>
            <a:r>
              <a:rPr lang="es-MX" sz="2400" i="1">
                <a:solidFill>
                  <a:srgbClr val="808080"/>
                </a:solidFill>
                <a:latin typeface="Georgia" pitchFamily="18" charset="0"/>
              </a:rPr>
              <a:t>asignándole</a:t>
            </a:r>
            <a:r>
              <a:rPr lang="es-MX" sz="2400">
                <a:solidFill>
                  <a:srgbClr val="FF0000"/>
                </a:solidFill>
                <a:latin typeface="Georgia" pitchFamily="18" charset="0"/>
              </a:rPr>
              <a:t> a cada uno su tarea, y ordenó al portero que estuviera alerta. </a:t>
            </a:r>
          </a:p>
          <a:p>
            <a:pPr lvl="2" eaLnBrk="1" hangingPunct="1"/>
            <a:r>
              <a:rPr lang="es-MX" sz="2400" b="1">
                <a:latin typeface="Georgia" pitchFamily="18" charset="0"/>
              </a:rPr>
              <a:t>Mar 13:35</a:t>
            </a:r>
            <a:r>
              <a:rPr lang="es-MX" sz="2400">
                <a:solidFill>
                  <a:srgbClr val="008080"/>
                </a:solidFill>
                <a:latin typeface="Georgia" pitchFamily="18" charset="0"/>
              </a:rPr>
              <a:t>  </a:t>
            </a:r>
            <a:r>
              <a:rPr lang="es-MX" sz="2400">
                <a:solidFill>
                  <a:srgbClr val="FF0000"/>
                </a:solidFill>
                <a:latin typeface="Georgia" pitchFamily="18" charset="0"/>
              </a:rPr>
              <a:t>Por tanto, velad, porque no sabéis cuándo viene el señor de la casa, si al atardecer, o a la medianoche, o al canto del gallo, o al amanecer; </a:t>
            </a:r>
          </a:p>
          <a:p>
            <a:pPr lvl="2" eaLnBrk="1" hangingPunct="1"/>
            <a:r>
              <a:rPr lang="es-MX" sz="2400" b="1">
                <a:latin typeface="Georgia" pitchFamily="18" charset="0"/>
              </a:rPr>
              <a:t>Mar 13:36</a:t>
            </a:r>
            <a:r>
              <a:rPr lang="es-MX" sz="2400">
                <a:solidFill>
                  <a:srgbClr val="008080"/>
                </a:solidFill>
                <a:latin typeface="Georgia" pitchFamily="18" charset="0"/>
              </a:rPr>
              <a:t>  </a:t>
            </a:r>
            <a:r>
              <a:rPr lang="es-MX" sz="2400">
                <a:solidFill>
                  <a:srgbClr val="FF0000"/>
                </a:solidFill>
                <a:latin typeface="Georgia" pitchFamily="18" charset="0"/>
              </a:rPr>
              <a:t>no sea que venga de repente y os halle dormidos. </a:t>
            </a:r>
          </a:p>
          <a:p>
            <a:pPr lvl="2" eaLnBrk="1" hangingPunct="1"/>
            <a:r>
              <a:rPr lang="es-MX" sz="2400" b="1">
                <a:latin typeface="Georgia" pitchFamily="18" charset="0"/>
              </a:rPr>
              <a:t>Mar 13:37</a:t>
            </a:r>
            <a:r>
              <a:rPr lang="es-MX" sz="2400">
                <a:solidFill>
                  <a:srgbClr val="008080"/>
                </a:solidFill>
                <a:latin typeface="Georgia" pitchFamily="18" charset="0"/>
              </a:rPr>
              <a:t>  </a:t>
            </a:r>
            <a:r>
              <a:rPr lang="es-MX" sz="2400">
                <a:solidFill>
                  <a:srgbClr val="FF0000"/>
                </a:solidFill>
                <a:latin typeface="Georgia" pitchFamily="18" charset="0"/>
              </a:rPr>
              <a:t>Y lo que a vosotros digo, a todos lo digo: ¡Velad! </a:t>
            </a:r>
          </a:p>
          <a:p>
            <a:pPr lvl="2" eaLnBrk="1" hangingPunct="1"/>
            <a:endParaRPr lang="es-MX" sz="2400">
              <a:solidFill>
                <a:srgbClr val="FF0000"/>
              </a:solidFill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88913"/>
            <a:ext cx="91440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3600" b="1" i="1"/>
              <a:t>El Hombre Que Se Fue Lejos</a:t>
            </a:r>
          </a:p>
          <a:p>
            <a:pPr algn="ctr" eaLnBrk="1" hangingPunct="1"/>
            <a:r>
              <a:rPr lang="es-MX" sz="2700" b="1" i="1"/>
              <a:t>(Mar. 13:34-37)</a:t>
            </a:r>
          </a:p>
        </p:txBody>
      </p:sp>
    </p:spTree>
  </p:cSld>
  <p:clrMapOvr>
    <a:masterClrMapping/>
  </p:clrMapOvr>
  <p:transition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81000" y="2209800"/>
            <a:ext cx="8763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contexto inmediato se encuentra en 13:28-37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La destrucción de Jerusalén vendrá pronto, verso 28-30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La destrucción final del mundo, nadie sabe, verso 32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En cuanto a ambas cosas, necesario velar, verso 33</a:t>
            </a:r>
          </a:p>
          <a:p>
            <a:pPr marL="800100" lvl="1" indent="-342900" eaLnBrk="1" hangingPunct="1">
              <a:buFontTx/>
              <a:buChar char="•"/>
            </a:pPr>
            <a:endParaRPr lang="es-MX" sz="2400">
              <a:latin typeface="Arial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04800" y="1676400"/>
            <a:ext cx="2757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 sz="2400" b="1" i="1"/>
              <a:t>Introducción</a:t>
            </a:r>
            <a:endParaRPr lang="en-US" sz="2400" b="1" i="1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52400" y="38100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/>
              <a:t> I.  ¿Cuál Es El Propósito De Esta Parábola?   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28600" y="4267200"/>
            <a:ext cx="8915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Para explicar lo repentino de la segunda venida, v. 36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Para explicar lo secreto de la segunda venida, v. 32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Para dar importancia a la necesidad de velar, v. 33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Para dar importancia a la necesidad de orar, v. 33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Para dar seguridad y certeza de que el Señor viene, v. 36</a:t>
            </a:r>
            <a:endParaRPr lang="es-MX" sz="2400" i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457200" y="265113"/>
            <a:ext cx="8382000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MX" sz="3600" b="1" i="1"/>
              <a:t>El Hombre Que Se Fue Lejos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sz="2700" b="1" i="1"/>
              <a:t>(Mar. 13:34-37)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2133600"/>
            <a:ext cx="91440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/>
            <a:r>
              <a:rPr lang="es-MX" sz="2400" b="1" i="1"/>
              <a:t>II.  ¿Cuál Es La Explicación De La Parábola?</a:t>
            </a:r>
            <a:endParaRPr lang="es-MX" sz="2400">
              <a:latin typeface="Arial" charset="0"/>
            </a:endParaRP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“El hombre” --  Es Jesucristo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“Yendose lejos” – Ascendió a los cielos, Mar. 16:19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“Dejó su casa” – Su familia, su iglesia, los suyos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“Y dio autoridad ...” – A sus apostoles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“Y a cada uno su obra” – A cada siervo del Señor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“Y al portero” – El vigilante de la casa, ¿quién será?</a:t>
            </a:r>
          </a:p>
          <a:p>
            <a:pPr marL="800100" lvl="1" indent="-342900" eaLnBrk="1" hangingPunct="1"/>
            <a:endParaRPr lang="es-MX" sz="2400">
              <a:latin typeface="Arial" charset="0"/>
            </a:endParaRPr>
          </a:p>
        </p:txBody>
      </p:sp>
      <p:sp>
        <p:nvSpPr>
          <p:cNvPr id="68619" name="Rectangle 11"/>
          <p:cNvSpPr>
            <a:spLocks noChangeArrowheads="1"/>
          </p:cNvSpPr>
          <p:nvPr/>
        </p:nvSpPr>
        <p:spPr bwMode="auto">
          <a:xfrm>
            <a:off x="457200" y="265113"/>
            <a:ext cx="8382000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MX" sz="3600" b="1" i="1"/>
              <a:t>El Hombre Que Se Fue De Viaje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sz="2700" b="1" i="1"/>
              <a:t>(Mar. 13:34-37)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2747397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800100" lvl="1" indent="-342900" eaLnBrk="1" hangingPunct="1"/>
            <a:r>
              <a:rPr lang="es-MX" sz="2400" b="1" i="1" dirty="0"/>
              <a:t>III.   ¿Cuál Es La Exhortación De La Parábola? </a:t>
            </a:r>
            <a:endParaRPr lang="es-MX" sz="2400" dirty="0">
              <a:latin typeface="Arial" charset="0"/>
            </a:endParaRPr>
          </a:p>
          <a:p>
            <a:pPr marL="800100" lvl="1" indent="-342900" eaLnBrk="1" hangingPunct="1">
              <a:buFontTx/>
              <a:buChar char="•"/>
            </a:pPr>
            <a:r>
              <a:rPr lang="es-MX" sz="2400" dirty="0">
                <a:latin typeface="Arial" charset="0"/>
              </a:rPr>
              <a:t>“Velad y orad” porque nadie sabe cuando vendrá el Señor – Es la idea de estar siempre </a:t>
            </a:r>
            <a:r>
              <a:rPr lang="es-MX" sz="2400" i="1" u="sng" dirty="0">
                <a:latin typeface="Arial" charset="0"/>
              </a:rPr>
              <a:t>preparados</a:t>
            </a:r>
            <a:r>
              <a:rPr lang="es-MX" sz="2400" dirty="0">
                <a:latin typeface="Arial" charset="0"/>
              </a:rPr>
              <a:t> 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 dirty="0">
                <a:latin typeface="Arial" charset="0"/>
              </a:rPr>
              <a:t>Para que no nos halle </a:t>
            </a:r>
            <a:r>
              <a:rPr lang="es-MX" sz="2400" dirty="0" err="1">
                <a:latin typeface="Arial" charset="0"/>
              </a:rPr>
              <a:t>durmiéndo</a:t>
            </a:r>
            <a:r>
              <a:rPr lang="es-MX" sz="2400" dirty="0">
                <a:latin typeface="Arial" charset="0"/>
              </a:rPr>
              <a:t> – </a:t>
            </a:r>
            <a:r>
              <a:rPr lang="es-MX" sz="2400">
                <a:latin typeface="Arial" charset="0"/>
              </a:rPr>
              <a:t>estar </a:t>
            </a:r>
            <a:r>
              <a:rPr lang="es-MX" sz="2400" i="1" u="sng">
                <a:latin typeface="Arial" charset="0"/>
              </a:rPr>
              <a:t>ocupados</a:t>
            </a:r>
            <a:endParaRPr lang="es-MX" sz="2400" i="1" u="sng" dirty="0">
              <a:latin typeface="Arial" charset="0"/>
            </a:endParaRPr>
          </a:p>
          <a:p>
            <a:pPr marL="800100" lvl="1" indent="-342900" eaLnBrk="1" hangingPunct="1">
              <a:buFontTx/>
              <a:buChar char="•"/>
            </a:pPr>
            <a:r>
              <a:rPr lang="es-MX" sz="2400" dirty="0">
                <a:latin typeface="Arial" charset="0"/>
              </a:rPr>
              <a:t>La venida es de repente – estar </a:t>
            </a:r>
            <a:r>
              <a:rPr lang="es-MX" sz="2400" i="1" u="sng" dirty="0">
                <a:latin typeface="Arial" charset="0"/>
              </a:rPr>
              <a:t>enterados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 dirty="0">
                <a:latin typeface="Arial" charset="0"/>
              </a:rPr>
              <a:t>La exhortación es para todos, v. 37 – estar </a:t>
            </a:r>
            <a:r>
              <a:rPr lang="es-MX" sz="2400" i="1" u="sng" dirty="0" err="1">
                <a:latin typeface="Arial" charset="0"/>
              </a:rPr>
              <a:t>incluídos</a:t>
            </a:r>
            <a:endParaRPr lang="es-MX" sz="2400" i="1" u="sng" dirty="0">
              <a:latin typeface="Arial" charset="0"/>
            </a:endParaRPr>
          </a:p>
          <a:p>
            <a:pPr marL="800100" lvl="1" indent="-342900" eaLnBrk="1" hangingPunct="1"/>
            <a:endParaRPr lang="es-MX" sz="2400" i="1" u="sng" dirty="0">
              <a:latin typeface="Arial" charset="0"/>
            </a:endParaRP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457200" y="265113"/>
            <a:ext cx="8382000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MX" sz="3600" b="1" i="1"/>
              <a:t>El Hombre Que Se Fue De Viaje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sz="2700" b="1" i="1"/>
              <a:t>(Mar. 13:34-37)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1981200"/>
            <a:ext cx="91440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/>
            <a:r>
              <a:rPr lang="es-MX" sz="2400" b="1" i="1"/>
              <a:t> IV.  Lecciones Aprendidas</a:t>
            </a:r>
            <a:endParaRPr lang="es-MX">
              <a:solidFill>
                <a:srgbClr val="FF3300"/>
              </a:solidFill>
              <a:latin typeface="Arial" charset="0"/>
            </a:endParaRP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El Señor es el hombre que se fue de viaje, y que vendrá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La casa es la familia de Dios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Los siervos son los obreros del evangelio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El portero es aquel ministro del evangelio con gran resp.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El Señor dejó responsabilidades para todos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Todos rendiremos cuenta al venir el Señor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El Señor vendrá de repente, nadie sabe la hora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La venida del Señor es una certeza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Todos debemos velar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s-MX" sz="2400">
                <a:latin typeface="Arial" charset="0"/>
              </a:rPr>
              <a:t>Todos debemos orar</a:t>
            </a:r>
            <a:endParaRPr lang="es-MX" sz="2200">
              <a:latin typeface="Arial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457200" y="265113"/>
            <a:ext cx="8382000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MX" sz="3600" b="1" i="1"/>
              <a:t>El Hombre Que Se Fue De Viaje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sz="2700" b="1" i="1"/>
              <a:t>(Mar. 13:34-37)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667</TotalTime>
  <Words>525</Words>
  <Application>Microsoft Office PowerPoint</Application>
  <PresentationFormat>Presentación en pantalla (4:3)</PresentationFormat>
  <Paragraphs>56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Georgia</vt:lpstr>
      <vt:lpstr>Times New Roman</vt:lpstr>
      <vt:lpstr>Verdana</vt:lpstr>
      <vt:lpstr>Wingdings</vt:lpstr>
      <vt:lpstr>Profile</vt:lpstr>
      <vt:lpstr>Parábola  Del Hombre  Que Se Fue Lejos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Parábola Del Hombre Que Se Fue Lejos</dc:title>
  <dc:creator>Jorge Maldonado</dc:creator>
  <cp:lastModifiedBy>Mario Moreno</cp:lastModifiedBy>
  <cp:revision>11</cp:revision>
  <dcterms:created xsi:type="dcterms:W3CDTF">2007-04-10T15:35:35Z</dcterms:created>
  <dcterms:modified xsi:type="dcterms:W3CDTF">2026-06-04T00:14:05Z</dcterms:modified>
</cp:coreProperties>
</file>