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1"/>
  </p:notesMasterIdLst>
  <p:handoutMasterIdLst>
    <p:handoutMasterId r:id="rId12"/>
  </p:handoutMasterIdLst>
  <p:sldIdLst>
    <p:sldId id="265" r:id="rId2"/>
    <p:sldId id="257" r:id="rId3"/>
    <p:sldId id="270" r:id="rId4"/>
    <p:sldId id="258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78" y="3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73152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ctr" defTabSz="966788">
              <a:defRPr sz="2500">
                <a:latin typeface="Times New Roman" pitchFamily="18" charset="0"/>
              </a:defRPr>
            </a:lvl1pPr>
          </a:lstStyle>
          <a:p>
            <a:r>
              <a:rPr lang="es-MX"/>
              <a:t>104. Parábola De La Fiesta De Bodas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 Colección de Sermones III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r>
              <a:rPr lang="es-MX"/>
              <a:t>104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charset="0"/>
              </a:defRPr>
            </a:lvl1pPr>
          </a:lstStyle>
          <a:p>
            <a:fld id="{DAE0381E-9E33-42F8-8F31-DE3DE912C7F1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EEB404-F147-4933-8B19-FD9CD125A6EA}" type="slidenum">
              <a:rPr lang="en-US"/>
              <a:pPr/>
              <a:t>1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F291B8-FC9B-499E-B825-7EED751CE1B8}" type="slidenum">
              <a:rPr lang="en-US"/>
              <a:pPr/>
              <a:t>2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4EE4D6-C06B-42F5-B070-2866A8A83404}" type="slidenum">
              <a:rPr lang="en-US"/>
              <a:pPr/>
              <a:t>3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34A7DA-61EB-4261-87BB-B612FEDA4528}" type="slidenum">
              <a:rPr lang="en-US"/>
              <a:pPr/>
              <a:t>4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BB15D-5843-4DB5-8E10-48A84627267F}" type="slidenum">
              <a:rPr lang="en-US"/>
              <a:pPr/>
              <a:t>5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833769-FD51-4ABA-A681-7ABC1A997A0C}" type="slidenum">
              <a:rPr lang="en-US"/>
              <a:pPr/>
              <a:t>6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891C5-5511-416C-BE97-568FF75F82B3}" type="slidenum">
              <a:rPr lang="en-US"/>
              <a:pPr/>
              <a:t>7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F732DD-D6A1-4530-BC7F-C7540D47DF65}" type="slidenum">
              <a:rPr lang="en-US"/>
              <a:pPr/>
              <a:t>8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36C0E9-27CC-4670-A453-481BDC2F1D43}" type="slidenum">
              <a:rPr lang="en-US"/>
              <a:pPr/>
              <a:t>9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105AF35-4CAC-4A71-9C8C-20AC709D72F7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939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939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DFB76-D10F-42BD-AD2D-4D67DFAD799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331D1-AA23-4B84-A88A-5DEA7BF5C3B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A66D0-B47A-4DC5-9896-B779446EBA4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47680-AE19-47B5-A645-B61DD9303D2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FC3EF-B183-4C41-A18D-05AE8EA9B81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58CCC-3220-4700-9F3A-7F2DE586F6D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46610-D834-499E-86E3-B41679E2CDE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64DCF-62A9-4155-9FBF-39FDB2BC2BB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C7FFB-FDC8-403C-BFBF-C88417039D6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2802F-1530-4AA3-A530-93189C1B50E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s-MX" sz="2400">
              <a:latin typeface="Times New Roman" pitchFamily="18" charset="0"/>
            </a:endParaRP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D67F25C-CC03-4110-8F30-38B01E7AB6C5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37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37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837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781300"/>
            <a:ext cx="7772400" cy="2705100"/>
          </a:xfrm>
        </p:spPr>
        <p:txBody>
          <a:bodyPr/>
          <a:lstStyle/>
          <a:p>
            <a:pPr algn="ctr"/>
            <a:br>
              <a:rPr lang="es-MX" sz="2000" b="1">
                <a:solidFill>
                  <a:schemeClr val="tx1"/>
                </a:solidFill>
              </a:rPr>
            </a:br>
            <a:r>
              <a:rPr lang="es-MX" sz="3600" b="1">
                <a:solidFill>
                  <a:schemeClr val="tx1"/>
                </a:solidFill>
              </a:rPr>
              <a:t>“No Hicieron Caso”</a:t>
            </a:r>
            <a:br>
              <a:rPr lang="es-MX" sz="2000" b="1">
                <a:solidFill>
                  <a:schemeClr val="tx1"/>
                </a:solidFill>
              </a:rPr>
            </a:br>
            <a:br>
              <a:rPr lang="es-MX" sz="2000" b="1">
                <a:solidFill>
                  <a:schemeClr val="tx1"/>
                </a:solidFill>
              </a:rPr>
            </a:br>
            <a:br>
              <a:rPr lang="es-MX" sz="2000" b="1">
                <a:solidFill>
                  <a:schemeClr val="tx1"/>
                </a:solidFill>
              </a:rPr>
            </a:br>
            <a:br>
              <a:rPr lang="es-MX" sz="2000" b="1">
                <a:solidFill>
                  <a:schemeClr val="tx1"/>
                </a:solidFill>
              </a:rPr>
            </a:br>
            <a:r>
              <a:rPr lang="es-MX" sz="2000" b="1">
                <a:solidFill>
                  <a:schemeClr val="tx1"/>
                </a:solidFill>
              </a:rPr>
              <a:t>Parábola  </a:t>
            </a:r>
            <a:br>
              <a:rPr lang="es-MX" sz="2000" b="1">
                <a:solidFill>
                  <a:schemeClr val="tx1"/>
                </a:solidFill>
              </a:rPr>
            </a:br>
            <a:r>
              <a:rPr lang="es-MX" sz="2000" b="1">
                <a:solidFill>
                  <a:schemeClr val="tx1"/>
                </a:solidFill>
              </a:rPr>
              <a:t>De La Fiesta De Bodas</a:t>
            </a:r>
            <a:endParaRPr lang="en-US" sz="2000" b="1">
              <a:solidFill>
                <a:schemeClr val="tx1"/>
              </a:solidFill>
            </a:endParaRP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914400"/>
            <a:ext cx="7010400" cy="838200"/>
          </a:xfrm>
        </p:spPr>
        <p:txBody>
          <a:bodyPr/>
          <a:lstStyle/>
          <a:p>
            <a:pPr algn="ctr"/>
            <a:r>
              <a:rPr lang="es-MX" sz="4000" b="1"/>
              <a:t>Mateo 22:1-14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utoUpdateAnimBg="0"/>
      <p:bldP spid="614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50825" y="1600200"/>
            <a:ext cx="8569325" cy="524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indent="182563"/>
            <a:r>
              <a:rPr lang="es-MX" sz="1000"/>
              <a:t>   </a:t>
            </a:r>
          </a:p>
          <a:p>
            <a:pPr indent="182563"/>
            <a:r>
              <a:rPr lang="es-MX" sz="2000" b="1"/>
              <a:t>Mat 22:1</a:t>
            </a:r>
            <a:r>
              <a:rPr lang="es-MX" sz="2000"/>
              <a:t>  Tomando Jesús la palabra, les habló otra vez en parábolas, diciendo: </a:t>
            </a:r>
          </a:p>
          <a:p>
            <a:pPr indent="182563"/>
            <a:r>
              <a:rPr lang="es-MX" sz="2000" b="1"/>
              <a:t>Mat 22:2</a:t>
            </a:r>
            <a:r>
              <a:rPr lang="es-MX" sz="2000"/>
              <a:t>  El reino de los cielos puede compararse a un rey que hizo un </a:t>
            </a:r>
            <a:r>
              <a:rPr lang="es-MX" sz="2000" i="1"/>
              <a:t>banquete</a:t>
            </a:r>
            <a:r>
              <a:rPr lang="es-MX" sz="2000"/>
              <a:t> de bodas para su hijo. </a:t>
            </a:r>
          </a:p>
          <a:p>
            <a:pPr indent="182563"/>
            <a:r>
              <a:rPr lang="es-MX" sz="2000" b="1"/>
              <a:t>Mat 22:3</a:t>
            </a:r>
            <a:r>
              <a:rPr lang="es-MX" sz="2000"/>
              <a:t>  Y envió a sus siervos a llamar a los que habían sido invitados a las bodas, pero no quisieron venir. </a:t>
            </a:r>
          </a:p>
          <a:p>
            <a:pPr indent="182563"/>
            <a:r>
              <a:rPr lang="es-MX" sz="2000" b="1"/>
              <a:t>Mat 22:4</a:t>
            </a:r>
            <a:r>
              <a:rPr lang="es-MX" sz="2000"/>
              <a:t>  De nuevo envió otros siervos, diciendo: Decid a los que han sido invitados: "Ved, ya he preparado mi banquete; he matado mis novillos y animales cebados, y todo está aparejado; venid a las bodas." </a:t>
            </a:r>
          </a:p>
          <a:p>
            <a:pPr indent="182563"/>
            <a:r>
              <a:rPr lang="es-MX" sz="2000" b="1"/>
              <a:t>Mat 22:5</a:t>
            </a:r>
            <a:r>
              <a:rPr lang="es-MX" sz="2000"/>
              <a:t>  Pero ellos no hicieron caso y se fueron: uno a su campo, otro a sus negocios, </a:t>
            </a:r>
          </a:p>
          <a:p>
            <a:pPr indent="182563"/>
            <a:r>
              <a:rPr lang="es-MX" sz="2000" b="1"/>
              <a:t>Mat 22:6</a:t>
            </a:r>
            <a:r>
              <a:rPr lang="es-MX" sz="2000"/>
              <a:t>  y los demás, echando mano a los siervos, los maltrataron y los mataron. </a:t>
            </a:r>
          </a:p>
          <a:p>
            <a:pPr indent="182563"/>
            <a:r>
              <a:rPr lang="es-MX" sz="2000" b="1"/>
              <a:t>Mat 22:7</a:t>
            </a:r>
            <a:r>
              <a:rPr lang="es-MX" sz="2000"/>
              <a:t>  Entonces el rey se enfureció, y enviando sus ejércitos, destruyó a aquellos asesinos e incendió su ciudad.</a:t>
            </a:r>
            <a:r>
              <a:rPr lang="es-MX" sz="1800"/>
              <a:t> </a:t>
            </a:r>
          </a:p>
          <a:p>
            <a:pPr lvl="2" eaLnBrk="1" hangingPunct="1"/>
            <a:endParaRPr lang="es-MX" sz="1400">
              <a:solidFill>
                <a:srgbClr val="FF0000"/>
              </a:solidFill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88913"/>
            <a:ext cx="91440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3600" b="1"/>
              <a:t>“No Hicieron Caso”</a:t>
            </a:r>
            <a:r>
              <a:rPr lang="es-MX" sz="3600" b="1" i="1"/>
              <a:t> </a:t>
            </a:r>
          </a:p>
          <a:p>
            <a:pPr algn="ctr" eaLnBrk="1" hangingPunct="1"/>
            <a:r>
              <a:rPr lang="es-MX" sz="2700" b="1" i="1"/>
              <a:t> </a:t>
            </a:r>
            <a:r>
              <a:rPr lang="es-MX" sz="2100"/>
              <a:t>Parábola de la Fiesta de Bodas (Mateo 22:1-14)</a:t>
            </a:r>
          </a:p>
          <a:p>
            <a:pPr algn="ctr" eaLnBrk="1" hangingPunct="1"/>
            <a:endParaRPr lang="es-MX" sz="2700" b="1" i="1"/>
          </a:p>
        </p:txBody>
      </p:sp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250825" y="1658938"/>
            <a:ext cx="8642350" cy="49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indent="182563"/>
            <a:r>
              <a:rPr lang="es-MX" sz="800"/>
              <a:t>   </a:t>
            </a:r>
          </a:p>
          <a:p>
            <a:pPr indent="182563"/>
            <a:r>
              <a:rPr lang="es-MX" sz="2000" b="1"/>
              <a:t>Mat 22:8</a:t>
            </a:r>
            <a:r>
              <a:rPr lang="es-MX" sz="2000"/>
              <a:t>  Luego dijo* a sus siervos: "La boda está preparada, pero los que fueron invitados no eran dignos. </a:t>
            </a:r>
          </a:p>
          <a:p>
            <a:pPr indent="182563"/>
            <a:r>
              <a:rPr lang="es-MX" sz="2000" b="1"/>
              <a:t>Mat 22:9</a:t>
            </a:r>
            <a:r>
              <a:rPr lang="es-MX" sz="2000"/>
              <a:t>  "Id, por tanto, a las salidas de los caminos, e invitad a las bodas a cuantos encontréis." </a:t>
            </a:r>
          </a:p>
          <a:p>
            <a:pPr indent="182563"/>
            <a:r>
              <a:rPr lang="es-MX" sz="2000" b="1"/>
              <a:t>Mat 22:10</a:t>
            </a:r>
            <a:r>
              <a:rPr lang="es-MX" sz="2000"/>
              <a:t>  Y aquellos siervos salieron por los caminos, y reunieron a todos los que encontraron, tanto malos como buenos; y el salón de bodas se llenó de comensales. </a:t>
            </a:r>
          </a:p>
          <a:p>
            <a:pPr indent="182563"/>
            <a:r>
              <a:rPr lang="es-MX" sz="2000" b="1"/>
              <a:t>Mat 22:11</a:t>
            </a:r>
            <a:r>
              <a:rPr lang="es-MX" sz="2000"/>
              <a:t>  Pero cuando el rey entró a ver a los comensales, vio allí a uno que no estaba vestido con traje de boda, </a:t>
            </a:r>
          </a:p>
          <a:p>
            <a:pPr indent="182563"/>
            <a:r>
              <a:rPr lang="es-MX" sz="2000" b="1"/>
              <a:t>Mat 22:12</a:t>
            </a:r>
            <a:r>
              <a:rPr lang="es-MX" sz="2000"/>
              <a:t>  y le dijo*: "Amigo, ¿cómo entraste aquí sin traje de boda?" Y él enmudeció. </a:t>
            </a:r>
          </a:p>
          <a:p>
            <a:pPr indent="182563"/>
            <a:r>
              <a:rPr lang="es-MX" sz="2000" b="1"/>
              <a:t>Mat 22:13</a:t>
            </a:r>
            <a:r>
              <a:rPr lang="es-MX" sz="2000"/>
              <a:t>  Entonces el rey dijo a los sirvientes: "Atadle las manos y los pies, y echadlo a las tinieblas de afuera; allí será el llanto y el crujir de dientes." </a:t>
            </a:r>
          </a:p>
          <a:p>
            <a:pPr indent="182563"/>
            <a:r>
              <a:rPr lang="es-MX" sz="2000" b="1"/>
              <a:t>Mat 22:14</a:t>
            </a:r>
            <a:r>
              <a:rPr lang="es-MX" sz="2000"/>
              <a:t>  Porque muchos son llamados, pero pocos </a:t>
            </a:r>
            <a:r>
              <a:rPr lang="es-MX" sz="2000" i="1"/>
              <a:t>son</a:t>
            </a:r>
            <a:r>
              <a:rPr lang="es-MX" sz="2000"/>
              <a:t> escogidos. </a:t>
            </a:r>
            <a:endParaRPr lang="es-MX" sz="1400">
              <a:solidFill>
                <a:srgbClr val="FF0000"/>
              </a:solidFill>
            </a:endParaRPr>
          </a:p>
        </p:txBody>
      </p:sp>
      <p:sp>
        <p:nvSpPr>
          <p:cNvPr id="78851" name="Rectangle 3"/>
          <p:cNvSpPr>
            <a:spLocks noChangeArrowheads="1"/>
          </p:cNvSpPr>
          <p:nvPr/>
        </p:nvSpPr>
        <p:spPr bwMode="auto">
          <a:xfrm>
            <a:off x="0" y="1889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3600" b="1" i="1"/>
              <a:t> </a:t>
            </a:r>
            <a:r>
              <a:rPr lang="es-MX" sz="3600" b="1"/>
              <a:t>“No Hicieron Caso”</a:t>
            </a:r>
            <a:endParaRPr lang="es-MX" sz="3600" b="1" i="1"/>
          </a:p>
          <a:p>
            <a:pPr algn="ctr" eaLnBrk="1" hangingPunct="1"/>
            <a:r>
              <a:rPr lang="es-MX" sz="2700" b="1" i="1"/>
              <a:t> </a:t>
            </a:r>
            <a:r>
              <a:rPr lang="es-MX" sz="2100" i="1"/>
              <a:t>Parábola de la Fiesta de Bodas (Mateo 22:1-14)</a:t>
            </a:r>
          </a:p>
          <a:p>
            <a:pPr algn="ctr" eaLnBrk="1" hangingPunct="1"/>
            <a:endParaRPr lang="es-MX" sz="2100" b="1" i="1"/>
          </a:p>
        </p:txBody>
      </p:sp>
    </p:spTree>
  </p:cSld>
  <p:clrMapOvr>
    <a:masterClrMapping/>
  </p:clrMapOvr>
  <p:transition>
    <p:split orient="vert"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50825" y="2133600"/>
            <a:ext cx="86645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Señor Jesús habló esta parábola al estar en Jerusalén y   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durante la última semana de su vida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Es la tercera parábola dirigida a líderes judíos que traman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matarle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Es dicha en respuesta a sus pensamientos malos y su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actitud odiosa y de desprecio  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La enseñanza central:  </a:t>
            </a:r>
            <a:r>
              <a:rPr lang="es-MX" sz="2400" b="1" i="1">
                <a:latin typeface="Arial" charset="0"/>
              </a:rPr>
              <a:t>Nadie debe despreciar la </a:t>
            </a:r>
          </a:p>
          <a:p>
            <a:pPr indent="182563" eaLnBrk="1" hangingPunct="1"/>
            <a:r>
              <a:rPr lang="es-MX" sz="2400" b="1" i="1">
                <a:latin typeface="Arial" charset="0"/>
              </a:rPr>
              <a:t>  invitacion del Rey a la fiesta de bodas de su hijo</a:t>
            </a:r>
          </a:p>
          <a:p>
            <a:pPr indent="182563" eaLnBrk="1" hangingPunct="1">
              <a:buFontTx/>
              <a:buChar char="•"/>
            </a:pPr>
            <a:r>
              <a:rPr lang="es-MX" sz="2400" b="1" i="1">
                <a:latin typeface="Arial" charset="0"/>
              </a:rPr>
              <a:t>  </a:t>
            </a:r>
            <a:r>
              <a:rPr lang="es-MX" sz="2400">
                <a:latin typeface="Arial" charset="0"/>
              </a:rPr>
              <a:t>Dicho en otras palabras:  </a:t>
            </a:r>
            <a:r>
              <a:rPr lang="es-MX" sz="2400" i="1">
                <a:latin typeface="Arial" charset="0"/>
              </a:rPr>
              <a:t>Dios llama por el evangelio de </a:t>
            </a:r>
          </a:p>
          <a:p>
            <a:pPr indent="182563" eaLnBrk="1" hangingPunct="1"/>
            <a:r>
              <a:rPr lang="es-MX" sz="2400" i="1">
                <a:latin typeface="Arial" charset="0"/>
              </a:rPr>
              <a:t>  Jesucristo a todo aquel que quiera ser salvo; hay quienes </a:t>
            </a:r>
          </a:p>
          <a:p>
            <a:pPr indent="182563" eaLnBrk="1" hangingPunct="1"/>
            <a:r>
              <a:rPr lang="es-MX" sz="2400" i="1">
                <a:latin typeface="Arial" charset="0"/>
              </a:rPr>
              <a:t>  rechazan (no hacen caso) esta invitación; no son dignos</a:t>
            </a:r>
            <a:endParaRPr lang="es-MX" sz="2400" b="1" i="1">
              <a:latin typeface="Arial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04800" y="1676400"/>
            <a:ext cx="2757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Introducción</a:t>
            </a:r>
            <a:endParaRPr lang="en-US" sz="2400" b="1" i="1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1754188"/>
            <a:ext cx="8893175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algn="ctr" eaLnBrk="1" hangingPunct="1"/>
            <a:endParaRPr lang="es-MX" sz="2400">
              <a:latin typeface="Arial" charset="0"/>
            </a:endParaRP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Un rey hace una “fiesta de bodas” para su hijo”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Costumbre:  1o. se anunciaba; 2o. se avisaba que es tiempo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Primero, Dios había anunciado la venida del evangelio y del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Mesías por medio de profetas: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- Por medio de Jesucristo, Marcos 1:14,15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- Por medio de Juan el bautista, Mat. 3:1,2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- Por medio de los 12, Mateo 10:5-7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- Por medio de los 70, Lucas 10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- El mensaje de ellos fue rechazado 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Luego, después del establecimiento de la iglesia, los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apóstoles al predicar el evangelio, muchos judíos volvieron a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rechazarlo</a:t>
            </a:r>
          </a:p>
          <a:p>
            <a:pPr indent="182563" eaLnBrk="1" hangingPunct="1"/>
            <a:endParaRPr lang="es-MX" sz="2400">
              <a:latin typeface="Arial" charset="0"/>
            </a:endParaRPr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304800" y="1676400"/>
            <a:ext cx="858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I.  22:1-7  El rechazo de la invitación</a:t>
            </a:r>
            <a:endParaRPr lang="en-US" sz="2400" b="1" i="1"/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2216150"/>
            <a:ext cx="8893175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Rey Es Paciente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- V. 4: Después del primer rechazo, envió otros siervos, y les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dá mas oportunidad, pero “no le hacen caso”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- V. 5: Ciertos invitados muestran indiferencia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- V. 6: Otros muestran violencia; maltratan,matan a los siervos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Rey Es Severo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- V. 7: Al ver su desprecio y odio, manda un castigo severo; la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ciudad de Jerusalén fue destruida (Mt. 23:37,38; 24:1,2)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304800" y="1676400"/>
            <a:ext cx="858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I.  22:1-7  El rechazo de la invitación</a:t>
            </a:r>
            <a:endParaRPr lang="en-US" sz="2400" b="1" i="1"/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2282825"/>
            <a:ext cx="889317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/>
            <a:r>
              <a:rPr lang="es-MX" sz="2400">
                <a:latin typeface="Arial" charset="0"/>
              </a:rPr>
              <a:t>V. 8: Los Primeros Invitados No Eran Dignos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V. 9: Los siervos van a las salidas de los caminos e invitan a  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todos, </a:t>
            </a:r>
            <a:r>
              <a:rPr lang="es-MX" sz="2400" i="1">
                <a:latin typeface="Arial" charset="0"/>
              </a:rPr>
              <a:t>“y llamad a las bodas a cuantos halléis”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V. 10: Las bodas fueron llenas de convidados, de “malos y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buenos” (un escritor dice, “bueno” como Cornelio,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“malos” como los Corintios)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Al rechazar los judíos el evangelio, la invitación se extendió a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los gentiles (Hch. 13:44-46)</a:t>
            </a:r>
          </a:p>
          <a:p>
            <a:pPr indent="182563" eaLnBrk="1" hangingPunct="1">
              <a:buFontTx/>
              <a:buChar char="•"/>
            </a:pPr>
            <a:r>
              <a:rPr lang="es-MX" sz="2400">
                <a:latin typeface="Arial" charset="0"/>
              </a:rPr>
              <a:t>  El evangelio es para todos (Rom. 1:16; Mat. 28:18-20)</a:t>
            </a:r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304800" y="1676400"/>
            <a:ext cx="858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II.  22:8-10  La Invitación Se Extiende</a:t>
            </a:r>
            <a:endParaRPr lang="en-US" sz="2400" b="1" i="1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2282825"/>
            <a:ext cx="889317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/>
            <a:r>
              <a:rPr lang="es-MX" sz="2400">
                <a:latin typeface="Arial" charset="0"/>
              </a:rPr>
              <a:t>  V. 11:  Un invitado, no vestido apropiadamente para la boda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   - Según algunos, se acostumbran las túnicas blancas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   - Lo blanco representa lo puro, bueno, limpio, justo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   - Este el el vestido apropiado para la “boda”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V. 12:  Al ser cuestionado, enmudeció (no tenía excusa)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V. 13:  Este, aceptó la invitación pero deshonró al Rey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V. 14:  El evangelio llama a muchos, pero pocos los que  </a:t>
            </a:r>
          </a:p>
          <a:p>
            <a:pPr indent="182563" eaLnBrk="1" hangingPunct="1"/>
            <a:r>
              <a:rPr lang="es-MX" sz="2400">
                <a:latin typeface="Arial" charset="0"/>
              </a:rPr>
              <a:t>              logran los privilegios de la invitación</a:t>
            </a:r>
          </a:p>
          <a:p>
            <a:pPr indent="182563" eaLnBrk="1" hangingPunct="1">
              <a:buFontTx/>
              <a:buChar char="•"/>
            </a:pPr>
            <a:endParaRPr lang="es-MX" sz="2400">
              <a:latin typeface="Arial" charset="0"/>
            </a:endParaRPr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04800" y="1676400"/>
            <a:ext cx="858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 sz="2400" b="1" i="1"/>
              <a:t>III.  22:11-14  El Invitado No Vestido De Boda</a:t>
            </a:r>
            <a:endParaRPr lang="en-US" sz="2400" b="1" i="1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250825" y="2151063"/>
            <a:ext cx="8642350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563" eaLnBrk="1" hangingPunct="1">
              <a:buFontTx/>
              <a:buChar char="•"/>
            </a:pPr>
            <a:r>
              <a:rPr lang="es-MX" sz="2200">
                <a:latin typeface="Arial" charset="0"/>
              </a:rPr>
              <a:t>  </a:t>
            </a:r>
            <a:r>
              <a:rPr lang="es-MX" sz="2200" b="1">
                <a:latin typeface="Arial" charset="0"/>
              </a:rPr>
              <a:t>¿De Qué No Hicieron Caso?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Del mensajero y del mensaje de las buenas nuevas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Del Hijo del Rey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Del Rey quien preparó la fiesta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De las bendiciones del Rey, de la vida eterna</a:t>
            </a:r>
          </a:p>
          <a:p>
            <a:pPr indent="182563" eaLnBrk="1" hangingPunct="1">
              <a:buFontTx/>
              <a:buChar char="•"/>
            </a:pPr>
            <a:r>
              <a:rPr lang="es-MX" sz="2200" b="1">
                <a:latin typeface="Arial" charset="0"/>
              </a:rPr>
              <a:t>  ¿De Qué Manera No Hicieron Caso?</a:t>
            </a:r>
          </a:p>
          <a:p>
            <a:pPr indent="182563" eaLnBrk="1" hangingPunct="1"/>
            <a:r>
              <a:rPr lang="es-MX" sz="2200" b="1">
                <a:latin typeface="Arial" charset="0"/>
              </a:rPr>
              <a:t>  </a:t>
            </a:r>
            <a:r>
              <a:rPr lang="es-MX" sz="2200">
                <a:latin typeface="Arial" charset="0"/>
              </a:rPr>
              <a:t>- Con desprecio y desdén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Con frialdad y maldad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Con deseo material y terrenal</a:t>
            </a:r>
          </a:p>
          <a:p>
            <a:pPr indent="182563" eaLnBrk="1" hangingPunct="1">
              <a:buFontTx/>
              <a:buChar char="•"/>
            </a:pPr>
            <a:r>
              <a:rPr lang="es-MX" sz="2200" b="1">
                <a:latin typeface="Arial" charset="0"/>
              </a:rPr>
              <a:t>  ¿Por Qué No Hicieron Caso?</a:t>
            </a:r>
          </a:p>
          <a:p>
            <a:pPr indent="182563" eaLnBrk="1" hangingPunct="1"/>
            <a:r>
              <a:rPr lang="es-MX" sz="2200" b="1">
                <a:latin typeface="Arial" charset="0"/>
              </a:rPr>
              <a:t> </a:t>
            </a:r>
            <a:r>
              <a:rPr lang="es-MX" sz="2200">
                <a:latin typeface="Arial" charset="0"/>
              </a:rPr>
              <a:t> - Por indiferencia e ignorancia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Por orgullo y jactancia</a:t>
            </a:r>
          </a:p>
          <a:p>
            <a:pPr indent="182563" eaLnBrk="1" hangingPunct="1"/>
            <a:r>
              <a:rPr lang="es-MX" sz="2200">
                <a:latin typeface="Arial" charset="0"/>
              </a:rPr>
              <a:t>  - Por incredulidad y mundanalidad</a:t>
            </a:r>
            <a:endParaRPr lang="es-MX" sz="2200" b="1">
              <a:latin typeface="Arial" charset="0"/>
            </a:endParaRP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304800" y="1676400"/>
            <a:ext cx="858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hangingPunct="1">
              <a:buFontTx/>
              <a:buAutoNum type="romanUcPeriod" startAt="4"/>
            </a:pPr>
            <a:r>
              <a:rPr lang="es-MX" sz="2400" b="1" i="1"/>
              <a:t>Resumen</a:t>
            </a:r>
            <a:endParaRPr lang="en-US" sz="2400" b="1" i="1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838200" y="304800"/>
            <a:ext cx="8001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3600" b="1"/>
              <a:t>“No Hicieron Caso”</a:t>
            </a: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es-MX" sz="2100" i="1"/>
              <a:t>Parábola de la Fiesta de Bodas (Mateo 22:1-14)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867</TotalTime>
  <Words>1169</Words>
  <Application>Microsoft Office PowerPoint</Application>
  <PresentationFormat>Presentación en pantalla (4:3)</PresentationFormat>
  <Paragraphs>111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Verdana</vt:lpstr>
      <vt:lpstr>Wingdings</vt:lpstr>
      <vt:lpstr>Profile</vt:lpstr>
      <vt:lpstr> “No Hicieron Caso”    Parábola   De La Fiesta De Bodas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Parábola De La Fiesta De Bodas</dc:title>
  <dc:creator>Jorge Maldonado</dc:creator>
  <cp:lastModifiedBy>Mario Moreno</cp:lastModifiedBy>
  <cp:revision>14</cp:revision>
  <dcterms:created xsi:type="dcterms:W3CDTF">2007-04-10T15:35:35Z</dcterms:created>
  <dcterms:modified xsi:type="dcterms:W3CDTF">2026-06-04T00:15:14Z</dcterms:modified>
</cp:coreProperties>
</file>