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0" r:id="rId1"/>
  </p:sldMasterIdLst>
  <p:notesMasterIdLst>
    <p:notesMasterId r:id="rId10"/>
  </p:notesMasterIdLst>
  <p:handoutMasterIdLst>
    <p:handoutMasterId r:id="rId11"/>
  </p:handoutMasterIdLst>
  <p:sldIdLst>
    <p:sldId id="256" r:id="rId2"/>
    <p:sldId id="257" r:id="rId3"/>
    <p:sldId id="263" r:id="rId4"/>
    <p:sldId id="264" r:id="rId5"/>
    <p:sldId id="265" r:id="rId6"/>
    <p:sldId id="266" r:id="rId7"/>
    <p:sldId id="267" r:id="rId8"/>
    <p:sldId id="268" r:id="rId9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CC0000"/>
    <a:srgbClr val="FFFF00"/>
    <a:srgbClr val="003399"/>
    <a:srgbClr val="336699"/>
    <a:srgbClr val="008080"/>
    <a:srgbClr val="009999"/>
    <a:srgbClr val="FF99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2787"/>
    <p:restoredTop sz="90929"/>
  </p:normalViewPr>
  <p:slideViewPr>
    <p:cSldViewPr>
      <p:cViewPr varScale="1">
        <p:scale>
          <a:sx n="75" d="100"/>
          <a:sy n="75" d="100"/>
        </p:scale>
        <p:origin x="1085" y="53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endParaRPr lang="es-ES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endParaRPr lang="es-ES"/>
          </a:p>
        </p:txBody>
      </p:sp>
      <p:sp>
        <p:nvSpPr>
          <p:cNvPr id="1741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endParaRPr lang="es-ES"/>
          </a:p>
        </p:txBody>
      </p:sp>
      <p:sp>
        <p:nvSpPr>
          <p:cNvPr id="1741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fld id="{EF192748-F9EF-426F-8C84-E0A0DE7738AD}" type="slidenum">
              <a:rPr lang="es-ES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endParaRPr lang="es-ES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endParaRPr lang="es-ES"/>
          </a:p>
        </p:txBody>
      </p:sp>
      <p:sp>
        <p:nvSpPr>
          <p:cNvPr id="153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536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1536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endParaRPr lang="es-ES"/>
          </a:p>
        </p:txBody>
      </p:sp>
      <p:sp>
        <p:nvSpPr>
          <p:cNvPr id="1536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fld id="{6421E5CB-30DC-4093-81C3-8FFB1E17A686}" type="slidenum">
              <a:rPr lang="es-ES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28D7382-C662-4482-806D-4A4E8DC55017}" type="slidenum">
              <a:rPr lang="es-ES"/>
              <a:pPr/>
              <a:t>1</a:t>
            </a:fld>
            <a:endParaRPr lang="es-ES"/>
          </a:p>
        </p:txBody>
      </p:sp>
      <p:sp>
        <p:nvSpPr>
          <p:cNvPr id="215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A009053-8298-477D-A1AF-A8E16F093C58}" type="slidenum">
              <a:rPr lang="es-ES"/>
              <a:pPr/>
              <a:t>2</a:t>
            </a:fld>
            <a:endParaRPr lang="es-ES"/>
          </a:p>
        </p:txBody>
      </p:sp>
      <p:sp>
        <p:nvSpPr>
          <p:cNvPr id="22530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1" name="Rectangle 102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93B0F07-A48D-438E-9BA8-12825ED113D4}" type="slidenum">
              <a:rPr lang="es-ES"/>
              <a:pPr/>
              <a:t>3</a:t>
            </a:fld>
            <a:endParaRPr lang="es-ES"/>
          </a:p>
        </p:txBody>
      </p:sp>
      <p:sp>
        <p:nvSpPr>
          <p:cNvPr id="870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70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CAF9BDF-24F1-4E98-B9F3-5F6F5278464E}" type="slidenum">
              <a:rPr lang="es-ES"/>
              <a:pPr/>
              <a:t>4</a:t>
            </a:fld>
            <a:endParaRPr lang="es-ES"/>
          </a:p>
        </p:txBody>
      </p:sp>
      <p:sp>
        <p:nvSpPr>
          <p:cNvPr id="890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90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A8D6C2A-0500-4ED0-B465-C6050E246F31}" type="slidenum">
              <a:rPr lang="es-ES"/>
              <a:pPr/>
              <a:t>5</a:t>
            </a:fld>
            <a:endParaRPr lang="es-ES"/>
          </a:p>
        </p:txBody>
      </p:sp>
      <p:sp>
        <p:nvSpPr>
          <p:cNvPr id="911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11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FAFD79D-F7C8-4935-95CD-5CCB0E951E39}" type="slidenum">
              <a:rPr lang="es-ES"/>
              <a:pPr/>
              <a:t>6</a:t>
            </a:fld>
            <a:endParaRPr lang="es-ES"/>
          </a:p>
        </p:txBody>
      </p:sp>
      <p:sp>
        <p:nvSpPr>
          <p:cNvPr id="931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31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1DC8565-B914-4FE3-AA02-10B47E1ABC31}" type="slidenum">
              <a:rPr lang="es-ES"/>
              <a:pPr/>
              <a:t>7</a:t>
            </a:fld>
            <a:endParaRPr lang="es-ES"/>
          </a:p>
        </p:txBody>
      </p:sp>
      <p:sp>
        <p:nvSpPr>
          <p:cNvPr id="952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52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783B60D-3959-4E73-9147-0D32A9324DE5}" type="slidenum">
              <a:rPr lang="es-ES"/>
              <a:pPr/>
              <a:t>8</a:t>
            </a:fld>
            <a:endParaRPr lang="es-ES"/>
          </a:p>
        </p:txBody>
      </p:sp>
      <p:sp>
        <p:nvSpPr>
          <p:cNvPr id="972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72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 descr="Large confetti"/>
          <p:cNvSpPr>
            <a:spLocks noChangeArrowheads="1"/>
          </p:cNvSpPr>
          <p:nvPr/>
        </p:nvSpPr>
        <p:spPr bwMode="ltGray">
          <a:xfrm>
            <a:off x="484188" y="1549400"/>
            <a:ext cx="8158162" cy="1689100"/>
          </a:xfrm>
          <a:prstGeom prst="rect">
            <a:avLst/>
          </a:prstGeom>
          <a:pattFill prst="lgConfetti">
            <a:fgClr>
              <a:schemeClr val="accent2">
                <a:alpha val="50000"/>
              </a:schemeClr>
            </a:fgClr>
            <a:bgClr>
              <a:schemeClr val="folHlink"/>
            </a:bgClr>
          </a:patt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kumimoji="1" lang="es-MX"/>
          </a:p>
        </p:txBody>
      </p:sp>
      <p:sp>
        <p:nvSpPr>
          <p:cNvPr id="34819" name="AutoShape 3"/>
          <p:cNvSpPr>
            <a:spLocks noChangeArrowheads="1"/>
          </p:cNvSpPr>
          <p:nvPr/>
        </p:nvSpPr>
        <p:spPr bwMode="ltGray">
          <a:xfrm>
            <a:off x="228600" y="3206750"/>
            <a:ext cx="8686800" cy="77788"/>
          </a:xfrm>
          <a:prstGeom prst="roundRect">
            <a:avLst>
              <a:gd name="adj" fmla="val 50000"/>
            </a:avLst>
          </a:prstGeom>
          <a:solidFill>
            <a:schemeClr val="bg2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kumimoji="1" lang="es-MX"/>
          </a:p>
        </p:txBody>
      </p:sp>
      <p:sp>
        <p:nvSpPr>
          <p:cNvPr id="34820" name="AutoShape 4"/>
          <p:cNvSpPr>
            <a:spLocks noChangeArrowheads="1"/>
          </p:cNvSpPr>
          <p:nvPr/>
        </p:nvSpPr>
        <p:spPr bwMode="ltGray">
          <a:xfrm>
            <a:off x="228600" y="1482725"/>
            <a:ext cx="8686800" cy="77788"/>
          </a:xfrm>
          <a:prstGeom prst="roundRect">
            <a:avLst>
              <a:gd name="adj" fmla="val 50000"/>
            </a:avLst>
          </a:prstGeom>
          <a:solidFill>
            <a:schemeClr val="bg2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kumimoji="1" lang="es-MX"/>
          </a:p>
        </p:txBody>
      </p:sp>
      <p:sp>
        <p:nvSpPr>
          <p:cNvPr id="34821" name="AutoShape 5"/>
          <p:cNvSpPr>
            <a:spLocks noChangeArrowheads="1"/>
          </p:cNvSpPr>
          <p:nvPr/>
        </p:nvSpPr>
        <p:spPr bwMode="ltGray">
          <a:xfrm>
            <a:off x="8623300" y="1246188"/>
            <a:ext cx="77788" cy="2235200"/>
          </a:xfrm>
          <a:prstGeom prst="roundRect">
            <a:avLst>
              <a:gd name="adj" fmla="val 50000"/>
            </a:avLst>
          </a:prstGeom>
          <a:solidFill>
            <a:schemeClr val="bg2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kumimoji="1" lang="es-MX"/>
          </a:p>
        </p:txBody>
      </p:sp>
      <p:sp>
        <p:nvSpPr>
          <p:cNvPr id="34822" name="AutoShape 6"/>
          <p:cNvSpPr>
            <a:spLocks noChangeArrowheads="1"/>
          </p:cNvSpPr>
          <p:nvPr/>
        </p:nvSpPr>
        <p:spPr bwMode="ltGray">
          <a:xfrm>
            <a:off x="434975" y="1252538"/>
            <a:ext cx="77788" cy="2235200"/>
          </a:xfrm>
          <a:prstGeom prst="roundRect">
            <a:avLst>
              <a:gd name="adj" fmla="val 50000"/>
            </a:avLst>
          </a:prstGeom>
          <a:solidFill>
            <a:schemeClr val="bg2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kumimoji="1" lang="es-MX"/>
          </a:p>
        </p:txBody>
      </p:sp>
      <p:sp>
        <p:nvSpPr>
          <p:cNvPr id="34823" name="AutoShape 7"/>
          <p:cNvSpPr>
            <a:spLocks noChangeArrowheads="1"/>
          </p:cNvSpPr>
          <p:nvPr/>
        </p:nvSpPr>
        <p:spPr bwMode="ltGray">
          <a:xfrm>
            <a:off x="2830513" y="5783263"/>
            <a:ext cx="3481387" cy="77787"/>
          </a:xfrm>
          <a:prstGeom prst="roundRect">
            <a:avLst>
              <a:gd name="adj" fmla="val 50000"/>
            </a:avLst>
          </a:prstGeom>
          <a:solidFill>
            <a:schemeClr val="bg2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kumimoji="1" lang="es-MX"/>
          </a:p>
        </p:txBody>
      </p:sp>
      <p:sp>
        <p:nvSpPr>
          <p:cNvPr id="34824" name="Rectangle 8" descr="Large confetti"/>
          <p:cNvSpPr>
            <a:spLocks noChangeArrowheads="1"/>
          </p:cNvSpPr>
          <p:nvPr/>
        </p:nvSpPr>
        <p:spPr bwMode="ltGray">
          <a:xfrm>
            <a:off x="4095750" y="5734050"/>
            <a:ext cx="949325" cy="176213"/>
          </a:xfrm>
          <a:prstGeom prst="rect">
            <a:avLst/>
          </a:prstGeom>
          <a:pattFill prst="lgConfetti">
            <a:fgClr>
              <a:schemeClr val="accent2"/>
            </a:fgClr>
            <a:bgClr>
              <a:schemeClr val="folHlink"/>
            </a:bgClr>
          </a:patt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kumimoji="1" lang="es-MX"/>
          </a:p>
        </p:txBody>
      </p:sp>
      <p:sp>
        <p:nvSpPr>
          <p:cNvPr id="34825" name="Rectangle 9" descr="Large confetti"/>
          <p:cNvSpPr>
            <a:spLocks noGrp="1" noChangeArrowheads="1"/>
          </p:cNvSpPr>
          <p:nvPr>
            <p:ph type="ctrTitle"/>
          </p:nvPr>
        </p:nvSpPr>
        <p:spPr>
          <a:xfrm>
            <a:off x="685800" y="1752600"/>
            <a:ext cx="7772400" cy="1143000"/>
          </a:xfrm>
          <a:pattFill prst="lgConfetti">
            <a:fgClr>
              <a:schemeClr val="accent2"/>
            </a:fgClr>
            <a:bgClr>
              <a:schemeClr val="folHlink"/>
            </a:bgClr>
          </a:pattFill>
        </p:spPr>
        <p:txBody>
          <a:bodyPr anchor="ctr"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4826" name="Rectangle 10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7465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34827" name="Rectangle 11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fld id="{3A35791B-8655-46CC-84B0-D65BD4F9A73F}" type="datetime1">
              <a:rPr lang="es-ES"/>
              <a:pPr/>
              <a:t>03/06/2026</a:t>
            </a:fld>
            <a:endParaRPr lang="es-ES"/>
          </a:p>
        </p:txBody>
      </p:sp>
      <p:sp>
        <p:nvSpPr>
          <p:cNvPr id="34828" name="Rectangle 12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34829" name="Rectangle 13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48400"/>
            <a:ext cx="1905000" cy="457200"/>
          </a:xfrm>
          <a:noFill/>
        </p:spPr>
        <p:txBody>
          <a:bodyPr anchor="b" anchorCtr="0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8CE93EC3-F9DF-44EB-9F6D-0816C5CBA3D9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00AE9F2-9FF2-48EA-A247-9172620A2581}" type="datetime1">
              <a:rPr lang="es-ES"/>
              <a:pPr/>
              <a:t>03/06/2026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565545-A8D5-4FB2-AB86-738510D49F2E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21488" y="284163"/>
            <a:ext cx="2044700" cy="581183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84163"/>
            <a:ext cx="5983288" cy="581183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146D3AB-15F6-48A0-B173-AB2CA2311637}" type="datetime1">
              <a:rPr lang="es-ES"/>
              <a:pPr/>
              <a:t>03/06/2026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46942C5-DA80-4FFE-A4F3-13DD76C9C859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13F4708-7824-4BF6-B358-4954E9B2FD1E}" type="datetime1">
              <a:rPr lang="es-ES"/>
              <a:pPr/>
              <a:t>03/06/2026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B43304C-41B4-43AD-8F6D-3B45627BFC20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9225445-F316-465D-8926-B6140E311F26}" type="datetime1">
              <a:rPr lang="es-ES"/>
              <a:pPr/>
              <a:t>03/06/2026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B3FF2D8-BA31-4213-937A-AF2CBBA1B6D3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05000"/>
            <a:ext cx="3810000" cy="4191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05000"/>
            <a:ext cx="3810000" cy="4191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468AA32-2DAB-4939-992B-DE2B4B3E3FDB}" type="datetime1">
              <a:rPr lang="es-ES"/>
              <a:pPr/>
              <a:t>03/06/2026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EC3CB9C-AEA0-4D82-83C8-CC95F4859E79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5F3CC93-6603-4DCC-8B04-639272392712}" type="datetime1">
              <a:rPr lang="es-ES"/>
              <a:pPr/>
              <a:t>03/06/2026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40E6619-8ECA-447D-A236-78A75DFB6678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609AB50-067C-4713-8166-1C0AAA4AE3D4}" type="datetime1">
              <a:rPr lang="es-ES"/>
              <a:pPr/>
              <a:t>03/06/2026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51A4F44-BC29-4601-B534-DB2C60490B65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080EF0C-3F96-4D53-B8C5-3F728CA4F466}" type="datetime1">
              <a:rPr lang="es-ES"/>
              <a:pPr/>
              <a:t>03/06/2026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BD530C3-2A6F-45C4-9EF6-0B44B7FA3AB2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EF77F75-8709-4F3F-8534-264AD27E16BC}" type="datetime1">
              <a:rPr lang="es-ES"/>
              <a:pPr/>
              <a:t>03/06/2026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2D98A0A-1F26-4118-80A1-86612EE796B9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7F406F2-ECC9-47DF-AB94-9665AB13FB50}" type="datetime1">
              <a:rPr lang="es-ES"/>
              <a:pPr/>
              <a:t>03/06/2026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E1EB82A-19AD-472B-807F-3E859F2F42A5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 descr="Large confetti"/>
          <p:cNvSpPr>
            <a:spLocks noGrp="1" noChangeArrowheads="1"/>
          </p:cNvSpPr>
          <p:nvPr>
            <p:ph type="title"/>
          </p:nvPr>
        </p:nvSpPr>
        <p:spPr bwMode="auto">
          <a:xfrm>
            <a:off x="1093788" y="284163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s-ES"/>
              <a:t>Haga clic para modificar el estilo de título del patrón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05000"/>
            <a:ext cx="7772400" cy="419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3379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fld id="{540148FD-3F1D-4A5F-A55A-5801FB7050C5}" type="datetime1">
              <a:rPr lang="es-ES"/>
              <a:pPr/>
              <a:t>03/06/2026</a:t>
            </a:fld>
            <a:endParaRPr lang="es-ES"/>
          </a:p>
        </p:txBody>
      </p:sp>
      <p:sp>
        <p:nvSpPr>
          <p:cNvPr id="3379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s-ES"/>
          </a:p>
        </p:txBody>
      </p:sp>
      <p:sp>
        <p:nvSpPr>
          <p:cNvPr id="33798" name="Rectangle 6"/>
          <p:cNvSpPr>
            <a:spLocks noChangeArrowheads="1"/>
          </p:cNvSpPr>
          <p:nvPr/>
        </p:nvSpPr>
        <p:spPr bwMode="auto">
          <a:xfrm>
            <a:off x="304800" y="2971800"/>
            <a:ext cx="8458200" cy="87313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kumimoji="1" lang="es-MX"/>
          </a:p>
        </p:txBody>
      </p:sp>
      <p:sp>
        <p:nvSpPr>
          <p:cNvPr id="33800" name="Rectangle 8"/>
          <p:cNvSpPr>
            <a:spLocks noChangeArrowheads="1"/>
          </p:cNvSpPr>
          <p:nvPr/>
        </p:nvSpPr>
        <p:spPr bwMode="auto">
          <a:xfrm>
            <a:off x="7067550" y="6553200"/>
            <a:ext cx="2076450" cy="79375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kumimoji="1" lang="es-MX"/>
          </a:p>
        </p:txBody>
      </p:sp>
      <p:sp>
        <p:nvSpPr>
          <p:cNvPr id="33801" name="Rectangle 9" descr="Large confetti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216900" y="6248400"/>
            <a:ext cx="533400" cy="609600"/>
          </a:xfrm>
          <a:prstGeom prst="rect">
            <a:avLst/>
          </a:prstGeom>
          <a:pattFill prst="lgConfetti">
            <a:fgClr>
              <a:schemeClr val="accent2"/>
            </a:fgClr>
            <a:bgClr>
              <a:schemeClr val="folHlink"/>
            </a:bgClr>
          </a:patt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bg1"/>
                </a:solidFill>
              </a:defRPr>
            </a:lvl1pPr>
          </a:lstStyle>
          <a:p>
            <a:fld id="{F752CBF3-7B7B-420C-B40C-5011A24089BA}" type="slidenum">
              <a:rPr lang="es-ES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  <p:sldLayoutId id="2147483660" r:id="rId10"/>
    <p:sldLayoutId id="2147483661" r:id="rId11"/>
  </p:sldLayoutIdLst>
  <p:hf hdr="0" ftr="0"/>
  <p:txStyles>
    <p:titleStyle>
      <a:lvl1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SzPct val="85000"/>
        <a:buBlip>
          <a:blip r:embed="rId14"/>
        </a:buBlip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bg2"/>
        </a:buClr>
        <a:buSzPct val="70000"/>
        <a:buFont typeface="Wingdings" pitchFamily="2" charset="2"/>
        <a:buChar char="n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SzPct val="70000"/>
        <a:buFont typeface="Wingdings" pitchFamily="2" charset="2"/>
        <a:buChar char="n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SzPct val="7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1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/>
          <a:p>
            <a:fld id="{339B7694-E2BF-40AA-8366-51B95531FE30}" type="datetime1">
              <a:rPr lang="es-ES"/>
              <a:pPr/>
              <a:t>03/06/2026</a:t>
            </a:fld>
            <a:endParaRPr lang="es-ES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/>
          <a:p>
            <a:fld id="{B52FA12C-EA6C-42AD-86A6-A5E7EC0E7A9D}" type="slidenum">
              <a:rPr lang="es-ES"/>
              <a:pPr/>
              <a:t>1</a:t>
            </a:fld>
            <a:endParaRPr lang="es-ES"/>
          </a:p>
        </p:txBody>
      </p:sp>
      <p:sp>
        <p:nvSpPr>
          <p:cNvPr id="4102" name="Rectangle 6" descr="Large confetti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br>
              <a:rPr lang="es-ES"/>
            </a:br>
            <a:r>
              <a:rPr lang="es-ES" sz="6600"/>
              <a:t>La Resurrección</a:t>
            </a:r>
            <a:br>
              <a:rPr lang="es-ES"/>
            </a:br>
            <a:endParaRPr lang="es-E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ubTitle" idx="1"/>
          </p:nvPr>
        </p:nvSpPr>
        <p:spPr>
          <a:xfrm>
            <a:off x="609600" y="3746500"/>
            <a:ext cx="8077200" cy="1752600"/>
          </a:xfrm>
        </p:spPr>
        <p:txBody>
          <a:bodyPr/>
          <a:lstStyle/>
          <a:p>
            <a:r>
              <a:rPr lang="es-ES"/>
              <a:t>	</a:t>
            </a:r>
            <a:r>
              <a:rPr lang="es-ES" sz="4000" b="1" i="1">
                <a:solidFill>
                  <a:srgbClr val="CC0000"/>
                </a:solidFill>
              </a:rPr>
              <a:t>“Si el hombre muere,       ¿volverá a vivir?”</a:t>
            </a:r>
            <a:r>
              <a:rPr lang="es-ES" sz="3600" b="1"/>
              <a:t>Job 14:14</a:t>
            </a:r>
            <a:endParaRPr lang="es-ES" sz="4000" b="1" i="1"/>
          </a:p>
          <a:p>
            <a:endParaRPr lang="es-ES" sz="4000" b="1" i="1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8698C4-0891-43C7-8683-007F221D4B4E}" type="datetime1">
              <a:rPr lang="es-ES"/>
              <a:pPr/>
              <a:t>03/06/2026</a:t>
            </a:fld>
            <a:endParaRPr lang="es-ES"/>
          </a:p>
        </p:txBody>
      </p:sp>
      <p:sp>
        <p:nvSpPr>
          <p:cNvPr id="3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5ACF3-DFB7-4C30-8C54-8FB5C405D368}" type="slidenum">
              <a:rPr lang="es-ES"/>
              <a:pPr/>
              <a:t>2</a:t>
            </a:fld>
            <a:endParaRPr lang="es-E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685800" y="1905000"/>
            <a:ext cx="8229600" cy="4191000"/>
          </a:xfrm>
        </p:spPr>
        <p:txBody>
          <a:bodyPr/>
          <a:lstStyle/>
          <a:p>
            <a:pPr>
              <a:buFontTx/>
              <a:buNone/>
            </a:pPr>
            <a:endParaRPr lang="es-ES"/>
          </a:p>
          <a:p>
            <a:pPr>
              <a:buFontTx/>
              <a:buNone/>
            </a:pPr>
            <a:endParaRPr lang="es-ES"/>
          </a:p>
          <a:p>
            <a:pPr>
              <a:buFontTx/>
              <a:buNone/>
            </a:pPr>
            <a:endParaRPr lang="es-ES"/>
          </a:p>
          <a:p>
            <a:pPr>
              <a:buFontTx/>
              <a:buNone/>
            </a:pPr>
            <a:endParaRPr lang="es-ES"/>
          </a:p>
        </p:txBody>
      </p:sp>
      <p:grpSp>
        <p:nvGrpSpPr>
          <p:cNvPr id="5157" name="Group 37"/>
          <p:cNvGrpSpPr>
            <a:grpSpLocks/>
          </p:cNvGrpSpPr>
          <p:nvPr/>
        </p:nvGrpSpPr>
        <p:grpSpPr bwMode="auto">
          <a:xfrm>
            <a:off x="381000" y="0"/>
            <a:ext cx="8229600" cy="2971800"/>
            <a:chOff x="336" y="1584"/>
            <a:chExt cx="5136" cy="1824"/>
          </a:xfrm>
        </p:grpSpPr>
        <p:sp>
          <p:nvSpPr>
            <p:cNvPr id="5128" name="AutoShape 8"/>
            <p:cNvSpPr>
              <a:spLocks noChangeArrowheads="1"/>
            </p:cNvSpPr>
            <p:nvPr/>
          </p:nvSpPr>
          <p:spPr bwMode="auto">
            <a:xfrm>
              <a:off x="336" y="2208"/>
              <a:ext cx="780" cy="336"/>
            </a:xfrm>
            <a:prstGeom prst="roundRect">
              <a:avLst>
                <a:gd name="adj" fmla="val 16667"/>
              </a:avLst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29" name="Rectangle 9"/>
            <p:cNvSpPr>
              <a:spLocks noChangeArrowheads="1"/>
            </p:cNvSpPr>
            <p:nvPr/>
          </p:nvSpPr>
          <p:spPr bwMode="auto">
            <a:xfrm>
              <a:off x="384" y="2256"/>
              <a:ext cx="663" cy="24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es-ES" sz="2000" b="1">
                  <a:solidFill>
                    <a:schemeClr val="tx2"/>
                  </a:solidFill>
                </a:rPr>
                <a:t>Vida</a:t>
              </a:r>
              <a:endParaRPr lang="es-MX" sz="2000" b="1">
                <a:solidFill>
                  <a:schemeClr val="tx2"/>
                </a:solidFill>
              </a:endParaRPr>
            </a:p>
          </p:txBody>
        </p:sp>
        <p:sp>
          <p:nvSpPr>
            <p:cNvPr id="5130" name="AutoShape 10"/>
            <p:cNvSpPr>
              <a:spLocks noChangeArrowheads="1"/>
            </p:cNvSpPr>
            <p:nvPr/>
          </p:nvSpPr>
          <p:spPr bwMode="auto">
            <a:xfrm>
              <a:off x="336" y="2544"/>
              <a:ext cx="780" cy="336"/>
            </a:xfrm>
            <a:prstGeom prst="roundRect">
              <a:avLst>
                <a:gd name="adj" fmla="val 16667"/>
              </a:avLst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31" name="Rectangle 11"/>
            <p:cNvSpPr>
              <a:spLocks noChangeArrowheads="1"/>
            </p:cNvSpPr>
            <p:nvPr/>
          </p:nvSpPr>
          <p:spPr bwMode="auto">
            <a:xfrm>
              <a:off x="336" y="2592"/>
              <a:ext cx="780" cy="24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es-ES" sz="2000" b="1">
                  <a:solidFill>
                    <a:schemeClr val="tx2"/>
                  </a:solidFill>
                </a:rPr>
                <a:t>Muerte</a:t>
              </a:r>
              <a:endParaRPr lang="es-MX" sz="2000" b="1">
                <a:solidFill>
                  <a:schemeClr val="tx2"/>
                </a:solidFill>
              </a:endParaRPr>
            </a:p>
          </p:txBody>
        </p:sp>
        <p:sp>
          <p:nvSpPr>
            <p:cNvPr id="5132" name="Line 12"/>
            <p:cNvSpPr>
              <a:spLocks noChangeShapeType="1"/>
            </p:cNvSpPr>
            <p:nvPr/>
          </p:nvSpPr>
          <p:spPr bwMode="auto">
            <a:xfrm>
              <a:off x="816" y="2544"/>
              <a:ext cx="288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33" name="Oval 13"/>
            <p:cNvSpPr>
              <a:spLocks noChangeArrowheads="1"/>
            </p:cNvSpPr>
            <p:nvPr/>
          </p:nvSpPr>
          <p:spPr bwMode="auto">
            <a:xfrm>
              <a:off x="1296" y="2112"/>
              <a:ext cx="816" cy="912"/>
            </a:xfrm>
            <a:prstGeom prst="ellips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34" name="Rectangle 14"/>
            <p:cNvSpPr>
              <a:spLocks noChangeArrowheads="1"/>
            </p:cNvSpPr>
            <p:nvPr/>
          </p:nvSpPr>
          <p:spPr bwMode="auto">
            <a:xfrm>
              <a:off x="1344" y="2256"/>
              <a:ext cx="672" cy="24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es-ES" sz="2000" b="1">
                  <a:solidFill>
                    <a:schemeClr val="tx2"/>
                  </a:solidFill>
                </a:rPr>
                <a:t>Paraiso</a:t>
              </a:r>
              <a:endParaRPr lang="es-MX" sz="2000" b="1">
                <a:solidFill>
                  <a:schemeClr val="tx2"/>
                </a:solidFill>
              </a:endParaRPr>
            </a:p>
          </p:txBody>
        </p:sp>
        <p:sp>
          <p:nvSpPr>
            <p:cNvPr id="5135" name="Rectangle 15"/>
            <p:cNvSpPr>
              <a:spLocks noChangeArrowheads="1"/>
            </p:cNvSpPr>
            <p:nvPr/>
          </p:nvSpPr>
          <p:spPr bwMode="auto">
            <a:xfrm>
              <a:off x="1296" y="2592"/>
              <a:ext cx="816" cy="24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es-ES" sz="2000" b="1">
                  <a:solidFill>
                    <a:schemeClr val="tx2"/>
                  </a:solidFill>
                </a:rPr>
                <a:t>Tormento</a:t>
              </a:r>
              <a:endParaRPr lang="es-MX" sz="2000" b="1">
                <a:solidFill>
                  <a:schemeClr val="tx2"/>
                </a:solidFill>
              </a:endParaRPr>
            </a:p>
          </p:txBody>
        </p:sp>
        <p:sp>
          <p:nvSpPr>
            <p:cNvPr id="5138" name="Line 18"/>
            <p:cNvSpPr>
              <a:spLocks noChangeShapeType="1"/>
            </p:cNvSpPr>
            <p:nvPr/>
          </p:nvSpPr>
          <p:spPr bwMode="auto">
            <a:xfrm>
              <a:off x="2400" y="2544"/>
              <a:ext cx="1" cy="19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39" name="Line 19"/>
            <p:cNvSpPr>
              <a:spLocks noChangeShapeType="1"/>
            </p:cNvSpPr>
            <p:nvPr/>
          </p:nvSpPr>
          <p:spPr bwMode="auto">
            <a:xfrm flipV="1">
              <a:off x="2832" y="2352"/>
              <a:ext cx="1" cy="19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42" name="Line 22"/>
            <p:cNvSpPr>
              <a:spLocks noChangeShapeType="1"/>
            </p:cNvSpPr>
            <p:nvPr/>
          </p:nvSpPr>
          <p:spPr bwMode="auto">
            <a:xfrm>
              <a:off x="3264" y="2544"/>
              <a:ext cx="1" cy="19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43" name="Rectangle 23"/>
            <p:cNvSpPr>
              <a:spLocks noChangeArrowheads="1"/>
            </p:cNvSpPr>
            <p:nvPr/>
          </p:nvSpPr>
          <p:spPr bwMode="auto">
            <a:xfrm>
              <a:off x="3696" y="1776"/>
              <a:ext cx="528" cy="1392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44" name="Text Box 24"/>
            <p:cNvSpPr txBox="1">
              <a:spLocks noChangeArrowheads="1"/>
            </p:cNvSpPr>
            <p:nvPr/>
          </p:nvSpPr>
          <p:spPr bwMode="auto">
            <a:xfrm>
              <a:off x="3744" y="1920"/>
              <a:ext cx="192" cy="1179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s-MX" sz="2000" b="1"/>
                <a:t>Juicio</a:t>
              </a:r>
            </a:p>
          </p:txBody>
        </p:sp>
        <p:sp>
          <p:nvSpPr>
            <p:cNvPr id="5145" name="Line 25"/>
            <p:cNvSpPr>
              <a:spLocks noChangeShapeType="1"/>
            </p:cNvSpPr>
            <p:nvPr/>
          </p:nvSpPr>
          <p:spPr bwMode="auto">
            <a:xfrm flipV="1">
              <a:off x="4224" y="2016"/>
              <a:ext cx="528" cy="528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46" name="Line 26"/>
            <p:cNvSpPr>
              <a:spLocks noChangeShapeType="1"/>
            </p:cNvSpPr>
            <p:nvPr/>
          </p:nvSpPr>
          <p:spPr bwMode="auto">
            <a:xfrm>
              <a:off x="4224" y="2544"/>
              <a:ext cx="528" cy="43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47" name="Oval 27"/>
            <p:cNvSpPr>
              <a:spLocks noChangeArrowheads="1"/>
            </p:cNvSpPr>
            <p:nvPr/>
          </p:nvSpPr>
          <p:spPr bwMode="auto">
            <a:xfrm>
              <a:off x="4704" y="1584"/>
              <a:ext cx="768" cy="528"/>
            </a:xfrm>
            <a:prstGeom prst="ellips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49" name="Oval 29"/>
            <p:cNvSpPr>
              <a:spLocks noChangeArrowheads="1"/>
            </p:cNvSpPr>
            <p:nvPr/>
          </p:nvSpPr>
          <p:spPr bwMode="auto">
            <a:xfrm>
              <a:off x="4704" y="2880"/>
              <a:ext cx="720" cy="528"/>
            </a:xfrm>
            <a:prstGeom prst="ellips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50" name="Rectangle 30"/>
            <p:cNvSpPr>
              <a:spLocks noChangeArrowheads="1"/>
            </p:cNvSpPr>
            <p:nvPr/>
          </p:nvSpPr>
          <p:spPr bwMode="auto">
            <a:xfrm>
              <a:off x="4800" y="1622"/>
              <a:ext cx="624" cy="431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es-MX" sz="2000" b="1">
                  <a:solidFill>
                    <a:schemeClr val="tx2"/>
                  </a:solidFill>
                </a:rPr>
                <a:t>Vida Eterna</a:t>
              </a:r>
            </a:p>
          </p:txBody>
        </p:sp>
        <p:sp>
          <p:nvSpPr>
            <p:cNvPr id="5151" name="Rectangle 31"/>
            <p:cNvSpPr>
              <a:spLocks noChangeArrowheads="1"/>
            </p:cNvSpPr>
            <p:nvPr/>
          </p:nvSpPr>
          <p:spPr bwMode="auto">
            <a:xfrm>
              <a:off x="4752" y="2928"/>
              <a:ext cx="672" cy="43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es-MX" sz="2000" b="1">
                  <a:solidFill>
                    <a:schemeClr val="tx2"/>
                  </a:solidFill>
                </a:rPr>
                <a:t>Muerte Eterna</a:t>
              </a:r>
            </a:p>
          </p:txBody>
        </p:sp>
        <p:sp>
          <p:nvSpPr>
            <p:cNvPr id="5152" name="Rectangle 32"/>
            <p:cNvSpPr>
              <a:spLocks noChangeArrowheads="1"/>
            </p:cNvSpPr>
            <p:nvPr/>
          </p:nvSpPr>
          <p:spPr bwMode="auto">
            <a:xfrm>
              <a:off x="2064" y="2688"/>
              <a:ext cx="900" cy="505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/>
              <a:r>
                <a:rPr lang="es-MX" b="1">
                  <a:solidFill>
                    <a:srgbClr val="CC0000"/>
                  </a:solidFill>
                </a:rPr>
                <a:t>Segunda Venida</a:t>
              </a:r>
            </a:p>
          </p:txBody>
        </p:sp>
        <p:sp>
          <p:nvSpPr>
            <p:cNvPr id="5153" name="Rectangle 33"/>
            <p:cNvSpPr>
              <a:spLocks noChangeArrowheads="1"/>
            </p:cNvSpPr>
            <p:nvPr/>
          </p:nvSpPr>
          <p:spPr bwMode="auto">
            <a:xfrm>
              <a:off x="2208" y="1920"/>
              <a:ext cx="1620" cy="291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es-MX" sz="2500" b="1">
                  <a:solidFill>
                    <a:srgbClr val="CC0000"/>
                  </a:solidFill>
                </a:rPr>
                <a:t>La Resurrección</a:t>
              </a:r>
            </a:p>
          </p:txBody>
        </p:sp>
        <p:sp>
          <p:nvSpPr>
            <p:cNvPr id="5154" name="Rectangle 34"/>
            <p:cNvSpPr>
              <a:spLocks noChangeArrowheads="1"/>
            </p:cNvSpPr>
            <p:nvPr/>
          </p:nvSpPr>
          <p:spPr bwMode="auto">
            <a:xfrm>
              <a:off x="2928" y="2688"/>
              <a:ext cx="900" cy="431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es-MX" sz="2000" b="1">
                  <a:solidFill>
                    <a:schemeClr val="tx2"/>
                  </a:solidFill>
                </a:rPr>
                <a:t>Fin Del Mundo</a:t>
              </a:r>
            </a:p>
          </p:txBody>
        </p:sp>
        <p:sp>
          <p:nvSpPr>
            <p:cNvPr id="5156" name="Text Box 36"/>
            <p:cNvSpPr txBox="1">
              <a:spLocks noChangeArrowheads="1"/>
            </p:cNvSpPr>
            <p:nvPr/>
          </p:nvSpPr>
          <p:spPr bwMode="auto">
            <a:xfrm>
              <a:off x="3936" y="2102"/>
              <a:ext cx="192" cy="99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s-MX" sz="2000" b="1"/>
                <a:t>Final</a:t>
              </a:r>
            </a:p>
          </p:txBody>
        </p:sp>
      </p:grpSp>
      <p:sp>
        <p:nvSpPr>
          <p:cNvPr id="5162" name="Line 42"/>
          <p:cNvSpPr>
            <a:spLocks noChangeShapeType="1"/>
          </p:cNvSpPr>
          <p:nvPr/>
        </p:nvSpPr>
        <p:spPr bwMode="auto">
          <a:xfrm flipH="1" flipV="1">
            <a:off x="4419600" y="990600"/>
            <a:ext cx="0" cy="609600"/>
          </a:xfrm>
          <a:prstGeom prst="line">
            <a:avLst/>
          </a:prstGeom>
          <a:noFill/>
          <a:ln w="114300">
            <a:solidFill>
              <a:srgbClr val="CC0000"/>
            </a:solidFill>
            <a:round/>
            <a:headEnd/>
            <a:tailEnd type="triangle" w="med" len="med"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5163" name="Rectangle 43"/>
          <p:cNvSpPr>
            <a:spLocks noChangeArrowheads="1"/>
          </p:cNvSpPr>
          <p:nvPr/>
        </p:nvSpPr>
        <p:spPr bwMode="auto">
          <a:xfrm>
            <a:off x="304800" y="3048000"/>
            <a:ext cx="8458200" cy="297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457200" indent="-457200" algn="ctr">
              <a:spcBef>
                <a:spcPct val="20000"/>
              </a:spcBef>
              <a:buSzPct val="85000"/>
            </a:pPr>
            <a:r>
              <a:rPr lang="es-ES" sz="4000" b="1">
                <a:latin typeface="Georgia" pitchFamily="18" charset="0"/>
              </a:rPr>
              <a:t> </a:t>
            </a:r>
          </a:p>
        </p:txBody>
      </p:sp>
      <p:sp>
        <p:nvSpPr>
          <p:cNvPr id="5164" name="Rectangle 44"/>
          <p:cNvSpPr>
            <a:spLocks noChangeArrowheads="1"/>
          </p:cNvSpPr>
          <p:nvPr/>
        </p:nvSpPr>
        <p:spPr bwMode="auto">
          <a:xfrm>
            <a:off x="381000" y="3505200"/>
            <a:ext cx="8458200" cy="1889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eaLnBrk="0" hangingPunct="0"/>
            <a:r>
              <a:rPr kumimoji="1" lang="en-US" sz="3200" b="1">
                <a:solidFill>
                  <a:srgbClr val="000000"/>
                </a:solidFill>
              </a:rPr>
              <a:t>Fue aquel hombre justo de la tierra de Uz, quien hizo la pregunta, </a:t>
            </a:r>
            <a:r>
              <a:rPr kumimoji="1" lang="en-US" sz="3200" b="1">
                <a:solidFill>
                  <a:srgbClr val="CC0000"/>
                </a:solidFill>
              </a:rPr>
              <a:t>“Si el hombre muere, ¿volverá a vivir?”</a:t>
            </a:r>
            <a:r>
              <a:rPr kumimoji="1" lang="en-US" sz="3200" b="1">
                <a:solidFill>
                  <a:srgbClr val="000000"/>
                </a:solidFill>
              </a:rPr>
              <a:t> (Job 14:14).</a:t>
            </a:r>
            <a:r>
              <a:rPr kumimoji="1" lang="en-US" sz="1000" b="1">
                <a:solidFill>
                  <a:srgbClr val="000000"/>
                </a:solidFill>
              </a:rPr>
              <a:t>  </a:t>
            </a:r>
          </a:p>
          <a:p>
            <a:pPr eaLnBrk="0" hangingPunct="0"/>
            <a:endParaRPr kumimoji="1" lang="en-US" sz="2800" b="1"/>
          </a:p>
        </p:txBody>
      </p:sp>
    </p:spTree>
  </p:cSld>
  <p:clrMapOvr>
    <a:masterClrMapping/>
  </p:clrMapOvr>
  <p:transition>
    <p:cut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BF1F8-F5CB-4864-953B-D767F6D4DE0B}" type="datetime1">
              <a:rPr lang="es-ES"/>
              <a:pPr/>
              <a:t>03/06/2026</a:t>
            </a:fld>
            <a:endParaRPr lang="es-ES"/>
          </a:p>
        </p:txBody>
      </p:sp>
      <p:sp>
        <p:nvSpPr>
          <p:cNvPr id="3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2A2FA2-319F-48D6-867B-588E30709CF3}" type="slidenum">
              <a:rPr lang="es-ES"/>
              <a:pPr/>
              <a:t>3</a:t>
            </a:fld>
            <a:endParaRPr lang="es-ES"/>
          </a:p>
        </p:txBody>
      </p:sp>
      <p:sp>
        <p:nvSpPr>
          <p:cNvPr id="8601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1905000"/>
            <a:ext cx="8229600" cy="4191000"/>
          </a:xfrm>
        </p:spPr>
        <p:txBody>
          <a:bodyPr/>
          <a:lstStyle/>
          <a:p>
            <a:pPr>
              <a:buFontTx/>
              <a:buNone/>
            </a:pPr>
            <a:endParaRPr lang="es-ES"/>
          </a:p>
          <a:p>
            <a:pPr>
              <a:buFontTx/>
              <a:buNone/>
            </a:pPr>
            <a:endParaRPr lang="es-ES"/>
          </a:p>
          <a:p>
            <a:pPr>
              <a:buFontTx/>
              <a:buNone/>
            </a:pPr>
            <a:endParaRPr lang="es-ES"/>
          </a:p>
          <a:p>
            <a:pPr>
              <a:buFontTx/>
              <a:buNone/>
            </a:pPr>
            <a:endParaRPr lang="es-ES"/>
          </a:p>
        </p:txBody>
      </p:sp>
      <p:grpSp>
        <p:nvGrpSpPr>
          <p:cNvPr id="86019" name="Group 3"/>
          <p:cNvGrpSpPr>
            <a:grpSpLocks/>
          </p:cNvGrpSpPr>
          <p:nvPr/>
        </p:nvGrpSpPr>
        <p:grpSpPr bwMode="auto">
          <a:xfrm>
            <a:off x="381000" y="0"/>
            <a:ext cx="8229600" cy="2971800"/>
            <a:chOff x="336" y="1584"/>
            <a:chExt cx="5136" cy="1824"/>
          </a:xfrm>
        </p:grpSpPr>
        <p:sp>
          <p:nvSpPr>
            <p:cNvPr id="86020" name="AutoShape 4"/>
            <p:cNvSpPr>
              <a:spLocks noChangeArrowheads="1"/>
            </p:cNvSpPr>
            <p:nvPr/>
          </p:nvSpPr>
          <p:spPr bwMode="auto">
            <a:xfrm>
              <a:off x="336" y="2208"/>
              <a:ext cx="780" cy="336"/>
            </a:xfrm>
            <a:prstGeom prst="roundRect">
              <a:avLst>
                <a:gd name="adj" fmla="val 16667"/>
              </a:avLst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021" name="Rectangle 5"/>
            <p:cNvSpPr>
              <a:spLocks noChangeArrowheads="1"/>
            </p:cNvSpPr>
            <p:nvPr/>
          </p:nvSpPr>
          <p:spPr bwMode="auto">
            <a:xfrm>
              <a:off x="384" y="2256"/>
              <a:ext cx="663" cy="24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es-ES" sz="2000" b="1">
                  <a:solidFill>
                    <a:schemeClr val="tx2"/>
                  </a:solidFill>
                </a:rPr>
                <a:t>Vida</a:t>
              </a:r>
              <a:endParaRPr lang="es-MX" sz="2000" b="1">
                <a:solidFill>
                  <a:schemeClr val="tx2"/>
                </a:solidFill>
              </a:endParaRPr>
            </a:p>
          </p:txBody>
        </p:sp>
        <p:sp>
          <p:nvSpPr>
            <p:cNvPr id="86022" name="AutoShape 6"/>
            <p:cNvSpPr>
              <a:spLocks noChangeArrowheads="1"/>
            </p:cNvSpPr>
            <p:nvPr/>
          </p:nvSpPr>
          <p:spPr bwMode="auto">
            <a:xfrm>
              <a:off x="336" y="2544"/>
              <a:ext cx="780" cy="336"/>
            </a:xfrm>
            <a:prstGeom prst="roundRect">
              <a:avLst>
                <a:gd name="adj" fmla="val 16667"/>
              </a:avLst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023" name="Rectangle 7"/>
            <p:cNvSpPr>
              <a:spLocks noChangeArrowheads="1"/>
            </p:cNvSpPr>
            <p:nvPr/>
          </p:nvSpPr>
          <p:spPr bwMode="auto">
            <a:xfrm>
              <a:off x="336" y="2592"/>
              <a:ext cx="780" cy="24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es-ES" sz="2000" b="1">
                  <a:solidFill>
                    <a:schemeClr val="tx2"/>
                  </a:solidFill>
                </a:rPr>
                <a:t>Muerte</a:t>
              </a:r>
              <a:endParaRPr lang="es-MX" sz="2000" b="1">
                <a:solidFill>
                  <a:schemeClr val="tx2"/>
                </a:solidFill>
              </a:endParaRPr>
            </a:p>
          </p:txBody>
        </p:sp>
        <p:sp>
          <p:nvSpPr>
            <p:cNvPr id="86024" name="Line 8"/>
            <p:cNvSpPr>
              <a:spLocks noChangeShapeType="1"/>
            </p:cNvSpPr>
            <p:nvPr/>
          </p:nvSpPr>
          <p:spPr bwMode="auto">
            <a:xfrm>
              <a:off x="816" y="2544"/>
              <a:ext cx="288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86025" name="Oval 9"/>
            <p:cNvSpPr>
              <a:spLocks noChangeArrowheads="1"/>
            </p:cNvSpPr>
            <p:nvPr/>
          </p:nvSpPr>
          <p:spPr bwMode="auto">
            <a:xfrm>
              <a:off x="1296" y="2112"/>
              <a:ext cx="816" cy="912"/>
            </a:xfrm>
            <a:prstGeom prst="ellips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026" name="Rectangle 10"/>
            <p:cNvSpPr>
              <a:spLocks noChangeArrowheads="1"/>
            </p:cNvSpPr>
            <p:nvPr/>
          </p:nvSpPr>
          <p:spPr bwMode="auto">
            <a:xfrm>
              <a:off x="1344" y="2256"/>
              <a:ext cx="672" cy="24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es-ES" sz="2000" b="1">
                  <a:solidFill>
                    <a:schemeClr val="tx2"/>
                  </a:solidFill>
                </a:rPr>
                <a:t>Paraiso</a:t>
              </a:r>
              <a:endParaRPr lang="es-MX" sz="2000" b="1">
                <a:solidFill>
                  <a:schemeClr val="tx2"/>
                </a:solidFill>
              </a:endParaRPr>
            </a:p>
          </p:txBody>
        </p:sp>
        <p:sp>
          <p:nvSpPr>
            <p:cNvPr id="86027" name="Rectangle 11"/>
            <p:cNvSpPr>
              <a:spLocks noChangeArrowheads="1"/>
            </p:cNvSpPr>
            <p:nvPr/>
          </p:nvSpPr>
          <p:spPr bwMode="auto">
            <a:xfrm>
              <a:off x="1296" y="2592"/>
              <a:ext cx="816" cy="24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es-ES" sz="2000" b="1">
                  <a:solidFill>
                    <a:schemeClr val="tx2"/>
                  </a:solidFill>
                </a:rPr>
                <a:t>Tormento</a:t>
              </a:r>
              <a:endParaRPr lang="es-MX" sz="2000" b="1">
                <a:solidFill>
                  <a:schemeClr val="tx2"/>
                </a:solidFill>
              </a:endParaRPr>
            </a:p>
          </p:txBody>
        </p:sp>
        <p:sp>
          <p:nvSpPr>
            <p:cNvPr id="86028" name="Line 12"/>
            <p:cNvSpPr>
              <a:spLocks noChangeShapeType="1"/>
            </p:cNvSpPr>
            <p:nvPr/>
          </p:nvSpPr>
          <p:spPr bwMode="auto">
            <a:xfrm>
              <a:off x="2400" y="2544"/>
              <a:ext cx="1" cy="19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86029" name="Line 13"/>
            <p:cNvSpPr>
              <a:spLocks noChangeShapeType="1"/>
            </p:cNvSpPr>
            <p:nvPr/>
          </p:nvSpPr>
          <p:spPr bwMode="auto">
            <a:xfrm flipV="1">
              <a:off x="2832" y="2352"/>
              <a:ext cx="1" cy="19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86030" name="Line 14"/>
            <p:cNvSpPr>
              <a:spLocks noChangeShapeType="1"/>
            </p:cNvSpPr>
            <p:nvPr/>
          </p:nvSpPr>
          <p:spPr bwMode="auto">
            <a:xfrm>
              <a:off x="3264" y="2544"/>
              <a:ext cx="1" cy="19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86031" name="Rectangle 15"/>
            <p:cNvSpPr>
              <a:spLocks noChangeArrowheads="1"/>
            </p:cNvSpPr>
            <p:nvPr/>
          </p:nvSpPr>
          <p:spPr bwMode="auto">
            <a:xfrm>
              <a:off x="3696" y="1776"/>
              <a:ext cx="528" cy="1392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032" name="Text Box 16"/>
            <p:cNvSpPr txBox="1">
              <a:spLocks noChangeArrowheads="1"/>
            </p:cNvSpPr>
            <p:nvPr/>
          </p:nvSpPr>
          <p:spPr bwMode="auto">
            <a:xfrm>
              <a:off x="3744" y="1920"/>
              <a:ext cx="192" cy="1179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s-MX" sz="2000" b="1"/>
                <a:t>Juicio</a:t>
              </a:r>
            </a:p>
          </p:txBody>
        </p:sp>
        <p:sp>
          <p:nvSpPr>
            <p:cNvPr id="86033" name="Line 17"/>
            <p:cNvSpPr>
              <a:spLocks noChangeShapeType="1"/>
            </p:cNvSpPr>
            <p:nvPr/>
          </p:nvSpPr>
          <p:spPr bwMode="auto">
            <a:xfrm flipV="1">
              <a:off x="4224" y="2016"/>
              <a:ext cx="528" cy="528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86034" name="Line 18"/>
            <p:cNvSpPr>
              <a:spLocks noChangeShapeType="1"/>
            </p:cNvSpPr>
            <p:nvPr/>
          </p:nvSpPr>
          <p:spPr bwMode="auto">
            <a:xfrm>
              <a:off x="4224" y="2544"/>
              <a:ext cx="528" cy="43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86035" name="Oval 19"/>
            <p:cNvSpPr>
              <a:spLocks noChangeArrowheads="1"/>
            </p:cNvSpPr>
            <p:nvPr/>
          </p:nvSpPr>
          <p:spPr bwMode="auto">
            <a:xfrm>
              <a:off x="4704" y="1584"/>
              <a:ext cx="768" cy="528"/>
            </a:xfrm>
            <a:prstGeom prst="ellips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036" name="Oval 20"/>
            <p:cNvSpPr>
              <a:spLocks noChangeArrowheads="1"/>
            </p:cNvSpPr>
            <p:nvPr/>
          </p:nvSpPr>
          <p:spPr bwMode="auto">
            <a:xfrm>
              <a:off x="4704" y="2880"/>
              <a:ext cx="720" cy="528"/>
            </a:xfrm>
            <a:prstGeom prst="ellips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037" name="Rectangle 21"/>
            <p:cNvSpPr>
              <a:spLocks noChangeArrowheads="1"/>
            </p:cNvSpPr>
            <p:nvPr/>
          </p:nvSpPr>
          <p:spPr bwMode="auto">
            <a:xfrm>
              <a:off x="4800" y="1622"/>
              <a:ext cx="624" cy="431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es-MX" sz="2000" b="1">
                  <a:solidFill>
                    <a:schemeClr val="tx2"/>
                  </a:solidFill>
                </a:rPr>
                <a:t>Vida Eterna</a:t>
              </a:r>
            </a:p>
          </p:txBody>
        </p:sp>
        <p:sp>
          <p:nvSpPr>
            <p:cNvPr id="86038" name="Rectangle 22"/>
            <p:cNvSpPr>
              <a:spLocks noChangeArrowheads="1"/>
            </p:cNvSpPr>
            <p:nvPr/>
          </p:nvSpPr>
          <p:spPr bwMode="auto">
            <a:xfrm>
              <a:off x="4752" y="2928"/>
              <a:ext cx="672" cy="43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es-MX" sz="2000" b="1">
                  <a:solidFill>
                    <a:schemeClr val="tx2"/>
                  </a:solidFill>
                </a:rPr>
                <a:t>Muerte Eterna</a:t>
              </a:r>
            </a:p>
          </p:txBody>
        </p:sp>
        <p:sp>
          <p:nvSpPr>
            <p:cNvPr id="86039" name="Rectangle 23"/>
            <p:cNvSpPr>
              <a:spLocks noChangeArrowheads="1"/>
            </p:cNvSpPr>
            <p:nvPr/>
          </p:nvSpPr>
          <p:spPr bwMode="auto">
            <a:xfrm>
              <a:off x="2064" y="2688"/>
              <a:ext cx="900" cy="505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/>
              <a:r>
                <a:rPr lang="es-MX" b="1">
                  <a:solidFill>
                    <a:srgbClr val="CC0000"/>
                  </a:solidFill>
                </a:rPr>
                <a:t>Segunda Venida</a:t>
              </a:r>
            </a:p>
          </p:txBody>
        </p:sp>
        <p:sp>
          <p:nvSpPr>
            <p:cNvPr id="86040" name="Rectangle 24"/>
            <p:cNvSpPr>
              <a:spLocks noChangeArrowheads="1"/>
            </p:cNvSpPr>
            <p:nvPr/>
          </p:nvSpPr>
          <p:spPr bwMode="auto">
            <a:xfrm>
              <a:off x="2208" y="1920"/>
              <a:ext cx="1620" cy="291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es-MX" sz="2500" b="1">
                  <a:solidFill>
                    <a:srgbClr val="CC0000"/>
                  </a:solidFill>
                </a:rPr>
                <a:t>La Resurrección</a:t>
              </a:r>
            </a:p>
          </p:txBody>
        </p:sp>
        <p:sp>
          <p:nvSpPr>
            <p:cNvPr id="86041" name="Rectangle 25"/>
            <p:cNvSpPr>
              <a:spLocks noChangeArrowheads="1"/>
            </p:cNvSpPr>
            <p:nvPr/>
          </p:nvSpPr>
          <p:spPr bwMode="auto">
            <a:xfrm>
              <a:off x="2928" y="2688"/>
              <a:ext cx="900" cy="431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es-MX" sz="2000" b="1">
                  <a:solidFill>
                    <a:schemeClr val="tx2"/>
                  </a:solidFill>
                </a:rPr>
                <a:t>Fin Del Mundo</a:t>
              </a:r>
            </a:p>
          </p:txBody>
        </p:sp>
        <p:sp>
          <p:nvSpPr>
            <p:cNvPr id="86042" name="Text Box 26"/>
            <p:cNvSpPr txBox="1">
              <a:spLocks noChangeArrowheads="1"/>
            </p:cNvSpPr>
            <p:nvPr/>
          </p:nvSpPr>
          <p:spPr bwMode="auto">
            <a:xfrm>
              <a:off x="3936" y="2102"/>
              <a:ext cx="192" cy="99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s-MX" sz="2000" b="1"/>
                <a:t>Final</a:t>
              </a:r>
            </a:p>
          </p:txBody>
        </p:sp>
      </p:grpSp>
      <p:sp>
        <p:nvSpPr>
          <p:cNvPr id="86043" name="Line 27"/>
          <p:cNvSpPr>
            <a:spLocks noChangeShapeType="1"/>
          </p:cNvSpPr>
          <p:nvPr/>
        </p:nvSpPr>
        <p:spPr bwMode="auto">
          <a:xfrm flipH="1" flipV="1">
            <a:off x="4419600" y="990600"/>
            <a:ext cx="0" cy="609600"/>
          </a:xfrm>
          <a:prstGeom prst="line">
            <a:avLst/>
          </a:prstGeom>
          <a:noFill/>
          <a:ln w="114300">
            <a:solidFill>
              <a:srgbClr val="CC0000"/>
            </a:solidFill>
            <a:round/>
            <a:headEnd/>
            <a:tailEnd type="triangle" w="med" len="med"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86044" name="Rectangle 28"/>
          <p:cNvSpPr>
            <a:spLocks noChangeArrowheads="1"/>
          </p:cNvSpPr>
          <p:nvPr/>
        </p:nvSpPr>
        <p:spPr bwMode="auto">
          <a:xfrm>
            <a:off x="304800" y="3048000"/>
            <a:ext cx="8458200" cy="297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457200" indent="-457200" algn="ctr">
              <a:spcBef>
                <a:spcPct val="20000"/>
              </a:spcBef>
              <a:buSzPct val="85000"/>
            </a:pPr>
            <a:r>
              <a:rPr lang="es-ES" sz="4000" b="1">
                <a:latin typeface="Georgia" pitchFamily="18" charset="0"/>
              </a:rPr>
              <a:t> </a:t>
            </a:r>
          </a:p>
        </p:txBody>
      </p:sp>
      <p:sp>
        <p:nvSpPr>
          <p:cNvPr id="86045" name="Rectangle 29"/>
          <p:cNvSpPr>
            <a:spLocks noChangeArrowheads="1"/>
          </p:cNvSpPr>
          <p:nvPr/>
        </p:nvSpPr>
        <p:spPr bwMode="auto">
          <a:xfrm>
            <a:off x="228600" y="3124200"/>
            <a:ext cx="8686800" cy="3568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eaLnBrk="0" hangingPunct="0"/>
            <a:r>
              <a:rPr kumimoji="1" lang="en-US" sz="1000" b="1">
                <a:solidFill>
                  <a:srgbClr val="000000"/>
                </a:solidFill>
              </a:rPr>
              <a:t>  </a:t>
            </a:r>
          </a:p>
          <a:p>
            <a:pPr eaLnBrk="0" hangingPunct="0"/>
            <a:r>
              <a:rPr kumimoji="1" lang="es-MX" sz="2800" b="1">
                <a:solidFill>
                  <a:srgbClr val="000000"/>
                </a:solidFill>
                <a:latin typeface="Georgia" pitchFamily="18" charset="0"/>
              </a:rPr>
              <a:t>Esta pregunta no quedó sin ser contestada.  Job dice, </a:t>
            </a:r>
            <a:r>
              <a:rPr kumimoji="1" lang="es-MX" sz="2800" b="1" i="1">
                <a:solidFill>
                  <a:srgbClr val="CC0000"/>
                </a:solidFill>
                <a:latin typeface="Georgia" pitchFamily="18" charset="0"/>
              </a:rPr>
              <a:t>“Yo sé que mi Redentor vive, y al final se levantará sobre el polvo.  Y después de deshecha mi piel, aun en mi carne veré a Dios; al cual yo mismo contemplaré, y a quien mis ojos verán, y no los de otro.  ¡Desfallece mi corazón dentro de mí!”</a:t>
            </a:r>
            <a:r>
              <a:rPr kumimoji="1" lang="es-MX" sz="2800" b="1" i="1">
                <a:solidFill>
                  <a:srgbClr val="000000"/>
                </a:solidFill>
                <a:latin typeface="Georgia" pitchFamily="18" charset="0"/>
              </a:rPr>
              <a:t> </a:t>
            </a:r>
            <a:r>
              <a:rPr kumimoji="1" lang="es-MX" sz="2800" b="1">
                <a:solidFill>
                  <a:srgbClr val="000000"/>
                </a:solidFill>
                <a:latin typeface="Georgia" pitchFamily="18" charset="0"/>
              </a:rPr>
              <a:t>(Job 19:25-27)</a:t>
            </a:r>
          </a:p>
          <a:p>
            <a:pPr eaLnBrk="0" hangingPunct="0"/>
            <a:endParaRPr kumimoji="1" lang="en-US" sz="2800" b="1"/>
          </a:p>
        </p:txBody>
      </p:sp>
    </p:spTree>
  </p:cSld>
  <p:clrMapOvr>
    <a:masterClrMapping/>
  </p:clrMapOvr>
  <p:transition>
    <p:cut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265A5E-3625-4E10-88A6-5902ACB205C3}" type="datetime1">
              <a:rPr lang="es-ES"/>
              <a:pPr/>
              <a:t>03/06/2026</a:t>
            </a:fld>
            <a:endParaRPr lang="es-ES"/>
          </a:p>
        </p:txBody>
      </p:sp>
      <p:sp>
        <p:nvSpPr>
          <p:cNvPr id="3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0B6C0D-AA56-48B6-B291-61ECC42003DE}" type="slidenum">
              <a:rPr lang="es-ES"/>
              <a:pPr/>
              <a:t>4</a:t>
            </a:fld>
            <a:endParaRPr lang="es-ES"/>
          </a:p>
        </p:txBody>
      </p:sp>
      <p:sp>
        <p:nvSpPr>
          <p:cNvPr id="8806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1905000"/>
            <a:ext cx="8229600" cy="4191000"/>
          </a:xfrm>
        </p:spPr>
        <p:txBody>
          <a:bodyPr/>
          <a:lstStyle/>
          <a:p>
            <a:pPr>
              <a:buFontTx/>
              <a:buNone/>
            </a:pPr>
            <a:endParaRPr lang="es-ES"/>
          </a:p>
          <a:p>
            <a:pPr>
              <a:buFontTx/>
              <a:buNone/>
            </a:pPr>
            <a:endParaRPr lang="es-ES"/>
          </a:p>
          <a:p>
            <a:pPr>
              <a:buFontTx/>
              <a:buNone/>
            </a:pPr>
            <a:endParaRPr lang="es-ES"/>
          </a:p>
          <a:p>
            <a:pPr>
              <a:buFontTx/>
              <a:buNone/>
            </a:pPr>
            <a:endParaRPr lang="es-ES"/>
          </a:p>
        </p:txBody>
      </p:sp>
      <p:grpSp>
        <p:nvGrpSpPr>
          <p:cNvPr id="88067" name="Group 3"/>
          <p:cNvGrpSpPr>
            <a:grpSpLocks/>
          </p:cNvGrpSpPr>
          <p:nvPr/>
        </p:nvGrpSpPr>
        <p:grpSpPr bwMode="auto">
          <a:xfrm>
            <a:off x="381000" y="0"/>
            <a:ext cx="8229600" cy="2971800"/>
            <a:chOff x="336" y="1584"/>
            <a:chExt cx="5136" cy="1824"/>
          </a:xfrm>
        </p:grpSpPr>
        <p:sp>
          <p:nvSpPr>
            <p:cNvPr id="88068" name="AutoShape 4"/>
            <p:cNvSpPr>
              <a:spLocks noChangeArrowheads="1"/>
            </p:cNvSpPr>
            <p:nvPr/>
          </p:nvSpPr>
          <p:spPr bwMode="auto">
            <a:xfrm>
              <a:off x="336" y="2208"/>
              <a:ext cx="780" cy="336"/>
            </a:xfrm>
            <a:prstGeom prst="roundRect">
              <a:avLst>
                <a:gd name="adj" fmla="val 16667"/>
              </a:avLst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069" name="Rectangle 5"/>
            <p:cNvSpPr>
              <a:spLocks noChangeArrowheads="1"/>
            </p:cNvSpPr>
            <p:nvPr/>
          </p:nvSpPr>
          <p:spPr bwMode="auto">
            <a:xfrm>
              <a:off x="384" y="2256"/>
              <a:ext cx="663" cy="24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es-ES" sz="2000" b="1">
                  <a:solidFill>
                    <a:schemeClr val="tx2"/>
                  </a:solidFill>
                </a:rPr>
                <a:t>Vida</a:t>
              </a:r>
              <a:endParaRPr lang="es-MX" sz="2000" b="1">
                <a:solidFill>
                  <a:schemeClr val="tx2"/>
                </a:solidFill>
              </a:endParaRPr>
            </a:p>
          </p:txBody>
        </p:sp>
        <p:sp>
          <p:nvSpPr>
            <p:cNvPr id="88070" name="AutoShape 6"/>
            <p:cNvSpPr>
              <a:spLocks noChangeArrowheads="1"/>
            </p:cNvSpPr>
            <p:nvPr/>
          </p:nvSpPr>
          <p:spPr bwMode="auto">
            <a:xfrm>
              <a:off x="336" y="2544"/>
              <a:ext cx="780" cy="336"/>
            </a:xfrm>
            <a:prstGeom prst="roundRect">
              <a:avLst>
                <a:gd name="adj" fmla="val 16667"/>
              </a:avLst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071" name="Rectangle 7"/>
            <p:cNvSpPr>
              <a:spLocks noChangeArrowheads="1"/>
            </p:cNvSpPr>
            <p:nvPr/>
          </p:nvSpPr>
          <p:spPr bwMode="auto">
            <a:xfrm>
              <a:off x="336" y="2592"/>
              <a:ext cx="780" cy="24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es-ES" sz="2000" b="1">
                  <a:solidFill>
                    <a:schemeClr val="tx2"/>
                  </a:solidFill>
                </a:rPr>
                <a:t>Muerte</a:t>
              </a:r>
              <a:endParaRPr lang="es-MX" sz="2000" b="1">
                <a:solidFill>
                  <a:schemeClr val="tx2"/>
                </a:solidFill>
              </a:endParaRPr>
            </a:p>
          </p:txBody>
        </p:sp>
        <p:sp>
          <p:nvSpPr>
            <p:cNvPr id="88072" name="Line 8"/>
            <p:cNvSpPr>
              <a:spLocks noChangeShapeType="1"/>
            </p:cNvSpPr>
            <p:nvPr/>
          </p:nvSpPr>
          <p:spPr bwMode="auto">
            <a:xfrm>
              <a:off x="816" y="2544"/>
              <a:ext cx="288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88073" name="Oval 9"/>
            <p:cNvSpPr>
              <a:spLocks noChangeArrowheads="1"/>
            </p:cNvSpPr>
            <p:nvPr/>
          </p:nvSpPr>
          <p:spPr bwMode="auto">
            <a:xfrm>
              <a:off x="1296" y="2112"/>
              <a:ext cx="816" cy="912"/>
            </a:xfrm>
            <a:prstGeom prst="ellips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074" name="Rectangle 10"/>
            <p:cNvSpPr>
              <a:spLocks noChangeArrowheads="1"/>
            </p:cNvSpPr>
            <p:nvPr/>
          </p:nvSpPr>
          <p:spPr bwMode="auto">
            <a:xfrm>
              <a:off x="1344" y="2256"/>
              <a:ext cx="672" cy="24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es-ES" sz="2000" b="1">
                  <a:solidFill>
                    <a:schemeClr val="tx2"/>
                  </a:solidFill>
                </a:rPr>
                <a:t>Paraiso</a:t>
              </a:r>
              <a:endParaRPr lang="es-MX" sz="2000" b="1">
                <a:solidFill>
                  <a:schemeClr val="tx2"/>
                </a:solidFill>
              </a:endParaRPr>
            </a:p>
          </p:txBody>
        </p:sp>
        <p:sp>
          <p:nvSpPr>
            <p:cNvPr id="88075" name="Rectangle 11"/>
            <p:cNvSpPr>
              <a:spLocks noChangeArrowheads="1"/>
            </p:cNvSpPr>
            <p:nvPr/>
          </p:nvSpPr>
          <p:spPr bwMode="auto">
            <a:xfrm>
              <a:off x="1296" y="2592"/>
              <a:ext cx="816" cy="24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es-ES" sz="2000" b="1">
                  <a:solidFill>
                    <a:schemeClr val="tx2"/>
                  </a:solidFill>
                </a:rPr>
                <a:t>Tormento</a:t>
              </a:r>
              <a:endParaRPr lang="es-MX" sz="2000" b="1">
                <a:solidFill>
                  <a:schemeClr val="tx2"/>
                </a:solidFill>
              </a:endParaRPr>
            </a:p>
          </p:txBody>
        </p:sp>
        <p:sp>
          <p:nvSpPr>
            <p:cNvPr id="88076" name="Line 12"/>
            <p:cNvSpPr>
              <a:spLocks noChangeShapeType="1"/>
            </p:cNvSpPr>
            <p:nvPr/>
          </p:nvSpPr>
          <p:spPr bwMode="auto">
            <a:xfrm>
              <a:off x="2400" y="2544"/>
              <a:ext cx="1" cy="19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88077" name="Line 13"/>
            <p:cNvSpPr>
              <a:spLocks noChangeShapeType="1"/>
            </p:cNvSpPr>
            <p:nvPr/>
          </p:nvSpPr>
          <p:spPr bwMode="auto">
            <a:xfrm flipV="1">
              <a:off x="2832" y="2352"/>
              <a:ext cx="1" cy="19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88078" name="Line 14"/>
            <p:cNvSpPr>
              <a:spLocks noChangeShapeType="1"/>
            </p:cNvSpPr>
            <p:nvPr/>
          </p:nvSpPr>
          <p:spPr bwMode="auto">
            <a:xfrm>
              <a:off x="3264" y="2544"/>
              <a:ext cx="1" cy="19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88079" name="Rectangle 15"/>
            <p:cNvSpPr>
              <a:spLocks noChangeArrowheads="1"/>
            </p:cNvSpPr>
            <p:nvPr/>
          </p:nvSpPr>
          <p:spPr bwMode="auto">
            <a:xfrm>
              <a:off x="3696" y="1776"/>
              <a:ext cx="528" cy="1392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080" name="Text Box 16"/>
            <p:cNvSpPr txBox="1">
              <a:spLocks noChangeArrowheads="1"/>
            </p:cNvSpPr>
            <p:nvPr/>
          </p:nvSpPr>
          <p:spPr bwMode="auto">
            <a:xfrm>
              <a:off x="3744" y="1920"/>
              <a:ext cx="192" cy="1179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s-MX" sz="2000" b="1"/>
                <a:t>Juicio</a:t>
              </a:r>
            </a:p>
          </p:txBody>
        </p:sp>
        <p:sp>
          <p:nvSpPr>
            <p:cNvPr id="88081" name="Line 17"/>
            <p:cNvSpPr>
              <a:spLocks noChangeShapeType="1"/>
            </p:cNvSpPr>
            <p:nvPr/>
          </p:nvSpPr>
          <p:spPr bwMode="auto">
            <a:xfrm flipV="1">
              <a:off x="4224" y="2016"/>
              <a:ext cx="528" cy="528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88082" name="Line 18"/>
            <p:cNvSpPr>
              <a:spLocks noChangeShapeType="1"/>
            </p:cNvSpPr>
            <p:nvPr/>
          </p:nvSpPr>
          <p:spPr bwMode="auto">
            <a:xfrm>
              <a:off x="4224" y="2544"/>
              <a:ext cx="528" cy="43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88083" name="Oval 19"/>
            <p:cNvSpPr>
              <a:spLocks noChangeArrowheads="1"/>
            </p:cNvSpPr>
            <p:nvPr/>
          </p:nvSpPr>
          <p:spPr bwMode="auto">
            <a:xfrm>
              <a:off x="4704" y="1584"/>
              <a:ext cx="768" cy="528"/>
            </a:xfrm>
            <a:prstGeom prst="ellips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084" name="Oval 20"/>
            <p:cNvSpPr>
              <a:spLocks noChangeArrowheads="1"/>
            </p:cNvSpPr>
            <p:nvPr/>
          </p:nvSpPr>
          <p:spPr bwMode="auto">
            <a:xfrm>
              <a:off x="4704" y="2880"/>
              <a:ext cx="720" cy="528"/>
            </a:xfrm>
            <a:prstGeom prst="ellips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085" name="Rectangle 21"/>
            <p:cNvSpPr>
              <a:spLocks noChangeArrowheads="1"/>
            </p:cNvSpPr>
            <p:nvPr/>
          </p:nvSpPr>
          <p:spPr bwMode="auto">
            <a:xfrm>
              <a:off x="4800" y="1622"/>
              <a:ext cx="624" cy="431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es-MX" sz="2000" b="1">
                  <a:solidFill>
                    <a:schemeClr val="tx2"/>
                  </a:solidFill>
                </a:rPr>
                <a:t>Vida Eterna</a:t>
              </a:r>
            </a:p>
          </p:txBody>
        </p:sp>
        <p:sp>
          <p:nvSpPr>
            <p:cNvPr id="88086" name="Rectangle 22"/>
            <p:cNvSpPr>
              <a:spLocks noChangeArrowheads="1"/>
            </p:cNvSpPr>
            <p:nvPr/>
          </p:nvSpPr>
          <p:spPr bwMode="auto">
            <a:xfrm>
              <a:off x="4752" y="2928"/>
              <a:ext cx="672" cy="43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es-MX" sz="2000" b="1">
                  <a:solidFill>
                    <a:schemeClr val="tx2"/>
                  </a:solidFill>
                </a:rPr>
                <a:t>Muerte Eterna</a:t>
              </a:r>
            </a:p>
          </p:txBody>
        </p:sp>
        <p:sp>
          <p:nvSpPr>
            <p:cNvPr id="88087" name="Rectangle 23"/>
            <p:cNvSpPr>
              <a:spLocks noChangeArrowheads="1"/>
            </p:cNvSpPr>
            <p:nvPr/>
          </p:nvSpPr>
          <p:spPr bwMode="auto">
            <a:xfrm>
              <a:off x="2064" y="2688"/>
              <a:ext cx="900" cy="505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/>
              <a:r>
                <a:rPr lang="es-MX" b="1">
                  <a:solidFill>
                    <a:srgbClr val="CC0000"/>
                  </a:solidFill>
                </a:rPr>
                <a:t>Segunda Venida</a:t>
              </a:r>
            </a:p>
          </p:txBody>
        </p:sp>
        <p:sp>
          <p:nvSpPr>
            <p:cNvPr id="88088" name="Rectangle 24"/>
            <p:cNvSpPr>
              <a:spLocks noChangeArrowheads="1"/>
            </p:cNvSpPr>
            <p:nvPr/>
          </p:nvSpPr>
          <p:spPr bwMode="auto">
            <a:xfrm>
              <a:off x="2208" y="1920"/>
              <a:ext cx="1620" cy="291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es-MX" sz="2500" b="1">
                  <a:solidFill>
                    <a:srgbClr val="CC0000"/>
                  </a:solidFill>
                </a:rPr>
                <a:t>La Resurrección</a:t>
              </a:r>
            </a:p>
          </p:txBody>
        </p:sp>
        <p:sp>
          <p:nvSpPr>
            <p:cNvPr id="88089" name="Rectangle 25"/>
            <p:cNvSpPr>
              <a:spLocks noChangeArrowheads="1"/>
            </p:cNvSpPr>
            <p:nvPr/>
          </p:nvSpPr>
          <p:spPr bwMode="auto">
            <a:xfrm>
              <a:off x="2928" y="2688"/>
              <a:ext cx="900" cy="431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es-MX" sz="2000" b="1">
                  <a:solidFill>
                    <a:schemeClr val="tx2"/>
                  </a:solidFill>
                </a:rPr>
                <a:t>Fin Del Mundo</a:t>
              </a:r>
            </a:p>
          </p:txBody>
        </p:sp>
        <p:sp>
          <p:nvSpPr>
            <p:cNvPr id="88090" name="Text Box 26"/>
            <p:cNvSpPr txBox="1">
              <a:spLocks noChangeArrowheads="1"/>
            </p:cNvSpPr>
            <p:nvPr/>
          </p:nvSpPr>
          <p:spPr bwMode="auto">
            <a:xfrm>
              <a:off x="3936" y="2102"/>
              <a:ext cx="192" cy="99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s-MX" sz="2000" b="1"/>
                <a:t>Final</a:t>
              </a:r>
            </a:p>
          </p:txBody>
        </p:sp>
      </p:grpSp>
      <p:sp>
        <p:nvSpPr>
          <p:cNvPr id="88091" name="Line 27"/>
          <p:cNvSpPr>
            <a:spLocks noChangeShapeType="1"/>
          </p:cNvSpPr>
          <p:nvPr/>
        </p:nvSpPr>
        <p:spPr bwMode="auto">
          <a:xfrm flipH="1" flipV="1">
            <a:off x="4419600" y="990600"/>
            <a:ext cx="0" cy="609600"/>
          </a:xfrm>
          <a:prstGeom prst="line">
            <a:avLst/>
          </a:prstGeom>
          <a:noFill/>
          <a:ln w="114300">
            <a:solidFill>
              <a:srgbClr val="CC0000"/>
            </a:solidFill>
            <a:round/>
            <a:headEnd/>
            <a:tailEnd type="triangle" w="med" len="med"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88092" name="Rectangle 28"/>
          <p:cNvSpPr>
            <a:spLocks noChangeArrowheads="1"/>
          </p:cNvSpPr>
          <p:nvPr/>
        </p:nvSpPr>
        <p:spPr bwMode="auto">
          <a:xfrm>
            <a:off x="304800" y="3048000"/>
            <a:ext cx="8458200" cy="297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457200" indent="-457200" algn="ctr">
              <a:spcBef>
                <a:spcPct val="20000"/>
              </a:spcBef>
              <a:buSzPct val="85000"/>
            </a:pPr>
            <a:r>
              <a:rPr lang="es-ES" sz="4000" b="1">
                <a:latin typeface="Georgia" pitchFamily="18" charset="0"/>
              </a:rPr>
              <a:t> </a:t>
            </a:r>
          </a:p>
        </p:txBody>
      </p:sp>
      <p:sp>
        <p:nvSpPr>
          <p:cNvPr id="88093" name="Rectangle 29"/>
          <p:cNvSpPr>
            <a:spLocks noChangeArrowheads="1"/>
          </p:cNvSpPr>
          <p:nvPr/>
        </p:nvSpPr>
        <p:spPr bwMode="auto">
          <a:xfrm>
            <a:off x="228600" y="3124200"/>
            <a:ext cx="8686800" cy="3135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eaLnBrk="0" hangingPunct="0"/>
            <a:r>
              <a:rPr kumimoji="1" lang="en-US" sz="1000" b="1">
                <a:solidFill>
                  <a:srgbClr val="000000"/>
                </a:solidFill>
              </a:rPr>
              <a:t>  </a:t>
            </a:r>
          </a:p>
          <a:p>
            <a:pPr algn="ctr" eaLnBrk="0" hangingPunct="0">
              <a:buFont typeface="Wingdings" pitchFamily="2" charset="2"/>
              <a:buNone/>
            </a:pPr>
            <a:r>
              <a:rPr kumimoji="1" lang="es-MX" sz="2800" b="1">
                <a:solidFill>
                  <a:srgbClr val="000000"/>
                </a:solidFill>
                <a:latin typeface="Georgia" pitchFamily="18" charset="0"/>
              </a:rPr>
              <a:t>1.  EL “HECHO”</a:t>
            </a:r>
          </a:p>
          <a:p>
            <a:pPr eaLnBrk="0" hangingPunct="0">
              <a:buFont typeface="Wingdings" pitchFamily="2" charset="2"/>
              <a:buChar char="q"/>
            </a:pPr>
            <a:r>
              <a:rPr kumimoji="1" lang="es-MX" b="1">
                <a:solidFill>
                  <a:srgbClr val="000000"/>
                </a:solidFill>
                <a:latin typeface="Georgia" pitchFamily="18" charset="0"/>
              </a:rPr>
              <a:t>  Evidencia </a:t>
            </a:r>
            <a:r>
              <a:rPr kumimoji="1" lang="es-MX" b="1" u="sng">
                <a:solidFill>
                  <a:srgbClr val="000000"/>
                </a:solidFill>
                <a:latin typeface="Georgia" pitchFamily="18" charset="0"/>
              </a:rPr>
              <a:t>Inspirada</a:t>
            </a:r>
            <a:r>
              <a:rPr kumimoji="1" lang="es-MX" b="1">
                <a:solidFill>
                  <a:srgbClr val="000000"/>
                </a:solidFill>
                <a:latin typeface="Georgia" pitchFamily="18" charset="0"/>
              </a:rPr>
              <a:t> Del A. T. </a:t>
            </a:r>
            <a:r>
              <a:rPr kumimoji="1" lang="es-MX" b="1">
                <a:solidFill>
                  <a:srgbClr val="CC0000"/>
                </a:solidFill>
                <a:latin typeface="Georgia" pitchFamily="18" charset="0"/>
              </a:rPr>
              <a:t>(Job 19:25-27; Sal.    </a:t>
            </a:r>
          </a:p>
          <a:p>
            <a:pPr eaLnBrk="0" hangingPunct="0">
              <a:buFont typeface="Wingdings" pitchFamily="2" charset="2"/>
              <a:buNone/>
            </a:pPr>
            <a:r>
              <a:rPr kumimoji="1" lang="es-MX" b="1">
                <a:solidFill>
                  <a:srgbClr val="CC0000"/>
                </a:solidFill>
                <a:latin typeface="Georgia" pitchFamily="18" charset="0"/>
              </a:rPr>
              <a:t>            17:15; Is. 26:19; Dan. 12:2; Oseas 13:14)</a:t>
            </a:r>
          </a:p>
          <a:p>
            <a:pPr eaLnBrk="0" hangingPunct="0">
              <a:buFont typeface="Wingdings" pitchFamily="2" charset="2"/>
              <a:buChar char="q"/>
            </a:pPr>
            <a:r>
              <a:rPr kumimoji="1" lang="es-MX" b="1">
                <a:solidFill>
                  <a:srgbClr val="000000"/>
                </a:solidFill>
                <a:latin typeface="Georgia" pitchFamily="18" charset="0"/>
              </a:rPr>
              <a:t>  Evidencia </a:t>
            </a:r>
            <a:r>
              <a:rPr kumimoji="1" lang="es-MX" b="1" u="sng">
                <a:solidFill>
                  <a:srgbClr val="000000"/>
                </a:solidFill>
                <a:latin typeface="Georgia" pitchFamily="18" charset="0"/>
              </a:rPr>
              <a:t>Infalible</a:t>
            </a:r>
            <a:r>
              <a:rPr kumimoji="1" lang="es-MX" b="1">
                <a:solidFill>
                  <a:srgbClr val="000000"/>
                </a:solidFill>
                <a:latin typeface="Georgia" pitchFamily="18" charset="0"/>
              </a:rPr>
              <a:t> de Jesucristo </a:t>
            </a:r>
            <a:r>
              <a:rPr kumimoji="1" lang="es-MX" b="1">
                <a:solidFill>
                  <a:srgbClr val="CC0000"/>
                </a:solidFill>
                <a:latin typeface="Georgia" pitchFamily="18" charset="0"/>
              </a:rPr>
              <a:t>(Mt. 22:31,32; Jn.  </a:t>
            </a:r>
          </a:p>
          <a:p>
            <a:pPr eaLnBrk="0" hangingPunct="0">
              <a:buFont typeface="Wingdings" pitchFamily="2" charset="2"/>
              <a:buNone/>
            </a:pPr>
            <a:r>
              <a:rPr kumimoji="1" lang="es-MX" b="1">
                <a:solidFill>
                  <a:srgbClr val="CC0000"/>
                </a:solidFill>
                <a:latin typeface="Georgia" pitchFamily="18" charset="0"/>
              </a:rPr>
              <a:t>            5:28,29; 6:39,40; Mar. 12:18,27; Hch. 17:32; 26:8; </a:t>
            </a:r>
          </a:p>
          <a:p>
            <a:pPr eaLnBrk="0" hangingPunct="0">
              <a:buFont typeface="Wingdings" pitchFamily="2" charset="2"/>
              <a:buNone/>
            </a:pPr>
            <a:r>
              <a:rPr kumimoji="1" lang="es-MX" b="1">
                <a:solidFill>
                  <a:srgbClr val="CC0000"/>
                </a:solidFill>
                <a:latin typeface="Georgia" pitchFamily="18" charset="0"/>
              </a:rPr>
              <a:t>            Rom. 8:23; 1 Tes. 4:16; 2 Cor. 5:1,2; Fil. 3:21)</a:t>
            </a:r>
          </a:p>
          <a:p>
            <a:pPr eaLnBrk="0" hangingPunct="0">
              <a:buFont typeface="Wingdings" pitchFamily="2" charset="2"/>
              <a:buChar char="q"/>
            </a:pPr>
            <a:r>
              <a:rPr kumimoji="1" lang="es-MX" b="1">
                <a:solidFill>
                  <a:srgbClr val="000000"/>
                </a:solidFill>
                <a:latin typeface="Georgia" pitchFamily="18" charset="0"/>
              </a:rPr>
              <a:t>  Evidencia </a:t>
            </a:r>
            <a:r>
              <a:rPr kumimoji="1" lang="es-MX" b="1" u="sng">
                <a:solidFill>
                  <a:srgbClr val="000000"/>
                </a:solidFill>
                <a:latin typeface="Georgia" pitchFamily="18" charset="0"/>
              </a:rPr>
              <a:t>Irrefutable</a:t>
            </a:r>
            <a:r>
              <a:rPr kumimoji="1" lang="es-MX" b="1">
                <a:solidFill>
                  <a:srgbClr val="000000"/>
                </a:solidFill>
                <a:latin typeface="Georgia" pitchFamily="18" charset="0"/>
              </a:rPr>
              <a:t> de un Apóstol </a:t>
            </a:r>
            <a:r>
              <a:rPr kumimoji="1" lang="es-MX" b="1">
                <a:solidFill>
                  <a:srgbClr val="CC0000"/>
                </a:solidFill>
                <a:latin typeface="Georgia" pitchFamily="18" charset="0"/>
              </a:rPr>
              <a:t>(1 Cor. 15:1-58)</a:t>
            </a:r>
          </a:p>
          <a:p>
            <a:pPr eaLnBrk="0" hangingPunct="0">
              <a:buFont typeface="Wingdings" pitchFamily="2" charset="2"/>
              <a:buNone/>
            </a:pPr>
            <a:endParaRPr kumimoji="1" lang="en-US" b="1">
              <a:solidFill>
                <a:srgbClr val="CC0000"/>
              </a:solidFill>
            </a:endParaRPr>
          </a:p>
        </p:txBody>
      </p:sp>
    </p:spTree>
  </p:cSld>
  <p:clrMapOvr>
    <a:masterClrMapping/>
  </p:clrMapOvr>
  <p:transition>
    <p:cut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C5E012-39E3-443B-9E0E-8A2030568630}" type="datetime1">
              <a:rPr lang="es-ES"/>
              <a:pPr/>
              <a:t>03/06/2026</a:t>
            </a:fld>
            <a:endParaRPr lang="es-ES"/>
          </a:p>
        </p:txBody>
      </p:sp>
      <p:sp>
        <p:nvSpPr>
          <p:cNvPr id="3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DFC5ED-8973-4FDC-8E26-1EC96E0395F6}" type="slidenum">
              <a:rPr lang="es-ES"/>
              <a:pPr/>
              <a:t>5</a:t>
            </a:fld>
            <a:endParaRPr lang="es-ES"/>
          </a:p>
        </p:txBody>
      </p:sp>
      <p:sp>
        <p:nvSpPr>
          <p:cNvPr id="9011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1905000"/>
            <a:ext cx="8229600" cy="4191000"/>
          </a:xfrm>
        </p:spPr>
        <p:txBody>
          <a:bodyPr/>
          <a:lstStyle/>
          <a:p>
            <a:pPr>
              <a:buFontTx/>
              <a:buNone/>
            </a:pPr>
            <a:endParaRPr lang="es-ES"/>
          </a:p>
          <a:p>
            <a:pPr>
              <a:buFontTx/>
              <a:buNone/>
            </a:pPr>
            <a:endParaRPr lang="es-ES"/>
          </a:p>
          <a:p>
            <a:pPr>
              <a:buFontTx/>
              <a:buNone/>
            </a:pPr>
            <a:endParaRPr lang="es-ES"/>
          </a:p>
          <a:p>
            <a:pPr>
              <a:buFontTx/>
              <a:buNone/>
            </a:pPr>
            <a:endParaRPr lang="es-ES"/>
          </a:p>
        </p:txBody>
      </p:sp>
      <p:grpSp>
        <p:nvGrpSpPr>
          <p:cNvPr id="90115" name="Group 3"/>
          <p:cNvGrpSpPr>
            <a:grpSpLocks/>
          </p:cNvGrpSpPr>
          <p:nvPr/>
        </p:nvGrpSpPr>
        <p:grpSpPr bwMode="auto">
          <a:xfrm>
            <a:off x="381000" y="0"/>
            <a:ext cx="8229600" cy="2971800"/>
            <a:chOff x="336" y="1584"/>
            <a:chExt cx="5136" cy="1824"/>
          </a:xfrm>
        </p:grpSpPr>
        <p:sp>
          <p:nvSpPr>
            <p:cNvPr id="90116" name="AutoShape 4"/>
            <p:cNvSpPr>
              <a:spLocks noChangeArrowheads="1"/>
            </p:cNvSpPr>
            <p:nvPr/>
          </p:nvSpPr>
          <p:spPr bwMode="auto">
            <a:xfrm>
              <a:off x="336" y="2208"/>
              <a:ext cx="780" cy="336"/>
            </a:xfrm>
            <a:prstGeom prst="roundRect">
              <a:avLst>
                <a:gd name="adj" fmla="val 16667"/>
              </a:avLst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117" name="Rectangle 5"/>
            <p:cNvSpPr>
              <a:spLocks noChangeArrowheads="1"/>
            </p:cNvSpPr>
            <p:nvPr/>
          </p:nvSpPr>
          <p:spPr bwMode="auto">
            <a:xfrm>
              <a:off x="384" y="2256"/>
              <a:ext cx="663" cy="24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es-ES" sz="2000" b="1">
                  <a:solidFill>
                    <a:schemeClr val="tx2"/>
                  </a:solidFill>
                </a:rPr>
                <a:t>Vida</a:t>
              </a:r>
              <a:endParaRPr lang="es-MX" sz="2000" b="1">
                <a:solidFill>
                  <a:schemeClr val="tx2"/>
                </a:solidFill>
              </a:endParaRPr>
            </a:p>
          </p:txBody>
        </p:sp>
        <p:sp>
          <p:nvSpPr>
            <p:cNvPr id="90118" name="AutoShape 6"/>
            <p:cNvSpPr>
              <a:spLocks noChangeArrowheads="1"/>
            </p:cNvSpPr>
            <p:nvPr/>
          </p:nvSpPr>
          <p:spPr bwMode="auto">
            <a:xfrm>
              <a:off x="336" y="2544"/>
              <a:ext cx="780" cy="336"/>
            </a:xfrm>
            <a:prstGeom prst="roundRect">
              <a:avLst>
                <a:gd name="adj" fmla="val 16667"/>
              </a:avLst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119" name="Rectangle 7"/>
            <p:cNvSpPr>
              <a:spLocks noChangeArrowheads="1"/>
            </p:cNvSpPr>
            <p:nvPr/>
          </p:nvSpPr>
          <p:spPr bwMode="auto">
            <a:xfrm>
              <a:off x="336" y="2592"/>
              <a:ext cx="780" cy="24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es-ES" sz="2000" b="1">
                  <a:solidFill>
                    <a:schemeClr val="tx2"/>
                  </a:solidFill>
                </a:rPr>
                <a:t>Muerte</a:t>
              </a:r>
              <a:endParaRPr lang="es-MX" sz="2000" b="1">
                <a:solidFill>
                  <a:schemeClr val="tx2"/>
                </a:solidFill>
              </a:endParaRPr>
            </a:p>
          </p:txBody>
        </p:sp>
        <p:sp>
          <p:nvSpPr>
            <p:cNvPr id="90120" name="Line 8"/>
            <p:cNvSpPr>
              <a:spLocks noChangeShapeType="1"/>
            </p:cNvSpPr>
            <p:nvPr/>
          </p:nvSpPr>
          <p:spPr bwMode="auto">
            <a:xfrm>
              <a:off x="816" y="2544"/>
              <a:ext cx="288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90121" name="Oval 9"/>
            <p:cNvSpPr>
              <a:spLocks noChangeArrowheads="1"/>
            </p:cNvSpPr>
            <p:nvPr/>
          </p:nvSpPr>
          <p:spPr bwMode="auto">
            <a:xfrm>
              <a:off x="1296" y="2112"/>
              <a:ext cx="816" cy="912"/>
            </a:xfrm>
            <a:prstGeom prst="ellips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122" name="Rectangle 10"/>
            <p:cNvSpPr>
              <a:spLocks noChangeArrowheads="1"/>
            </p:cNvSpPr>
            <p:nvPr/>
          </p:nvSpPr>
          <p:spPr bwMode="auto">
            <a:xfrm>
              <a:off x="1344" y="2256"/>
              <a:ext cx="672" cy="24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es-ES" sz="2000" b="1">
                  <a:solidFill>
                    <a:schemeClr val="tx2"/>
                  </a:solidFill>
                </a:rPr>
                <a:t>Paraiso</a:t>
              </a:r>
              <a:endParaRPr lang="es-MX" sz="2000" b="1">
                <a:solidFill>
                  <a:schemeClr val="tx2"/>
                </a:solidFill>
              </a:endParaRPr>
            </a:p>
          </p:txBody>
        </p:sp>
        <p:sp>
          <p:nvSpPr>
            <p:cNvPr id="90123" name="Rectangle 11"/>
            <p:cNvSpPr>
              <a:spLocks noChangeArrowheads="1"/>
            </p:cNvSpPr>
            <p:nvPr/>
          </p:nvSpPr>
          <p:spPr bwMode="auto">
            <a:xfrm>
              <a:off x="1296" y="2592"/>
              <a:ext cx="816" cy="24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es-ES" sz="2000" b="1">
                  <a:solidFill>
                    <a:schemeClr val="tx2"/>
                  </a:solidFill>
                </a:rPr>
                <a:t>Tormento</a:t>
              </a:r>
              <a:endParaRPr lang="es-MX" sz="2000" b="1">
                <a:solidFill>
                  <a:schemeClr val="tx2"/>
                </a:solidFill>
              </a:endParaRPr>
            </a:p>
          </p:txBody>
        </p:sp>
        <p:sp>
          <p:nvSpPr>
            <p:cNvPr id="90124" name="Line 12"/>
            <p:cNvSpPr>
              <a:spLocks noChangeShapeType="1"/>
            </p:cNvSpPr>
            <p:nvPr/>
          </p:nvSpPr>
          <p:spPr bwMode="auto">
            <a:xfrm>
              <a:off x="2400" y="2544"/>
              <a:ext cx="1" cy="19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90125" name="Line 13"/>
            <p:cNvSpPr>
              <a:spLocks noChangeShapeType="1"/>
            </p:cNvSpPr>
            <p:nvPr/>
          </p:nvSpPr>
          <p:spPr bwMode="auto">
            <a:xfrm flipV="1">
              <a:off x="2832" y="2352"/>
              <a:ext cx="1" cy="19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90126" name="Line 14"/>
            <p:cNvSpPr>
              <a:spLocks noChangeShapeType="1"/>
            </p:cNvSpPr>
            <p:nvPr/>
          </p:nvSpPr>
          <p:spPr bwMode="auto">
            <a:xfrm>
              <a:off x="3264" y="2544"/>
              <a:ext cx="1" cy="19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90127" name="Rectangle 15"/>
            <p:cNvSpPr>
              <a:spLocks noChangeArrowheads="1"/>
            </p:cNvSpPr>
            <p:nvPr/>
          </p:nvSpPr>
          <p:spPr bwMode="auto">
            <a:xfrm>
              <a:off x="3696" y="1776"/>
              <a:ext cx="528" cy="1392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128" name="Text Box 16"/>
            <p:cNvSpPr txBox="1">
              <a:spLocks noChangeArrowheads="1"/>
            </p:cNvSpPr>
            <p:nvPr/>
          </p:nvSpPr>
          <p:spPr bwMode="auto">
            <a:xfrm>
              <a:off x="3744" y="1920"/>
              <a:ext cx="192" cy="1179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s-MX" sz="2000" b="1"/>
                <a:t>Juicio</a:t>
              </a:r>
            </a:p>
          </p:txBody>
        </p:sp>
        <p:sp>
          <p:nvSpPr>
            <p:cNvPr id="90129" name="Line 17"/>
            <p:cNvSpPr>
              <a:spLocks noChangeShapeType="1"/>
            </p:cNvSpPr>
            <p:nvPr/>
          </p:nvSpPr>
          <p:spPr bwMode="auto">
            <a:xfrm flipV="1">
              <a:off x="4224" y="2016"/>
              <a:ext cx="528" cy="528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90130" name="Line 18"/>
            <p:cNvSpPr>
              <a:spLocks noChangeShapeType="1"/>
            </p:cNvSpPr>
            <p:nvPr/>
          </p:nvSpPr>
          <p:spPr bwMode="auto">
            <a:xfrm>
              <a:off x="4224" y="2544"/>
              <a:ext cx="528" cy="43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90131" name="Oval 19"/>
            <p:cNvSpPr>
              <a:spLocks noChangeArrowheads="1"/>
            </p:cNvSpPr>
            <p:nvPr/>
          </p:nvSpPr>
          <p:spPr bwMode="auto">
            <a:xfrm>
              <a:off x="4704" y="1584"/>
              <a:ext cx="768" cy="528"/>
            </a:xfrm>
            <a:prstGeom prst="ellips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132" name="Oval 20"/>
            <p:cNvSpPr>
              <a:spLocks noChangeArrowheads="1"/>
            </p:cNvSpPr>
            <p:nvPr/>
          </p:nvSpPr>
          <p:spPr bwMode="auto">
            <a:xfrm>
              <a:off x="4704" y="2880"/>
              <a:ext cx="720" cy="528"/>
            </a:xfrm>
            <a:prstGeom prst="ellips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133" name="Rectangle 21"/>
            <p:cNvSpPr>
              <a:spLocks noChangeArrowheads="1"/>
            </p:cNvSpPr>
            <p:nvPr/>
          </p:nvSpPr>
          <p:spPr bwMode="auto">
            <a:xfrm>
              <a:off x="4800" y="1622"/>
              <a:ext cx="624" cy="431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es-MX" sz="2000" b="1">
                  <a:solidFill>
                    <a:schemeClr val="tx2"/>
                  </a:solidFill>
                </a:rPr>
                <a:t>Vida Eterna</a:t>
              </a:r>
            </a:p>
          </p:txBody>
        </p:sp>
        <p:sp>
          <p:nvSpPr>
            <p:cNvPr id="90134" name="Rectangle 22"/>
            <p:cNvSpPr>
              <a:spLocks noChangeArrowheads="1"/>
            </p:cNvSpPr>
            <p:nvPr/>
          </p:nvSpPr>
          <p:spPr bwMode="auto">
            <a:xfrm>
              <a:off x="4752" y="2928"/>
              <a:ext cx="672" cy="43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es-MX" sz="2000" b="1">
                  <a:solidFill>
                    <a:schemeClr val="tx2"/>
                  </a:solidFill>
                </a:rPr>
                <a:t>Muerte Eterna</a:t>
              </a:r>
            </a:p>
          </p:txBody>
        </p:sp>
        <p:sp>
          <p:nvSpPr>
            <p:cNvPr id="90135" name="Rectangle 23"/>
            <p:cNvSpPr>
              <a:spLocks noChangeArrowheads="1"/>
            </p:cNvSpPr>
            <p:nvPr/>
          </p:nvSpPr>
          <p:spPr bwMode="auto">
            <a:xfrm>
              <a:off x="2064" y="2688"/>
              <a:ext cx="900" cy="505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/>
              <a:r>
                <a:rPr lang="es-MX" b="1">
                  <a:solidFill>
                    <a:srgbClr val="CC0000"/>
                  </a:solidFill>
                </a:rPr>
                <a:t>Segunda Venida</a:t>
              </a:r>
            </a:p>
          </p:txBody>
        </p:sp>
        <p:sp>
          <p:nvSpPr>
            <p:cNvPr id="90136" name="Rectangle 24"/>
            <p:cNvSpPr>
              <a:spLocks noChangeArrowheads="1"/>
            </p:cNvSpPr>
            <p:nvPr/>
          </p:nvSpPr>
          <p:spPr bwMode="auto">
            <a:xfrm>
              <a:off x="2208" y="1920"/>
              <a:ext cx="1620" cy="291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es-MX" sz="2500" b="1">
                  <a:solidFill>
                    <a:srgbClr val="CC0000"/>
                  </a:solidFill>
                </a:rPr>
                <a:t>La Resurrección</a:t>
              </a:r>
            </a:p>
          </p:txBody>
        </p:sp>
        <p:sp>
          <p:nvSpPr>
            <p:cNvPr id="90137" name="Rectangle 25"/>
            <p:cNvSpPr>
              <a:spLocks noChangeArrowheads="1"/>
            </p:cNvSpPr>
            <p:nvPr/>
          </p:nvSpPr>
          <p:spPr bwMode="auto">
            <a:xfrm>
              <a:off x="2928" y="2688"/>
              <a:ext cx="900" cy="431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es-MX" sz="2000" b="1">
                  <a:solidFill>
                    <a:schemeClr val="tx2"/>
                  </a:solidFill>
                </a:rPr>
                <a:t>Fin Del Mundo</a:t>
              </a:r>
            </a:p>
          </p:txBody>
        </p:sp>
        <p:sp>
          <p:nvSpPr>
            <p:cNvPr id="90138" name="Text Box 26"/>
            <p:cNvSpPr txBox="1">
              <a:spLocks noChangeArrowheads="1"/>
            </p:cNvSpPr>
            <p:nvPr/>
          </p:nvSpPr>
          <p:spPr bwMode="auto">
            <a:xfrm>
              <a:off x="3936" y="2102"/>
              <a:ext cx="192" cy="99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s-MX" sz="2000" b="1"/>
                <a:t>Final</a:t>
              </a:r>
            </a:p>
          </p:txBody>
        </p:sp>
      </p:grpSp>
      <p:sp>
        <p:nvSpPr>
          <p:cNvPr id="90139" name="Line 27"/>
          <p:cNvSpPr>
            <a:spLocks noChangeShapeType="1"/>
          </p:cNvSpPr>
          <p:nvPr/>
        </p:nvSpPr>
        <p:spPr bwMode="auto">
          <a:xfrm flipH="1" flipV="1">
            <a:off x="4419600" y="990600"/>
            <a:ext cx="0" cy="609600"/>
          </a:xfrm>
          <a:prstGeom prst="line">
            <a:avLst/>
          </a:prstGeom>
          <a:noFill/>
          <a:ln w="114300">
            <a:solidFill>
              <a:srgbClr val="CC0000"/>
            </a:solidFill>
            <a:round/>
            <a:headEnd/>
            <a:tailEnd type="triangle" w="med" len="med"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90140" name="Rectangle 28"/>
          <p:cNvSpPr>
            <a:spLocks noChangeArrowheads="1"/>
          </p:cNvSpPr>
          <p:nvPr/>
        </p:nvSpPr>
        <p:spPr bwMode="auto">
          <a:xfrm>
            <a:off x="304800" y="3048000"/>
            <a:ext cx="8458200" cy="297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457200" indent="-457200" algn="ctr">
              <a:spcBef>
                <a:spcPct val="20000"/>
              </a:spcBef>
              <a:buSzPct val="85000"/>
            </a:pPr>
            <a:r>
              <a:rPr lang="es-ES" sz="4000" b="1">
                <a:latin typeface="Georgia" pitchFamily="18" charset="0"/>
              </a:rPr>
              <a:t> </a:t>
            </a:r>
          </a:p>
        </p:txBody>
      </p:sp>
      <p:sp>
        <p:nvSpPr>
          <p:cNvPr id="90141" name="Rectangle 29"/>
          <p:cNvSpPr>
            <a:spLocks noChangeArrowheads="1"/>
          </p:cNvSpPr>
          <p:nvPr/>
        </p:nvSpPr>
        <p:spPr bwMode="auto">
          <a:xfrm>
            <a:off x="228600" y="3124200"/>
            <a:ext cx="8686800" cy="3135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eaLnBrk="0" hangingPunct="0"/>
            <a:r>
              <a:rPr kumimoji="1" lang="en-US" sz="1000" b="1">
                <a:solidFill>
                  <a:srgbClr val="000000"/>
                </a:solidFill>
              </a:rPr>
              <a:t>  </a:t>
            </a:r>
          </a:p>
          <a:p>
            <a:pPr algn="ctr" eaLnBrk="0" hangingPunct="0">
              <a:buFont typeface="Wingdings" pitchFamily="2" charset="2"/>
              <a:buNone/>
            </a:pPr>
            <a:r>
              <a:rPr kumimoji="1" lang="es-MX" sz="2800" b="1">
                <a:solidFill>
                  <a:srgbClr val="000000"/>
                </a:solidFill>
                <a:latin typeface="Georgia" pitchFamily="18" charset="0"/>
              </a:rPr>
              <a:t>2.  EL “AGENTE”  </a:t>
            </a:r>
          </a:p>
          <a:p>
            <a:pPr eaLnBrk="0" hangingPunct="0">
              <a:buFont typeface="Wingdings" pitchFamily="2" charset="2"/>
              <a:buChar char="q"/>
            </a:pPr>
            <a:r>
              <a:rPr kumimoji="1" lang="es-MX" b="1">
                <a:solidFill>
                  <a:srgbClr val="000000"/>
                </a:solidFill>
                <a:latin typeface="Georgia" pitchFamily="18" charset="0"/>
              </a:rPr>
              <a:t>  Es difícil para el humano comprender “el ¿cómo?”</a:t>
            </a:r>
          </a:p>
          <a:p>
            <a:pPr eaLnBrk="0" hangingPunct="0">
              <a:buFont typeface="Wingdings" pitchFamily="2" charset="2"/>
              <a:buChar char="q"/>
            </a:pPr>
            <a:r>
              <a:rPr kumimoji="1" lang="es-MX" b="1">
                <a:solidFill>
                  <a:srgbClr val="000000"/>
                </a:solidFill>
                <a:latin typeface="Georgia" pitchFamily="18" charset="0"/>
              </a:rPr>
              <a:t>  Cristo afirmó que era por “EL PODER DE DIOS”    </a:t>
            </a:r>
          </a:p>
          <a:p>
            <a:pPr eaLnBrk="0" hangingPunct="0">
              <a:buFont typeface="Wingdings" pitchFamily="2" charset="2"/>
              <a:buNone/>
            </a:pPr>
            <a:r>
              <a:rPr kumimoji="1" lang="es-MX" b="1">
                <a:solidFill>
                  <a:srgbClr val="000000"/>
                </a:solidFill>
                <a:latin typeface="Georgia" pitchFamily="18" charset="0"/>
              </a:rPr>
              <a:t>      </a:t>
            </a:r>
            <a:r>
              <a:rPr kumimoji="1" lang="es-MX" b="1">
                <a:solidFill>
                  <a:srgbClr val="CC0000"/>
                </a:solidFill>
                <a:latin typeface="Georgia" pitchFamily="18" charset="0"/>
              </a:rPr>
              <a:t>(Mt. 22:29; Luc. 1:37)</a:t>
            </a:r>
          </a:p>
          <a:p>
            <a:pPr eaLnBrk="0" hangingPunct="0">
              <a:buFont typeface="Wingdings" pitchFamily="2" charset="2"/>
              <a:buChar char="q"/>
            </a:pPr>
            <a:r>
              <a:rPr kumimoji="1" lang="es-MX" b="1">
                <a:solidFill>
                  <a:srgbClr val="000000"/>
                </a:solidFill>
                <a:latin typeface="Georgia" pitchFamily="18" charset="0"/>
              </a:rPr>
              <a:t>  El mismo PODER que levantó a Jesucristo nos  </a:t>
            </a:r>
          </a:p>
          <a:p>
            <a:pPr eaLnBrk="0" hangingPunct="0">
              <a:buFont typeface="Wingdings" pitchFamily="2" charset="2"/>
              <a:buNone/>
            </a:pPr>
            <a:r>
              <a:rPr kumimoji="1" lang="es-MX" b="1">
                <a:solidFill>
                  <a:srgbClr val="000000"/>
                </a:solidFill>
                <a:latin typeface="Georgia" pitchFamily="18" charset="0"/>
              </a:rPr>
              <a:t>     levantará a todos en aquel día</a:t>
            </a:r>
            <a:r>
              <a:rPr kumimoji="1" lang="es-MX" b="1">
                <a:solidFill>
                  <a:srgbClr val="CC0000"/>
                </a:solidFill>
                <a:latin typeface="Georgia" pitchFamily="18" charset="0"/>
              </a:rPr>
              <a:t> (1 Cor. 6:14;                     </a:t>
            </a:r>
          </a:p>
          <a:p>
            <a:pPr eaLnBrk="0" hangingPunct="0">
              <a:buFont typeface="Wingdings" pitchFamily="2" charset="2"/>
              <a:buNone/>
            </a:pPr>
            <a:r>
              <a:rPr kumimoji="1" lang="es-MX" b="1">
                <a:solidFill>
                  <a:srgbClr val="CC0000"/>
                </a:solidFill>
                <a:latin typeface="Georgia" pitchFamily="18" charset="0"/>
              </a:rPr>
              <a:t>     2 Cor. 4:14)</a:t>
            </a:r>
          </a:p>
          <a:p>
            <a:pPr eaLnBrk="0" hangingPunct="0">
              <a:buFont typeface="Wingdings" pitchFamily="2" charset="2"/>
              <a:buNone/>
            </a:pPr>
            <a:endParaRPr kumimoji="1" lang="en-US" b="1">
              <a:solidFill>
                <a:srgbClr val="CC0000"/>
              </a:solidFill>
            </a:endParaRPr>
          </a:p>
        </p:txBody>
      </p:sp>
    </p:spTree>
  </p:cSld>
  <p:clrMapOvr>
    <a:masterClrMapping/>
  </p:clrMapOvr>
  <p:transition>
    <p:cut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79B144-C1D1-40B1-9EB7-F32768AA60E7}" type="datetime1">
              <a:rPr lang="es-ES"/>
              <a:pPr/>
              <a:t>03/06/2026</a:t>
            </a:fld>
            <a:endParaRPr lang="es-ES"/>
          </a:p>
        </p:txBody>
      </p:sp>
      <p:sp>
        <p:nvSpPr>
          <p:cNvPr id="3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5C9DF6-0240-4235-8C18-C977CEC8F0F6}" type="slidenum">
              <a:rPr lang="es-ES"/>
              <a:pPr/>
              <a:t>6</a:t>
            </a:fld>
            <a:endParaRPr lang="es-ES"/>
          </a:p>
        </p:txBody>
      </p:sp>
      <p:sp>
        <p:nvSpPr>
          <p:cNvPr id="9216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1905000"/>
            <a:ext cx="8229600" cy="4191000"/>
          </a:xfrm>
        </p:spPr>
        <p:txBody>
          <a:bodyPr/>
          <a:lstStyle/>
          <a:p>
            <a:pPr>
              <a:buFontTx/>
              <a:buNone/>
            </a:pPr>
            <a:endParaRPr lang="es-ES"/>
          </a:p>
          <a:p>
            <a:pPr>
              <a:buFontTx/>
              <a:buNone/>
            </a:pPr>
            <a:endParaRPr lang="es-ES"/>
          </a:p>
          <a:p>
            <a:pPr>
              <a:buFontTx/>
              <a:buNone/>
            </a:pPr>
            <a:endParaRPr lang="es-ES"/>
          </a:p>
          <a:p>
            <a:pPr>
              <a:buFontTx/>
              <a:buNone/>
            </a:pPr>
            <a:endParaRPr lang="es-ES"/>
          </a:p>
        </p:txBody>
      </p:sp>
      <p:grpSp>
        <p:nvGrpSpPr>
          <p:cNvPr id="92163" name="Group 3"/>
          <p:cNvGrpSpPr>
            <a:grpSpLocks/>
          </p:cNvGrpSpPr>
          <p:nvPr/>
        </p:nvGrpSpPr>
        <p:grpSpPr bwMode="auto">
          <a:xfrm>
            <a:off x="381000" y="0"/>
            <a:ext cx="8229600" cy="2971800"/>
            <a:chOff x="336" y="1584"/>
            <a:chExt cx="5136" cy="1824"/>
          </a:xfrm>
        </p:grpSpPr>
        <p:sp>
          <p:nvSpPr>
            <p:cNvPr id="92164" name="AutoShape 4"/>
            <p:cNvSpPr>
              <a:spLocks noChangeArrowheads="1"/>
            </p:cNvSpPr>
            <p:nvPr/>
          </p:nvSpPr>
          <p:spPr bwMode="auto">
            <a:xfrm>
              <a:off x="336" y="2208"/>
              <a:ext cx="780" cy="336"/>
            </a:xfrm>
            <a:prstGeom prst="roundRect">
              <a:avLst>
                <a:gd name="adj" fmla="val 16667"/>
              </a:avLst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165" name="Rectangle 5"/>
            <p:cNvSpPr>
              <a:spLocks noChangeArrowheads="1"/>
            </p:cNvSpPr>
            <p:nvPr/>
          </p:nvSpPr>
          <p:spPr bwMode="auto">
            <a:xfrm>
              <a:off x="384" y="2256"/>
              <a:ext cx="663" cy="24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es-ES" sz="2000" b="1">
                  <a:solidFill>
                    <a:schemeClr val="tx2"/>
                  </a:solidFill>
                </a:rPr>
                <a:t>Vida</a:t>
              </a:r>
              <a:endParaRPr lang="es-MX" sz="2000" b="1">
                <a:solidFill>
                  <a:schemeClr val="tx2"/>
                </a:solidFill>
              </a:endParaRPr>
            </a:p>
          </p:txBody>
        </p:sp>
        <p:sp>
          <p:nvSpPr>
            <p:cNvPr id="92166" name="AutoShape 6"/>
            <p:cNvSpPr>
              <a:spLocks noChangeArrowheads="1"/>
            </p:cNvSpPr>
            <p:nvPr/>
          </p:nvSpPr>
          <p:spPr bwMode="auto">
            <a:xfrm>
              <a:off x="336" y="2544"/>
              <a:ext cx="780" cy="336"/>
            </a:xfrm>
            <a:prstGeom prst="roundRect">
              <a:avLst>
                <a:gd name="adj" fmla="val 16667"/>
              </a:avLst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167" name="Rectangle 7"/>
            <p:cNvSpPr>
              <a:spLocks noChangeArrowheads="1"/>
            </p:cNvSpPr>
            <p:nvPr/>
          </p:nvSpPr>
          <p:spPr bwMode="auto">
            <a:xfrm>
              <a:off x="336" y="2592"/>
              <a:ext cx="780" cy="24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es-ES" sz="2000" b="1">
                  <a:solidFill>
                    <a:schemeClr val="tx2"/>
                  </a:solidFill>
                </a:rPr>
                <a:t>Muerte</a:t>
              </a:r>
              <a:endParaRPr lang="es-MX" sz="2000" b="1">
                <a:solidFill>
                  <a:schemeClr val="tx2"/>
                </a:solidFill>
              </a:endParaRPr>
            </a:p>
          </p:txBody>
        </p:sp>
        <p:sp>
          <p:nvSpPr>
            <p:cNvPr id="92168" name="Line 8"/>
            <p:cNvSpPr>
              <a:spLocks noChangeShapeType="1"/>
            </p:cNvSpPr>
            <p:nvPr/>
          </p:nvSpPr>
          <p:spPr bwMode="auto">
            <a:xfrm>
              <a:off x="816" y="2544"/>
              <a:ext cx="288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92169" name="Oval 9"/>
            <p:cNvSpPr>
              <a:spLocks noChangeArrowheads="1"/>
            </p:cNvSpPr>
            <p:nvPr/>
          </p:nvSpPr>
          <p:spPr bwMode="auto">
            <a:xfrm>
              <a:off x="1296" y="2112"/>
              <a:ext cx="816" cy="912"/>
            </a:xfrm>
            <a:prstGeom prst="ellips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170" name="Rectangle 10"/>
            <p:cNvSpPr>
              <a:spLocks noChangeArrowheads="1"/>
            </p:cNvSpPr>
            <p:nvPr/>
          </p:nvSpPr>
          <p:spPr bwMode="auto">
            <a:xfrm>
              <a:off x="1344" y="2256"/>
              <a:ext cx="672" cy="24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es-ES" sz="2000" b="1">
                  <a:solidFill>
                    <a:schemeClr val="tx2"/>
                  </a:solidFill>
                </a:rPr>
                <a:t>Paraiso</a:t>
              </a:r>
              <a:endParaRPr lang="es-MX" sz="2000" b="1">
                <a:solidFill>
                  <a:schemeClr val="tx2"/>
                </a:solidFill>
              </a:endParaRPr>
            </a:p>
          </p:txBody>
        </p:sp>
        <p:sp>
          <p:nvSpPr>
            <p:cNvPr id="92171" name="Rectangle 11"/>
            <p:cNvSpPr>
              <a:spLocks noChangeArrowheads="1"/>
            </p:cNvSpPr>
            <p:nvPr/>
          </p:nvSpPr>
          <p:spPr bwMode="auto">
            <a:xfrm>
              <a:off x="1296" y="2592"/>
              <a:ext cx="816" cy="24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es-ES" sz="2000" b="1">
                  <a:solidFill>
                    <a:schemeClr val="tx2"/>
                  </a:solidFill>
                </a:rPr>
                <a:t>Tormento</a:t>
              </a:r>
              <a:endParaRPr lang="es-MX" sz="2000" b="1">
                <a:solidFill>
                  <a:schemeClr val="tx2"/>
                </a:solidFill>
              </a:endParaRPr>
            </a:p>
          </p:txBody>
        </p:sp>
        <p:sp>
          <p:nvSpPr>
            <p:cNvPr id="92172" name="Line 12"/>
            <p:cNvSpPr>
              <a:spLocks noChangeShapeType="1"/>
            </p:cNvSpPr>
            <p:nvPr/>
          </p:nvSpPr>
          <p:spPr bwMode="auto">
            <a:xfrm>
              <a:off x="2400" y="2544"/>
              <a:ext cx="1" cy="19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92173" name="Line 13"/>
            <p:cNvSpPr>
              <a:spLocks noChangeShapeType="1"/>
            </p:cNvSpPr>
            <p:nvPr/>
          </p:nvSpPr>
          <p:spPr bwMode="auto">
            <a:xfrm flipV="1">
              <a:off x="2832" y="2352"/>
              <a:ext cx="1" cy="19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92174" name="Line 14"/>
            <p:cNvSpPr>
              <a:spLocks noChangeShapeType="1"/>
            </p:cNvSpPr>
            <p:nvPr/>
          </p:nvSpPr>
          <p:spPr bwMode="auto">
            <a:xfrm>
              <a:off x="3264" y="2544"/>
              <a:ext cx="1" cy="19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92175" name="Rectangle 15"/>
            <p:cNvSpPr>
              <a:spLocks noChangeArrowheads="1"/>
            </p:cNvSpPr>
            <p:nvPr/>
          </p:nvSpPr>
          <p:spPr bwMode="auto">
            <a:xfrm>
              <a:off x="3696" y="1776"/>
              <a:ext cx="528" cy="1392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176" name="Text Box 16"/>
            <p:cNvSpPr txBox="1">
              <a:spLocks noChangeArrowheads="1"/>
            </p:cNvSpPr>
            <p:nvPr/>
          </p:nvSpPr>
          <p:spPr bwMode="auto">
            <a:xfrm>
              <a:off x="3744" y="1920"/>
              <a:ext cx="192" cy="1179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s-MX" sz="2000" b="1"/>
                <a:t>Juicio</a:t>
              </a:r>
            </a:p>
          </p:txBody>
        </p:sp>
        <p:sp>
          <p:nvSpPr>
            <p:cNvPr id="92177" name="Line 17"/>
            <p:cNvSpPr>
              <a:spLocks noChangeShapeType="1"/>
            </p:cNvSpPr>
            <p:nvPr/>
          </p:nvSpPr>
          <p:spPr bwMode="auto">
            <a:xfrm flipV="1">
              <a:off x="4224" y="2016"/>
              <a:ext cx="528" cy="528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92178" name="Line 18"/>
            <p:cNvSpPr>
              <a:spLocks noChangeShapeType="1"/>
            </p:cNvSpPr>
            <p:nvPr/>
          </p:nvSpPr>
          <p:spPr bwMode="auto">
            <a:xfrm>
              <a:off x="4224" y="2544"/>
              <a:ext cx="528" cy="43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92179" name="Oval 19"/>
            <p:cNvSpPr>
              <a:spLocks noChangeArrowheads="1"/>
            </p:cNvSpPr>
            <p:nvPr/>
          </p:nvSpPr>
          <p:spPr bwMode="auto">
            <a:xfrm>
              <a:off x="4704" y="1584"/>
              <a:ext cx="768" cy="528"/>
            </a:xfrm>
            <a:prstGeom prst="ellips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180" name="Oval 20"/>
            <p:cNvSpPr>
              <a:spLocks noChangeArrowheads="1"/>
            </p:cNvSpPr>
            <p:nvPr/>
          </p:nvSpPr>
          <p:spPr bwMode="auto">
            <a:xfrm>
              <a:off x="4704" y="2880"/>
              <a:ext cx="720" cy="528"/>
            </a:xfrm>
            <a:prstGeom prst="ellips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181" name="Rectangle 21"/>
            <p:cNvSpPr>
              <a:spLocks noChangeArrowheads="1"/>
            </p:cNvSpPr>
            <p:nvPr/>
          </p:nvSpPr>
          <p:spPr bwMode="auto">
            <a:xfrm>
              <a:off x="4800" y="1622"/>
              <a:ext cx="624" cy="431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es-MX" sz="2000" b="1">
                  <a:solidFill>
                    <a:schemeClr val="tx2"/>
                  </a:solidFill>
                </a:rPr>
                <a:t>Vida Eterna</a:t>
              </a:r>
            </a:p>
          </p:txBody>
        </p:sp>
        <p:sp>
          <p:nvSpPr>
            <p:cNvPr id="92182" name="Rectangle 22"/>
            <p:cNvSpPr>
              <a:spLocks noChangeArrowheads="1"/>
            </p:cNvSpPr>
            <p:nvPr/>
          </p:nvSpPr>
          <p:spPr bwMode="auto">
            <a:xfrm>
              <a:off x="4752" y="2928"/>
              <a:ext cx="672" cy="43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es-MX" sz="2000" b="1">
                  <a:solidFill>
                    <a:schemeClr val="tx2"/>
                  </a:solidFill>
                </a:rPr>
                <a:t>Muerte Eterna</a:t>
              </a:r>
            </a:p>
          </p:txBody>
        </p:sp>
        <p:sp>
          <p:nvSpPr>
            <p:cNvPr id="92183" name="Rectangle 23"/>
            <p:cNvSpPr>
              <a:spLocks noChangeArrowheads="1"/>
            </p:cNvSpPr>
            <p:nvPr/>
          </p:nvSpPr>
          <p:spPr bwMode="auto">
            <a:xfrm>
              <a:off x="2064" y="2688"/>
              <a:ext cx="900" cy="505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/>
              <a:r>
                <a:rPr lang="es-MX" b="1">
                  <a:solidFill>
                    <a:srgbClr val="CC0000"/>
                  </a:solidFill>
                </a:rPr>
                <a:t>Segunda Venida</a:t>
              </a:r>
            </a:p>
          </p:txBody>
        </p:sp>
        <p:sp>
          <p:nvSpPr>
            <p:cNvPr id="92184" name="Rectangle 24"/>
            <p:cNvSpPr>
              <a:spLocks noChangeArrowheads="1"/>
            </p:cNvSpPr>
            <p:nvPr/>
          </p:nvSpPr>
          <p:spPr bwMode="auto">
            <a:xfrm>
              <a:off x="2208" y="1920"/>
              <a:ext cx="1620" cy="291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es-MX" sz="2500" b="1">
                  <a:solidFill>
                    <a:srgbClr val="CC0000"/>
                  </a:solidFill>
                </a:rPr>
                <a:t>La Resurrección</a:t>
              </a:r>
            </a:p>
          </p:txBody>
        </p:sp>
        <p:sp>
          <p:nvSpPr>
            <p:cNvPr id="92185" name="Rectangle 25"/>
            <p:cNvSpPr>
              <a:spLocks noChangeArrowheads="1"/>
            </p:cNvSpPr>
            <p:nvPr/>
          </p:nvSpPr>
          <p:spPr bwMode="auto">
            <a:xfrm>
              <a:off x="2928" y="2688"/>
              <a:ext cx="900" cy="431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es-MX" sz="2000" b="1">
                  <a:solidFill>
                    <a:schemeClr val="tx2"/>
                  </a:solidFill>
                </a:rPr>
                <a:t>Fin Del Mundo</a:t>
              </a:r>
            </a:p>
          </p:txBody>
        </p:sp>
        <p:sp>
          <p:nvSpPr>
            <p:cNvPr id="92186" name="Text Box 26"/>
            <p:cNvSpPr txBox="1">
              <a:spLocks noChangeArrowheads="1"/>
            </p:cNvSpPr>
            <p:nvPr/>
          </p:nvSpPr>
          <p:spPr bwMode="auto">
            <a:xfrm>
              <a:off x="3936" y="2102"/>
              <a:ext cx="192" cy="99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s-MX" sz="2000" b="1"/>
                <a:t>Final</a:t>
              </a:r>
            </a:p>
          </p:txBody>
        </p:sp>
      </p:grpSp>
      <p:sp>
        <p:nvSpPr>
          <p:cNvPr id="92187" name="Line 27"/>
          <p:cNvSpPr>
            <a:spLocks noChangeShapeType="1"/>
          </p:cNvSpPr>
          <p:nvPr/>
        </p:nvSpPr>
        <p:spPr bwMode="auto">
          <a:xfrm flipH="1" flipV="1">
            <a:off x="4419600" y="990600"/>
            <a:ext cx="0" cy="609600"/>
          </a:xfrm>
          <a:prstGeom prst="line">
            <a:avLst/>
          </a:prstGeom>
          <a:noFill/>
          <a:ln w="114300">
            <a:solidFill>
              <a:srgbClr val="CC0000"/>
            </a:solidFill>
            <a:round/>
            <a:headEnd/>
            <a:tailEnd type="triangle" w="med" len="med"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92188" name="Rectangle 28"/>
          <p:cNvSpPr>
            <a:spLocks noChangeArrowheads="1"/>
          </p:cNvSpPr>
          <p:nvPr/>
        </p:nvSpPr>
        <p:spPr bwMode="auto">
          <a:xfrm>
            <a:off x="304800" y="3048000"/>
            <a:ext cx="8458200" cy="297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457200" indent="-457200" algn="ctr">
              <a:spcBef>
                <a:spcPct val="20000"/>
              </a:spcBef>
              <a:buSzPct val="85000"/>
            </a:pPr>
            <a:r>
              <a:rPr lang="es-ES" sz="4000" b="1">
                <a:latin typeface="Georgia" pitchFamily="18" charset="0"/>
              </a:rPr>
              <a:t> </a:t>
            </a:r>
          </a:p>
        </p:txBody>
      </p:sp>
      <p:sp>
        <p:nvSpPr>
          <p:cNvPr id="92189" name="Rectangle 29"/>
          <p:cNvSpPr>
            <a:spLocks noChangeArrowheads="1"/>
          </p:cNvSpPr>
          <p:nvPr/>
        </p:nvSpPr>
        <p:spPr bwMode="auto">
          <a:xfrm>
            <a:off x="228600" y="3124200"/>
            <a:ext cx="8686800" cy="3500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eaLnBrk="0" hangingPunct="0"/>
            <a:r>
              <a:rPr kumimoji="1" lang="en-US" sz="1000" b="1">
                <a:solidFill>
                  <a:srgbClr val="000000"/>
                </a:solidFill>
              </a:rPr>
              <a:t>  </a:t>
            </a:r>
          </a:p>
          <a:p>
            <a:pPr algn="ctr" eaLnBrk="0" hangingPunct="0">
              <a:buFont typeface="Wingdings" pitchFamily="2" charset="2"/>
              <a:buNone/>
            </a:pPr>
            <a:r>
              <a:rPr kumimoji="1" lang="es-MX" sz="2800" b="1">
                <a:solidFill>
                  <a:srgbClr val="000000"/>
                </a:solidFill>
                <a:latin typeface="Georgia" pitchFamily="18" charset="0"/>
              </a:rPr>
              <a:t>3.  EL “NÚMERO”  </a:t>
            </a:r>
          </a:p>
          <a:p>
            <a:pPr eaLnBrk="0" hangingPunct="0">
              <a:buFont typeface="Wingdings" pitchFamily="2" charset="2"/>
              <a:buChar char="q"/>
            </a:pPr>
            <a:r>
              <a:rPr kumimoji="1" lang="es-MX" b="1">
                <a:solidFill>
                  <a:srgbClr val="000000"/>
                </a:solidFill>
                <a:latin typeface="Georgia" pitchFamily="18" charset="0"/>
              </a:rPr>
              <a:t>  Cristo enseñó que </a:t>
            </a:r>
            <a:r>
              <a:rPr kumimoji="1" lang="es-MX" b="1" u="sng">
                <a:solidFill>
                  <a:srgbClr val="000000"/>
                </a:solidFill>
                <a:latin typeface="Georgia" pitchFamily="18" charset="0"/>
              </a:rPr>
              <a:t>TODOS</a:t>
            </a:r>
            <a:r>
              <a:rPr kumimoji="1" lang="es-MX" b="1">
                <a:solidFill>
                  <a:srgbClr val="000000"/>
                </a:solidFill>
                <a:latin typeface="Georgia" pitchFamily="18" charset="0"/>
              </a:rPr>
              <a:t> saldrán a resurrección     </a:t>
            </a:r>
          </a:p>
          <a:p>
            <a:pPr eaLnBrk="0" hangingPunct="0">
              <a:buFont typeface="Wingdings" pitchFamily="2" charset="2"/>
              <a:buNone/>
            </a:pPr>
            <a:r>
              <a:rPr kumimoji="1" lang="es-MX" b="1">
                <a:solidFill>
                  <a:srgbClr val="CC0000"/>
                </a:solidFill>
                <a:latin typeface="Georgia" pitchFamily="18" charset="0"/>
              </a:rPr>
              <a:t>     (Juan 5:28-29)</a:t>
            </a:r>
          </a:p>
          <a:p>
            <a:pPr eaLnBrk="0" hangingPunct="0">
              <a:buFont typeface="Wingdings" pitchFamily="2" charset="2"/>
              <a:buChar char="q"/>
            </a:pPr>
            <a:r>
              <a:rPr kumimoji="1" lang="es-MX" b="1">
                <a:solidFill>
                  <a:srgbClr val="000000"/>
                </a:solidFill>
                <a:latin typeface="Georgia" pitchFamily="18" charset="0"/>
              </a:rPr>
              <a:t>  Pablo afirmó lo mismo, “... Ciertamente habrá una resurrección tanto de los justos como de los impíos       </a:t>
            </a:r>
          </a:p>
          <a:p>
            <a:pPr eaLnBrk="0" hangingPunct="0">
              <a:buFont typeface="Wingdings" pitchFamily="2" charset="2"/>
              <a:buNone/>
            </a:pPr>
            <a:r>
              <a:rPr kumimoji="1" lang="es-MX" b="1">
                <a:solidFill>
                  <a:srgbClr val="CC0000"/>
                </a:solidFill>
                <a:latin typeface="Georgia" pitchFamily="18" charset="0"/>
              </a:rPr>
              <a:t>    (Hechos 24:15; 1 Cor. 15:21-22)</a:t>
            </a:r>
          </a:p>
          <a:p>
            <a:pPr eaLnBrk="0" hangingPunct="0">
              <a:buFont typeface="Wingdings" pitchFamily="2" charset="2"/>
              <a:buChar char="q"/>
            </a:pPr>
            <a:r>
              <a:rPr kumimoji="1" lang="es-MX" b="1">
                <a:solidFill>
                  <a:srgbClr val="000000"/>
                </a:solidFill>
                <a:latin typeface="Georgia" pitchFamily="18" charset="0"/>
              </a:rPr>
              <a:t>  Habrá solamente </a:t>
            </a:r>
            <a:r>
              <a:rPr kumimoji="1" lang="es-MX" b="1" u="sng">
                <a:solidFill>
                  <a:srgbClr val="000000"/>
                </a:solidFill>
                <a:latin typeface="Georgia" pitchFamily="18" charset="0"/>
              </a:rPr>
              <a:t>UNA </a:t>
            </a:r>
            <a:r>
              <a:rPr kumimoji="1" lang="es-MX" b="1">
                <a:solidFill>
                  <a:srgbClr val="000000"/>
                </a:solidFill>
                <a:latin typeface="Georgia" pitchFamily="18" charset="0"/>
              </a:rPr>
              <a:t>resurrección en la cual TODOS serán levantados de entre los muertos</a:t>
            </a:r>
          </a:p>
          <a:p>
            <a:pPr eaLnBrk="0" hangingPunct="0">
              <a:buFont typeface="Wingdings" pitchFamily="2" charset="2"/>
              <a:buNone/>
            </a:pPr>
            <a:endParaRPr kumimoji="1" lang="en-US" b="1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>
    <p:cut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D8B1D0-4422-4FCF-9969-36D953C4EFA3}" type="datetime1">
              <a:rPr lang="es-ES"/>
              <a:pPr/>
              <a:t>03/06/2026</a:t>
            </a:fld>
            <a:endParaRPr lang="es-ES"/>
          </a:p>
        </p:txBody>
      </p:sp>
      <p:sp>
        <p:nvSpPr>
          <p:cNvPr id="3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D124E-565C-4F60-9D02-B37AD8CAB881}" type="slidenum">
              <a:rPr lang="es-ES"/>
              <a:pPr/>
              <a:t>7</a:t>
            </a:fld>
            <a:endParaRPr lang="es-ES"/>
          </a:p>
        </p:txBody>
      </p:sp>
      <p:sp>
        <p:nvSpPr>
          <p:cNvPr id="9421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1905000"/>
            <a:ext cx="8229600" cy="4191000"/>
          </a:xfrm>
        </p:spPr>
        <p:txBody>
          <a:bodyPr/>
          <a:lstStyle/>
          <a:p>
            <a:pPr>
              <a:buFontTx/>
              <a:buNone/>
            </a:pPr>
            <a:endParaRPr lang="es-ES"/>
          </a:p>
          <a:p>
            <a:pPr>
              <a:buFontTx/>
              <a:buNone/>
            </a:pPr>
            <a:endParaRPr lang="es-ES"/>
          </a:p>
          <a:p>
            <a:pPr>
              <a:buFontTx/>
              <a:buNone/>
            </a:pPr>
            <a:endParaRPr lang="es-ES"/>
          </a:p>
          <a:p>
            <a:pPr>
              <a:buFontTx/>
              <a:buNone/>
            </a:pPr>
            <a:endParaRPr lang="es-ES"/>
          </a:p>
        </p:txBody>
      </p:sp>
      <p:grpSp>
        <p:nvGrpSpPr>
          <p:cNvPr id="94211" name="Group 3"/>
          <p:cNvGrpSpPr>
            <a:grpSpLocks/>
          </p:cNvGrpSpPr>
          <p:nvPr/>
        </p:nvGrpSpPr>
        <p:grpSpPr bwMode="auto">
          <a:xfrm>
            <a:off x="381000" y="0"/>
            <a:ext cx="8229600" cy="2971800"/>
            <a:chOff x="336" y="1584"/>
            <a:chExt cx="5136" cy="1824"/>
          </a:xfrm>
        </p:grpSpPr>
        <p:sp>
          <p:nvSpPr>
            <p:cNvPr id="94212" name="AutoShape 4"/>
            <p:cNvSpPr>
              <a:spLocks noChangeArrowheads="1"/>
            </p:cNvSpPr>
            <p:nvPr/>
          </p:nvSpPr>
          <p:spPr bwMode="auto">
            <a:xfrm>
              <a:off x="336" y="2208"/>
              <a:ext cx="780" cy="336"/>
            </a:xfrm>
            <a:prstGeom prst="roundRect">
              <a:avLst>
                <a:gd name="adj" fmla="val 16667"/>
              </a:avLst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4213" name="Rectangle 5"/>
            <p:cNvSpPr>
              <a:spLocks noChangeArrowheads="1"/>
            </p:cNvSpPr>
            <p:nvPr/>
          </p:nvSpPr>
          <p:spPr bwMode="auto">
            <a:xfrm>
              <a:off x="384" y="2256"/>
              <a:ext cx="663" cy="24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es-ES" sz="2000" b="1">
                  <a:solidFill>
                    <a:schemeClr val="tx2"/>
                  </a:solidFill>
                </a:rPr>
                <a:t>Vida</a:t>
              </a:r>
              <a:endParaRPr lang="es-MX" sz="2000" b="1">
                <a:solidFill>
                  <a:schemeClr val="tx2"/>
                </a:solidFill>
              </a:endParaRPr>
            </a:p>
          </p:txBody>
        </p:sp>
        <p:sp>
          <p:nvSpPr>
            <p:cNvPr id="94214" name="AutoShape 6"/>
            <p:cNvSpPr>
              <a:spLocks noChangeArrowheads="1"/>
            </p:cNvSpPr>
            <p:nvPr/>
          </p:nvSpPr>
          <p:spPr bwMode="auto">
            <a:xfrm>
              <a:off x="336" y="2544"/>
              <a:ext cx="780" cy="336"/>
            </a:xfrm>
            <a:prstGeom prst="roundRect">
              <a:avLst>
                <a:gd name="adj" fmla="val 16667"/>
              </a:avLst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4215" name="Rectangle 7"/>
            <p:cNvSpPr>
              <a:spLocks noChangeArrowheads="1"/>
            </p:cNvSpPr>
            <p:nvPr/>
          </p:nvSpPr>
          <p:spPr bwMode="auto">
            <a:xfrm>
              <a:off x="336" y="2592"/>
              <a:ext cx="780" cy="24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es-ES" sz="2000" b="1">
                  <a:solidFill>
                    <a:schemeClr val="tx2"/>
                  </a:solidFill>
                </a:rPr>
                <a:t>Muerte</a:t>
              </a:r>
              <a:endParaRPr lang="es-MX" sz="2000" b="1">
                <a:solidFill>
                  <a:schemeClr val="tx2"/>
                </a:solidFill>
              </a:endParaRPr>
            </a:p>
          </p:txBody>
        </p:sp>
        <p:sp>
          <p:nvSpPr>
            <p:cNvPr id="94216" name="Line 8"/>
            <p:cNvSpPr>
              <a:spLocks noChangeShapeType="1"/>
            </p:cNvSpPr>
            <p:nvPr/>
          </p:nvSpPr>
          <p:spPr bwMode="auto">
            <a:xfrm>
              <a:off x="816" y="2544"/>
              <a:ext cx="288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94217" name="Oval 9"/>
            <p:cNvSpPr>
              <a:spLocks noChangeArrowheads="1"/>
            </p:cNvSpPr>
            <p:nvPr/>
          </p:nvSpPr>
          <p:spPr bwMode="auto">
            <a:xfrm>
              <a:off x="1296" y="2112"/>
              <a:ext cx="816" cy="912"/>
            </a:xfrm>
            <a:prstGeom prst="ellips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4218" name="Rectangle 10"/>
            <p:cNvSpPr>
              <a:spLocks noChangeArrowheads="1"/>
            </p:cNvSpPr>
            <p:nvPr/>
          </p:nvSpPr>
          <p:spPr bwMode="auto">
            <a:xfrm>
              <a:off x="1344" y="2256"/>
              <a:ext cx="672" cy="24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es-ES" sz="2000" b="1">
                  <a:solidFill>
                    <a:schemeClr val="tx2"/>
                  </a:solidFill>
                </a:rPr>
                <a:t>Paraiso</a:t>
              </a:r>
              <a:endParaRPr lang="es-MX" sz="2000" b="1">
                <a:solidFill>
                  <a:schemeClr val="tx2"/>
                </a:solidFill>
              </a:endParaRPr>
            </a:p>
          </p:txBody>
        </p:sp>
        <p:sp>
          <p:nvSpPr>
            <p:cNvPr id="94219" name="Rectangle 11"/>
            <p:cNvSpPr>
              <a:spLocks noChangeArrowheads="1"/>
            </p:cNvSpPr>
            <p:nvPr/>
          </p:nvSpPr>
          <p:spPr bwMode="auto">
            <a:xfrm>
              <a:off x="1296" y="2592"/>
              <a:ext cx="816" cy="24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es-ES" sz="2000" b="1">
                  <a:solidFill>
                    <a:schemeClr val="tx2"/>
                  </a:solidFill>
                </a:rPr>
                <a:t>Tormento</a:t>
              </a:r>
              <a:endParaRPr lang="es-MX" sz="2000" b="1">
                <a:solidFill>
                  <a:schemeClr val="tx2"/>
                </a:solidFill>
              </a:endParaRPr>
            </a:p>
          </p:txBody>
        </p:sp>
        <p:sp>
          <p:nvSpPr>
            <p:cNvPr id="94220" name="Line 12"/>
            <p:cNvSpPr>
              <a:spLocks noChangeShapeType="1"/>
            </p:cNvSpPr>
            <p:nvPr/>
          </p:nvSpPr>
          <p:spPr bwMode="auto">
            <a:xfrm>
              <a:off x="2400" y="2544"/>
              <a:ext cx="1" cy="19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94221" name="Line 13"/>
            <p:cNvSpPr>
              <a:spLocks noChangeShapeType="1"/>
            </p:cNvSpPr>
            <p:nvPr/>
          </p:nvSpPr>
          <p:spPr bwMode="auto">
            <a:xfrm flipV="1">
              <a:off x="2832" y="2352"/>
              <a:ext cx="1" cy="19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94222" name="Line 14"/>
            <p:cNvSpPr>
              <a:spLocks noChangeShapeType="1"/>
            </p:cNvSpPr>
            <p:nvPr/>
          </p:nvSpPr>
          <p:spPr bwMode="auto">
            <a:xfrm>
              <a:off x="3264" y="2544"/>
              <a:ext cx="1" cy="19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94223" name="Rectangle 15"/>
            <p:cNvSpPr>
              <a:spLocks noChangeArrowheads="1"/>
            </p:cNvSpPr>
            <p:nvPr/>
          </p:nvSpPr>
          <p:spPr bwMode="auto">
            <a:xfrm>
              <a:off x="3696" y="1776"/>
              <a:ext cx="528" cy="1392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4224" name="Text Box 16"/>
            <p:cNvSpPr txBox="1">
              <a:spLocks noChangeArrowheads="1"/>
            </p:cNvSpPr>
            <p:nvPr/>
          </p:nvSpPr>
          <p:spPr bwMode="auto">
            <a:xfrm>
              <a:off x="3744" y="1920"/>
              <a:ext cx="192" cy="1179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s-MX" sz="2000" b="1"/>
                <a:t>Juicio</a:t>
              </a:r>
            </a:p>
          </p:txBody>
        </p:sp>
        <p:sp>
          <p:nvSpPr>
            <p:cNvPr id="94225" name="Line 17"/>
            <p:cNvSpPr>
              <a:spLocks noChangeShapeType="1"/>
            </p:cNvSpPr>
            <p:nvPr/>
          </p:nvSpPr>
          <p:spPr bwMode="auto">
            <a:xfrm flipV="1">
              <a:off x="4224" y="2016"/>
              <a:ext cx="528" cy="528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94226" name="Line 18"/>
            <p:cNvSpPr>
              <a:spLocks noChangeShapeType="1"/>
            </p:cNvSpPr>
            <p:nvPr/>
          </p:nvSpPr>
          <p:spPr bwMode="auto">
            <a:xfrm>
              <a:off x="4224" y="2544"/>
              <a:ext cx="528" cy="43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94227" name="Oval 19"/>
            <p:cNvSpPr>
              <a:spLocks noChangeArrowheads="1"/>
            </p:cNvSpPr>
            <p:nvPr/>
          </p:nvSpPr>
          <p:spPr bwMode="auto">
            <a:xfrm>
              <a:off x="4704" y="1584"/>
              <a:ext cx="768" cy="528"/>
            </a:xfrm>
            <a:prstGeom prst="ellips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4228" name="Oval 20"/>
            <p:cNvSpPr>
              <a:spLocks noChangeArrowheads="1"/>
            </p:cNvSpPr>
            <p:nvPr/>
          </p:nvSpPr>
          <p:spPr bwMode="auto">
            <a:xfrm>
              <a:off x="4704" y="2880"/>
              <a:ext cx="720" cy="528"/>
            </a:xfrm>
            <a:prstGeom prst="ellips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4229" name="Rectangle 21"/>
            <p:cNvSpPr>
              <a:spLocks noChangeArrowheads="1"/>
            </p:cNvSpPr>
            <p:nvPr/>
          </p:nvSpPr>
          <p:spPr bwMode="auto">
            <a:xfrm>
              <a:off x="4800" y="1622"/>
              <a:ext cx="624" cy="431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es-MX" sz="2000" b="1">
                  <a:solidFill>
                    <a:schemeClr val="tx2"/>
                  </a:solidFill>
                </a:rPr>
                <a:t>Vida Eterna</a:t>
              </a:r>
            </a:p>
          </p:txBody>
        </p:sp>
        <p:sp>
          <p:nvSpPr>
            <p:cNvPr id="94230" name="Rectangle 22"/>
            <p:cNvSpPr>
              <a:spLocks noChangeArrowheads="1"/>
            </p:cNvSpPr>
            <p:nvPr/>
          </p:nvSpPr>
          <p:spPr bwMode="auto">
            <a:xfrm>
              <a:off x="4752" y="2928"/>
              <a:ext cx="672" cy="43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es-MX" sz="2000" b="1">
                  <a:solidFill>
                    <a:schemeClr val="tx2"/>
                  </a:solidFill>
                </a:rPr>
                <a:t>Muerte Eterna</a:t>
              </a:r>
            </a:p>
          </p:txBody>
        </p:sp>
        <p:sp>
          <p:nvSpPr>
            <p:cNvPr id="94231" name="Rectangle 23"/>
            <p:cNvSpPr>
              <a:spLocks noChangeArrowheads="1"/>
            </p:cNvSpPr>
            <p:nvPr/>
          </p:nvSpPr>
          <p:spPr bwMode="auto">
            <a:xfrm>
              <a:off x="2064" y="2688"/>
              <a:ext cx="900" cy="505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/>
              <a:r>
                <a:rPr lang="es-MX" b="1">
                  <a:solidFill>
                    <a:srgbClr val="CC0000"/>
                  </a:solidFill>
                </a:rPr>
                <a:t>Segunda Venida</a:t>
              </a:r>
            </a:p>
          </p:txBody>
        </p:sp>
        <p:sp>
          <p:nvSpPr>
            <p:cNvPr id="94232" name="Rectangle 24"/>
            <p:cNvSpPr>
              <a:spLocks noChangeArrowheads="1"/>
            </p:cNvSpPr>
            <p:nvPr/>
          </p:nvSpPr>
          <p:spPr bwMode="auto">
            <a:xfrm>
              <a:off x="2208" y="1920"/>
              <a:ext cx="1620" cy="291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es-MX" sz="2500" b="1">
                  <a:solidFill>
                    <a:srgbClr val="CC0000"/>
                  </a:solidFill>
                </a:rPr>
                <a:t>La Resurrección</a:t>
              </a:r>
            </a:p>
          </p:txBody>
        </p:sp>
        <p:sp>
          <p:nvSpPr>
            <p:cNvPr id="94233" name="Rectangle 25"/>
            <p:cNvSpPr>
              <a:spLocks noChangeArrowheads="1"/>
            </p:cNvSpPr>
            <p:nvPr/>
          </p:nvSpPr>
          <p:spPr bwMode="auto">
            <a:xfrm>
              <a:off x="2928" y="2688"/>
              <a:ext cx="900" cy="431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es-MX" sz="2000" b="1">
                  <a:solidFill>
                    <a:schemeClr val="tx2"/>
                  </a:solidFill>
                </a:rPr>
                <a:t>Fin Del Mundo</a:t>
              </a:r>
            </a:p>
          </p:txBody>
        </p:sp>
        <p:sp>
          <p:nvSpPr>
            <p:cNvPr id="94234" name="Text Box 26"/>
            <p:cNvSpPr txBox="1">
              <a:spLocks noChangeArrowheads="1"/>
            </p:cNvSpPr>
            <p:nvPr/>
          </p:nvSpPr>
          <p:spPr bwMode="auto">
            <a:xfrm>
              <a:off x="3936" y="2102"/>
              <a:ext cx="192" cy="99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s-MX" sz="2000" b="1"/>
                <a:t>Final</a:t>
              </a:r>
            </a:p>
          </p:txBody>
        </p:sp>
      </p:grpSp>
      <p:sp>
        <p:nvSpPr>
          <p:cNvPr id="94235" name="Line 27"/>
          <p:cNvSpPr>
            <a:spLocks noChangeShapeType="1"/>
          </p:cNvSpPr>
          <p:nvPr/>
        </p:nvSpPr>
        <p:spPr bwMode="auto">
          <a:xfrm flipH="1" flipV="1">
            <a:off x="4419600" y="990600"/>
            <a:ext cx="0" cy="609600"/>
          </a:xfrm>
          <a:prstGeom prst="line">
            <a:avLst/>
          </a:prstGeom>
          <a:noFill/>
          <a:ln w="114300">
            <a:solidFill>
              <a:srgbClr val="CC0000"/>
            </a:solidFill>
            <a:round/>
            <a:headEnd/>
            <a:tailEnd type="triangle" w="med" len="med"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94236" name="Rectangle 28"/>
          <p:cNvSpPr>
            <a:spLocks noChangeArrowheads="1"/>
          </p:cNvSpPr>
          <p:nvPr/>
        </p:nvSpPr>
        <p:spPr bwMode="auto">
          <a:xfrm>
            <a:off x="304800" y="3048000"/>
            <a:ext cx="8458200" cy="297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457200" indent="-457200" algn="ctr">
              <a:spcBef>
                <a:spcPct val="20000"/>
              </a:spcBef>
              <a:buSzPct val="85000"/>
            </a:pPr>
            <a:r>
              <a:rPr lang="es-ES" sz="4000" b="1">
                <a:latin typeface="Georgia" pitchFamily="18" charset="0"/>
              </a:rPr>
              <a:t> </a:t>
            </a:r>
          </a:p>
        </p:txBody>
      </p:sp>
      <p:sp>
        <p:nvSpPr>
          <p:cNvPr id="94237" name="Rectangle 29"/>
          <p:cNvSpPr>
            <a:spLocks noChangeArrowheads="1"/>
          </p:cNvSpPr>
          <p:nvPr/>
        </p:nvSpPr>
        <p:spPr bwMode="auto">
          <a:xfrm>
            <a:off x="228600" y="3124200"/>
            <a:ext cx="8686800" cy="3135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eaLnBrk="0" hangingPunct="0"/>
            <a:r>
              <a:rPr kumimoji="1" lang="en-US" sz="1000" b="1">
                <a:solidFill>
                  <a:srgbClr val="000000"/>
                </a:solidFill>
              </a:rPr>
              <a:t>  </a:t>
            </a:r>
          </a:p>
          <a:p>
            <a:pPr algn="ctr" eaLnBrk="0" hangingPunct="0">
              <a:buFont typeface="Wingdings" pitchFamily="2" charset="2"/>
              <a:buNone/>
            </a:pPr>
            <a:r>
              <a:rPr kumimoji="1" lang="es-MX" sz="2800" b="1">
                <a:solidFill>
                  <a:srgbClr val="000000"/>
                </a:solidFill>
                <a:latin typeface="Georgia" pitchFamily="18" charset="0"/>
              </a:rPr>
              <a:t>4.  EL “TIEMPO”  </a:t>
            </a:r>
          </a:p>
          <a:p>
            <a:pPr eaLnBrk="0" hangingPunct="0">
              <a:buFont typeface="Wingdings" pitchFamily="2" charset="2"/>
              <a:buChar char="q"/>
            </a:pPr>
            <a:r>
              <a:rPr kumimoji="1" lang="es-MX" b="1">
                <a:solidFill>
                  <a:srgbClr val="000000"/>
                </a:solidFill>
                <a:latin typeface="Georgia" pitchFamily="18" charset="0"/>
              </a:rPr>
              <a:t>  En el día final, cuando el Señor venga por segunda  </a:t>
            </a:r>
          </a:p>
          <a:p>
            <a:pPr eaLnBrk="0" hangingPunct="0">
              <a:buFont typeface="Wingdings" pitchFamily="2" charset="2"/>
              <a:buNone/>
            </a:pPr>
            <a:r>
              <a:rPr kumimoji="1" lang="es-MX" b="1">
                <a:solidFill>
                  <a:srgbClr val="000000"/>
                </a:solidFill>
                <a:latin typeface="Georgia" pitchFamily="18" charset="0"/>
              </a:rPr>
              <a:t>      vez </a:t>
            </a:r>
            <a:r>
              <a:rPr kumimoji="1" lang="es-MX" b="1">
                <a:solidFill>
                  <a:srgbClr val="CC0000"/>
                </a:solidFill>
                <a:latin typeface="Georgia" pitchFamily="18" charset="0"/>
              </a:rPr>
              <a:t>(Juan 6:39-40, 44, 54)</a:t>
            </a:r>
          </a:p>
          <a:p>
            <a:pPr eaLnBrk="0" hangingPunct="0">
              <a:buFont typeface="Wingdings" pitchFamily="2" charset="2"/>
              <a:buChar char="q"/>
            </a:pPr>
            <a:r>
              <a:rPr kumimoji="1" lang="es-MX" b="1">
                <a:solidFill>
                  <a:srgbClr val="000000"/>
                </a:solidFill>
                <a:latin typeface="Georgia" pitchFamily="18" charset="0"/>
              </a:rPr>
              <a:t>  Cuando Cristo entregue el Reino al Padre</a:t>
            </a:r>
            <a:r>
              <a:rPr kumimoji="1" lang="es-MX" b="1">
                <a:solidFill>
                  <a:srgbClr val="CC0000"/>
                </a:solidFill>
                <a:latin typeface="Georgia" pitchFamily="18" charset="0"/>
              </a:rPr>
              <a:t> (1 Cor.   </a:t>
            </a:r>
          </a:p>
          <a:p>
            <a:pPr eaLnBrk="0" hangingPunct="0">
              <a:buFont typeface="Wingdings" pitchFamily="2" charset="2"/>
              <a:buNone/>
            </a:pPr>
            <a:r>
              <a:rPr kumimoji="1" lang="es-MX" b="1">
                <a:solidFill>
                  <a:srgbClr val="CC0000"/>
                </a:solidFill>
                <a:latin typeface="Georgia" pitchFamily="18" charset="0"/>
              </a:rPr>
              <a:t>     15:22-26)</a:t>
            </a:r>
          </a:p>
          <a:p>
            <a:pPr eaLnBrk="0" hangingPunct="0">
              <a:buFont typeface="Wingdings" pitchFamily="2" charset="2"/>
              <a:buChar char="q"/>
            </a:pPr>
            <a:r>
              <a:rPr kumimoji="1" lang="es-MX" b="1">
                <a:solidFill>
                  <a:srgbClr val="000000"/>
                </a:solidFill>
                <a:latin typeface="Georgia" pitchFamily="18" charset="0"/>
              </a:rPr>
              <a:t>  Al sonido de “la última trompeta”</a:t>
            </a:r>
            <a:r>
              <a:rPr kumimoji="1" lang="es-MX" b="1">
                <a:solidFill>
                  <a:srgbClr val="CC0000"/>
                </a:solidFill>
                <a:latin typeface="Georgia" pitchFamily="18" charset="0"/>
              </a:rPr>
              <a:t> (1 Cor. 15:52)</a:t>
            </a:r>
          </a:p>
          <a:p>
            <a:pPr eaLnBrk="0" hangingPunct="0">
              <a:buFont typeface="Wingdings" pitchFamily="2" charset="2"/>
              <a:buChar char="q"/>
            </a:pPr>
            <a:r>
              <a:rPr kumimoji="1" lang="es-MX" b="1">
                <a:solidFill>
                  <a:srgbClr val="000000"/>
                </a:solidFill>
                <a:latin typeface="Georgia" pitchFamily="18" charset="0"/>
              </a:rPr>
              <a:t>  No habrá resurrecciones multiples, ni separadas</a:t>
            </a:r>
          </a:p>
          <a:p>
            <a:pPr eaLnBrk="0" hangingPunct="0">
              <a:buFont typeface="Wingdings" pitchFamily="2" charset="2"/>
              <a:buNone/>
            </a:pPr>
            <a:endParaRPr kumimoji="1" lang="en-US" b="1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>
    <p:cut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1EE242-0706-47D4-B60A-44935CAC6C75}" type="datetime1">
              <a:rPr lang="es-ES"/>
              <a:pPr/>
              <a:t>03/06/2026</a:t>
            </a:fld>
            <a:endParaRPr lang="es-ES"/>
          </a:p>
        </p:txBody>
      </p:sp>
      <p:sp>
        <p:nvSpPr>
          <p:cNvPr id="3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A6FA97-C1AC-40AF-94A5-D5C45DE8C6E0}" type="slidenum">
              <a:rPr lang="es-ES"/>
              <a:pPr/>
              <a:t>8</a:t>
            </a:fld>
            <a:endParaRPr lang="es-ES"/>
          </a:p>
        </p:txBody>
      </p:sp>
      <p:sp>
        <p:nvSpPr>
          <p:cNvPr id="9625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1905000"/>
            <a:ext cx="8229600" cy="4191000"/>
          </a:xfrm>
        </p:spPr>
        <p:txBody>
          <a:bodyPr/>
          <a:lstStyle/>
          <a:p>
            <a:pPr>
              <a:buFontTx/>
              <a:buNone/>
            </a:pPr>
            <a:endParaRPr lang="es-ES"/>
          </a:p>
          <a:p>
            <a:pPr>
              <a:buFontTx/>
              <a:buNone/>
            </a:pPr>
            <a:endParaRPr lang="es-ES"/>
          </a:p>
          <a:p>
            <a:pPr>
              <a:buFontTx/>
              <a:buNone/>
            </a:pPr>
            <a:endParaRPr lang="es-ES"/>
          </a:p>
          <a:p>
            <a:pPr>
              <a:buFontTx/>
              <a:buNone/>
            </a:pPr>
            <a:endParaRPr lang="es-ES"/>
          </a:p>
        </p:txBody>
      </p:sp>
      <p:grpSp>
        <p:nvGrpSpPr>
          <p:cNvPr id="96259" name="Group 3"/>
          <p:cNvGrpSpPr>
            <a:grpSpLocks/>
          </p:cNvGrpSpPr>
          <p:nvPr/>
        </p:nvGrpSpPr>
        <p:grpSpPr bwMode="auto">
          <a:xfrm>
            <a:off x="381000" y="0"/>
            <a:ext cx="8229600" cy="2971800"/>
            <a:chOff x="336" y="1584"/>
            <a:chExt cx="5136" cy="1824"/>
          </a:xfrm>
        </p:grpSpPr>
        <p:sp>
          <p:nvSpPr>
            <p:cNvPr id="96260" name="AutoShape 4"/>
            <p:cNvSpPr>
              <a:spLocks noChangeArrowheads="1"/>
            </p:cNvSpPr>
            <p:nvPr/>
          </p:nvSpPr>
          <p:spPr bwMode="auto">
            <a:xfrm>
              <a:off x="336" y="2208"/>
              <a:ext cx="780" cy="336"/>
            </a:xfrm>
            <a:prstGeom prst="roundRect">
              <a:avLst>
                <a:gd name="adj" fmla="val 16667"/>
              </a:avLst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6261" name="Rectangle 5"/>
            <p:cNvSpPr>
              <a:spLocks noChangeArrowheads="1"/>
            </p:cNvSpPr>
            <p:nvPr/>
          </p:nvSpPr>
          <p:spPr bwMode="auto">
            <a:xfrm>
              <a:off x="384" y="2256"/>
              <a:ext cx="663" cy="24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es-ES" sz="2000" b="1">
                  <a:solidFill>
                    <a:schemeClr val="tx2"/>
                  </a:solidFill>
                </a:rPr>
                <a:t>Vida</a:t>
              </a:r>
              <a:endParaRPr lang="es-MX" sz="2000" b="1">
                <a:solidFill>
                  <a:schemeClr val="tx2"/>
                </a:solidFill>
              </a:endParaRPr>
            </a:p>
          </p:txBody>
        </p:sp>
        <p:sp>
          <p:nvSpPr>
            <p:cNvPr id="96262" name="AutoShape 6"/>
            <p:cNvSpPr>
              <a:spLocks noChangeArrowheads="1"/>
            </p:cNvSpPr>
            <p:nvPr/>
          </p:nvSpPr>
          <p:spPr bwMode="auto">
            <a:xfrm>
              <a:off x="336" y="2544"/>
              <a:ext cx="780" cy="336"/>
            </a:xfrm>
            <a:prstGeom prst="roundRect">
              <a:avLst>
                <a:gd name="adj" fmla="val 16667"/>
              </a:avLst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6263" name="Rectangle 7"/>
            <p:cNvSpPr>
              <a:spLocks noChangeArrowheads="1"/>
            </p:cNvSpPr>
            <p:nvPr/>
          </p:nvSpPr>
          <p:spPr bwMode="auto">
            <a:xfrm>
              <a:off x="336" y="2592"/>
              <a:ext cx="780" cy="24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es-ES" sz="2000" b="1">
                  <a:solidFill>
                    <a:schemeClr val="tx2"/>
                  </a:solidFill>
                </a:rPr>
                <a:t>Muerte</a:t>
              </a:r>
              <a:endParaRPr lang="es-MX" sz="2000" b="1">
                <a:solidFill>
                  <a:schemeClr val="tx2"/>
                </a:solidFill>
              </a:endParaRPr>
            </a:p>
          </p:txBody>
        </p:sp>
        <p:sp>
          <p:nvSpPr>
            <p:cNvPr id="96264" name="Line 8"/>
            <p:cNvSpPr>
              <a:spLocks noChangeShapeType="1"/>
            </p:cNvSpPr>
            <p:nvPr/>
          </p:nvSpPr>
          <p:spPr bwMode="auto">
            <a:xfrm>
              <a:off x="816" y="2544"/>
              <a:ext cx="288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96265" name="Oval 9"/>
            <p:cNvSpPr>
              <a:spLocks noChangeArrowheads="1"/>
            </p:cNvSpPr>
            <p:nvPr/>
          </p:nvSpPr>
          <p:spPr bwMode="auto">
            <a:xfrm>
              <a:off x="1296" y="2112"/>
              <a:ext cx="816" cy="912"/>
            </a:xfrm>
            <a:prstGeom prst="ellips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6266" name="Rectangle 10"/>
            <p:cNvSpPr>
              <a:spLocks noChangeArrowheads="1"/>
            </p:cNvSpPr>
            <p:nvPr/>
          </p:nvSpPr>
          <p:spPr bwMode="auto">
            <a:xfrm>
              <a:off x="1344" y="2256"/>
              <a:ext cx="672" cy="24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es-ES" sz="2000" b="1">
                  <a:solidFill>
                    <a:schemeClr val="tx2"/>
                  </a:solidFill>
                </a:rPr>
                <a:t>Paraiso</a:t>
              </a:r>
              <a:endParaRPr lang="es-MX" sz="2000" b="1">
                <a:solidFill>
                  <a:schemeClr val="tx2"/>
                </a:solidFill>
              </a:endParaRPr>
            </a:p>
          </p:txBody>
        </p:sp>
        <p:sp>
          <p:nvSpPr>
            <p:cNvPr id="96267" name="Rectangle 11"/>
            <p:cNvSpPr>
              <a:spLocks noChangeArrowheads="1"/>
            </p:cNvSpPr>
            <p:nvPr/>
          </p:nvSpPr>
          <p:spPr bwMode="auto">
            <a:xfrm>
              <a:off x="1296" y="2592"/>
              <a:ext cx="816" cy="24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es-ES" sz="2000" b="1">
                  <a:solidFill>
                    <a:schemeClr val="tx2"/>
                  </a:solidFill>
                </a:rPr>
                <a:t>Tormento</a:t>
              </a:r>
              <a:endParaRPr lang="es-MX" sz="2000" b="1">
                <a:solidFill>
                  <a:schemeClr val="tx2"/>
                </a:solidFill>
              </a:endParaRPr>
            </a:p>
          </p:txBody>
        </p:sp>
        <p:sp>
          <p:nvSpPr>
            <p:cNvPr id="96268" name="Line 12"/>
            <p:cNvSpPr>
              <a:spLocks noChangeShapeType="1"/>
            </p:cNvSpPr>
            <p:nvPr/>
          </p:nvSpPr>
          <p:spPr bwMode="auto">
            <a:xfrm>
              <a:off x="2400" y="2544"/>
              <a:ext cx="1" cy="19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96269" name="Line 13"/>
            <p:cNvSpPr>
              <a:spLocks noChangeShapeType="1"/>
            </p:cNvSpPr>
            <p:nvPr/>
          </p:nvSpPr>
          <p:spPr bwMode="auto">
            <a:xfrm flipV="1">
              <a:off x="2832" y="2352"/>
              <a:ext cx="1" cy="19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96270" name="Line 14"/>
            <p:cNvSpPr>
              <a:spLocks noChangeShapeType="1"/>
            </p:cNvSpPr>
            <p:nvPr/>
          </p:nvSpPr>
          <p:spPr bwMode="auto">
            <a:xfrm>
              <a:off x="3264" y="2544"/>
              <a:ext cx="1" cy="19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96271" name="Rectangle 15"/>
            <p:cNvSpPr>
              <a:spLocks noChangeArrowheads="1"/>
            </p:cNvSpPr>
            <p:nvPr/>
          </p:nvSpPr>
          <p:spPr bwMode="auto">
            <a:xfrm>
              <a:off x="3696" y="1776"/>
              <a:ext cx="528" cy="1392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6272" name="Text Box 16"/>
            <p:cNvSpPr txBox="1">
              <a:spLocks noChangeArrowheads="1"/>
            </p:cNvSpPr>
            <p:nvPr/>
          </p:nvSpPr>
          <p:spPr bwMode="auto">
            <a:xfrm>
              <a:off x="3744" y="1920"/>
              <a:ext cx="192" cy="1179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s-MX" sz="2000" b="1"/>
                <a:t>Juicio</a:t>
              </a:r>
            </a:p>
          </p:txBody>
        </p:sp>
        <p:sp>
          <p:nvSpPr>
            <p:cNvPr id="96273" name="Line 17"/>
            <p:cNvSpPr>
              <a:spLocks noChangeShapeType="1"/>
            </p:cNvSpPr>
            <p:nvPr/>
          </p:nvSpPr>
          <p:spPr bwMode="auto">
            <a:xfrm flipV="1">
              <a:off x="4224" y="2016"/>
              <a:ext cx="528" cy="528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96274" name="Line 18"/>
            <p:cNvSpPr>
              <a:spLocks noChangeShapeType="1"/>
            </p:cNvSpPr>
            <p:nvPr/>
          </p:nvSpPr>
          <p:spPr bwMode="auto">
            <a:xfrm>
              <a:off x="4224" y="2544"/>
              <a:ext cx="528" cy="43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96275" name="Oval 19"/>
            <p:cNvSpPr>
              <a:spLocks noChangeArrowheads="1"/>
            </p:cNvSpPr>
            <p:nvPr/>
          </p:nvSpPr>
          <p:spPr bwMode="auto">
            <a:xfrm>
              <a:off x="4704" y="1584"/>
              <a:ext cx="768" cy="528"/>
            </a:xfrm>
            <a:prstGeom prst="ellips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6276" name="Oval 20"/>
            <p:cNvSpPr>
              <a:spLocks noChangeArrowheads="1"/>
            </p:cNvSpPr>
            <p:nvPr/>
          </p:nvSpPr>
          <p:spPr bwMode="auto">
            <a:xfrm>
              <a:off x="4704" y="2880"/>
              <a:ext cx="720" cy="528"/>
            </a:xfrm>
            <a:prstGeom prst="ellips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6277" name="Rectangle 21"/>
            <p:cNvSpPr>
              <a:spLocks noChangeArrowheads="1"/>
            </p:cNvSpPr>
            <p:nvPr/>
          </p:nvSpPr>
          <p:spPr bwMode="auto">
            <a:xfrm>
              <a:off x="4800" y="1622"/>
              <a:ext cx="624" cy="431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es-MX" sz="2000" b="1">
                  <a:solidFill>
                    <a:schemeClr val="tx2"/>
                  </a:solidFill>
                </a:rPr>
                <a:t>Vida Eterna</a:t>
              </a:r>
            </a:p>
          </p:txBody>
        </p:sp>
        <p:sp>
          <p:nvSpPr>
            <p:cNvPr id="96278" name="Rectangle 22"/>
            <p:cNvSpPr>
              <a:spLocks noChangeArrowheads="1"/>
            </p:cNvSpPr>
            <p:nvPr/>
          </p:nvSpPr>
          <p:spPr bwMode="auto">
            <a:xfrm>
              <a:off x="4752" y="2928"/>
              <a:ext cx="672" cy="43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es-MX" sz="2000" b="1">
                  <a:solidFill>
                    <a:schemeClr val="tx2"/>
                  </a:solidFill>
                </a:rPr>
                <a:t>Muerte Eterna</a:t>
              </a:r>
            </a:p>
          </p:txBody>
        </p:sp>
        <p:sp>
          <p:nvSpPr>
            <p:cNvPr id="96279" name="Rectangle 23"/>
            <p:cNvSpPr>
              <a:spLocks noChangeArrowheads="1"/>
            </p:cNvSpPr>
            <p:nvPr/>
          </p:nvSpPr>
          <p:spPr bwMode="auto">
            <a:xfrm>
              <a:off x="2064" y="2688"/>
              <a:ext cx="900" cy="505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/>
              <a:r>
                <a:rPr lang="es-MX" b="1">
                  <a:solidFill>
                    <a:srgbClr val="CC0000"/>
                  </a:solidFill>
                </a:rPr>
                <a:t>Segunda Venida</a:t>
              </a:r>
            </a:p>
          </p:txBody>
        </p:sp>
        <p:sp>
          <p:nvSpPr>
            <p:cNvPr id="96280" name="Rectangle 24"/>
            <p:cNvSpPr>
              <a:spLocks noChangeArrowheads="1"/>
            </p:cNvSpPr>
            <p:nvPr/>
          </p:nvSpPr>
          <p:spPr bwMode="auto">
            <a:xfrm>
              <a:off x="2208" y="1920"/>
              <a:ext cx="1620" cy="291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es-MX" sz="2500" b="1">
                  <a:solidFill>
                    <a:srgbClr val="CC0000"/>
                  </a:solidFill>
                </a:rPr>
                <a:t>La Resurrección</a:t>
              </a:r>
            </a:p>
          </p:txBody>
        </p:sp>
        <p:sp>
          <p:nvSpPr>
            <p:cNvPr id="96281" name="Rectangle 25"/>
            <p:cNvSpPr>
              <a:spLocks noChangeArrowheads="1"/>
            </p:cNvSpPr>
            <p:nvPr/>
          </p:nvSpPr>
          <p:spPr bwMode="auto">
            <a:xfrm>
              <a:off x="2928" y="2688"/>
              <a:ext cx="900" cy="431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es-MX" sz="2000" b="1">
                  <a:solidFill>
                    <a:schemeClr val="tx2"/>
                  </a:solidFill>
                </a:rPr>
                <a:t>Fin Del Mundo</a:t>
              </a:r>
            </a:p>
          </p:txBody>
        </p:sp>
        <p:sp>
          <p:nvSpPr>
            <p:cNvPr id="96282" name="Text Box 26"/>
            <p:cNvSpPr txBox="1">
              <a:spLocks noChangeArrowheads="1"/>
            </p:cNvSpPr>
            <p:nvPr/>
          </p:nvSpPr>
          <p:spPr bwMode="auto">
            <a:xfrm>
              <a:off x="3936" y="2102"/>
              <a:ext cx="192" cy="99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s-MX" sz="2000" b="1"/>
                <a:t>Final</a:t>
              </a:r>
            </a:p>
          </p:txBody>
        </p:sp>
      </p:grpSp>
      <p:sp>
        <p:nvSpPr>
          <p:cNvPr id="96283" name="Line 27"/>
          <p:cNvSpPr>
            <a:spLocks noChangeShapeType="1"/>
          </p:cNvSpPr>
          <p:nvPr/>
        </p:nvSpPr>
        <p:spPr bwMode="auto">
          <a:xfrm flipH="1" flipV="1">
            <a:off x="4419600" y="990600"/>
            <a:ext cx="0" cy="609600"/>
          </a:xfrm>
          <a:prstGeom prst="line">
            <a:avLst/>
          </a:prstGeom>
          <a:noFill/>
          <a:ln w="114300">
            <a:solidFill>
              <a:srgbClr val="CC0000"/>
            </a:solidFill>
            <a:round/>
            <a:headEnd/>
            <a:tailEnd type="triangle" w="med" len="med"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96284" name="Rectangle 28"/>
          <p:cNvSpPr>
            <a:spLocks noChangeArrowheads="1"/>
          </p:cNvSpPr>
          <p:nvPr/>
        </p:nvSpPr>
        <p:spPr bwMode="auto">
          <a:xfrm>
            <a:off x="304800" y="3048000"/>
            <a:ext cx="8458200" cy="297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457200" indent="-457200" algn="ctr">
              <a:spcBef>
                <a:spcPct val="20000"/>
              </a:spcBef>
              <a:buSzPct val="85000"/>
            </a:pPr>
            <a:r>
              <a:rPr lang="es-ES" sz="4000" b="1">
                <a:latin typeface="Georgia" pitchFamily="18" charset="0"/>
              </a:rPr>
              <a:t> </a:t>
            </a:r>
          </a:p>
        </p:txBody>
      </p:sp>
      <p:sp>
        <p:nvSpPr>
          <p:cNvPr id="96285" name="Rectangle 29"/>
          <p:cNvSpPr>
            <a:spLocks noChangeArrowheads="1"/>
          </p:cNvSpPr>
          <p:nvPr/>
        </p:nvSpPr>
        <p:spPr bwMode="auto">
          <a:xfrm>
            <a:off x="228600" y="2895600"/>
            <a:ext cx="8686800" cy="3500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eaLnBrk="0" hangingPunct="0"/>
            <a:r>
              <a:rPr kumimoji="1" lang="en-US" sz="1000" b="1">
                <a:solidFill>
                  <a:srgbClr val="000000"/>
                </a:solidFill>
              </a:rPr>
              <a:t>  </a:t>
            </a:r>
          </a:p>
          <a:p>
            <a:pPr algn="ctr" eaLnBrk="0" hangingPunct="0">
              <a:buFont typeface="Wingdings" pitchFamily="2" charset="2"/>
              <a:buNone/>
            </a:pPr>
            <a:r>
              <a:rPr kumimoji="1" lang="es-MX" sz="2800" b="1">
                <a:solidFill>
                  <a:srgbClr val="000000"/>
                </a:solidFill>
                <a:latin typeface="Georgia" pitchFamily="18" charset="0"/>
              </a:rPr>
              <a:t>5.  EL “CUERPO”  </a:t>
            </a:r>
          </a:p>
          <a:p>
            <a:pPr eaLnBrk="0" hangingPunct="0">
              <a:buFont typeface="Wingdings" pitchFamily="2" charset="2"/>
              <a:buChar char="q"/>
            </a:pPr>
            <a:r>
              <a:rPr kumimoji="1" lang="es-MX" b="1">
                <a:solidFill>
                  <a:srgbClr val="000000"/>
                </a:solidFill>
                <a:latin typeface="Georgia" pitchFamily="18" charset="0"/>
              </a:rPr>
              <a:t>  Este cuerpo físico será cambiado, glorificado (1 Cor.</a:t>
            </a:r>
          </a:p>
          <a:p>
            <a:pPr eaLnBrk="0" hangingPunct="0">
              <a:buFont typeface="Wingdings" pitchFamily="2" charset="2"/>
              <a:buNone/>
            </a:pPr>
            <a:r>
              <a:rPr kumimoji="1" lang="es-MX" b="1">
                <a:solidFill>
                  <a:srgbClr val="000000"/>
                </a:solidFill>
                <a:latin typeface="Georgia" pitchFamily="18" charset="0"/>
              </a:rPr>
              <a:t>      - se siembre un cuerpo corruptible, se resucita un   </a:t>
            </a:r>
          </a:p>
          <a:p>
            <a:pPr eaLnBrk="0" hangingPunct="0">
              <a:buFont typeface="Wingdings" pitchFamily="2" charset="2"/>
              <a:buNone/>
            </a:pPr>
            <a:r>
              <a:rPr kumimoji="1" lang="es-MX" b="1">
                <a:solidFill>
                  <a:srgbClr val="000000"/>
                </a:solidFill>
                <a:latin typeface="Georgia" pitchFamily="18" charset="0"/>
              </a:rPr>
              <a:t>         cuerpo incorruptible </a:t>
            </a:r>
            <a:r>
              <a:rPr kumimoji="1" lang="es-MX" b="1">
                <a:solidFill>
                  <a:srgbClr val="CC0000"/>
                </a:solidFill>
                <a:latin typeface="Georgia" pitchFamily="18" charset="0"/>
              </a:rPr>
              <a:t>(1 Cor. 15:42)</a:t>
            </a:r>
          </a:p>
          <a:p>
            <a:pPr eaLnBrk="0" hangingPunct="0">
              <a:buFont typeface="Wingdings" pitchFamily="2" charset="2"/>
              <a:buNone/>
            </a:pPr>
            <a:r>
              <a:rPr kumimoji="1" lang="es-MX" b="1">
                <a:solidFill>
                  <a:srgbClr val="CC0000"/>
                </a:solidFill>
                <a:latin typeface="Georgia" pitchFamily="18" charset="0"/>
              </a:rPr>
              <a:t>     </a:t>
            </a:r>
            <a:r>
              <a:rPr kumimoji="1" lang="es-MX" b="1">
                <a:solidFill>
                  <a:srgbClr val="000000"/>
                </a:solidFill>
                <a:latin typeface="Georgia" pitchFamily="18" charset="0"/>
              </a:rPr>
              <a:t>-  Se siembra en deshonra, se resucita en gloria</a:t>
            </a:r>
            <a:r>
              <a:rPr kumimoji="1" lang="es-MX" b="1">
                <a:solidFill>
                  <a:srgbClr val="CC0000"/>
                </a:solidFill>
                <a:latin typeface="Georgia" pitchFamily="18" charset="0"/>
              </a:rPr>
              <a:t> (43a)</a:t>
            </a:r>
          </a:p>
          <a:p>
            <a:pPr eaLnBrk="0" hangingPunct="0">
              <a:buFont typeface="Wingdings" pitchFamily="2" charset="2"/>
              <a:buNone/>
            </a:pPr>
            <a:r>
              <a:rPr kumimoji="1" lang="es-MX" b="1">
                <a:solidFill>
                  <a:srgbClr val="000000"/>
                </a:solidFill>
                <a:latin typeface="Georgia" pitchFamily="18" charset="0"/>
              </a:rPr>
              <a:t>     -  Se siembra en debilidad, se resucita en poder </a:t>
            </a:r>
            <a:r>
              <a:rPr kumimoji="1" lang="es-MX" b="1">
                <a:solidFill>
                  <a:srgbClr val="CC0000"/>
                </a:solidFill>
                <a:latin typeface="Georgia" pitchFamily="18" charset="0"/>
              </a:rPr>
              <a:t>(43b)     </a:t>
            </a:r>
          </a:p>
          <a:p>
            <a:pPr eaLnBrk="0" hangingPunct="0">
              <a:buFont typeface="Wingdings" pitchFamily="2" charset="2"/>
              <a:buNone/>
            </a:pPr>
            <a:r>
              <a:rPr kumimoji="1" lang="es-MX" b="1">
                <a:solidFill>
                  <a:srgbClr val="000000"/>
                </a:solidFill>
                <a:latin typeface="Georgia" pitchFamily="18" charset="0"/>
              </a:rPr>
              <a:t>     -  Se siembre natural, se resucita espiritual</a:t>
            </a:r>
            <a:r>
              <a:rPr kumimoji="1" lang="es-MX" b="1">
                <a:solidFill>
                  <a:srgbClr val="CC0000"/>
                </a:solidFill>
                <a:latin typeface="Georgia" pitchFamily="18" charset="0"/>
              </a:rPr>
              <a:t> (44-49) </a:t>
            </a:r>
            <a:r>
              <a:rPr kumimoji="1" lang="es-MX" b="1">
                <a:solidFill>
                  <a:srgbClr val="000000"/>
                </a:solidFill>
                <a:latin typeface="Georgia" pitchFamily="18" charset="0"/>
              </a:rPr>
              <a:t> </a:t>
            </a:r>
            <a:endParaRPr kumimoji="1" lang="es-MX" b="1">
              <a:solidFill>
                <a:srgbClr val="CC0000"/>
              </a:solidFill>
              <a:latin typeface="Georgia" pitchFamily="18" charset="0"/>
            </a:endParaRPr>
          </a:p>
          <a:p>
            <a:pPr eaLnBrk="0" hangingPunct="0">
              <a:buFont typeface="Wingdings" pitchFamily="2" charset="2"/>
              <a:buChar char="q"/>
            </a:pPr>
            <a:r>
              <a:rPr kumimoji="1" lang="es-MX" b="1">
                <a:solidFill>
                  <a:srgbClr val="000000"/>
                </a:solidFill>
                <a:latin typeface="Georgia" pitchFamily="18" charset="0"/>
              </a:rPr>
              <a:t>  Los vivos serán “transformados” </a:t>
            </a:r>
            <a:r>
              <a:rPr kumimoji="1" lang="es-MX" b="1">
                <a:solidFill>
                  <a:srgbClr val="CC0000"/>
                </a:solidFill>
                <a:latin typeface="Georgia" pitchFamily="18" charset="0"/>
              </a:rPr>
              <a:t>(15:50-55)</a:t>
            </a:r>
          </a:p>
          <a:p>
            <a:pPr eaLnBrk="0" hangingPunct="0">
              <a:buFont typeface="Wingdings" pitchFamily="2" charset="2"/>
              <a:buChar char="q"/>
            </a:pPr>
            <a:r>
              <a:rPr kumimoji="1" lang="es-MX" b="1">
                <a:solidFill>
                  <a:srgbClr val="000000"/>
                </a:solidFill>
                <a:latin typeface="Georgia" pitchFamily="18" charset="0"/>
              </a:rPr>
              <a:t>  Como el cuerpo del Señor</a:t>
            </a:r>
            <a:r>
              <a:rPr kumimoji="1" lang="es-MX" b="1">
                <a:solidFill>
                  <a:srgbClr val="CC0000"/>
                </a:solidFill>
                <a:latin typeface="Georgia" pitchFamily="18" charset="0"/>
              </a:rPr>
              <a:t> (Fil. 3:20,21)</a:t>
            </a:r>
            <a:r>
              <a:rPr kumimoji="1" lang="en-US" b="1">
                <a:solidFill>
                  <a:srgbClr val="CC0000"/>
                </a:solidFill>
              </a:rPr>
              <a:t> </a:t>
            </a:r>
          </a:p>
        </p:txBody>
      </p:sp>
    </p:spTree>
  </p:cSld>
  <p:clrMapOvr>
    <a:masterClrMapping/>
  </p:clrMapOvr>
  <p:transition>
    <p:cut/>
  </p:transition>
</p:sld>
</file>

<file path=ppt/theme/theme1.xml><?xml version="1.0" encoding="utf-8"?>
<a:theme xmlns:a="http://schemas.openxmlformats.org/drawingml/2006/main" name="Papel de arroz">
  <a:themeElements>
    <a:clrScheme name="Papel de arroz 2">
      <a:dk1>
        <a:srgbClr val="00264C"/>
      </a:dk1>
      <a:lt1>
        <a:srgbClr val="FFFFE9"/>
      </a:lt1>
      <a:dk2>
        <a:srgbClr val="333333"/>
      </a:dk2>
      <a:lt2>
        <a:srgbClr val="333333"/>
      </a:lt2>
      <a:accent1>
        <a:srgbClr val="78C0B2"/>
      </a:accent1>
      <a:accent2>
        <a:srgbClr val="262D4C"/>
      </a:accent2>
      <a:accent3>
        <a:srgbClr val="FFFFF2"/>
      </a:accent3>
      <a:accent4>
        <a:srgbClr val="001F40"/>
      </a:accent4>
      <a:accent5>
        <a:srgbClr val="BEDCD5"/>
      </a:accent5>
      <a:accent6>
        <a:srgbClr val="212844"/>
      </a:accent6>
      <a:hlink>
        <a:srgbClr val="598BBD"/>
      </a:hlink>
      <a:folHlink>
        <a:srgbClr val="4D4D4D"/>
      </a:folHlink>
    </a:clrScheme>
    <a:fontScheme name="Papel de arroz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Papel de arroz 1">
        <a:dk1>
          <a:srgbClr val="9D9475"/>
        </a:dk1>
        <a:lt1>
          <a:srgbClr val="333333"/>
        </a:lt1>
        <a:dk2>
          <a:srgbClr val="333300"/>
        </a:dk2>
        <a:lt2>
          <a:srgbClr val="333333"/>
        </a:lt2>
        <a:accent1>
          <a:srgbClr val="B3C39F"/>
        </a:accent1>
        <a:accent2>
          <a:srgbClr val="DCD9CE"/>
        </a:accent2>
        <a:accent3>
          <a:srgbClr val="ADADAA"/>
        </a:accent3>
        <a:accent4>
          <a:srgbClr val="2A2A2A"/>
        </a:accent4>
        <a:accent5>
          <a:srgbClr val="D6DECD"/>
        </a:accent5>
        <a:accent6>
          <a:srgbClr val="C7C4BA"/>
        </a:accent6>
        <a:hlink>
          <a:srgbClr val="CC9900"/>
        </a:hlink>
        <a:folHlink>
          <a:srgbClr val="ADA68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apel de arroz 2">
        <a:dk1>
          <a:srgbClr val="00264C"/>
        </a:dk1>
        <a:lt1>
          <a:srgbClr val="FFFFE9"/>
        </a:lt1>
        <a:dk2>
          <a:srgbClr val="333333"/>
        </a:dk2>
        <a:lt2>
          <a:srgbClr val="333333"/>
        </a:lt2>
        <a:accent1>
          <a:srgbClr val="78C0B2"/>
        </a:accent1>
        <a:accent2>
          <a:srgbClr val="262D4C"/>
        </a:accent2>
        <a:accent3>
          <a:srgbClr val="FFFFF2"/>
        </a:accent3>
        <a:accent4>
          <a:srgbClr val="001F40"/>
        </a:accent4>
        <a:accent5>
          <a:srgbClr val="BEDCD5"/>
        </a:accent5>
        <a:accent6>
          <a:srgbClr val="212844"/>
        </a:accent6>
        <a:hlink>
          <a:srgbClr val="598BBD"/>
        </a:hlink>
        <a:folHlink>
          <a:srgbClr val="4D4D4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apel de arroz 3">
        <a:dk1>
          <a:srgbClr val="000000"/>
        </a:dk1>
        <a:lt1>
          <a:srgbClr val="F8F8F8"/>
        </a:lt1>
        <a:dk2>
          <a:srgbClr val="333333"/>
        </a:dk2>
        <a:lt2>
          <a:srgbClr val="5F5F5F"/>
        </a:lt2>
        <a:accent1>
          <a:srgbClr val="DDDDDD"/>
        </a:accent1>
        <a:accent2>
          <a:srgbClr val="808080"/>
        </a:accent2>
        <a:accent3>
          <a:srgbClr val="FBFBFB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5F5F5F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apel de arroz 4">
        <a:dk1>
          <a:srgbClr val="00264C"/>
        </a:dk1>
        <a:lt1>
          <a:srgbClr val="FFFFFF"/>
        </a:lt1>
        <a:dk2>
          <a:srgbClr val="333333"/>
        </a:dk2>
        <a:lt2>
          <a:srgbClr val="2E697E"/>
        </a:lt2>
        <a:accent1>
          <a:srgbClr val="BAC8AA"/>
        </a:accent1>
        <a:accent2>
          <a:srgbClr val="6E9883"/>
        </a:accent2>
        <a:accent3>
          <a:srgbClr val="FFFFFF"/>
        </a:accent3>
        <a:accent4>
          <a:srgbClr val="001F40"/>
        </a:accent4>
        <a:accent5>
          <a:srgbClr val="D9E0D2"/>
        </a:accent5>
        <a:accent6>
          <a:srgbClr val="638976"/>
        </a:accent6>
        <a:hlink>
          <a:srgbClr val="CC9900"/>
        </a:hlink>
        <a:folHlink>
          <a:srgbClr val="7DAEC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apel de arroz 5">
        <a:dk1>
          <a:srgbClr val="20374E"/>
        </a:dk1>
        <a:lt1>
          <a:srgbClr val="DCE4D2"/>
        </a:lt1>
        <a:dk2>
          <a:srgbClr val="333333"/>
        </a:dk2>
        <a:lt2>
          <a:srgbClr val="524C46"/>
        </a:lt2>
        <a:accent1>
          <a:srgbClr val="C9C491"/>
        </a:accent1>
        <a:accent2>
          <a:srgbClr val="8A776A"/>
        </a:accent2>
        <a:accent3>
          <a:srgbClr val="EBEFE5"/>
        </a:accent3>
        <a:accent4>
          <a:srgbClr val="1A2D41"/>
        </a:accent4>
        <a:accent5>
          <a:srgbClr val="E1DEC7"/>
        </a:accent5>
        <a:accent6>
          <a:srgbClr val="7D6B5F"/>
        </a:accent6>
        <a:hlink>
          <a:srgbClr val="67895F"/>
        </a:hlink>
        <a:folHlink>
          <a:srgbClr val="4D4D4D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Office\Templates\Diseños de presentaciones\Papel de arroz.pot</Template>
  <TotalTime>811</TotalTime>
  <Words>666</Words>
  <Application>Microsoft Office PowerPoint</Application>
  <PresentationFormat>Presentación en pantalla (4:3)</PresentationFormat>
  <Paragraphs>168</Paragraphs>
  <Slides>8</Slides>
  <Notes>8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13" baseType="lpstr">
      <vt:lpstr>Arial</vt:lpstr>
      <vt:lpstr>Georgia</vt:lpstr>
      <vt:lpstr>Times New Roman</vt:lpstr>
      <vt:lpstr>Wingdings</vt:lpstr>
      <vt:lpstr>Papel de arroz</vt:lpstr>
      <vt:lpstr> La Resurrección 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 Resurrección</dc:title>
  <dc:creator>Jorge Maldonado</dc:creator>
  <cp:lastModifiedBy>Mario Moreno</cp:lastModifiedBy>
  <cp:revision>14</cp:revision>
  <cp:lastPrinted>1601-01-01T00:00:00Z</cp:lastPrinted>
  <dcterms:created xsi:type="dcterms:W3CDTF">1601-01-01T00:00:00Z</dcterms:created>
  <dcterms:modified xsi:type="dcterms:W3CDTF">2026-06-04T00:16:57Z</dcterms:modified>
</cp:coreProperties>
</file>