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3" r:id="rId8"/>
    <p:sldId id="262" r:id="rId9"/>
    <p:sldId id="264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3333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0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75" d="100"/>
          <a:sy n="75" d="100"/>
        </p:scale>
        <p:origin x="-1320" y="-66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73152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ctr" defTabSz="966788">
              <a:defRPr sz="2500">
                <a:latin typeface="Times New Roman" pitchFamily="18" charset="0"/>
              </a:defRPr>
            </a:lvl1pPr>
          </a:lstStyle>
          <a:p>
            <a:r>
              <a:rPr lang="es-MX"/>
              <a:t>68. Providencia Divina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r>
              <a:rPr lang="es-MX"/>
              <a:t>Colección de Sermones II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r>
              <a:rPr lang="es-MX"/>
              <a:t>68.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fld id="{47946996-317F-4D07-BEA5-73FDF9DDDE7A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C9BCE-87A8-48D4-9604-CC9FAF6EDF1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99C27-9F24-46C1-891D-A29CFAC1325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6C611-EFA3-4BD8-A1EC-1D9E6798183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FA9DC-6486-40AF-8EB3-EA5D7094084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1178F-9288-4E80-B7A4-F567A88E473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645E6-203C-4896-A0DB-7CBC4010E4B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2FC72-8AB1-4E35-A388-ADC4A666B90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CFC8F-767C-4F7C-95D0-B4F7BE45990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BF805-C923-4ECF-8E3C-A9C55035D89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CD18D-8001-4A6C-A19C-DC5A6CFD514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154B9-CA2E-4DCF-9354-F0826A3B4C9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j-lt"/>
              </a:defRPr>
            </a:lvl1pPr>
          </a:lstStyle>
          <a:p>
            <a:fld id="{99BF1CF0-1ADA-4823-A934-0670AD9307FC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057400" y="6477000"/>
            <a:ext cx="7086600" cy="152400"/>
          </a:xfrm>
          <a:prstGeom prst="rect">
            <a:avLst/>
          </a:prstGeom>
          <a:solidFill>
            <a:srgbClr val="80808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533400"/>
            <a:ext cx="4495800" cy="152400"/>
          </a:xfrm>
          <a:prstGeom prst="rect">
            <a:avLst/>
          </a:prstGeom>
          <a:solidFill>
            <a:srgbClr val="80808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304800" y="304800"/>
            <a:ext cx="1524000" cy="5334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2700000">
            <a:off x="609600" y="228600"/>
            <a:ext cx="609600" cy="609600"/>
          </a:xfrm>
          <a:prstGeom prst="rect">
            <a:avLst/>
          </a:prstGeom>
          <a:solidFill>
            <a:srgbClr val="80808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animBg="1"/>
      <p:bldP spid="1032" grpId="0" animBg="1"/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j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j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914400"/>
            <a:ext cx="7848600" cy="2209800"/>
          </a:xfrm>
        </p:spPr>
        <p:txBody>
          <a:bodyPr/>
          <a:lstStyle/>
          <a:p>
            <a:r>
              <a:rPr lang="es-MX" sz="7200"/>
              <a:t>La </a:t>
            </a:r>
            <a:br>
              <a:rPr lang="es-MX" sz="7200"/>
            </a:br>
            <a:r>
              <a:rPr lang="es-MX" sz="7200"/>
              <a:t>Providencia Divina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400800" cy="838200"/>
          </a:xfrm>
        </p:spPr>
        <p:txBody>
          <a:bodyPr/>
          <a:lstStyle/>
          <a:p>
            <a:r>
              <a:rPr lang="es-MX"/>
              <a:t>Génesis 22:8</a:t>
            </a:r>
          </a:p>
        </p:txBody>
      </p:sp>
      <p:sp>
        <p:nvSpPr>
          <p:cNvPr id="68612" name="Text Box 1028"/>
          <p:cNvSpPr txBox="1">
            <a:spLocks noChangeArrowheads="1"/>
          </p:cNvSpPr>
          <p:nvPr/>
        </p:nvSpPr>
        <p:spPr bwMode="auto">
          <a:xfrm>
            <a:off x="609600" y="4495800"/>
            <a:ext cx="8305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 Manera En Que Dios Opera Hoy </a:t>
            </a:r>
          </a:p>
          <a:p>
            <a:pPr algn="ctr">
              <a:spcBef>
                <a:spcPct val="50000"/>
              </a:spcBef>
            </a:pPr>
            <a:r>
              <a:rPr lang="es-MX" sz="36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En Los Asuntos Del Hombre</a:t>
            </a:r>
            <a:endParaRPr lang="es-ES" sz="360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838200"/>
            <a:ext cx="7772400" cy="762000"/>
          </a:xfrm>
        </p:spPr>
        <p:txBody>
          <a:bodyPr/>
          <a:lstStyle/>
          <a:p>
            <a:r>
              <a:rPr lang="es-MX"/>
              <a:t>Introducción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381000" y="1676400"/>
            <a:ext cx="8382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buFontTx/>
              <a:buChar char="•"/>
            </a:pPr>
            <a:r>
              <a:rPr lang="es-MX" sz="2800" b="1"/>
              <a:t>Es un hecho, Dios opera en los asuntos del hombre</a:t>
            </a:r>
          </a:p>
          <a:p>
            <a:pPr marL="457200" indent="-457200">
              <a:buFontTx/>
              <a:buChar char="•"/>
            </a:pPr>
            <a:r>
              <a:rPr lang="es-MX" sz="2800" b="1"/>
              <a:t>En nuestros días, no lo hace milagrosamente</a:t>
            </a:r>
          </a:p>
          <a:p>
            <a:pPr marL="457200" indent="-457200">
              <a:buFontTx/>
              <a:buChar char="•"/>
            </a:pPr>
            <a:r>
              <a:rPr lang="es-MX" sz="2800" b="1"/>
              <a:t>Pero, opera “providencialmente”</a:t>
            </a:r>
          </a:p>
          <a:p>
            <a:pPr marL="457200" indent="-457200">
              <a:buFontTx/>
              <a:buChar char="•"/>
            </a:pPr>
            <a:r>
              <a:rPr lang="es-MX" sz="2800" b="1"/>
              <a:t>“Providencia” es “ver hacia delante” </a:t>
            </a:r>
          </a:p>
          <a:p>
            <a:pPr marL="914400" lvl="1" indent="-457200">
              <a:buFontTx/>
              <a:buChar char="•"/>
            </a:pPr>
            <a:r>
              <a:rPr lang="es-MX" b="1"/>
              <a:t>Esto es, ver hacia delante con un propósito</a:t>
            </a:r>
          </a:p>
          <a:p>
            <a:pPr marL="914400" lvl="1" indent="-457200">
              <a:buFontTx/>
              <a:buChar char="•"/>
            </a:pPr>
            <a:r>
              <a:rPr lang="es-MX" b="1"/>
              <a:t>Esto significa tener el cuidado en asegurar un fin</a:t>
            </a:r>
          </a:p>
          <a:p>
            <a:pPr marL="914400" lvl="1" indent="-457200">
              <a:buFontTx/>
              <a:buChar char="•"/>
            </a:pPr>
            <a:r>
              <a:rPr lang="es-MX" b="1"/>
              <a:t>En esto, el eterno poder y Deidad se ven con toda claridad por medio de lo creado por Dios, </a:t>
            </a:r>
            <a:r>
              <a:rPr lang="es-MX" b="1">
                <a:solidFill>
                  <a:srgbClr val="FFFF00"/>
                </a:solidFill>
              </a:rPr>
              <a:t>Romanos 1:19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9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9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autoUpdateAnimBg="0"/>
      <p:bldP spid="69635" grpId="0" build="p" autoUpdateAnimBg="0"/>
      <p:bldP spid="6963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838200"/>
            <a:ext cx="7772400" cy="762000"/>
          </a:xfrm>
        </p:spPr>
        <p:txBody>
          <a:bodyPr/>
          <a:lstStyle/>
          <a:p>
            <a:r>
              <a:rPr lang="es-MX"/>
              <a:t>Introducción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81000" y="1676400"/>
            <a:ext cx="8382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buFontTx/>
              <a:buChar char="•"/>
            </a:pPr>
            <a:r>
              <a:rPr lang="es-MX" b="1"/>
              <a:t>La Providencia Divina es el cuidado contínuo que Dios tiene para su creación</a:t>
            </a:r>
          </a:p>
          <a:p>
            <a:pPr marL="1371600" lvl="2" indent="-457200">
              <a:buFontTx/>
              <a:buChar char="•"/>
            </a:pPr>
            <a:r>
              <a:rPr lang="es-MX" b="1">
                <a:solidFill>
                  <a:srgbClr val="FFFF00"/>
                </a:solidFill>
              </a:rPr>
              <a:t>Dios obra dentro de las leyes naturales</a:t>
            </a:r>
          </a:p>
          <a:p>
            <a:pPr marL="1371600" lvl="2" indent="-457200">
              <a:buFontTx/>
              <a:buChar char="•"/>
            </a:pPr>
            <a:r>
              <a:rPr lang="es-MX" b="1">
                <a:solidFill>
                  <a:srgbClr val="FFFF00"/>
                </a:solidFill>
              </a:rPr>
              <a:t>Dios obra, pero no milagrosamente</a:t>
            </a:r>
          </a:p>
          <a:p>
            <a:pPr marL="457200" indent="-457200">
              <a:buFontTx/>
              <a:buChar char="•"/>
            </a:pPr>
            <a:r>
              <a:rPr lang="es-MX" b="1"/>
              <a:t>La Providencia Divina no obra en base de milagros</a:t>
            </a:r>
          </a:p>
          <a:p>
            <a:pPr marL="1371600" lvl="2" indent="-457200">
              <a:buFontTx/>
              <a:buChar char="•"/>
            </a:pPr>
            <a:r>
              <a:rPr lang="es-MX" b="1">
                <a:solidFill>
                  <a:srgbClr val="FFFF00"/>
                </a:solidFill>
              </a:rPr>
              <a:t>Los milagros ya cesaron</a:t>
            </a:r>
          </a:p>
          <a:p>
            <a:pPr marL="1371600" lvl="2" indent="-457200">
              <a:buFontTx/>
              <a:buChar char="•"/>
            </a:pPr>
            <a:r>
              <a:rPr lang="es-MX" b="1">
                <a:solidFill>
                  <a:srgbClr val="FFFF00"/>
                </a:solidFill>
              </a:rPr>
              <a:t>La Providencia Divina está en vigor</a:t>
            </a:r>
          </a:p>
          <a:p>
            <a:pPr marL="457200" indent="-457200"/>
            <a:r>
              <a:rPr lang="es-MX" b="1">
                <a:solidFill>
                  <a:srgbClr val="FFFF00"/>
                </a:solidFill>
              </a:rPr>
              <a:t>Milagro        </a:t>
            </a:r>
            <a:r>
              <a:rPr lang="es-MX" b="1"/>
              <a:t>= La virgen María dar a luz (Mt. 1:18-25)</a:t>
            </a:r>
          </a:p>
          <a:p>
            <a:pPr marL="457200" indent="-457200"/>
            <a:r>
              <a:rPr lang="es-MX" b="1">
                <a:solidFill>
                  <a:srgbClr val="FFFF00"/>
                </a:solidFill>
              </a:rPr>
              <a:t>Providencia</a:t>
            </a:r>
            <a:r>
              <a:rPr lang="es-MX" b="1"/>
              <a:t> = Ana dio a luz </a:t>
            </a:r>
            <a:r>
              <a:rPr lang="es-MX" b="1" u="sng"/>
              <a:t>naturalmente</a:t>
            </a:r>
            <a:r>
              <a:rPr lang="es-MX"/>
              <a:t> al</a:t>
            </a:r>
            <a:r>
              <a:rPr lang="es-MX" b="1"/>
              <a:t> haber orado</a:t>
            </a:r>
          </a:p>
          <a:p>
            <a:pPr marL="457200" indent="-457200"/>
            <a:r>
              <a:rPr lang="es-MX" b="1"/>
              <a:t>                        y Dios le concedió un hijo (1 Sam. 1:19,20)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2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2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7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7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 autoUpdateAnimBg="0"/>
      <p:bldP spid="72707" grpId="0" build="p" autoUpdateAnimBg="0"/>
      <p:bldP spid="7270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57200" y="838200"/>
            <a:ext cx="8077200" cy="762000"/>
          </a:xfrm>
        </p:spPr>
        <p:txBody>
          <a:bodyPr/>
          <a:lstStyle/>
          <a:p>
            <a:r>
              <a:rPr lang="es-MX"/>
              <a:t>La Providencia Divina Es Visible</a:t>
            </a:r>
          </a:p>
        </p:txBody>
      </p:sp>
      <p:sp>
        <p:nvSpPr>
          <p:cNvPr id="7373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</p:txBody>
      </p:sp>
      <p:sp>
        <p:nvSpPr>
          <p:cNvPr id="73732" name="Rectangle 1028"/>
          <p:cNvSpPr>
            <a:spLocks noChangeArrowheads="1"/>
          </p:cNvSpPr>
          <p:nvPr/>
        </p:nvSpPr>
        <p:spPr bwMode="auto">
          <a:xfrm>
            <a:off x="381000" y="1676400"/>
            <a:ext cx="8382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/>
            <a:r>
              <a:rPr lang="es-MX" b="1"/>
              <a:t>¿En Qué Vemos La Providencia Obrar? </a:t>
            </a:r>
          </a:p>
          <a:p>
            <a:pPr marL="457200" indent="-457200"/>
            <a:r>
              <a:rPr lang="es-MX" b="1"/>
              <a:t>                  </a:t>
            </a:r>
          </a:p>
          <a:p>
            <a:pPr marL="457200" indent="-457200"/>
            <a:r>
              <a:rPr lang="es-MX" b="1"/>
              <a:t>                            </a:t>
            </a:r>
            <a:r>
              <a:rPr lang="es-MX" b="1">
                <a:solidFill>
                  <a:srgbClr val="FFFF00"/>
                </a:solidFill>
              </a:rPr>
              <a:t>El CONTROL</a:t>
            </a:r>
            <a:r>
              <a:rPr lang="es-MX" b="1"/>
              <a:t> </a:t>
            </a:r>
            <a:r>
              <a:rPr lang="es-MX"/>
              <a:t>del universo</a:t>
            </a:r>
          </a:p>
          <a:p>
            <a:pPr marL="1371600" lvl="2" indent="-457200"/>
            <a:r>
              <a:rPr lang="es-MX" b="1">
                <a:solidFill>
                  <a:srgbClr val="FFFF00"/>
                </a:solidFill>
              </a:rPr>
              <a:t>       </a:t>
            </a:r>
          </a:p>
          <a:p>
            <a:pPr marL="1371600" lvl="2" indent="-457200"/>
            <a:r>
              <a:rPr lang="es-MX" b="1">
                <a:solidFill>
                  <a:srgbClr val="FFFF00"/>
                </a:solidFill>
              </a:rPr>
              <a:t>                 El CUMPLIMIENTO </a:t>
            </a:r>
            <a:r>
              <a:rPr lang="es-MX" b="1"/>
              <a:t> de sus propósitos</a:t>
            </a:r>
          </a:p>
          <a:p>
            <a:pPr marL="1371600" lvl="2" indent="-457200"/>
            <a:endParaRPr lang="es-MX" b="1"/>
          </a:p>
          <a:p>
            <a:pPr marL="457200" indent="-457200"/>
            <a:r>
              <a:rPr lang="es-MX" b="1"/>
              <a:t>                           </a:t>
            </a:r>
            <a:r>
              <a:rPr lang="es-MX" b="1">
                <a:solidFill>
                  <a:srgbClr val="FFFF00"/>
                </a:solidFill>
              </a:rPr>
              <a:t> El CUIDADO</a:t>
            </a:r>
            <a:r>
              <a:rPr lang="es-MX" b="1"/>
              <a:t> de los suyos</a:t>
            </a:r>
          </a:p>
          <a:p>
            <a:pPr marL="457200" indent="-457200"/>
            <a:endParaRPr lang="es-MX" b="1"/>
          </a:p>
          <a:p>
            <a:pPr marL="457200" indent="-457200"/>
            <a:endParaRPr lang="es-MX" b="1"/>
          </a:p>
        </p:txBody>
      </p:sp>
      <p:sp>
        <p:nvSpPr>
          <p:cNvPr id="73734" name="AutoShape 1030"/>
          <p:cNvSpPr>
            <a:spLocks/>
          </p:cNvSpPr>
          <p:nvPr/>
        </p:nvSpPr>
        <p:spPr bwMode="auto">
          <a:xfrm>
            <a:off x="2133600" y="2667000"/>
            <a:ext cx="533400" cy="1905000"/>
          </a:xfrm>
          <a:prstGeom prst="leftBrace">
            <a:avLst>
              <a:gd name="adj1" fmla="val 2976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Text Box 1031"/>
          <p:cNvSpPr txBox="1">
            <a:spLocks noChangeArrowheads="1"/>
          </p:cNvSpPr>
          <p:nvPr/>
        </p:nvSpPr>
        <p:spPr bwMode="auto">
          <a:xfrm>
            <a:off x="0" y="3505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latin typeface="Times New Roman" pitchFamily="18" charset="0"/>
            </a:endParaRPr>
          </a:p>
        </p:txBody>
      </p:sp>
      <p:sp>
        <p:nvSpPr>
          <p:cNvPr id="73736" name="Text Box 1032"/>
          <p:cNvSpPr txBox="1">
            <a:spLocks noChangeArrowheads="1"/>
          </p:cNvSpPr>
          <p:nvPr/>
        </p:nvSpPr>
        <p:spPr bwMode="auto">
          <a:xfrm>
            <a:off x="5334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latin typeface="Times New Roman" pitchFamily="18" charset="0"/>
            </a:endParaRPr>
          </a:p>
        </p:txBody>
      </p:sp>
      <p:sp>
        <p:nvSpPr>
          <p:cNvPr id="73737" name="Text Box 1033"/>
          <p:cNvSpPr txBox="1">
            <a:spLocks noChangeArrowheads="1"/>
          </p:cNvSpPr>
          <p:nvPr/>
        </p:nvSpPr>
        <p:spPr bwMode="auto">
          <a:xfrm>
            <a:off x="533400" y="3429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b="1"/>
              <a:t>Vemos  </a:t>
            </a:r>
            <a:endParaRPr lang="es-ES" b="1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7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37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7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 autoUpdateAnimBg="0"/>
      <p:bldP spid="73731" grpId="0" build="p" autoUpdateAnimBg="0"/>
      <p:bldP spid="7373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686800" cy="762000"/>
          </a:xfrm>
        </p:spPr>
        <p:txBody>
          <a:bodyPr/>
          <a:lstStyle/>
          <a:p>
            <a:r>
              <a:rPr lang="es-MX"/>
              <a:t>El Control Del Universo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304800" y="1676400"/>
            <a:ext cx="8610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/>
            <a:r>
              <a:rPr lang="es-MX">
                <a:solidFill>
                  <a:srgbClr val="FFFF00"/>
                </a:solidFill>
              </a:rPr>
              <a:t>El Control Del Universo Es Obra de la Providencia Divina</a:t>
            </a:r>
          </a:p>
          <a:p>
            <a:pPr marL="914400" lvl="1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Gen. 1:1-3; Jn. 1:1-3</a:t>
            </a:r>
            <a:r>
              <a:rPr lang="es-MX"/>
              <a:t> La Deidad lo creó todo (P, H, E S)</a:t>
            </a:r>
          </a:p>
          <a:p>
            <a:pPr marL="914400" lvl="1" indent="-457200">
              <a:buFontTx/>
              <a:buChar char="•"/>
            </a:pPr>
            <a:r>
              <a:rPr lang="es-MX"/>
              <a:t>La tres personas de la Deidad actuaron en la Creación</a:t>
            </a:r>
          </a:p>
          <a:p>
            <a:pPr marL="914400" lvl="1" indent="-457200">
              <a:buFontTx/>
              <a:buChar char="•"/>
            </a:pPr>
            <a:r>
              <a:rPr lang="es-MX"/>
              <a:t>Al crearlo todo, no abandonaron su Creación</a:t>
            </a:r>
          </a:p>
          <a:p>
            <a:pPr marL="1371600" lvl="2" indent="-457200">
              <a:buFontTx/>
              <a:buChar char="•"/>
            </a:pPr>
            <a:r>
              <a:rPr lang="es-MX"/>
              <a:t>Algunos (Deistas) creen que Dios creó el mundo, pero que despues se olvidó de él, como el relojero se olvida del reloj despues de darle cuerda </a:t>
            </a:r>
          </a:p>
          <a:p>
            <a:pPr marL="1371600" lvl="2" indent="-457200">
              <a:buFontTx/>
              <a:buChar char="•"/>
            </a:pPr>
            <a:r>
              <a:rPr lang="es-MX"/>
              <a:t>Al ser así, el universo dejaría de funcionar y seguramente se auto-destruiría</a:t>
            </a:r>
          </a:p>
          <a:p>
            <a:pPr marL="914400" lvl="1" indent="-457200"/>
            <a:r>
              <a:rPr lang="es-MX"/>
              <a:t>Pero, no es así, veamos ....</a:t>
            </a:r>
          </a:p>
          <a:p>
            <a:pPr marL="1371600" lvl="2" indent="-457200">
              <a:buFontTx/>
              <a:buChar char="•"/>
            </a:pPr>
            <a:endParaRPr lang="es-MX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utoUpdateAnimBg="0"/>
      <p:bldP spid="71683" grpId="0" build="p" autoUpdateAnimBg="0"/>
      <p:bldP spid="7168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686800" cy="609600"/>
          </a:xfrm>
        </p:spPr>
        <p:txBody>
          <a:bodyPr/>
          <a:lstStyle/>
          <a:p>
            <a:r>
              <a:rPr lang="es-MX"/>
              <a:t>El Control Del Universo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04800" y="15240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s-MX">
                <a:solidFill>
                  <a:srgbClr val="FFFF00"/>
                </a:solidFill>
              </a:rPr>
              <a:t>Heb. 1:3</a:t>
            </a:r>
            <a:r>
              <a:rPr lang="es-MX"/>
              <a:t>, Cristo “sostiene” todas las cosas</a:t>
            </a:r>
          </a:p>
          <a:p>
            <a:pPr marL="457200" indent="-457200">
              <a:buFontTx/>
              <a:buAutoNum type="arabicPeriod"/>
            </a:pPr>
            <a:r>
              <a:rPr lang="es-MX">
                <a:solidFill>
                  <a:srgbClr val="FFFF00"/>
                </a:solidFill>
              </a:rPr>
              <a:t>Col. 1:17</a:t>
            </a:r>
            <a:r>
              <a:rPr lang="es-MX"/>
              <a:t>, “en El todas las cosas permanecen”</a:t>
            </a:r>
          </a:p>
          <a:p>
            <a:pPr marL="457200" indent="-457200">
              <a:buFontTx/>
              <a:buAutoNum type="arabicPeriod"/>
            </a:pPr>
            <a:r>
              <a:rPr lang="es-MX">
                <a:solidFill>
                  <a:srgbClr val="FFFF00"/>
                </a:solidFill>
              </a:rPr>
              <a:t>Hch. 17:28</a:t>
            </a:r>
            <a:r>
              <a:rPr lang="es-MX"/>
              <a:t>, “...en el vivimos, nos movemos y existimos”</a:t>
            </a:r>
          </a:p>
          <a:p>
            <a:pPr marL="457200" indent="-457200">
              <a:buFontTx/>
              <a:buAutoNum type="arabicPeriod"/>
            </a:pPr>
            <a:r>
              <a:rPr lang="es-MX">
                <a:solidFill>
                  <a:srgbClr val="FFFF00"/>
                </a:solidFill>
              </a:rPr>
              <a:t>Hch. 14:17</a:t>
            </a:r>
            <a:r>
              <a:rPr lang="es-MX"/>
              <a:t>, “ ...no se dejó a Sí mismo sin testimonio ... “</a:t>
            </a:r>
          </a:p>
          <a:p>
            <a:pPr marL="457200" indent="-457200">
              <a:buFontTx/>
              <a:buAutoNum type="arabicPeriod"/>
            </a:pPr>
            <a:r>
              <a:rPr lang="es-MX">
                <a:solidFill>
                  <a:srgbClr val="FFFF00"/>
                </a:solidFill>
              </a:rPr>
              <a:t>Mt. 10:29, 30</a:t>
            </a:r>
            <a:r>
              <a:rPr lang="es-MX"/>
              <a:t>, “no se venden dos pajarillos por un cuarto y sin embargo, ni uno de ellos caerá a tierra sin permitirlo vuestro Padre”  (Hasta lo más pequeño lo tiene en control)</a:t>
            </a:r>
          </a:p>
          <a:p>
            <a:pPr marL="457200" indent="-457200">
              <a:buFontTx/>
              <a:buAutoNum type="arabicPeriod"/>
            </a:pPr>
            <a:r>
              <a:rPr lang="es-MX">
                <a:solidFill>
                  <a:srgbClr val="FFFF00"/>
                </a:solidFill>
              </a:rPr>
              <a:t>Job 37:9-13</a:t>
            </a:r>
            <a:r>
              <a:rPr lang="es-MX"/>
              <a:t>, “...para hacer todo lo que El le ordena ...”</a:t>
            </a:r>
          </a:p>
          <a:p>
            <a:pPr marL="457200" indent="-457200"/>
            <a:r>
              <a:rPr lang="es-MX"/>
              <a:t>     Ejemplos de estos hay en abundancia que dicen que es DIOS quien Provee por su creación – </a:t>
            </a:r>
            <a:r>
              <a:rPr lang="es-MX" i="1" u="sng"/>
              <a:t>una leccíón aquí para los que abogan por la “Madre Naturaleza” para hacer menos al CREADOR y SUSTENDADOR del universo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1676400" y="50292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ct val="0"/>
              </a:spcBef>
            </a:pPr>
            <a:endParaRPr lang="es-ES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7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7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8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838200"/>
            <a:ext cx="8077200" cy="762000"/>
          </a:xfrm>
        </p:spPr>
        <p:txBody>
          <a:bodyPr/>
          <a:lstStyle/>
          <a:p>
            <a:r>
              <a:rPr lang="es-MX"/>
              <a:t>La Providencia Divina Es Visible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  <a:p>
            <a:endParaRPr lang="es-MX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81000" y="1676400"/>
            <a:ext cx="8382000" cy="4572000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57200" indent="-457200"/>
            <a:r>
              <a:rPr lang="es-MX" b="1"/>
              <a:t>¿En Qué Vemos La Providencia Obrar? </a:t>
            </a:r>
          </a:p>
          <a:p>
            <a:pPr marL="457200" indent="-457200"/>
            <a:r>
              <a:rPr lang="es-MX" b="1"/>
              <a:t>                  </a:t>
            </a:r>
          </a:p>
          <a:p>
            <a:pPr marL="457200" indent="-457200"/>
            <a:r>
              <a:rPr lang="es-MX" b="1"/>
              <a:t>                            </a:t>
            </a:r>
            <a:r>
              <a:rPr lang="es-MX" b="1">
                <a:solidFill>
                  <a:schemeClr val="folHlink"/>
                </a:solidFill>
              </a:rPr>
              <a:t>El CONTROL </a:t>
            </a:r>
            <a:r>
              <a:rPr lang="es-MX">
                <a:solidFill>
                  <a:schemeClr val="folHlink"/>
                </a:solidFill>
              </a:rPr>
              <a:t>del universo</a:t>
            </a:r>
          </a:p>
          <a:p>
            <a:pPr marL="1371600" lvl="2" indent="-457200"/>
            <a:r>
              <a:rPr lang="es-MX" b="1">
                <a:solidFill>
                  <a:srgbClr val="FFFF00"/>
                </a:solidFill>
              </a:rPr>
              <a:t>       </a:t>
            </a:r>
          </a:p>
          <a:p>
            <a:pPr marL="1371600" lvl="2" indent="-457200"/>
            <a:r>
              <a:rPr lang="es-MX" b="1">
                <a:solidFill>
                  <a:srgbClr val="FFFF00"/>
                </a:solidFill>
              </a:rPr>
              <a:t>                 El CUMPLIMIENTO </a:t>
            </a:r>
            <a:r>
              <a:rPr lang="es-MX" b="1"/>
              <a:t> de sus propósitos</a:t>
            </a:r>
          </a:p>
          <a:p>
            <a:pPr marL="1371600" lvl="2" indent="-457200"/>
            <a:endParaRPr lang="es-MX" b="1"/>
          </a:p>
          <a:p>
            <a:pPr marL="457200" indent="-457200"/>
            <a:r>
              <a:rPr lang="es-MX" b="1"/>
              <a:t>                           </a:t>
            </a:r>
            <a:r>
              <a:rPr lang="es-MX" b="1">
                <a:solidFill>
                  <a:srgbClr val="FFFF00"/>
                </a:solidFill>
              </a:rPr>
              <a:t> </a:t>
            </a:r>
            <a:r>
              <a:rPr lang="es-MX" b="1">
                <a:solidFill>
                  <a:schemeClr val="folHlink"/>
                </a:solidFill>
              </a:rPr>
              <a:t>El CUIDADO de los suyos</a:t>
            </a:r>
          </a:p>
          <a:p>
            <a:pPr marL="457200" indent="-457200"/>
            <a:endParaRPr lang="es-MX" b="1">
              <a:solidFill>
                <a:schemeClr val="folHlink"/>
              </a:solidFill>
            </a:endParaRPr>
          </a:p>
          <a:p>
            <a:pPr marL="457200" indent="-457200"/>
            <a:endParaRPr lang="es-MX" b="1">
              <a:solidFill>
                <a:schemeClr val="folHlink"/>
              </a:solidFill>
            </a:endParaRPr>
          </a:p>
        </p:txBody>
      </p:sp>
      <p:sp>
        <p:nvSpPr>
          <p:cNvPr id="77829" name="AutoShape 5"/>
          <p:cNvSpPr>
            <a:spLocks/>
          </p:cNvSpPr>
          <p:nvPr/>
        </p:nvSpPr>
        <p:spPr bwMode="auto">
          <a:xfrm>
            <a:off x="2133600" y="2667000"/>
            <a:ext cx="533400" cy="1905000"/>
          </a:xfrm>
          <a:prstGeom prst="leftBrace">
            <a:avLst>
              <a:gd name="adj1" fmla="val 2976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0" y="3505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latin typeface="Times New Roman" pitchFamily="18" charset="0"/>
            </a:endParaRP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533400" y="3352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latin typeface="Times New Roman" pitchFamily="18" charset="0"/>
            </a:endParaRP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533400" y="3429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b="1"/>
              <a:t>Vemos  </a:t>
            </a:r>
            <a:endParaRPr lang="es-ES" b="1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8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7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78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/>
      <p:bldP spid="7782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686800" cy="457200"/>
          </a:xfrm>
        </p:spPr>
        <p:txBody>
          <a:bodyPr/>
          <a:lstStyle/>
          <a:p>
            <a:r>
              <a:rPr lang="es-MX"/>
              <a:t>El Cumplimiento De Su Plan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304800" y="1295400"/>
            <a:ext cx="8610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Dios formuló el plan de salvación, Ef. 1:3-14</a:t>
            </a:r>
          </a:p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Para llevar a cabo su plan, Dios ... </a:t>
            </a:r>
          </a:p>
          <a:p>
            <a:pPr marL="914400" lvl="1" indent="-457200">
              <a:buFontTx/>
              <a:buChar char="•"/>
            </a:pPr>
            <a:r>
              <a:rPr lang="es-MX"/>
              <a:t>Obró </a:t>
            </a:r>
            <a:r>
              <a:rPr lang="es-MX" i="1">
                <a:effectLst>
                  <a:outerShdw blurRad="38100" dist="38100" dir="2700000" algn="tl">
                    <a:srgbClr val="000000"/>
                  </a:outerShdw>
                </a:effectLst>
              </a:rPr>
              <a:t>providencialmente</a:t>
            </a:r>
            <a:r>
              <a:rPr lang="es-MX"/>
              <a:t> entre las naciones, </a:t>
            </a:r>
            <a:r>
              <a:rPr lang="es-MX">
                <a:solidFill>
                  <a:srgbClr val="FFFF00"/>
                </a:solidFill>
              </a:rPr>
              <a:t>Dan. 2:21</a:t>
            </a:r>
            <a:r>
              <a:rPr lang="es-MX"/>
              <a:t> </a:t>
            </a:r>
          </a:p>
          <a:p>
            <a:pPr marL="914400" lvl="1" indent="-457200">
              <a:buFontTx/>
              <a:buChar char="•"/>
            </a:pPr>
            <a:r>
              <a:rPr lang="es-MX"/>
              <a:t>Obró </a:t>
            </a:r>
            <a:r>
              <a:rPr lang="es-MX" i="1"/>
              <a:t>providencialmente </a:t>
            </a:r>
            <a:r>
              <a:rPr lang="es-MX"/>
              <a:t>entre los hebreos</a:t>
            </a:r>
          </a:p>
          <a:p>
            <a:pPr marL="1371600" lvl="2" indent="-457200">
              <a:buFontTx/>
              <a:buChar char="•"/>
            </a:pPr>
            <a:r>
              <a:rPr lang="es-MX"/>
              <a:t>Mediante Abraham, Isaac, Jacob, </a:t>
            </a:r>
            <a:r>
              <a:rPr lang="es-MX">
                <a:solidFill>
                  <a:srgbClr val="FFFF00"/>
                </a:solidFill>
              </a:rPr>
              <a:t>Gén. 12:3; 22:18</a:t>
            </a:r>
          </a:p>
          <a:p>
            <a:pPr marL="1371600" lvl="2" indent="-457200">
              <a:buFontTx/>
              <a:buChar char="•"/>
            </a:pPr>
            <a:r>
              <a:rPr lang="es-MX"/>
              <a:t>Mediante José </a:t>
            </a:r>
            <a:r>
              <a:rPr lang="es-MX">
                <a:solidFill>
                  <a:srgbClr val="FFFF00"/>
                </a:solidFill>
              </a:rPr>
              <a:t>(Gén. 39:2; 45:5-9)</a:t>
            </a:r>
            <a:r>
              <a:rPr lang="es-MX"/>
              <a:t> los preservó</a:t>
            </a:r>
          </a:p>
          <a:p>
            <a:pPr marL="1371600" lvl="2" indent="-457200">
              <a:buFontTx/>
              <a:buChar char="•"/>
            </a:pPr>
            <a:r>
              <a:rPr lang="es-MX"/>
              <a:t>Mediante Judá, David, Jose, et. al. </a:t>
            </a:r>
            <a:r>
              <a:rPr lang="es-MX">
                <a:solidFill>
                  <a:srgbClr val="FFFF00"/>
                </a:solidFill>
              </a:rPr>
              <a:t>(Mat. 1:1-1)</a:t>
            </a:r>
          </a:p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“</a:t>
            </a:r>
            <a:r>
              <a:rPr lang="es-MX" i="1">
                <a:solidFill>
                  <a:srgbClr val="FFFF00"/>
                </a:solidFill>
              </a:rPr>
              <a:t>Mas venido el cumplimiento del tiempo”</a:t>
            </a:r>
            <a:r>
              <a:rPr lang="es-MX">
                <a:solidFill>
                  <a:srgbClr val="FFFF00"/>
                </a:solidFill>
              </a:rPr>
              <a:t> (Gálatas 4:4)</a:t>
            </a:r>
          </a:p>
          <a:p>
            <a:pPr marL="914400" lvl="1" indent="-457200">
              <a:buFontTx/>
              <a:buChar char="•"/>
            </a:pPr>
            <a:r>
              <a:rPr lang="es-MX"/>
              <a:t>Cuando las profesías fueron cumplidas </a:t>
            </a:r>
            <a:r>
              <a:rPr lang="es-MX">
                <a:solidFill>
                  <a:srgbClr val="FFFF00"/>
                </a:solidFill>
              </a:rPr>
              <a:t>(Heb.)</a:t>
            </a:r>
          </a:p>
          <a:p>
            <a:pPr marL="914400" lvl="1" indent="-457200">
              <a:buFontTx/>
              <a:buChar char="•"/>
            </a:pPr>
            <a:r>
              <a:rPr lang="es-MX"/>
              <a:t>Cuando había un idioma universal </a:t>
            </a:r>
            <a:r>
              <a:rPr lang="es-MX">
                <a:solidFill>
                  <a:srgbClr val="FFFF00"/>
                </a:solidFill>
              </a:rPr>
              <a:t>(Gr.)</a:t>
            </a:r>
          </a:p>
          <a:p>
            <a:pPr marL="914400" lvl="1" indent="-457200">
              <a:buFontTx/>
              <a:buChar char="•"/>
            </a:pPr>
            <a:r>
              <a:rPr lang="es-MX"/>
              <a:t>Cuando había transporte mundial </a:t>
            </a:r>
            <a:r>
              <a:rPr lang="es-MX">
                <a:solidFill>
                  <a:srgbClr val="FFFF00"/>
                </a:solidFill>
              </a:rPr>
              <a:t>(Ro.)</a:t>
            </a:r>
          </a:p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Todo esto preparó Dios </a:t>
            </a:r>
            <a:r>
              <a:rPr lang="es-MX" i="1">
                <a:solidFill>
                  <a:srgbClr val="FFFF00"/>
                </a:solidFill>
              </a:rPr>
              <a:t>providencialmente </a:t>
            </a:r>
            <a:endParaRPr lang="es-MX">
              <a:solidFill>
                <a:srgbClr val="FFFF00"/>
              </a:solidFill>
            </a:endParaRP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1676400" y="50292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ct val="0"/>
              </a:spcBef>
            </a:pPr>
            <a:endParaRPr lang="es-ES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68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68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68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68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6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6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6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6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68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68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utoUpdateAnimBg="0"/>
      <p:bldP spid="76803" grpId="0" build="p" autoUpdateAnimBg="0"/>
      <p:bldP spid="7680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838200"/>
            <a:ext cx="8686800" cy="457200"/>
          </a:xfrm>
        </p:spPr>
        <p:txBody>
          <a:bodyPr/>
          <a:lstStyle/>
          <a:p>
            <a:r>
              <a:rPr lang="es-MX"/>
              <a:t>El Cuidado De Los Suyos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676400"/>
            <a:ext cx="8458200" cy="4495800"/>
          </a:xfrm>
        </p:spPr>
        <p:txBody>
          <a:bodyPr/>
          <a:lstStyle/>
          <a:p>
            <a:endParaRPr lang="en-US" sz="2400"/>
          </a:p>
          <a:p>
            <a:endParaRPr lang="es-MX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304800" y="13716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Pablo y Onésimo, Filemon. 15,16</a:t>
            </a:r>
          </a:p>
          <a:p>
            <a:pPr marL="914400" lvl="1" indent="-457200">
              <a:buFontTx/>
              <a:buChar char="•"/>
            </a:pPr>
            <a:r>
              <a:rPr lang="es-MX"/>
              <a:t>Huye de Filemón, llega a Roma, se encuentra con el apóstol Pablo, Pablo lo convierte, lo envía a Filemón</a:t>
            </a:r>
          </a:p>
          <a:p>
            <a:pPr marL="914400" lvl="1" indent="-457200">
              <a:buFontTx/>
              <a:buChar char="•"/>
            </a:pPr>
            <a:r>
              <a:rPr lang="es-MX" i="1"/>
              <a:t>“Porque quizá por esto se apartó de ti ... Fil. 15,16</a:t>
            </a:r>
          </a:p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Pablo y los Romanos, Hch. 20:2; Rom. 16:23</a:t>
            </a:r>
          </a:p>
          <a:p>
            <a:pPr marL="914400" lvl="1" indent="-457200">
              <a:buFontTx/>
              <a:buChar char="•"/>
            </a:pPr>
            <a:r>
              <a:rPr lang="es-MX"/>
              <a:t>Oraba para algún día estar allí, Rom. 1:9,10; 15:30-32 </a:t>
            </a:r>
          </a:p>
          <a:p>
            <a:pPr marL="914400" lvl="1" indent="-457200">
              <a:buFontTx/>
              <a:buChar char="•"/>
            </a:pPr>
            <a:r>
              <a:rPr lang="es-MX"/>
              <a:t>Testificaría en Roma, Hech. 23:11; Pero antes a Cesarea (23:31); encarcelado (24:27); al Cesar (25:11)</a:t>
            </a:r>
          </a:p>
          <a:p>
            <a:pPr marL="914400" lvl="1" indent="-457200">
              <a:buFontTx/>
              <a:buChar char="•"/>
            </a:pPr>
            <a:r>
              <a:rPr lang="es-MX"/>
              <a:t>Finalmente llega a Roma (27:1; 24; 30; 28:16)</a:t>
            </a:r>
          </a:p>
          <a:p>
            <a:pPr marL="457200" indent="-457200">
              <a:buFontTx/>
              <a:buChar char="•"/>
            </a:pPr>
            <a:r>
              <a:rPr lang="es-MX">
                <a:solidFill>
                  <a:srgbClr val="FFFF00"/>
                </a:solidFill>
              </a:rPr>
              <a:t>Pablo y los Filipenses, Fil. 1:12-14; 19</a:t>
            </a:r>
          </a:p>
          <a:p>
            <a:pPr marL="914400" lvl="1" indent="-457200">
              <a:buFontTx/>
              <a:buChar char="•"/>
            </a:pPr>
            <a:r>
              <a:rPr lang="es-MX"/>
              <a:t>“</a:t>
            </a:r>
            <a:r>
              <a:rPr lang="es-MX" i="1"/>
              <a:t>...las circunstancias ... Para el progreso del evangelio”</a:t>
            </a:r>
          </a:p>
          <a:p>
            <a:pPr marL="914400" lvl="1" indent="-457200">
              <a:buFontTx/>
              <a:buChar char="•"/>
            </a:pPr>
            <a:r>
              <a:rPr lang="es-MX" i="1"/>
              <a:t>“...mi liberación mediante vuestras oraciones...” </a:t>
            </a:r>
          </a:p>
          <a:p>
            <a:pPr marL="914400" lvl="1" indent="-457200">
              <a:buFontTx/>
              <a:buChar char="•"/>
            </a:pPr>
            <a:endParaRPr lang="es-MX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1676400" y="50292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>
              <a:spcBef>
                <a:spcPct val="0"/>
              </a:spcBef>
            </a:pPr>
            <a:endParaRPr lang="es-ES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8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8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8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8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8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8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8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8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8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88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88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88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88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88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88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utoUpdateAnimBg="0"/>
      <p:bldP spid="78851" grpId="0" build="p" autoUpdateAnimBg="0"/>
      <p:bldP spid="78852" grpId="0" build="p" autoUpdateAnimBg="0"/>
    </p:bldLst>
  </p:timing>
</p:sld>
</file>

<file path=ppt/theme/theme1.xml><?xml version="1.0" encoding="utf-8"?>
<a:theme xmlns:a="http://schemas.openxmlformats.org/drawingml/2006/main" name="graymaroon_animated">
  <a:themeElements>
    <a:clrScheme name="graymaroon_animated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graymaroon_animat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>
            <a:alpha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>
            <a:alpha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raymaroon_animate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ymaroon_animate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maroon_animate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maroon_animate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maroon_animate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maroon_animate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ymaroon_animate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Settings\Jorge Maldonado\Desktop\Eng. Pwr. Pt. Sermons\graymaroon_animated.pot</Template>
  <TotalTime>598</TotalTime>
  <Words>749</Words>
  <Application>Microsoft Office PowerPoint</Application>
  <PresentationFormat>Presentación en pantalla (4:3)</PresentationFormat>
  <Paragraphs>81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Georgia</vt:lpstr>
      <vt:lpstr>Times New Roman</vt:lpstr>
      <vt:lpstr>graymaroon_animated</vt:lpstr>
      <vt:lpstr>La  Providencia Divina</vt:lpstr>
      <vt:lpstr>Introducción</vt:lpstr>
      <vt:lpstr>Introducción</vt:lpstr>
      <vt:lpstr>La Providencia Divina Es Visible</vt:lpstr>
      <vt:lpstr>El Control Del Universo</vt:lpstr>
      <vt:lpstr>El Control Del Universo</vt:lpstr>
      <vt:lpstr>La Providencia Divina Es Visible</vt:lpstr>
      <vt:lpstr>El Cumplimiento De Su Plan</vt:lpstr>
      <vt:lpstr>El Cuidado De Los Suyos</vt:lpstr>
    </vt:vector>
  </TitlesOfParts>
  <Company>Maldonado Nursery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Ejemplos De             Providencia Divina</dc:title>
  <dc:creator>Jorge Maldonado</dc:creator>
  <dc:description>Visit www.eBibleTeacher.com for more free PowerPoint backgrounds and images.</dc:description>
  <cp:lastModifiedBy>Mario Moreno</cp:lastModifiedBy>
  <cp:revision>11</cp:revision>
  <dcterms:created xsi:type="dcterms:W3CDTF">2006-02-15T05:42:37Z</dcterms:created>
  <dcterms:modified xsi:type="dcterms:W3CDTF">2026-06-03T23:50:31Z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2</vt:i4>
  </property>
  <property fmtid="{D5CDD505-2E9C-101B-9397-08002B2CF9AE}" pid="4" name="Compression">
    <vt:i4>95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ttaylor@midwest.net</vt:lpwstr>
  </property>
  <property fmtid="{D5CDD505-2E9C-101B-9397-08002B2CF9AE}" pid="8" name="HomePage">
    <vt:lpwstr>/steed.html</vt:lpwstr>
  </property>
  <property fmtid="{D5CDD505-2E9C-101B-9397-08002B2CF9AE}" pid="9" name="Other">
    <vt:lpwstr>This is a free preview of Tom Steed's Ephesians 3 PowerPoint Show.  This preview has most of the pictures in it.  The complete show has over 39 slides.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16711680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3</vt:i4>
  </property>
  <property fmtid="{D5CDD505-2E9C-101B-9397-08002B2CF9AE}" pid="21" name="OutputDir">
    <vt:lpwstr>C:\aaahtml\steed</vt:lpwstr>
  </property>
</Properties>
</file>