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9" r:id="rId2"/>
    <p:sldId id="388" r:id="rId3"/>
    <p:sldId id="392" r:id="rId4"/>
    <p:sldId id="389" r:id="rId5"/>
    <p:sldId id="390" r:id="rId6"/>
    <p:sldId id="391" r:id="rId7"/>
    <p:sldId id="39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8" autoAdjust="0"/>
  </p:normalViewPr>
  <p:slideViewPr>
    <p:cSldViewPr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14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28877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28877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28877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F380D8D5-E579-4D0B-8CE9-977527F6E934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FBF053E5-14FE-4325-BE73-3146CD2CAB61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AB3EA5-4EBE-4B26-96C4-8F367F4BA8D3}" type="slidenum">
              <a:rPr lang="en-US"/>
              <a:pPr/>
              <a:t>1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DBFAFC-0F67-4943-B113-5140CB0696D7}" type="slidenum">
              <a:rPr lang="en-US"/>
              <a:pPr/>
              <a:t>2</a:t>
            </a:fld>
            <a:endParaRPr lang="en-US"/>
          </a:p>
        </p:txBody>
      </p:sp>
      <p:sp>
        <p:nvSpPr>
          <p:cNvPr id="2846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eriod"/>
            </a:pPr>
            <a:r>
              <a:rPr lang="es-MX"/>
              <a:t>Era próspero semejante a Abraham, su riqueza se medía por las posesiones y ganado no por plata ni oro, 1:3</a:t>
            </a:r>
          </a:p>
          <a:p>
            <a:pPr marL="228600" indent="-228600">
              <a:buFontTx/>
              <a:buAutoNum type="arabicPeriod"/>
            </a:pPr>
            <a:r>
              <a:rPr lang="es-MX"/>
              <a:t>Su vida larga corresponde a aquella de los patriarcasdespues del diluvio.  Vivio 140 años adicionales a los de su vida de sufrimiento, 42:16,17</a:t>
            </a:r>
          </a:p>
          <a:p>
            <a:pPr marL="228600" indent="-228600">
              <a:buFontTx/>
              <a:buAutoNum type="arabicPeriod"/>
            </a:pPr>
            <a:r>
              <a:rPr lang="es-MX"/>
              <a:t> No hay mencion de Moisés ni de la ley ni de eventos o instituciones del pacto que Dios hizo con Israel.</a:t>
            </a:r>
          </a:p>
          <a:p>
            <a:pPr marL="228600" indent="-228600">
              <a:buFontTx/>
              <a:buAutoNum type="arabicPeriod"/>
            </a:pPr>
            <a:r>
              <a:rPr lang="es-MX"/>
              <a:t> Muy probable que Job haya sido gentil.</a:t>
            </a:r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Hebrews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0F2179B-C193-4D8F-9FD4-103C9BCAAD78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 userDrawn="1"/>
        </p:nvSpPr>
        <p:spPr bwMode="auto">
          <a:xfrm rot="16200000">
            <a:off x="4608513" y="2628900"/>
            <a:ext cx="458788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endParaRPr lang="es-ES">
              <a:effectLst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7E0F3-2D86-42CA-9317-F5B72F4ABBE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057400" cy="5973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52400"/>
            <a:ext cx="6019800" cy="5973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DA1CE-DA1D-4003-AEDA-4DFB13024A7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F0EE1-216F-4EA0-8BD4-634DBA90F3E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4AFB3-C782-46E5-9DC4-FC6ABE83F9E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6AA22-62F1-498F-8873-D7940207E13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91CF3-92E8-455D-9F09-660C6102DED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8C4909-9C7C-44FF-A937-77120814DB9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65678-E93F-41F3-9F8A-470BC86918E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C488D-901C-4B57-8BE6-411CE9B810B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A578C8-F23C-437B-81A4-6C6CCC7935C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+mn-lt"/>
              </a:defRPr>
            </a:lvl1pPr>
          </a:lstStyle>
          <a:p>
            <a:fld id="{65BB56D2-ECAB-4293-BFED-CE3215B41FB3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609600" cy="68580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es-ES" sz="32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 rot="16200000">
            <a:off x="4608513" y="2628900"/>
            <a:ext cx="458788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endParaRPr lang="es-ES">
              <a:effectLst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 rot="16200000">
            <a:off x="-3215481" y="3139281"/>
            <a:ext cx="472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Tahoma" charset="0"/>
              </a:rPr>
              <a:t>Hebreos 12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524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8077200" cy="4419600"/>
          </a:xfrm>
        </p:spPr>
        <p:txBody>
          <a:bodyPr/>
          <a:lstStyle/>
          <a:p>
            <a:pPr algn="ctr">
              <a:lnSpc>
                <a:spcPct val="110000"/>
              </a:lnSpc>
            </a:pPr>
            <a:r>
              <a:rPr lang="es-MX" sz="8800" b="1" i="1">
                <a:effectLst/>
                <a:latin typeface="Papyrus" pitchFamily="66" charset="0"/>
              </a:rPr>
              <a:t>Jesucristo</a:t>
            </a:r>
            <a:br>
              <a:rPr lang="es-MX" sz="8800" b="1" i="1">
                <a:effectLst/>
                <a:latin typeface="Papyrus" pitchFamily="66" charset="0"/>
              </a:rPr>
            </a:br>
            <a:r>
              <a:rPr lang="es-MX" sz="4000" b="1" i="1">
                <a:effectLst/>
                <a:latin typeface="Papyrus" pitchFamily="66" charset="0"/>
              </a:rPr>
              <a:t>en el Libro de</a:t>
            </a:r>
            <a:br>
              <a:rPr lang="es-MX" sz="4000" b="1" i="1">
                <a:effectLst/>
                <a:latin typeface="Papyrus" pitchFamily="66" charset="0"/>
              </a:rPr>
            </a:br>
            <a:r>
              <a:rPr lang="es-MX" sz="8800" b="1" i="1">
                <a:effectLst/>
                <a:latin typeface="Papyrus" pitchFamily="66" charset="0"/>
              </a:rPr>
              <a:t>Job</a:t>
            </a:r>
            <a:endParaRPr lang="en-US" sz="8800" b="1" i="1">
              <a:effectLst/>
              <a:latin typeface="Papyrus" pitchFamily="66" charset="0"/>
            </a:endParaRP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auto">
          <a:xfrm>
            <a:off x="685800" y="4800600"/>
            <a:ext cx="84582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100" b="1" i="1">
                <a:solidFill>
                  <a:schemeClr val="bg1"/>
                </a:solidFill>
                <a:effectLst/>
                <a:latin typeface="Papyrus" pitchFamily="66" charset="0"/>
              </a:rPr>
              <a:t>Jesucristo Contesta Las Inquietudes De Job</a:t>
            </a:r>
            <a:endParaRPr lang="es-ES" sz="43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 autoUpdateAnimBg="0"/>
      <p:bldP spid="12390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62" name="Rectangle 6"/>
          <p:cNvSpPr>
            <a:spLocks noChangeArrowheads="1"/>
          </p:cNvSpPr>
          <p:nvPr/>
        </p:nvSpPr>
        <p:spPr bwMode="auto">
          <a:xfrm>
            <a:off x="762000" y="381000"/>
            <a:ext cx="8382000" cy="575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s-MX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Autor</a:t>
            </a:r>
            <a:r>
              <a:rPr lang="es-MX" sz="3600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:</a:t>
            </a:r>
            <a:r>
              <a:rPr lang="es-MX" sz="3600" b="1">
                <a:solidFill>
                  <a:schemeClr val="bg1"/>
                </a:solidFill>
                <a:effectLst/>
                <a:latin typeface="Papyrus" pitchFamily="66" charset="0"/>
              </a:rPr>
              <a:t>  </a:t>
            </a:r>
            <a:r>
              <a:rPr lang="es-MX" sz="2800">
                <a:solidFill>
                  <a:schemeClr val="bg1"/>
                </a:solidFill>
                <a:effectLst/>
                <a:latin typeface="Papyrus" pitchFamily="66" charset="0"/>
              </a:rPr>
              <a:t>Anónimo (se le atribuye a Moisés, Eliú, Elias, Salomón, Ezequías, Jeremías, Baruc, Esdras, Isaías, y otros – 1000 – 700 a de JC</a:t>
            </a:r>
          </a:p>
          <a:p>
            <a:pPr>
              <a:lnSpc>
                <a:spcPct val="110000"/>
              </a:lnSpc>
            </a:pPr>
            <a:r>
              <a:rPr lang="es-MX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Lugar</a:t>
            </a:r>
            <a:r>
              <a:rPr lang="es-MX" sz="3600" b="1">
                <a:solidFill>
                  <a:schemeClr val="bg1"/>
                </a:solidFill>
                <a:effectLst/>
                <a:latin typeface="Papyrus" pitchFamily="66" charset="0"/>
              </a:rPr>
              <a:t>:  </a:t>
            </a:r>
            <a:r>
              <a:rPr lang="es-MX" sz="2800">
                <a:solidFill>
                  <a:schemeClr val="bg1"/>
                </a:solidFill>
                <a:effectLst/>
                <a:latin typeface="Papyrus" pitchFamily="66" charset="0"/>
              </a:rPr>
              <a:t>Uz (1:1) tal vez, al NE de Palestina - - mapa</a:t>
            </a:r>
          </a:p>
          <a:p>
            <a:pPr>
              <a:lnSpc>
                <a:spcPct val="130000"/>
              </a:lnSpc>
            </a:pPr>
            <a:r>
              <a:rPr lang="es-MX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Tiempo:</a:t>
            </a:r>
            <a:r>
              <a:rPr lang="es-MX" sz="2800">
                <a:solidFill>
                  <a:schemeClr val="bg1"/>
                </a:solidFill>
                <a:effectLst/>
                <a:latin typeface="Papyrus" pitchFamily="66" charset="0"/>
              </a:rPr>
              <a:t>  Durante el tiempo de los Patriarcas, 2000 – 1000 a. de JC  (Ver notas abajo)</a:t>
            </a:r>
          </a:p>
          <a:p>
            <a:pPr>
              <a:lnSpc>
                <a:spcPct val="120000"/>
              </a:lnSpc>
            </a:pPr>
            <a:r>
              <a:rPr lang="es-MX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Estilo:</a:t>
            </a:r>
            <a:r>
              <a:rPr lang="es-MX" sz="2800">
                <a:solidFill>
                  <a:schemeClr val="bg1"/>
                </a:solidFill>
                <a:effectLst/>
                <a:latin typeface="Papyrus" pitchFamily="66" charset="0"/>
              </a:rPr>
              <a:t>  Poético, en lit. y mensaje lo mejor de lo mejor, sobrepasa a la mejor obra que jamas haya sido escrita</a:t>
            </a:r>
          </a:p>
          <a:p>
            <a:pPr>
              <a:lnSpc>
                <a:spcPct val="110000"/>
              </a:lnSpc>
            </a:pPr>
            <a:r>
              <a:rPr lang="es-MX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Mensaje:</a:t>
            </a:r>
            <a:r>
              <a:rPr lang="es-MX" sz="2800">
                <a:solidFill>
                  <a:schemeClr val="bg1"/>
                </a:solidFill>
                <a:effectLst/>
                <a:latin typeface="Papyrus" pitchFamily="66" charset="0"/>
              </a:rPr>
              <a:t>  Un gran ejemplo de cómo confiar en Dios en medio de pruebas y sufrimientos</a:t>
            </a:r>
            <a:endParaRPr lang="es-ES" sz="2800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  <p:sp>
        <p:nvSpPr>
          <p:cNvPr id="275464" name="Text Box 8"/>
          <p:cNvSpPr txBox="1">
            <a:spLocks noChangeArrowheads="1"/>
          </p:cNvSpPr>
          <p:nvPr/>
        </p:nvSpPr>
        <p:spPr bwMode="auto">
          <a:xfrm rot="16200000">
            <a:off x="-3108326" y="3103563"/>
            <a:ext cx="6858001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600" b="1">
                <a:solidFill>
                  <a:schemeClr val="bg1"/>
                </a:solidFill>
                <a:effectLst/>
                <a:latin typeface="Papyrus" pitchFamily="66" charset="0"/>
              </a:rPr>
              <a:t>Fondo </a:t>
            </a:r>
            <a:r>
              <a:rPr lang="es-MX" sz="3600" b="1" i="1">
                <a:solidFill>
                  <a:schemeClr val="bg1"/>
                </a:solidFill>
                <a:effectLst/>
                <a:latin typeface="Papyrus" pitchFamily="66" charset="0"/>
              </a:rPr>
              <a:t>Histórico</a:t>
            </a:r>
            <a:endParaRPr lang="en-US" sz="36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zoom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9794" name="Text Box 2"/>
          <p:cNvSpPr txBox="1">
            <a:spLocks noChangeArrowheads="1"/>
          </p:cNvSpPr>
          <p:nvPr/>
        </p:nvSpPr>
        <p:spPr bwMode="auto">
          <a:xfrm>
            <a:off x="4114800" y="3276600"/>
            <a:ext cx="838200" cy="376238"/>
          </a:xfrm>
          <a:prstGeom prst="rect">
            <a:avLst/>
          </a:prstGeom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b="1">
                <a:solidFill>
                  <a:srgbClr val="CC3300"/>
                </a:solidFill>
                <a:effectLst/>
                <a:latin typeface="Elephant" pitchFamily="18" charset="0"/>
              </a:rPr>
              <a:t>Uz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4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ChangeArrowheads="1"/>
          </p:cNvSpPr>
          <p:nvPr/>
        </p:nvSpPr>
        <p:spPr bwMode="auto">
          <a:xfrm>
            <a:off x="685800" y="1035050"/>
            <a:ext cx="8458200" cy="588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La inquietud de Job:</a:t>
            </a: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  </a:t>
            </a:r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Porque reconoce la grandeza de Dios, piensa que Dios no puede compadecerce de él, pues no es hombre como él – ¿Quien es aquel que es Dios y hombre a la vez?  Job necesita alguien que esté entre él y Dios, de naturaleza Divina como de Humana, ¿Quien?</a:t>
            </a:r>
          </a:p>
          <a:p>
            <a:pPr marL="342900" indent="-342900">
              <a:buFontTx/>
              <a:buChar char="•"/>
            </a:pPr>
            <a:r>
              <a:rPr lang="en-US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La contestación de Jesucristo</a:t>
            </a:r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: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Juan 14:6 “Yo soy el camino, y la verdad, y la vida; nadie viene al Padre sino por mí”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1 Tim. 2:5,6 “Porque hay un solo Dios, y también un solo mediador entre Dios y los hombres, Cristo Jesús hombre…”</a:t>
            </a:r>
          </a:p>
          <a:p>
            <a:pPr marL="342900" indent="-342900">
              <a:buFontTx/>
              <a:buChar char="•"/>
            </a:pPr>
            <a:endParaRPr lang="en-US" sz="2800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  <p:sp>
        <p:nvSpPr>
          <p:cNvPr id="279555" name="Rectangle 3"/>
          <p:cNvSpPr>
            <a:spLocks noChangeArrowheads="1"/>
          </p:cNvSpPr>
          <p:nvPr/>
        </p:nvSpPr>
        <p:spPr bwMode="auto">
          <a:xfrm>
            <a:off x="609600" y="0"/>
            <a:ext cx="85344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buFontTx/>
              <a:buAutoNum type="romanUcPeriod"/>
            </a:pPr>
            <a:r>
              <a:rPr lang="es-MX" sz="4000" b="1" i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“No hay árbitro entre nosotros...”</a:t>
            </a:r>
          </a:p>
          <a:p>
            <a:pPr marL="457200" indent="-457200" algn="ctr"/>
            <a:r>
              <a:rPr lang="es-MX" sz="3200" b="1" i="1">
                <a:solidFill>
                  <a:schemeClr val="bg1"/>
                </a:solidFill>
                <a:effectLst/>
                <a:latin typeface="Papyrus" pitchFamily="66" charset="0"/>
              </a:rPr>
              <a:t>Job 9:32, 33</a:t>
            </a:r>
            <a:endParaRPr lang="es-ES" sz="32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  <p:sp>
        <p:nvSpPr>
          <p:cNvPr id="279556" name="Text Box 4"/>
          <p:cNvSpPr txBox="1">
            <a:spLocks noChangeArrowheads="1"/>
          </p:cNvSpPr>
          <p:nvPr/>
        </p:nvSpPr>
        <p:spPr bwMode="auto">
          <a:xfrm rot="16200000">
            <a:off x="-3108325" y="3108325"/>
            <a:ext cx="685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600" b="1" i="1">
                <a:solidFill>
                  <a:schemeClr val="bg1"/>
                </a:solidFill>
                <a:effectLst/>
                <a:latin typeface="Papyrus" pitchFamily="66" charset="0"/>
              </a:rPr>
              <a:t>Jesucristo en el Libro de Job</a:t>
            </a:r>
            <a:endParaRPr lang="en-US" sz="24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300"/>
                                        <p:tgtEl>
                                          <p:spTgt spid="279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4" grpId="0" autoUpdateAnimBg="0"/>
      <p:bldP spid="27955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ChangeArrowheads="1"/>
          </p:cNvSpPr>
          <p:nvPr/>
        </p:nvSpPr>
        <p:spPr bwMode="auto">
          <a:xfrm>
            <a:off x="533400" y="1447800"/>
            <a:ext cx="8610600" cy="546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La inquietud de Job:</a:t>
            </a: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  </a:t>
            </a:r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 Según el contexto (v. 10-13) la muerte es segura, Job lo sabe, pero acaso ¿tiene esperanza de volver a vivir? Job sabe que no en esta tierra, pero ¿Cómo?</a:t>
            </a:r>
          </a:p>
          <a:p>
            <a:pPr marL="342900" indent="-342900">
              <a:buFontTx/>
              <a:buChar char="•"/>
            </a:pPr>
            <a:r>
              <a:rPr lang="en-US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La contestación de Jesucristo</a:t>
            </a:r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: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Juan 5:28, 29 “… porque vendrá hora cuando todos los que están en los sepulcros oirán su voz …”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 1 Cor. 15:22 “Porque así como en Adán todos mueren, también en Cristo todos serán vivificados”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1 Tes. 4f:13,14 “…Porque si creemos que Jesús murió y resucitó, así también traerá Dios con Jesús a los que durmieron en él”</a:t>
            </a:r>
          </a:p>
        </p:txBody>
      </p:sp>
      <p:sp>
        <p:nvSpPr>
          <p:cNvPr id="285699" name="Rectangle 3"/>
          <p:cNvSpPr>
            <a:spLocks noChangeArrowheads="1"/>
          </p:cNvSpPr>
          <p:nvPr/>
        </p:nvSpPr>
        <p:spPr bwMode="auto">
          <a:xfrm>
            <a:off x="609600" y="0"/>
            <a:ext cx="853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/>
            <a:r>
              <a:rPr lang="es-MX" sz="4000" b="1" i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     2. “Si el hombre muriere,                           ¿volverá a vivir?”    </a:t>
            </a:r>
            <a:r>
              <a:rPr lang="es-MX" sz="3200" b="1" i="1">
                <a:solidFill>
                  <a:schemeClr val="bg1"/>
                </a:solidFill>
                <a:effectLst/>
                <a:latin typeface="Papyrus" pitchFamily="66" charset="0"/>
              </a:rPr>
              <a:t>Job 14:14</a:t>
            </a:r>
            <a:endParaRPr lang="es-ES" sz="32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  <p:sp>
        <p:nvSpPr>
          <p:cNvPr id="285700" name="Text Box 4"/>
          <p:cNvSpPr txBox="1">
            <a:spLocks noChangeArrowheads="1"/>
          </p:cNvSpPr>
          <p:nvPr/>
        </p:nvSpPr>
        <p:spPr bwMode="auto">
          <a:xfrm rot="16200000">
            <a:off x="-3108325" y="3108325"/>
            <a:ext cx="685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600" b="1" i="1">
                <a:solidFill>
                  <a:schemeClr val="bg1"/>
                </a:solidFill>
                <a:effectLst/>
                <a:latin typeface="Papyrus" pitchFamily="66" charset="0"/>
              </a:rPr>
              <a:t>Jesucristo en el Libro de Job</a:t>
            </a:r>
            <a:endParaRPr lang="en-US" sz="24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300"/>
                                        <p:tgtEl>
                                          <p:spTgt spid="285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698" grpId="0" autoUpdateAnimBg="0"/>
      <p:bldP spid="28569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ChangeArrowheads="1"/>
          </p:cNvSpPr>
          <p:nvPr/>
        </p:nvSpPr>
        <p:spPr bwMode="auto">
          <a:xfrm>
            <a:off x="533400" y="1447800"/>
            <a:ext cx="8610600" cy="546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La inquietud de Job:</a:t>
            </a: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  </a:t>
            </a:r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 Sus amigos vienen a consolarle, pero le acusan de que sufre por que ha pecado.  Job no está convencido de esto y el único Juez Justo que entendería su causa es Dios.  Pero, ¿Dónde está?</a:t>
            </a:r>
          </a:p>
          <a:p>
            <a:pPr marL="342900" indent="-342900">
              <a:buFontTx/>
              <a:buChar char="•"/>
            </a:pPr>
            <a:r>
              <a:rPr lang="en-US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La contestación de Jesucristo</a:t>
            </a:r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: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Hechos 17:26-31 “…Para que busquen a Dios … no está lejos de cada uno de vosotros…”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Heb. 10:19-22 “…puesto que tenemos un gran sacerdote sobre la casa de Dios, acerquémonos…”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1 Cor. 4:3,4 “Pues el que me juzga es el Señor”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Sant. 5:7-9 “… el Juez está a las puertas”</a:t>
            </a:r>
          </a:p>
        </p:txBody>
      </p:sp>
      <p:sp>
        <p:nvSpPr>
          <p:cNvPr id="286723" name="Rectangle 3"/>
          <p:cNvSpPr>
            <a:spLocks noChangeArrowheads="1"/>
          </p:cNvSpPr>
          <p:nvPr/>
        </p:nvSpPr>
        <p:spPr bwMode="auto">
          <a:xfrm>
            <a:off x="609600" y="0"/>
            <a:ext cx="853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/>
            <a:r>
              <a:rPr lang="es-MX" sz="4000" b="1" i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     3.  ¡Quién me diera el saber dónde hallar a Dios!”    </a:t>
            </a:r>
            <a:r>
              <a:rPr lang="es-MX" sz="3200" b="1" i="1">
                <a:solidFill>
                  <a:schemeClr val="bg1"/>
                </a:solidFill>
                <a:effectLst/>
                <a:latin typeface="Papyrus" pitchFamily="66" charset="0"/>
              </a:rPr>
              <a:t>Job 23:1-7</a:t>
            </a:r>
            <a:endParaRPr lang="es-ES" sz="32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  <p:sp>
        <p:nvSpPr>
          <p:cNvPr id="286724" name="Text Box 4"/>
          <p:cNvSpPr txBox="1">
            <a:spLocks noChangeArrowheads="1"/>
          </p:cNvSpPr>
          <p:nvPr/>
        </p:nvSpPr>
        <p:spPr bwMode="auto">
          <a:xfrm rot="16200000">
            <a:off x="-3108325" y="3108325"/>
            <a:ext cx="685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600" b="1" i="1">
                <a:solidFill>
                  <a:schemeClr val="bg1"/>
                </a:solidFill>
                <a:effectLst/>
                <a:latin typeface="Papyrus" pitchFamily="66" charset="0"/>
              </a:rPr>
              <a:t>Jesucristo en el Libro de Job</a:t>
            </a:r>
            <a:endParaRPr lang="en-US" sz="24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300"/>
                                        <p:tgtEl>
                                          <p:spTgt spid="286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2" grpId="0" autoUpdateAnimBg="0"/>
      <p:bldP spid="28672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ChangeArrowheads="1"/>
          </p:cNvSpPr>
          <p:nvPr/>
        </p:nvSpPr>
        <p:spPr bwMode="auto">
          <a:xfrm>
            <a:off x="533400" y="1447800"/>
            <a:ext cx="8610600" cy="417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La inquietud de Job:</a:t>
            </a: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  </a:t>
            </a:r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 Entre sus sufrimientos, Job tiene la esperanza de un Redentor que le levantaría al final.  Está hablando proféticamente.  Tal vez lo entiende, pero, ¿Quién será su Redentor?</a:t>
            </a:r>
          </a:p>
          <a:p>
            <a:pPr marL="342900" indent="-342900">
              <a:buFontTx/>
              <a:buChar char="•"/>
            </a:pPr>
            <a:r>
              <a:rPr lang="en-US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La contestación de Jesucristo</a:t>
            </a:r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: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Apoc. 1:18 “… Y el que vive y estuvo muerto”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Apoc. 10:6 “ … El que vive…”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Apoc. 21:3 “ Dios … entre ellos…”</a:t>
            </a:r>
          </a:p>
          <a:p>
            <a:pPr marL="800100" lvl="1" indent="-342900"/>
            <a:r>
              <a:rPr lang="en-US" sz="2800">
                <a:solidFill>
                  <a:schemeClr val="bg1"/>
                </a:solidFill>
                <a:effectLst/>
                <a:latin typeface="Papyrus" pitchFamily="66" charset="0"/>
              </a:rPr>
              <a:t>1 Juan 3:2 “… Semejantes a Él”</a:t>
            </a:r>
          </a:p>
        </p:txBody>
      </p:sp>
      <p:sp>
        <p:nvSpPr>
          <p:cNvPr id="290819" name="Rectangle 3"/>
          <p:cNvSpPr>
            <a:spLocks noChangeArrowheads="1"/>
          </p:cNvSpPr>
          <p:nvPr/>
        </p:nvSpPr>
        <p:spPr bwMode="auto">
          <a:xfrm>
            <a:off x="609600" y="0"/>
            <a:ext cx="853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/>
            <a:r>
              <a:rPr lang="es-MX" sz="4000" b="1" i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Papyrus" pitchFamily="66" charset="0"/>
              </a:rPr>
              <a:t>     4. “Yo sé que mi Redentor vive, Y al fin se levantará...”    </a:t>
            </a:r>
            <a:r>
              <a:rPr lang="es-MX" sz="3200" b="1" i="1">
                <a:solidFill>
                  <a:schemeClr val="bg1"/>
                </a:solidFill>
                <a:effectLst/>
                <a:latin typeface="Papyrus" pitchFamily="66" charset="0"/>
              </a:rPr>
              <a:t>Job 19:25-27</a:t>
            </a:r>
            <a:endParaRPr lang="es-ES" sz="32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  <p:sp>
        <p:nvSpPr>
          <p:cNvPr id="290820" name="Text Box 4"/>
          <p:cNvSpPr txBox="1">
            <a:spLocks noChangeArrowheads="1"/>
          </p:cNvSpPr>
          <p:nvPr/>
        </p:nvSpPr>
        <p:spPr bwMode="auto">
          <a:xfrm rot="16200000">
            <a:off x="-3108325" y="3108325"/>
            <a:ext cx="685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600" b="1" i="1">
                <a:solidFill>
                  <a:schemeClr val="bg1"/>
                </a:solidFill>
                <a:effectLst/>
                <a:latin typeface="Papyrus" pitchFamily="66" charset="0"/>
              </a:rPr>
              <a:t>Jesucristo en el Libro de Job</a:t>
            </a:r>
            <a:endParaRPr lang="en-US" sz="24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0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0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300"/>
                                        <p:tgtEl>
                                          <p:spTgt spid="290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18" grpId="0" autoUpdateAnimBg="0"/>
      <p:bldP spid="290819" grpId="0" autoUpdateAnimBg="0"/>
    </p:bld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5579</TotalTime>
  <Words>726</Words>
  <Application>Microsoft Office PowerPoint</Application>
  <PresentationFormat>Presentación en pantalla (4:3)</PresentationFormat>
  <Paragraphs>45</Paragraphs>
  <Slides>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Elephant</vt:lpstr>
      <vt:lpstr>Papyrus</vt:lpstr>
      <vt:lpstr>Tahoma</vt:lpstr>
      <vt:lpstr>blank</vt:lpstr>
      <vt:lpstr>Jesucristo en el Libro de Job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Grace Bible Church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Running the Race with Endurance</dc:title>
  <dc:creator>Brad Evans</dc:creator>
  <cp:lastModifiedBy>Mario Moreno</cp:lastModifiedBy>
  <cp:revision>213</cp:revision>
  <dcterms:created xsi:type="dcterms:W3CDTF">2005-08-24T16:25:21Z</dcterms:created>
  <dcterms:modified xsi:type="dcterms:W3CDTF">2026-06-03T23:50:53Z</dcterms:modified>
</cp:coreProperties>
</file>