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9" r:id="rId2"/>
    <p:sldId id="388" r:id="rId3"/>
    <p:sldId id="387" r:id="rId4"/>
    <p:sldId id="389" r:id="rId5"/>
    <p:sldId id="390" r:id="rId6"/>
    <p:sldId id="391" r:id="rId7"/>
    <p:sldId id="392" r:id="rId8"/>
    <p:sldId id="39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8" autoAdjust="0"/>
  </p:normalViewPr>
  <p:slideViewPr>
    <p:cSldViewPr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fld id="{BF7F4F2D-9D93-4C75-92AC-939F7811E020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79FC53-0D31-41C6-8792-6B517EAF2D64}" type="slidenum">
              <a:rPr lang="en-US"/>
              <a:pPr/>
              <a:t>1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Hebrews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F4F90FB-BD8A-4EFC-A1A7-F45F34C1AE2A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8200" name="Text Box 8"/>
          <p:cNvSpPr txBox="1">
            <a:spLocks noChangeArrowheads="1"/>
          </p:cNvSpPr>
          <p:nvPr userDrawn="1"/>
        </p:nvSpPr>
        <p:spPr bwMode="auto">
          <a:xfrm rot="16200000">
            <a:off x="4608513" y="2628900"/>
            <a:ext cx="458788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endParaRPr lang="es-ES">
              <a:effectLst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86C13-451B-421E-ADF9-C9A4B1725BC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52400"/>
            <a:ext cx="2057400" cy="5973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52400"/>
            <a:ext cx="6019800" cy="5973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490AD-C6B9-4523-9CF0-4F51EFE111E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DBC9B-4D12-4271-961D-3C241515002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7A4853-4524-4199-8117-E6D426F23D2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568D1-C889-45BE-A964-760FEAABF0D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30DE19-EC3B-4508-BEBC-DF6D39E7C30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CB7E96-BA36-4D82-A9C4-20DAB9A6666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0FE4B4-3F2D-4AEA-B797-7AF558240EC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1A955-4D3E-4DC7-A36D-FA7F58D3E75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FFD1C-8CB4-4CCC-9846-04A8BD66470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+mn-lt"/>
              </a:defRPr>
            </a:lvl1pPr>
          </a:lstStyle>
          <a:p>
            <a:fld id="{08830E02-9259-4A92-951B-D1A7AC0CBC8D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609600" cy="685800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es-ES" sz="32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 rot="16200000">
            <a:off x="4608513" y="2628900"/>
            <a:ext cx="458788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endParaRPr lang="es-ES">
              <a:effectLst/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 userDrawn="1"/>
        </p:nvSpPr>
        <p:spPr bwMode="auto">
          <a:xfrm rot="16200000">
            <a:off x="-3215481" y="3139281"/>
            <a:ext cx="472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Tahoma" pitchFamily="34" charset="0"/>
              </a:rPr>
              <a:t>Hebreos 12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524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8305800" cy="4267200"/>
          </a:xfrm>
        </p:spPr>
        <p:txBody>
          <a:bodyPr/>
          <a:lstStyle/>
          <a:p>
            <a:pPr algn="ctr"/>
            <a:r>
              <a:rPr lang="es-MX" sz="8800" b="1" i="1">
                <a:effectLst/>
                <a:latin typeface="Papyrus" pitchFamily="66" charset="0"/>
              </a:rPr>
              <a:t>“Corrámos </a:t>
            </a:r>
            <a:br>
              <a:rPr lang="es-MX" sz="8800" b="1" i="1">
                <a:effectLst/>
                <a:latin typeface="Papyrus" pitchFamily="66" charset="0"/>
              </a:rPr>
            </a:br>
            <a:r>
              <a:rPr lang="es-MX" sz="8800" b="1" i="1">
                <a:effectLst/>
                <a:latin typeface="Papyrus" pitchFamily="66" charset="0"/>
              </a:rPr>
              <a:t>con </a:t>
            </a:r>
            <a:br>
              <a:rPr lang="es-MX" sz="8800" b="1" i="1">
                <a:effectLst/>
                <a:latin typeface="Papyrus" pitchFamily="66" charset="0"/>
              </a:rPr>
            </a:br>
            <a:r>
              <a:rPr lang="es-MX" sz="8800" b="1" i="1">
                <a:effectLst/>
                <a:latin typeface="Papyrus" pitchFamily="66" charset="0"/>
              </a:rPr>
              <a:t>Paciencia”  </a:t>
            </a:r>
            <a:endParaRPr lang="en-US" sz="8800" b="1" i="1">
              <a:effectLst/>
              <a:latin typeface="Papyrus" pitchFamily="66" charset="0"/>
            </a:endParaRPr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auto">
          <a:xfrm>
            <a:off x="685800" y="4800600"/>
            <a:ext cx="84582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3500" b="1" i="1">
                <a:solidFill>
                  <a:schemeClr val="bg1"/>
                </a:solidFill>
                <a:effectLst/>
                <a:latin typeface="Papyrus" pitchFamily="66" charset="0"/>
              </a:rPr>
              <a:t>Un Estudio Acerca de la Perseveverancia</a:t>
            </a:r>
          </a:p>
          <a:p>
            <a:pPr algn="ctr"/>
            <a:r>
              <a:rPr lang="es-MX" sz="3500" b="1" i="1">
                <a:solidFill>
                  <a:schemeClr val="bg1"/>
                </a:solidFill>
                <a:effectLst/>
                <a:latin typeface="Papyrus" pitchFamily="66" charset="0"/>
              </a:rPr>
              <a:t>HEBREOS </a:t>
            </a:r>
            <a:r>
              <a:rPr lang="es-MX" sz="4700" b="1" i="1">
                <a:solidFill>
                  <a:schemeClr val="bg1"/>
                </a:solidFill>
                <a:effectLst/>
                <a:latin typeface="Papyrus" pitchFamily="66" charset="0"/>
              </a:rPr>
              <a:t>12</a:t>
            </a:r>
            <a:endParaRPr lang="es-ES" sz="47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 autoUpdateAnimBg="0"/>
      <p:bldP spid="12390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61" name="Rectangle 5"/>
          <p:cNvSpPr>
            <a:spLocks noChangeArrowheads="1"/>
          </p:cNvSpPr>
          <p:nvPr/>
        </p:nvSpPr>
        <p:spPr bwMode="auto">
          <a:xfrm>
            <a:off x="685800" y="838200"/>
            <a:ext cx="8458200" cy="600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4000" b="1">
                <a:solidFill>
                  <a:schemeClr val="bg1"/>
                </a:solidFill>
                <a:effectLst/>
              </a:rPr>
              <a:t>Hebreos 12</a:t>
            </a:r>
          </a:p>
          <a:p>
            <a:pPr marL="800100" lvl="1" indent="-342900">
              <a:buFontTx/>
              <a:buChar char="•"/>
            </a:pPr>
            <a:r>
              <a:rPr lang="en-US" sz="2800" i="1">
                <a:solidFill>
                  <a:schemeClr val="bg1"/>
                </a:solidFill>
                <a:effectLst/>
              </a:rPr>
              <a:t>“Por tanto” </a:t>
            </a:r>
            <a:r>
              <a:rPr lang="en-US" sz="2800">
                <a:solidFill>
                  <a:schemeClr val="bg1"/>
                </a:solidFill>
                <a:effectLst/>
              </a:rPr>
              <a:t>por lo dicho anteriormente, cap. 11</a:t>
            </a:r>
            <a:endParaRPr lang="en-US" sz="2800" i="1">
              <a:solidFill>
                <a:schemeClr val="bg1"/>
              </a:solidFill>
              <a:effectLst/>
            </a:endParaRPr>
          </a:p>
          <a:p>
            <a:pPr marL="800100" lvl="1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La palabra </a:t>
            </a:r>
            <a:r>
              <a:rPr lang="en-US" sz="2800" b="1" i="1">
                <a:solidFill>
                  <a:schemeClr val="bg1"/>
                </a:solidFill>
                <a:effectLst/>
              </a:rPr>
              <a:t>“paciencia” </a:t>
            </a:r>
          </a:p>
          <a:p>
            <a:pPr marL="1257300" lvl="2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No sig. “lentitud” ni “flojera”</a:t>
            </a:r>
          </a:p>
          <a:p>
            <a:pPr marL="1257300" lvl="2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Sí sig. </a:t>
            </a:r>
            <a:r>
              <a:rPr lang="en-US" sz="2800" b="1" i="1">
                <a:solidFill>
                  <a:schemeClr val="bg1"/>
                </a:solidFill>
                <a:effectLst/>
              </a:rPr>
              <a:t>“perseverancia”  </a:t>
            </a:r>
            <a:r>
              <a:rPr lang="en-US" sz="2800">
                <a:solidFill>
                  <a:schemeClr val="bg1"/>
                </a:solidFill>
                <a:effectLst/>
              </a:rPr>
              <a:t>(“largo sufrir”)</a:t>
            </a:r>
          </a:p>
          <a:p>
            <a:pPr marL="800100" lvl="1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Heb. 12 presenta una serie de exhortaciones con el fin de que el cristiano </a:t>
            </a:r>
            <a:r>
              <a:rPr lang="en-US" sz="2800" i="1">
                <a:solidFill>
                  <a:schemeClr val="bg1"/>
                </a:solidFill>
                <a:effectLst/>
              </a:rPr>
              <a:t>persevere </a:t>
            </a:r>
            <a:r>
              <a:rPr lang="en-US" sz="2800">
                <a:solidFill>
                  <a:schemeClr val="bg1"/>
                </a:solidFill>
                <a:effectLst/>
              </a:rPr>
              <a:t>en la fe</a:t>
            </a:r>
          </a:p>
          <a:p>
            <a:pPr marL="800100" lvl="1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Son exhort., advert., argumentos, princípios</a:t>
            </a:r>
          </a:p>
          <a:p>
            <a:pPr marL="1257300" lvl="2" indent="-342900">
              <a:buFontTx/>
              <a:buChar char="•"/>
            </a:pPr>
            <a:r>
              <a:rPr lang="en-US" sz="2400">
                <a:solidFill>
                  <a:schemeClr val="bg1"/>
                </a:solidFill>
                <a:effectLst/>
              </a:rPr>
              <a:t>Tenemos una carrera qué correr, </a:t>
            </a:r>
            <a:r>
              <a:rPr lang="en-US" sz="2400" i="1">
                <a:solidFill>
                  <a:schemeClr val="bg1"/>
                </a:solidFill>
                <a:effectLst/>
              </a:rPr>
              <a:t>“hacia adelante”</a:t>
            </a:r>
          </a:p>
          <a:p>
            <a:pPr marL="1257300" lvl="2" indent="-342900">
              <a:buFontTx/>
              <a:buChar char="•"/>
            </a:pPr>
            <a:r>
              <a:rPr lang="en-US" sz="2400">
                <a:solidFill>
                  <a:schemeClr val="bg1"/>
                </a:solidFill>
                <a:effectLst/>
              </a:rPr>
              <a:t>Tenemos qué dejar algo atras (peso y pecado)</a:t>
            </a:r>
          </a:p>
          <a:p>
            <a:pPr marL="1257300" lvl="2" indent="-342900">
              <a:buFontTx/>
              <a:buChar char="•"/>
            </a:pPr>
            <a:r>
              <a:rPr lang="en-US" sz="2400">
                <a:solidFill>
                  <a:schemeClr val="bg1"/>
                </a:solidFill>
                <a:effectLst/>
              </a:rPr>
              <a:t>Tenemos qué correr con perseverancia</a:t>
            </a:r>
          </a:p>
          <a:p>
            <a:pPr marL="1257300" lvl="2" indent="-342900">
              <a:buFontTx/>
              <a:buChar char="•"/>
            </a:pPr>
            <a:r>
              <a:rPr lang="en-US" sz="2400">
                <a:solidFill>
                  <a:schemeClr val="bg1"/>
                </a:solidFill>
                <a:effectLst/>
              </a:rPr>
              <a:t>Tenemos que correr con una meta, </a:t>
            </a:r>
            <a:r>
              <a:rPr lang="en-US" sz="2400" i="1">
                <a:solidFill>
                  <a:schemeClr val="bg1"/>
                </a:solidFill>
                <a:effectLst/>
              </a:rPr>
              <a:t>“Jesús”</a:t>
            </a:r>
            <a:r>
              <a:rPr lang="en-US" sz="2400">
                <a:solidFill>
                  <a:schemeClr val="bg1"/>
                </a:solidFill>
                <a:effectLst/>
              </a:rPr>
              <a:t> </a:t>
            </a:r>
          </a:p>
          <a:p>
            <a:pPr marL="800100" lvl="1" indent="-342900">
              <a:buFontTx/>
              <a:buChar char="•"/>
            </a:pPr>
            <a:r>
              <a:rPr lang="en-US" sz="3200" b="1">
                <a:solidFill>
                  <a:schemeClr val="bg1"/>
                </a:solidFill>
                <a:effectLst/>
              </a:rPr>
              <a:t>	</a:t>
            </a:r>
            <a:r>
              <a:rPr lang="en-US" sz="2800">
                <a:solidFill>
                  <a:schemeClr val="bg1"/>
                </a:solidFill>
                <a:effectLst/>
              </a:rPr>
              <a:t>Somos atletas </a:t>
            </a:r>
            <a:r>
              <a:rPr lang="en-US" sz="2400">
                <a:solidFill>
                  <a:schemeClr val="bg1"/>
                </a:solidFill>
                <a:effectLst/>
              </a:rPr>
              <a:t>(lo concerniente a un atleta es aplicable a la carrera que el cristiano ha de correr)</a:t>
            </a:r>
            <a:endParaRPr lang="en-US" sz="2400" i="1">
              <a:solidFill>
                <a:schemeClr val="bg1"/>
              </a:solidFill>
              <a:effectLst/>
            </a:endParaRPr>
          </a:p>
        </p:txBody>
      </p:sp>
      <p:sp>
        <p:nvSpPr>
          <p:cNvPr id="275462" name="Rectangle 6"/>
          <p:cNvSpPr>
            <a:spLocks noChangeArrowheads="1"/>
          </p:cNvSpPr>
          <p:nvPr/>
        </p:nvSpPr>
        <p:spPr bwMode="auto">
          <a:xfrm>
            <a:off x="1447800" y="152400"/>
            <a:ext cx="68421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4400" b="1" i="1">
                <a:solidFill>
                  <a:schemeClr val="bg1"/>
                </a:solidFill>
                <a:effectLst/>
                <a:latin typeface="Papyrus" pitchFamily="66" charset="0"/>
              </a:rPr>
              <a:t>Introducción:</a:t>
            </a:r>
            <a:endParaRPr lang="es-ES" sz="44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  <p:sp>
        <p:nvSpPr>
          <p:cNvPr id="275464" name="Text Box 8"/>
          <p:cNvSpPr txBox="1">
            <a:spLocks noChangeArrowheads="1"/>
          </p:cNvSpPr>
          <p:nvPr/>
        </p:nvSpPr>
        <p:spPr bwMode="auto">
          <a:xfrm rot="16200000">
            <a:off x="-3093243" y="3017043"/>
            <a:ext cx="6858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4800" b="1" i="1">
                <a:solidFill>
                  <a:schemeClr val="bg1"/>
                </a:solidFill>
                <a:effectLst/>
                <a:latin typeface="Papyrus" pitchFamily="66" charset="0"/>
              </a:rPr>
              <a:t>“</a:t>
            </a:r>
            <a:r>
              <a:rPr lang="es-MX" sz="3600" b="1" i="1">
                <a:solidFill>
                  <a:schemeClr val="bg1"/>
                </a:solidFill>
                <a:effectLst/>
                <a:latin typeface="Papyrus" pitchFamily="66" charset="0"/>
              </a:rPr>
              <a:t>Corrámos con Paciencia”</a:t>
            </a:r>
            <a:endParaRPr lang="en-US" sz="36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61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4434" name="Picture 2" descr="SP-261-014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ChangeArrowheads="1"/>
          </p:cNvSpPr>
          <p:nvPr/>
        </p:nvSpPr>
        <p:spPr bwMode="auto">
          <a:xfrm>
            <a:off x="685800" y="1035050"/>
            <a:ext cx="8458200" cy="582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Ellos (los del cap. 11) fielmente perseveraron</a:t>
            </a:r>
          </a:p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Ellos son testigos del valor y poder de la fe</a:t>
            </a:r>
          </a:p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Ellos sufrieron y murieron defendiéndo la fe</a:t>
            </a:r>
          </a:p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Ellos son ejemplo de lo que es la perseverancia, se mantuvieron firmes “</a:t>
            </a:r>
            <a:r>
              <a:rPr lang="en-US" sz="2800" i="1">
                <a:solidFill>
                  <a:schemeClr val="bg1"/>
                </a:solidFill>
                <a:effectLst/>
              </a:rPr>
              <a:t>como viéndo al invisible” (Heb. 11:27)</a:t>
            </a:r>
          </a:p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Ellos murieron en fe, sin recibir las promesas, pero por fe vieron que las recibirían de lejos</a:t>
            </a:r>
          </a:p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Ellos son nuestro ejemplo que nos animan a seguir hacia delante, no estamos solos</a:t>
            </a:r>
          </a:p>
          <a:p>
            <a:pPr marL="800100" lvl="1" indent="-342900">
              <a:buFontTx/>
              <a:buChar char="•"/>
            </a:pPr>
            <a:r>
              <a:rPr lang="en-US" sz="2400">
                <a:solidFill>
                  <a:schemeClr val="bg1"/>
                </a:solidFill>
                <a:effectLst/>
              </a:rPr>
              <a:t>De ellos aprendemos a vencer obstáculos</a:t>
            </a:r>
          </a:p>
          <a:p>
            <a:pPr marL="800100" lvl="1" indent="-342900">
              <a:buFontTx/>
              <a:buChar char="•"/>
            </a:pPr>
            <a:r>
              <a:rPr lang="en-US" sz="2400">
                <a:solidFill>
                  <a:schemeClr val="bg1"/>
                </a:solidFill>
                <a:effectLst/>
              </a:rPr>
              <a:t>De ellos aprendemos a no caer en sus errores</a:t>
            </a:r>
          </a:p>
          <a:p>
            <a:pPr marL="800100" lvl="1" indent="-342900">
              <a:buFontTx/>
              <a:buChar char="•"/>
            </a:pPr>
            <a:r>
              <a:rPr lang="en-US" sz="2400">
                <a:solidFill>
                  <a:schemeClr val="bg1"/>
                </a:solidFill>
                <a:effectLst/>
              </a:rPr>
              <a:t>De ellos aprendemos a confiar mas en Dios</a:t>
            </a:r>
          </a:p>
          <a:p>
            <a:pPr marL="800100" lvl="1" indent="-342900">
              <a:buFontTx/>
              <a:buChar char="•"/>
            </a:pPr>
            <a:r>
              <a:rPr lang="en-US" sz="2400">
                <a:solidFill>
                  <a:schemeClr val="bg1"/>
                </a:solidFill>
                <a:effectLst/>
              </a:rPr>
              <a:t>De ellos aprendemos lo que significa ser cristiano</a:t>
            </a:r>
          </a:p>
        </p:txBody>
      </p:sp>
      <p:sp>
        <p:nvSpPr>
          <p:cNvPr id="279555" name="Rectangle 3"/>
          <p:cNvSpPr>
            <a:spLocks noChangeArrowheads="1"/>
          </p:cNvSpPr>
          <p:nvPr/>
        </p:nvSpPr>
        <p:spPr bwMode="auto">
          <a:xfrm>
            <a:off x="609600" y="0"/>
            <a:ext cx="8534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>
              <a:buFontTx/>
              <a:buAutoNum type="romanUcPeriod"/>
            </a:pPr>
            <a:r>
              <a:rPr lang="es-MX" sz="3200" b="1" i="1">
                <a:solidFill>
                  <a:schemeClr val="bg1"/>
                </a:solidFill>
                <a:effectLst/>
                <a:latin typeface="Papyrus" pitchFamily="66" charset="0"/>
              </a:rPr>
              <a:t>Pues, Tenemos Gran Nube de Testigos</a:t>
            </a:r>
          </a:p>
          <a:p>
            <a:pPr marL="457200" indent="-457200" algn="ctr"/>
            <a:r>
              <a:rPr lang="es-MX" sz="3200" b="1" i="1">
                <a:solidFill>
                  <a:schemeClr val="bg1"/>
                </a:solidFill>
                <a:effectLst/>
                <a:latin typeface="Papyrus" pitchFamily="66" charset="0"/>
              </a:rPr>
              <a:t>Hebreos 11:1</a:t>
            </a:r>
            <a:endParaRPr lang="es-ES" sz="32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  <p:sp>
        <p:nvSpPr>
          <p:cNvPr id="279556" name="Text Box 4"/>
          <p:cNvSpPr txBox="1">
            <a:spLocks noChangeArrowheads="1"/>
          </p:cNvSpPr>
          <p:nvPr/>
        </p:nvSpPr>
        <p:spPr bwMode="auto">
          <a:xfrm rot="16200000">
            <a:off x="-3093244" y="3012281"/>
            <a:ext cx="6858001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4800" b="1" i="1">
                <a:solidFill>
                  <a:schemeClr val="bg1"/>
                </a:solidFill>
                <a:effectLst/>
                <a:latin typeface="Papyrus" pitchFamily="66" charset="0"/>
              </a:rPr>
              <a:t>“</a:t>
            </a:r>
            <a:r>
              <a:rPr lang="es-MX" sz="3600" b="1" i="1">
                <a:solidFill>
                  <a:schemeClr val="bg1"/>
                </a:solidFill>
                <a:effectLst/>
                <a:latin typeface="Papyrus" pitchFamily="66" charset="0"/>
              </a:rPr>
              <a:t>Corrámos con Paciencia”</a:t>
            </a:r>
            <a:endParaRPr lang="en-US" sz="36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300"/>
                                        <p:tgtEl>
                                          <p:spTgt spid="279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4" grpId="0" autoUpdateAnimBg="0"/>
      <p:bldP spid="27955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ChangeArrowheads="1"/>
          </p:cNvSpPr>
          <p:nvPr/>
        </p:nvSpPr>
        <p:spPr bwMode="auto">
          <a:xfrm>
            <a:off x="685800" y="1066800"/>
            <a:ext cx="84582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Debemos poner nuestros ojos en Él</a:t>
            </a:r>
          </a:p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Es n. ejemplo de perseverancia por excelencia</a:t>
            </a:r>
          </a:p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Soportó con gozo la cruz</a:t>
            </a:r>
          </a:p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Soportó la hostilidad de los pecadores</a:t>
            </a:r>
          </a:p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Resistió hasta el punto de derramar sangre</a:t>
            </a:r>
          </a:p>
          <a:p>
            <a:pPr marL="342900" indent="-342900">
              <a:buFontTx/>
              <a:buChar char="•"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Pero, ahora El está sentado a la diestra de Dios, el Padre</a:t>
            </a:r>
            <a:endParaRPr lang="en-US" sz="3200" b="1" i="1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280579" name="Rectangle 3"/>
          <p:cNvSpPr>
            <a:spLocks noChangeArrowheads="1"/>
          </p:cNvSpPr>
          <p:nvPr/>
        </p:nvSpPr>
        <p:spPr bwMode="auto">
          <a:xfrm>
            <a:off x="609600" y="152400"/>
            <a:ext cx="8534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>
              <a:buFontTx/>
              <a:buAutoNum type="romanUcPeriod" startAt="2"/>
            </a:pPr>
            <a:r>
              <a:rPr lang="es-MX" sz="3200" b="1" i="1">
                <a:solidFill>
                  <a:schemeClr val="bg1"/>
                </a:solidFill>
                <a:effectLst/>
                <a:latin typeface="Papyrus" pitchFamily="66" charset="0"/>
              </a:rPr>
              <a:t>Pues, Tenemos el Ejemplo de Jesucristo</a:t>
            </a:r>
          </a:p>
          <a:p>
            <a:pPr marL="457200" indent="-457200" algn="ctr"/>
            <a:r>
              <a:rPr lang="es-MX" sz="3200" b="1" i="1">
                <a:solidFill>
                  <a:schemeClr val="bg1"/>
                </a:solidFill>
                <a:effectLst/>
                <a:latin typeface="Papyrus" pitchFamily="66" charset="0"/>
              </a:rPr>
              <a:t>Heb. 12:2-4</a:t>
            </a:r>
            <a:endParaRPr lang="es-ES" sz="32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  <p:sp>
        <p:nvSpPr>
          <p:cNvPr id="280580" name="Text Box 4"/>
          <p:cNvSpPr txBox="1">
            <a:spLocks noChangeArrowheads="1"/>
          </p:cNvSpPr>
          <p:nvPr/>
        </p:nvSpPr>
        <p:spPr bwMode="auto">
          <a:xfrm rot="16200000">
            <a:off x="-3093244" y="3012281"/>
            <a:ext cx="6858001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4800" b="1" i="1">
                <a:solidFill>
                  <a:schemeClr val="bg1"/>
                </a:solidFill>
                <a:effectLst/>
                <a:latin typeface="Papyrus" pitchFamily="66" charset="0"/>
              </a:rPr>
              <a:t>“</a:t>
            </a:r>
            <a:r>
              <a:rPr lang="es-MX" sz="3600" b="1" i="1">
                <a:solidFill>
                  <a:schemeClr val="bg1"/>
                </a:solidFill>
                <a:effectLst/>
                <a:latin typeface="Papyrus" pitchFamily="66" charset="0"/>
              </a:rPr>
              <a:t>Corrámos con Paciencia”</a:t>
            </a:r>
            <a:endParaRPr lang="en-US" sz="36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300"/>
                                        <p:tgtEl>
                                          <p:spTgt spid="280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8" grpId="0" autoUpdateAnimBg="0"/>
      <p:bldP spid="28057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ChangeArrowheads="1"/>
          </p:cNvSpPr>
          <p:nvPr/>
        </p:nvSpPr>
        <p:spPr bwMode="auto">
          <a:xfrm>
            <a:off x="685800" y="1143000"/>
            <a:ext cx="8458200" cy="399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Tenemos la ayuda de la mano de Dios</a:t>
            </a:r>
          </a:p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12:5, Dios nos disciplina y reprende como a hijos, esto es para nuestro própio bien </a:t>
            </a:r>
          </a:p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12:6-8, Estamos bajo su cuidado Paternal, “al que ama, disciplina”</a:t>
            </a:r>
          </a:p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12:9-10 Si nos sometemos a la disciplina de nuestro padres terrenales, ¡cuanto más al Padre de nuestros espíritus! </a:t>
            </a:r>
          </a:p>
          <a:p>
            <a:pPr marL="342900" indent="-342900">
              <a:buFontTx/>
              <a:buChar char="•"/>
            </a:pPr>
            <a:endParaRPr lang="en-US" sz="3200" b="1" i="1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281603" name="Rectangle 3"/>
          <p:cNvSpPr>
            <a:spLocks noChangeArrowheads="1"/>
          </p:cNvSpPr>
          <p:nvPr/>
        </p:nvSpPr>
        <p:spPr bwMode="auto">
          <a:xfrm>
            <a:off x="609600" y="152400"/>
            <a:ext cx="8534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/>
            <a:r>
              <a:rPr lang="es-MX" sz="3200" b="1" i="1">
                <a:solidFill>
                  <a:schemeClr val="bg1"/>
                </a:solidFill>
                <a:effectLst/>
                <a:latin typeface="Papyrus" pitchFamily="66" charset="0"/>
              </a:rPr>
              <a:t>III.  Pues, el Perseverar es para Nuestro Bien Heb. 12:5-13</a:t>
            </a:r>
            <a:endParaRPr lang="es-ES" sz="32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  <p:sp>
        <p:nvSpPr>
          <p:cNvPr id="281604" name="Text Box 4"/>
          <p:cNvSpPr txBox="1">
            <a:spLocks noChangeArrowheads="1"/>
          </p:cNvSpPr>
          <p:nvPr/>
        </p:nvSpPr>
        <p:spPr bwMode="auto">
          <a:xfrm rot="16200000">
            <a:off x="-3093244" y="3012281"/>
            <a:ext cx="6858001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4800" b="1" i="1">
                <a:solidFill>
                  <a:schemeClr val="bg1"/>
                </a:solidFill>
                <a:effectLst/>
                <a:latin typeface="Papyrus" pitchFamily="66" charset="0"/>
              </a:rPr>
              <a:t>“</a:t>
            </a:r>
            <a:r>
              <a:rPr lang="es-MX" sz="3600" b="1" i="1">
                <a:solidFill>
                  <a:schemeClr val="bg1"/>
                </a:solidFill>
                <a:effectLst/>
                <a:latin typeface="Papyrus" pitchFamily="66" charset="0"/>
              </a:rPr>
              <a:t>Corrámos con Paciencia”</a:t>
            </a:r>
            <a:endParaRPr lang="en-US" sz="36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300"/>
                                        <p:tgtEl>
                                          <p:spTgt spid="281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2" grpId="0" autoUpdateAnimBg="0"/>
      <p:bldP spid="28160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ChangeArrowheads="1"/>
          </p:cNvSpPr>
          <p:nvPr/>
        </p:nvSpPr>
        <p:spPr bwMode="auto">
          <a:xfrm>
            <a:off x="685800" y="1143000"/>
            <a:ext cx="8458200" cy="545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12:14, Si andamos en paz y santidad, no seremos menospreciativos de nuestros privilegios</a:t>
            </a:r>
          </a:p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Al perderlos, será imposible recuperarlos</a:t>
            </a:r>
          </a:p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Tenemos el caso/ejemplo de Esaú</a:t>
            </a:r>
          </a:p>
          <a:p>
            <a:pPr marL="800100" lvl="1" indent="-342900">
              <a:buFontTx/>
              <a:buChar char="•"/>
            </a:pPr>
            <a:r>
              <a:rPr lang="en-US" sz="2400">
                <a:solidFill>
                  <a:schemeClr val="bg1"/>
                </a:solidFill>
                <a:effectLst/>
              </a:rPr>
              <a:t>No renunciar a las bendiciones como lo hizo Esa</a:t>
            </a:r>
            <a:r>
              <a:rPr lang="es-MX" sz="2400">
                <a:solidFill>
                  <a:schemeClr val="bg1"/>
                </a:solidFill>
                <a:effectLst/>
              </a:rPr>
              <a:t>ú</a:t>
            </a:r>
          </a:p>
          <a:p>
            <a:pPr marL="800100" lvl="1" indent="-342900">
              <a:buFontTx/>
              <a:buChar char="•"/>
            </a:pPr>
            <a:r>
              <a:rPr lang="es-MX" sz="2400">
                <a:solidFill>
                  <a:schemeClr val="bg1"/>
                </a:solidFill>
                <a:effectLst/>
              </a:rPr>
              <a:t>Esaú vendió su primogenitura por una comida física</a:t>
            </a:r>
          </a:p>
          <a:p>
            <a:pPr marL="800100" lvl="1" indent="-342900">
              <a:buFontTx/>
              <a:buChar char="•"/>
            </a:pPr>
            <a:r>
              <a:rPr lang="es-MX" sz="2400">
                <a:solidFill>
                  <a:schemeClr val="bg1"/>
                </a:solidFill>
                <a:effectLst/>
              </a:rPr>
              <a:t>Muchos salen de la carrera por una satisfacción carnal</a:t>
            </a:r>
          </a:p>
          <a:p>
            <a:pPr marL="800100" lvl="1" indent="-342900">
              <a:buFontTx/>
              <a:buChar char="•"/>
            </a:pPr>
            <a:r>
              <a:rPr lang="es-MX" sz="2400">
                <a:solidFill>
                  <a:schemeClr val="bg1"/>
                </a:solidFill>
                <a:effectLst/>
              </a:rPr>
              <a:t>Esaú no hizo que su padre Isaac cambiara de mente</a:t>
            </a:r>
          </a:p>
          <a:p>
            <a:pPr marL="800100" lvl="1" indent="-342900">
              <a:buFontTx/>
              <a:buChar char="•"/>
            </a:pPr>
            <a:r>
              <a:rPr lang="es-MX" sz="2400">
                <a:solidFill>
                  <a:schemeClr val="bg1"/>
                </a:solidFill>
                <a:effectLst/>
              </a:rPr>
              <a:t>Esaú se llama “profano” por despreciar su bendición</a:t>
            </a:r>
          </a:p>
          <a:p>
            <a:pPr marL="800100" lvl="1" indent="-342900">
              <a:buFontTx/>
              <a:buChar char="•"/>
            </a:pPr>
            <a:r>
              <a:rPr lang="es-MX" sz="2400">
                <a:solidFill>
                  <a:schemeClr val="bg1"/>
                </a:solidFill>
                <a:effectLst/>
              </a:rPr>
              <a:t>Todo aquel que desprecia su salvación es “profano”</a:t>
            </a:r>
          </a:p>
          <a:p>
            <a:pPr marL="800100" lvl="1" indent="-342900">
              <a:buFontTx/>
              <a:buChar char="•"/>
            </a:pPr>
            <a:r>
              <a:rPr lang="es-MX" sz="2400">
                <a:solidFill>
                  <a:schemeClr val="bg1"/>
                </a:solidFill>
                <a:effectLst/>
              </a:rPr>
              <a:t>El ejemplo de Esaú sirve de ejemplo para todos los que menosprecian sus privilegios y bendiciones</a:t>
            </a:r>
          </a:p>
          <a:p>
            <a:pPr marL="800100" lvl="1" indent="-342900">
              <a:buFontTx/>
              <a:buChar char="•"/>
            </a:pPr>
            <a:r>
              <a:rPr lang="es-MX" sz="2400">
                <a:solidFill>
                  <a:schemeClr val="bg1"/>
                </a:solidFill>
                <a:effectLst/>
              </a:rPr>
              <a:t>Una vez perdidas, no se podrán recobrar aunque en el día final estén arrepentidos</a:t>
            </a:r>
            <a:endParaRPr lang="en-US" sz="3200" b="1" i="1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282627" name="Rectangle 3"/>
          <p:cNvSpPr>
            <a:spLocks noChangeArrowheads="1"/>
          </p:cNvSpPr>
          <p:nvPr/>
        </p:nvSpPr>
        <p:spPr bwMode="auto">
          <a:xfrm>
            <a:off x="609600" y="152400"/>
            <a:ext cx="8534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/>
            <a:r>
              <a:rPr lang="es-MX" sz="3200" b="1" i="1">
                <a:solidFill>
                  <a:schemeClr val="bg1"/>
                </a:solidFill>
                <a:effectLst/>
                <a:latin typeface="Papyrus" pitchFamily="66" charset="0"/>
              </a:rPr>
              <a:t>IV. Pues, No Conviene Menospreciar Los Privilegios,   Heb. 12:14-17</a:t>
            </a:r>
            <a:endParaRPr lang="es-ES" sz="32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  <p:sp>
        <p:nvSpPr>
          <p:cNvPr id="282628" name="Text Box 4"/>
          <p:cNvSpPr txBox="1">
            <a:spLocks noChangeArrowheads="1"/>
          </p:cNvSpPr>
          <p:nvPr/>
        </p:nvSpPr>
        <p:spPr bwMode="auto">
          <a:xfrm rot="16200000">
            <a:off x="-3093244" y="3012281"/>
            <a:ext cx="6858001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4800" b="1" i="1">
                <a:solidFill>
                  <a:schemeClr val="bg1"/>
                </a:solidFill>
                <a:effectLst/>
                <a:latin typeface="Papyrus" pitchFamily="66" charset="0"/>
              </a:rPr>
              <a:t>“</a:t>
            </a:r>
            <a:r>
              <a:rPr lang="es-MX" sz="3600" b="1" i="1">
                <a:solidFill>
                  <a:schemeClr val="bg1"/>
                </a:solidFill>
                <a:effectLst/>
                <a:latin typeface="Papyrus" pitchFamily="66" charset="0"/>
              </a:rPr>
              <a:t>Corrámos con Paciencia”</a:t>
            </a:r>
            <a:endParaRPr lang="en-US" sz="36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300"/>
                                        <p:tgtEl>
                                          <p:spTgt spid="282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26" grpId="0" autoUpdateAnimBg="0"/>
      <p:bldP spid="28262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ChangeArrowheads="1"/>
          </p:cNvSpPr>
          <p:nvPr/>
        </p:nvSpPr>
        <p:spPr bwMode="auto">
          <a:xfrm>
            <a:off x="685800" y="1295400"/>
            <a:ext cx="8458200" cy="514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12:18-21, Bajo el antígüo pacto era mas “terrible”</a:t>
            </a:r>
          </a:p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La nueva dispensación es de carácter diferente</a:t>
            </a:r>
          </a:p>
          <a:p>
            <a:pPr marL="342900" indent="-342900">
              <a:buFontTx/>
              <a:buChar char="•"/>
            </a:pPr>
            <a:r>
              <a:rPr lang="en-US" sz="2800">
                <a:solidFill>
                  <a:schemeClr val="bg1"/>
                </a:solidFill>
                <a:effectLst/>
              </a:rPr>
              <a:t>La descripción de la nueva dispensación es asi:</a:t>
            </a:r>
          </a:p>
          <a:p>
            <a:pPr marL="800100" lvl="1" indent="-342900">
              <a:buFontTx/>
              <a:buChar char="•"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Monte Sión, ciudad del Dios vivo, nueva Jer.</a:t>
            </a:r>
          </a:p>
          <a:p>
            <a:pPr marL="800100" lvl="1" indent="-342900">
              <a:buFontTx/>
              <a:buChar char="•"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Compáñía de muchos millares de ángeles</a:t>
            </a:r>
          </a:p>
          <a:p>
            <a:pPr marL="800100" lvl="1" indent="-342900">
              <a:buFontTx/>
              <a:buChar char="•"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La congregación de los primogenitos</a:t>
            </a:r>
          </a:p>
          <a:p>
            <a:pPr marL="800100" lvl="1" indent="-342900">
              <a:buFontTx/>
              <a:buChar char="•"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Dios, juez de todos</a:t>
            </a:r>
          </a:p>
          <a:p>
            <a:pPr marL="800100" lvl="1" indent="-342900">
              <a:buFontTx/>
              <a:buChar char="•"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Espíritus de los justos hechos perfectos</a:t>
            </a:r>
          </a:p>
          <a:p>
            <a:pPr marL="800100" lvl="1" indent="-342900">
              <a:buFontTx/>
              <a:buChar char="•"/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Gran Mediador del Nuevo Testamento</a:t>
            </a:r>
          </a:p>
          <a:p>
            <a:pPr marL="342900" indent="-342900"/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Conclusión:</a:t>
            </a:r>
          </a:p>
          <a:p>
            <a:pPr marL="342900" indent="-342900">
              <a:buFontTx/>
              <a:buAutoNum type="arabicPeriod"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Todo lo del Nuevo Pacto es muy sagrado</a:t>
            </a:r>
          </a:p>
          <a:p>
            <a:pPr marL="342900" indent="-342900">
              <a:buFontTx/>
              <a:buAutoNum type="arabicPeriod"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En vista de estos grandes privilegios, absurdo es renunciar</a:t>
            </a:r>
          </a:p>
          <a:p>
            <a:pPr marL="342900" indent="-342900">
              <a:buFontTx/>
              <a:buAutoNum type="arabicPeriod"/>
            </a:pP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Heb. 12:25-29</a:t>
            </a:r>
          </a:p>
          <a:p>
            <a:pPr marL="800100" lvl="1" indent="-342900">
              <a:buFontTx/>
              <a:buChar char="•"/>
            </a:pPr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283651" name="Rectangle 3"/>
          <p:cNvSpPr>
            <a:spLocks noChangeArrowheads="1"/>
          </p:cNvSpPr>
          <p:nvPr/>
        </p:nvSpPr>
        <p:spPr bwMode="auto">
          <a:xfrm>
            <a:off x="609600" y="152400"/>
            <a:ext cx="8534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/>
            <a:r>
              <a:rPr lang="es-MX" sz="3200" b="1" i="1">
                <a:solidFill>
                  <a:schemeClr val="bg1"/>
                </a:solidFill>
                <a:effectLst/>
                <a:latin typeface="Papyrus" pitchFamily="66" charset="0"/>
              </a:rPr>
              <a:t>IV. Pues, Vivimos Bajo Una Nueva Dispensación, Hebreos 12:18-29</a:t>
            </a:r>
            <a:endParaRPr lang="es-ES" sz="32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  <p:sp>
        <p:nvSpPr>
          <p:cNvPr id="283652" name="Text Box 4"/>
          <p:cNvSpPr txBox="1">
            <a:spLocks noChangeArrowheads="1"/>
          </p:cNvSpPr>
          <p:nvPr/>
        </p:nvSpPr>
        <p:spPr bwMode="auto">
          <a:xfrm rot="16200000">
            <a:off x="-3093244" y="3012281"/>
            <a:ext cx="6858001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4800" b="1" i="1">
                <a:solidFill>
                  <a:schemeClr val="bg1"/>
                </a:solidFill>
                <a:effectLst/>
                <a:latin typeface="Papyrus" pitchFamily="66" charset="0"/>
              </a:rPr>
              <a:t>“</a:t>
            </a:r>
            <a:r>
              <a:rPr lang="es-MX" sz="3600" b="1" i="1">
                <a:solidFill>
                  <a:schemeClr val="bg1"/>
                </a:solidFill>
                <a:effectLst/>
                <a:latin typeface="Papyrus" pitchFamily="66" charset="0"/>
              </a:rPr>
              <a:t>Corrámos con Paciencia”</a:t>
            </a:r>
            <a:endParaRPr lang="en-US" sz="3600" b="1" i="1">
              <a:solidFill>
                <a:schemeClr val="bg1"/>
              </a:solidFill>
              <a:effectLst/>
              <a:latin typeface="Papyrus" pitchFamily="66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3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3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300"/>
                                        <p:tgtEl>
                                          <p:spTgt spid="283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0" grpId="0" autoUpdateAnimBg="0"/>
      <p:bldP spid="283651" grpId="0" autoUpdateAnimBg="0"/>
    </p:bld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5371</TotalTime>
  <Words>654</Words>
  <Application>Microsoft Office PowerPoint</Application>
  <PresentationFormat>Presentación en pantalla (4:3)</PresentationFormat>
  <Paragraphs>74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Papyrus</vt:lpstr>
      <vt:lpstr>Tahoma</vt:lpstr>
      <vt:lpstr>blank</vt:lpstr>
      <vt:lpstr>“Corrámos  con  Paciencia”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Grace Bible Church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Corramos</dc:title>
  <dc:creator>JLM</dc:creator>
  <cp:lastModifiedBy>Mario Moreno</cp:lastModifiedBy>
  <cp:revision>207</cp:revision>
  <dcterms:created xsi:type="dcterms:W3CDTF">2005-08-24T16:25:21Z</dcterms:created>
  <dcterms:modified xsi:type="dcterms:W3CDTF">2026-06-04T00:01:14Z</dcterms:modified>
</cp:coreProperties>
</file>