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71" r:id="rId3"/>
    <p:sldId id="269" r:id="rId4"/>
    <p:sldId id="257" r:id="rId5"/>
    <p:sldId id="261" r:id="rId6"/>
    <p:sldId id="272" r:id="rId7"/>
    <p:sldId id="262" r:id="rId8"/>
    <p:sldId id="273" r:id="rId9"/>
    <p:sldId id="264" r:id="rId10"/>
    <p:sldId id="274" r:id="rId11"/>
    <p:sldId id="275" r:id="rId12"/>
    <p:sldId id="276" r:id="rId13"/>
    <p:sldId id="266" r:id="rId14"/>
    <p:sldId id="277" r:id="rId15"/>
    <p:sldId id="268" r:id="rId16"/>
    <p:sldId id="279" r:id="rId17"/>
    <p:sldId id="280" r:id="rId18"/>
    <p:sldId id="256" r:id="rId19"/>
    <p:sldId id="270"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E59B"/>
    <a:srgbClr val="66FFFF"/>
    <a:srgbClr val="4006E4"/>
    <a:srgbClr val="642FF9"/>
    <a:srgbClr val="FF0066"/>
    <a:srgbClr val="66FF33"/>
    <a:srgbClr val="FFFF00"/>
    <a:srgbClr val="9933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968" y="-4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39094E-8157-4F35-8312-382405D1E6DF}" type="slidenum">
              <a:rPr lang="en-US"/>
              <a:pPr/>
              <a:t>‹#›</a:t>
            </a:fld>
            <a:endParaRPr lang="en-US"/>
          </a:p>
        </p:txBody>
      </p:sp>
    </p:spTree>
    <p:extLst>
      <p:ext uri="{BB962C8B-B14F-4D97-AF65-F5344CB8AC3E}">
        <p14:creationId xmlns:p14="http://schemas.microsoft.com/office/powerpoint/2010/main" val="2712415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8AC8B6-A5D6-4E7F-8404-4BD310CAF230}" type="slidenum">
              <a:rPr lang="en-US"/>
              <a:pPr/>
              <a:t>‹#›</a:t>
            </a:fld>
            <a:endParaRPr lang="en-US"/>
          </a:p>
        </p:txBody>
      </p:sp>
    </p:spTree>
    <p:extLst>
      <p:ext uri="{BB962C8B-B14F-4D97-AF65-F5344CB8AC3E}">
        <p14:creationId xmlns:p14="http://schemas.microsoft.com/office/powerpoint/2010/main" val="4291780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3DBE04-EAFA-4F85-B6C1-62CC3FDD6425}" type="slidenum">
              <a:rPr lang="en-US"/>
              <a:pPr/>
              <a:t>‹#›</a:t>
            </a:fld>
            <a:endParaRPr lang="en-US"/>
          </a:p>
        </p:txBody>
      </p:sp>
    </p:spTree>
    <p:extLst>
      <p:ext uri="{BB962C8B-B14F-4D97-AF65-F5344CB8AC3E}">
        <p14:creationId xmlns:p14="http://schemas.microsoft.com/office/powerpoint/2010/main" val="2564663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CA275BE-28A5-40B8-AB43-1B5E259A9D4C}" type="slidenum">
              <a:rPr lang="en-US"/>
              <a:pPr/>
              <a:t>‹#›</a:t>
            </a:fld>
            <a:endParaRPr lang="en-US"/>
          </a:p>
        </p:txBody>
      </p:sp>
    </p:spTree>
    <p:extLst>
      <p:ext uri="{BB962C8B-B14F-4D97-AF65-F5344CB8AC3E}">
        <p14:creationId xmlns:p14="http://schemas.microsoft.com/office/powerpoint/2010/main" val="1263673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19FC972-57DE-4127-B139-DBBA1516E910}" type="slidenum">
              <a:rPr lang="en-US"/>
              <a:pPr/>
              <a:t>‹#›</a:t>
            </a:fld>
            <a:endParaRPr lang="en-US"/>
          </a:p>
        </p:txBody>
      </p:sp>
    </p:spTree>
    <p:extLst>
      <p:ext uri="{BB962C8B-B14F-4D97-AF65-F5344CB8AC3E}">
        <p14:creationId xmlns:p14="http://schemas.microsoft.com/office/powerpoint/2010/main" val="3109407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5C9B64C-9F6C-4B60-9F55-3762873AB86C}" type="slidenum">
              <a:rPr lang="en-US"/>
              <a:pPr/>
              <a:t>‹#›</a:t>
            </a:fld>
            <a:endParaRPr lang="en-US"/>
          </a:p>
        </p:txBody>
      </p:sp>
    </p:spTree>
    <p:extLst>
      <p:ext uri="{BB962C8B-B14F-4D97-AF65-F5344CB8AC3E}">
        <p14:creationId xmlns:p14="http://schemas.microsoft.com/office/powerpoint/2010/main" val="2294787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D0CAFC2-08D7-4503-AF9E-6C66BD0DC5D7}" type="slidenum">
              <a:rPr lang="en-US"/>
              <a:pPr/>
              <a:t>‹#›</a:t>
            </a:fld>
            <a:endParaRPr lang="en-US"/>
          </a:p>
        </p:txBody>
      </p:sp>
    </p:spTree>
    <p:extLst>
      <p:ext uri="{BB962C8B-B14F-4D97-AF65-F5344CB8AC3E}">
        <p14:creationId xmlns:p14="http://schemas.microsoft.com/office/powerpoint/2010/main" val="4282283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4FBC2CA-993D-4AC9-9E93-9C59C24DF19E}" type="slidenum">
              <a:rPr lang="en-US"/>
              <a:pPr/>
              <a:t>‹#›</a:t>
            </a:fld>
            <a:endParaRPr lang="en-US"/>
          </a:p>
        </p:txBody>
      </p:sp>
    </p:spTree>
    <p:extLst>
      <p:ext uri="{BB962C8B-B14F-4D97-AF65-F5344CB8AC3E}">
        <p14:creationId xmlns:p14="http://schemas.microsoft.com/office/powerpoint/2010/main" val="144725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C7B341A-7A60-4A63-BCD3-1047747C2DE9}" type="slidenum">
              <a:rPr lang="en-US"/>
              <a:pPr/>
              <a:t>‹#›</a:t>
            </a:fld>
            <a:endParaRPr lang="en-US"/>
          </a:p>
        </p:txBody>
      </p:sp>
    </p:spTree>
    <p:extLst>
      <p:ext uri="{BB962C8B-B14F-4D97-AF65-F5344CB8AC3E}">
        <p14:creationId xmlns:p14="http://schemas.microsoft.com/office/powerpoint/2010/main" val="2224617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9EB9A5D-A097-4ACB-9A75-41DD89D4EDF1}" type="slidenum">
              <a:rPr lang="en-US"/>
              <a:pPr/>
              <a:t>‹#›</a:t>
            </a:fld>
            <a:endParaRPr lang="en-US"/>
          </a:p>
        </p:txBody>
      </p:sp>
    </p:spTree>
    <p:extLst>
      <p:ext uri="{BB962C8B-B14F-4D97-AF65-F5344CB8AC3E}">
        <p14:creationId xmlns:p14="http://schemas.microsoft.com/office/powerpoint/2010/main" val="2660900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55AFAE-9952-4720-A090-6B6BDA0F5818}" type="slidenum">
              <a:rPr lang="en-US"/>
              <a:pPr/>
              <a:t>‹#›</a:t>
            </a:fld>
            <a:endParaRPr lang="en-US"/>
          </a:p>
        </p:txBody>
      </p:sp>
    </p:spTree>
    <p:extLst>
      <p:ext uri="{BB962C8B-B14F-4D97-AF65-F5344CB8AC3E}">
        <p14:creationId xmlns:p14="http://schemas.microsoft.com/office/powerpoint/2010/main" val="1861229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2299C77-55A2-4962-AEE6-0FD87416C6C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gif"/><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18.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gif"/><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14989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7" name="Text Box 17"/>
          <p:cNvSpPr txBox="1">
            <a:spLocks noChangeArrowheads="1"/>
          </p:cNvSpPr>
          <p:nvPr/>
        </p:nvSpPr>
        <p:spPr bwMode="auto">
          <a:xfrm>
            <a:off x="6472661" y="508952"/>
            <a:ext cx="168507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dirty="0">
                <a:solidFill>
                  <a:srgbClr val="FFFF00"/>
                </a:solidFill>
                <a:latin typeface="Tempus Sans ITC" pitchFamily="82" charset="0"/>
              </a:rPr>
              <a:t>verses 2-3</a:t>
            </a:r>
          </a:p>
        </p:txBody>
      </p:sp>
      <p:sp>
        <p:nvSpPr>
          <p:cNvPr id="10258" name="Rectangle 18"/>
          <p:cNvSpPr>
            <a:spLocks noChangeArrowheads="1"/>
          </p:cNvSpPr>
          <p:nvPr/>
        </p:nvSpPr>
        <p:spPr bwMode="auto">
          <a:xfrm>
            <a:off x="5867400" y="1149410"/>
            <a:ext cx="3299346"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400" b="1" dirty="0">
                <a:solidFill>
                  <a:schemeClr val="bg1"/>
                </a:solidFill>
                <a:latin typeface="Tempus Sans ITC" pitchFamily="82" charset="0"/>
              </a:rPr>
              <a:t>So fire came out from the presence of the Lord and consumed them, and they died before the Lord. </a:t>
            </a:r>
            <a:r>
              <a:rPr lang="en-US" sz="2400" b="1" dirty="0" smtClean="0">
                <a:solidFill>
                  <a:schemeClr val="bg1"/>
                </a:solidFill>
                <a:latin typeface="Tempus Sans ITC" pitchFamily="82" charset="0"/>
              </a:rPr>
              <a:t> </a:t>
            </a:r>
            <a:r>
              <a:rPr lang="en-US" sz="2400" b="1" dirty="0">
                <a:solidFill>
                  <a:schemeClr val="bg1"/>
                </a:solidFill>
                <a:latin typeface="Tempus Sans ITC" pitchFamily="82" charset="0"/>
              </a:rPr>
              <a:t>Moses then said to Aaron, "This is what the Lord spoke of when he said: "'Among those who approach me I will show myself holy; in the sight of all the people I will be honored.'"</a:t>
            </a:r>
          </a:p>
        </p:txBody>
      </p:sp>
      <p:sp>
        <p:nvSpPr>
          <p:cNvPr id="17" name="Text Box 10"/>
          <p:cNvSpPr txBox="1">
            <a:spLocks noChangeArrowheads="1"/>
          </p:cNvSpPr>
          <p:nvPr/>
        </p:nvSpPr>
        <p:spPr bwMode="auto">
          <a:xfrm>
            <a:off x="5486400" y="46251"/>
            <a:ext cx="3657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3200" b="1" dirty="0">
                <a:solidFill>
                  <a:srgbClr val="66FF33"/>
                </a:solidFill>
                <a:latin typeface="Tempus Sans ITC" pitchFamily="82" charset="0"/>
              </a:rPr>
              <a:t>The </a:t>
            </a:r>
            <a:r>
              <a:rPr lang="en-US" sz="3200" b="1" dirty="0" smtClean="0">
                <a:solidFill>
                  <a:srgbClr val="66FF33"/>
                </a:solidFill>
                <a:latin typeface="Tempus Sans ITC" pitchFamily="82" charset="0"/>
              </a:rPr>
              <a:t>Consequence</a:t>
            </a:r>
            <a:endParaRPr lang="en-US" sz="2000" b="1" dirty="0">
              <a:solidFill>
                <a:srgbClr val="66FF33"/>
              </a:solidFill>
              <a:latin typeface="Tempus Sans ITC" pitchFamily="82" charset="0"/>
            </a:endParaRPr>
          </a:p>
        </p:txBody>
      </p:sp>
      <p:sp>
        <p:nvSpPr>
          <p:cNvPr id="18" name="Text Box 10"/>
          <p:cNvSpPr txBox="1">
            <a:spLocks noChangeArrowheads="1"/>
          </p:cNvSpPr>
          <p:nvPr/>
        </p:nvSpPr>
        <p:spPr bwMode="auto">
          <a:xfrm>
            <a:off x="9099" y="28054"/>
            <a:ext cx="341990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3200" b="1" dirty="0" smtClean="0">
                <a:solidFill>
                  <a:srgbClr val="66FF33"/>
                </a:solidFill>
                <a:latin typeface="Tempus Sans ITC" pitchFamily="82" charset="0"/>
              </a:rPr>
              <a:t>La </a:t>
            </a:r>
            <a:r>
              <a:rPr lang="en-US" sz="3200" b="1" dirty="0" err="1" smtClean="0">
                <a:solidFill>
                  <a:srgbClr val="66FF33"/>
                </a:solidFill>
                <a:latin typeface="Tempus Sans ITC" pitchFamily="82" charset="0"/>
              </a:rPr>
              <a:t>Consequencia</a:t>
            </a:r>
            <a:endParaRPr lang="en-US" sz="2000" b="1" dirty="0">
              <a:solidFill>
                <a:srgbClr val="66FF33"/>
              </a:solidFill>
              <a:latin typeface="Tempus Sans ITC" pitchFamily="82" charset="0"/>
            </a:endParaRPr>
          </a:p>
        </p:txBody>
      </p:sp>
      <p:sp>
        <p:nvSpPr>
          <p:cNvPr id="19" name="Text Box 17"/>
          <p:cNvSpPr txBox="1">
            <a:spLocks noChangeArrowheads="1"/>
          </p:cNvSpPr>
          <p:nvPr/>
        </p:nvSpPr>
        <p:spPr bwMode="auto">
          <a:xfrm>
            <a:off x="838200" y="457200"/>
            <a:ext cx="173156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dirty="0" smtClean="0">
                <a:solidFill>
                  <a:srgbClr val="FFFF00"/>
                </a:solidFill>
                <a:latin typeface="Tempus Sans ITC" pitchFamily="82" charset="0"/>
              </a:rPr>
              <a:t>versos 2-3</a:t>
            </a:r>
            <a:endParaRPr lang="en-US" sz="2800" b="1" dirty="0">
              <a:solidFill>
                <a:srgbClr val="FFFF00"/>
              </a:solidFill>
              <a:latin typeface="Tempus Sans ITC" pitchFamily="82" charset="0"/>
            </a:endParaRPr>
          </a:p>
        </p:txBody>
      </p:sp>
      <p:sp>
        <p:nvSpPr>
          <p:cNvPr id="20" name="Rectangle 18"/>
          <p:cNvSpPr>
            <a:spLocks noChangeArrowheads="1"/>
          </p:cNvSpPr>
          <p:nvPr/>
        </p:nvSpPr>
        <p:spPr bwMode="auto">
          <a:xfrm>
            <a:off x="9099" y="1149410"/>
            <a:ext cx="3191301"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s-ES" sz="2400" b="1" dirty="0" smtClean="0">
                <a:solidFill>
                  <a:schemeClr val="bg1"/>
                </a:solidFill>
                <a:latin typeface="Tempus Sans ITC" pitchFamily="82" charset="0"/>
              </a:rPr>
              <a:t>Y salió fuego de delante de Jehová y los quemó, y murieron delante de Jehová.  Entonces dijo Moisés a Aarón: Esto es lo que habló Jehová, diciendo: En los que a mí se acercan me santificaré, y en presencia de todo el pueblo seré glorificado. </a:t>
            </a:r>
            <a:endParaRPr lang="es-ES" sz="2400" b="1" dirty="0">
              <a:solidFill>
                <a:schemeClr val="bg1"/>
              </a:solidFill>
              <a:latin typeface="Tempus Sans ITC" pitchFamily="82"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99762" y="737417"/>
            <a:ext cx="1150458" cy="3106194"/>
          </a:xfrm>
          <a:prstGeom prst="rect">
            <a:avLst/>
          </a:prstGeom>
        </p:spPr>
      </p:pic>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01704" y="737417"/>
            <a:ext cx="1150458" cy="3106194"/>
          </a:xfrm>
          <a:prstGeom prst="rect">
            <a:avLst/>
          </a:prstGeom>
        </p:spPr>
      </p:pic>
    </p:spTree>
    <p:extLst>
      <p:ext uri="{BB962C8B-B14F-4D97-AF65-F5344CB8AC3E}">
        <p14:creationId xmlns:p14="http://schemas.microsoft.com/office/powerpoint/2010/main" val="2560702193"/>
      </p:ext>
    </p:extLst>
  </p:cSld>
  <p:clrMapOvr>
    <a:masterClrMapping/>
  </p:clrMapOvr>
  <mc:AlternateContent xmlns:mc="http://schemas.openxmlformats.org/markup-compatibility/2006">
    <mc:Choice xmlns:p14="http://schemas.microsoft.com/office/powerpoint/2010/main" Requires="p14">
      <p:transition spd="slow">
        <p14:flash/>
        <p:sndAc>
          <p:stSnd>
            <p:snd r:embed="rId2" name="bomb.wav"/>
          </p:stSnd>
        </p:sndAc>
      </p:transition>
    </mc:Choice>
    <mc:Fallback>
      <p:transition spd="slow">
        <p:fade/>
        <p:sndAc>
          <p:stSnd>
            <p:snd r:embed="rId2" name="bomb.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8" fill="hold" grpId="0" nodeType="clickEffect">
                                  <p:stCondLst>
                                    <p:cond delay="0"/>
                                  </p:stCondLst>
                                  <p:iterate type="wd">
                                    <p:tmPct val="1000"/>
                                  </p:iterate>
                                  <p:childTnLst>
                                    <p:set>
                                      <p:cBhvr>
                                        <p:cTn id="6" dur="1" fill="hold">
                                          <p:stCondLst>
                                            <p:cond delay="0"/>
                                          </p:stCondLst>
                                        </p:cTn>
                                        <p:tgtEl>
                                          <p:spTgt spid="10258"/>
                                        </p:tgtEl>
                                        <p:attrNameLst>
                                          <p:attrName>style.visibility</p:attrName>
                                        </p:attrNameLst>
                                      </p:cBhvr>
                                      <p:to>
                                        <p:strVal val="visible"/>
                                      </p:to>
                                    </p:set>
                                    <p:animEffect transition="in" filter="wheel(8)">
                                      <p:cBhvr>
                                        <p:cTn id="7" dur="1250"/>
                                        <p:tgtEl>
                                          <p:spTgt spid="10258"/>
                                        </p:tgtEl>
                                      </p:cBhvr>
                                    </p:animEffect>
                                  </p:childTnLst>
                                </p:cTn>
                              </p:par>
                              <p:par>
                                <p:cTn id="8" presetID="21" presetClass="entr" presetSubtype="8" fill="hold" grpId="0" nodeType="withEffect">
                                  <p:stCondLst>
                                    <p:cond delay="0"/>
                                  </p:stCondLst>
                                  <p:iterate type="wd">
                                    <p:tmPct val="1000"/>
                                  </p:iterate>
                                  <p:childTnLst>
                                    <p:set>
                                      <p:cBhvr>
                                        <p:cTn id="9" dur="1" fill="hold">
                                          <p:stCondLst>
                                            <p:cond delay="0"/>
                                          </p:stCondLst>
                                        </p:cTn>
                                        <p:tgtEl>
                                          <p:spTgt spid="20"/>
                                        </p:tgtEl>
                                        <p:attrNameLst>
                                          <p:attrName>style.visibility</p:attrName>
                                        </p:attrNameLst>
                                      </p:cBhvr>
                                      <p:to>
                                        <p:strVal val="visible"/>
                                      </p:to>
                                    </p:set>
                                    <p:animEffect transition="in" filter="wheel(8)">
                                      <p:cBhvr>
                                        <p:cTn id="10" dur="1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8" grpId="0"/>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6" name="AutoShape 26"/>
          <p:cNvSpPr>
            <a:spLocks noChangeArrowheads="1"/>
          </p:cNvSpPr>
          <p:nvPr/>
        </p:nvSpPr>
        <p:spPr bwMode="auto">
          <a:xfrm>
            <a:off x="3124199" y="1678064"/>
            <a:ext cx="4724399" cy="1752600"/>
          </a:xfrm>
          <a:prstGeom prst="wedgeRoundRectCallout">
            <a:avLst>
              <a:gd name="adj1" fmla="val -63917"/>
              <a:gd name="adj2" fmla="val 38315"/>
              <a:gd name="adj3" fmla="val 16667"/>
            </a:avLst>
          </a:prstGeom>
          <a:solidFill>
            <a:srgbClr val="FFFF00"/>
          </a:solidFill>
          <a:ln w="19050">
            <a:solidFill>
              <a:srgbClr val="CC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dirty="0" smtClean="0">
                <a:latin typeface="Tempus Sans ITC" pitchFamily="82" charset="0"/>
              </a:rPr>
              <a:t>¡No </a:t>
            </a:r>
            <a:r>
              <a:rPr lang="en-US" sz="2800" b="1" dirty="0" err="1" smtClean="0">
                <a:latin typeface="Tempus Sans ITC" pitchFamily="82" charset="0"/>
              </a:rPr>
              <a:t>vimos</a:t>
            </a:r>
            <a:r>
              <a:rPr lang="en-US" sz="2800" b="1" dirty="0" smtClean="0">
                <a:latin typeface="Tempus Sans ITC" pitchFamily="82" charset="0"/>
              </a:rPr>
              <a:t> </a:t>
            </a:r>
            <a:r>
              <a:rPr lang="en-US" sz="2800" b="1" dirty="0" err="1" smtClean="0">
                <a:latin typeface="Tempus Sans ITC" pitchFamily="82" charset="0"/>
              </a:rPr>
              <a:t>ninguna</a:t>
            </a:r>
            <a:r>
              <a:rPr lang="en-US" sz="2800" b="1" dirty="0" smtClean="0">
                <a:latin typeface="Tempus Sans ITC" pitchFamily="82" charset="0"/>
              </a:rPr>
              <a:t> </a:t>
            </a:r>
            <a:r>
              <a:rPr lang="en-US" sz="2800" b="1" dirty="0" err="1" smtClean="0">
                <a:latin typeface="Tempus Sans ITC" pitchFamily="82" charset="0"/>
              </a:rPr>
              <a:t>diferencia</a:t>
            </a:r>
            <a:r>
              <a:rPr lang="en-US" sz="2800" b="1" dirty="0" smtClean="0">
                <a:latin typeface="Tempus Sans ITC" pitchFamily="82" charset="0"/>
              </a:rPr>
              <a:t>!</a:t>
            </a:r>
          </a:p>
          <a:p>
            <a:pPr algn="ctr"/>
            <a:endParaRPr lang="en-US" sz="800" b="1" dirty="0">
              <a:latin typeface="Tempus Sans ITC" pitchFamily="82" charset="0"/>
            </a:endParaRPr>
          </a:p>
          <a:p>
            <a:pPr algn="ctr"/>
            <a:r>
              <a:rPr lang="en-US" sz="2800" b="1" dirty="0" smtClean="0">
                <a:latin typeface="Tempus Sans ITC" pitchFamily="82" charset="0"/>
              </a:rPr>
              <a:t>We </a:t>
            </a:r>
            <a:r>
              <a:rPr lang="en-US" sz="2800" b="1" dirty="0">
                <a:latin typeface="Tempus Sans ITC" pitchFamily="82" charset="0"/>
              </a:rPr>
              <a:t>didn’t see </a:t>
            </a:r>
            <a:r>
              <a:rPr lang="en-US" sz="2800" b="1" dirty="0" smtClean="0">
                <a:latin typeface="Tempus Sans ITC" pitchFamily="82" charset="0"/>
              </a:rPr>
              <a:t>any difference</a:t>
            </a:r>
            <a:r>
              <a:rPr lang="en-US" sz="2800" b="1" dirty="0">
                <a:latin typeface="Tempus Sans ITC" pitchFamily="82" charset="0"/>
              </a:rPr>
              <a:t>!</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1507838"/>
            <a:ext cx="1440342" cy="3888870"/>
          </a:xfrm>
          <a:prstGeom prst="rect">
            <a:avLst/>
          </a:prstGeom>
        </p:spPr>
      </p:pic>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1507838"/>
            <a:ext cx="1440342" cy="3888870"/>
          </a:xfrm>
          <a:prstGeom prst="rect">
            <a:avLst/>
          </a:prstGeom>
        </p:spPr>
      </p:pic>
      <p:sp>
        <p:nvSpPr>
          <p:cNvPr id="15" name="AutoShape 7"/>
          <p:cNvSpPr>
            <a:spLocks/>
          </p:cNvSpPr>
          <p:nvPr/>
        </p:nvSpPr>
        <p:spPr bwMode="auto">
          <a:xfrm>
            <a:off x="3505200" y="287338"/>
            <a:ext cx="4343400" cy="931862"/>
          </a:xfrm>
          <a:prstGeom prst="borderCallout2">
            <a:avLst>
              <a:gd name="adj1" fmla="val 14343"/>
              <a:gd name="adj2" fmla="val 101111"/>
              <a:gd name="adj3" fmla="val 14343"/>
              <a:gd name="adj4" fmla="val 104931"/>
              <a:gd name="adj5" fmla="val 412642"/>
              <a:gd name="adj6" fmla="val 105367"/>
            </a:avLst>
          </a:prstGeom>
          <a:solidFill>
            <a:srgbClr val="993300"/>
          </a:solidFill>
          <a:ln w="190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s-CO" sz="2800" b="1" dirty="0" smtClean="0">
                <a:solidFill>
                  <a:schemeClr val="bg1"/>
                </a:solidFill>
                <a:latin typeface="Tempus Sans ITC" pitchFamily="82" charset="0"/>
              </a:rPr>
              <a:t>¿Por qué lo hicieron?</a:t>
            </a:r>
            <a:endParaRPr lang="en-US" sz="2800" b="1" dirty="0" smtClean="0">
              <a:solidFill>
                <a:schemeClr val="bg1"/>
              </a:solidFill>
              <a:latin typeface="Tempus Sans ITC" pitchFamily="82" charset="0"/>
            </a:endParaRPr>
          </a:p>
          <a:p>
            <a:pPr algn="ctr"/>
            <a:r>
              <a:rPr lang="en-US" sz="2800" b="1" dirty="0" smtClean="0">
                <a:solidFill>
                  <a:schemeClr val="bg1"/>
                </a:solidFill>
                <a:latin typeface="Tempus Sans ITC" pitchFamily="82" charset="0"/>
              </a:rPr>
              <a:t>Why </a:t>
            </a:r>
            <a:r>
              <a:rPr lang="en-US" sz="2800" b="1" dirty="0">
                <a:solidFill>
                  <a:schemeClr val="bg1"/>
                </a:solidFill>
                <a:latin typeface="Tempus Sans ITC" pitchFamily="82" charset="0"/>
              </a:rPr>
              <a:t>did you do it? </a:t>
            </a:r>
            <a:endParaRPr lang="en-US" sz="2400" b="1" dirty="0">
              <a:solidFill>
                <a:schemeClr val="bg1"/>
              </a:solidFill>
              <a:latin typeface="Tempus Sans ITC" pitchFamily="82"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0400" y="3852672"/>
            <a:ext cx="2087033" cy="3005328"/>
          </a:xfrm>
          <a:prstGeom prst="rect">
            <a:avLst/>
          </a:prstGeom>
        </p:spPr>
      </p:pic>
    </p:spTree>
    <p:extLst>
      <p:ext uri="{BB962C8B-B14F-4D97-AF65-F5344CB8AC3E}">
        <p14:creationId xmlns:p14="http://schemas.microsoft.com/office/powerpoint/2010/main" val="967521991"/>
      </p:ext>
    </p:extLst>
  </p:cSld>
  <p:clrMapOvr>
    <a:masterClrMapping/>
  </p:clrMapOvr>
  <mc:AlternateContent xmlns:mc="http://schemas.openxmlformats.org/markup-compatibility/2006">
    <mc:Choice xmlns:p14="http://schemas.microsoft.com/office/powerpoint/2010/main" Requires="p14">
      <p:transition spd="slow" p14:dur="1500">
        <p:wheel spokes="1"/>
      </p:transition>
    </mc:Choice>
    <mc:Fallback>
      <p:transition spd="slow">
        <p:wheel spokes="1"/>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750" fill="hold"/>
                                        <p:tgtEl>
                                          <p:spTgt spid="2"/>
                                        </p:tgtEl>
                                        <p:attrNameLst>
                                          <p:attrName>ppt_x</p:attrName>
                                        </p:attrNameLst>
                                      </p:cBhvr>
                                      <p:tavLst>
                                        <p:tav tm="0">
                                          <p:val>
                                            <p:strVal val="0-#ppt_w/2"/>
                                          </p:val>
                                        </p:tav>
                                        <p:tav tm="100000">
                                          <p:val>
                                            <p:strVal val="#ppt_x"/>
                                          </p:val>
                                        </p:tav>
                                      </p:tavLst>
                                    </p:anim>
                                    <p:anim calcmode="lin" valueType="num">
                                      <p:cBhvr additive="base">
                                        <p:cTn id="8" dur="1750" fill="hold"/>
                                        <p:tgtEl>
                                          <p:spTgt spid="2"/>
                                        </p:tgtEl>
                                        <p:attrNameLst>
                                          <p:attrName>ppt_y</p:attrName>
                                        </p:attrNameLst>
                                      </p:cBhvr>
                                      <p:tavLst>
                                        <p:tav tm="0">
                                          <p:val>
                                            <p:strVal val="0-#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1750" fill="hold"/>
                                        <p:tgtEl>
                                          <p:spTgt spid="15"/>
                                        </p:tgtEl>
                                        <p:attrNameLst>
                                          <p:attrName>ppt_x</p:attrName>
                                        </p:attrNameLst>
                                      </p:cBhvr>
                                      <p:tavLst>
                                        <p:tav tm="0">
                                          <p:val>
                                            <p:strVal val="0-#ppt_w/2"/>
                                          </p:val>
                                        </p:tav>
                                        <p:tav tm="100000">
                                          <p:val>
                                            <p:strVal val="#ppt_x"/>
                                          </p:val>
                                        </p:tav>
                                      </p:tavLst>
                                    </p:anim>
                                    <p:anim calcmode="lin" valueType="num">
                                      <p:cBhvr additive="base">
                                        <p:cTn id="12" dur="175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0266"/>
                                        </p:tgtEl>
                                        <p:attrNameLst>
                                          <p:attrName>style.visibility</p:attrName>
                                        </p:attrNameLst>
                                      </p:cBhvr>
                                      <p:to>
                                        <p:strVal val="visible"/>
                                      </p:to>
                                    </p:set>
                                    <p:animEffect transition="in" filter="randombar(horizontal)">
                                      <p:cBhvr>
                                        <p:cTn id="17" dur="1250"/>
                                        <p:tgtEl>
                                          <p:spTgt spid="10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6"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8264" y="-29247"/>
            <a:ext cx="1898177" cy="2344439"/>
          </a:xfrm>
          <a:prstGeom prst="rect">
            <a:avLst/>
          </a:prstGeom>
        </p:spPr>
      </p:pic>
      <p:sp>
        <p:nvSpPr>
          <p:cNvPr id="19" name="Text Box 9"/>
          <p:cNvSpPr txBox="1">
            <a:spLocks noChangeArrowheads="1"/>
          </p:cNvSpPr>
          <p:nvPr/>
        </p:nvSpPr>
        <p:spPr bwMode="auto">
          <a:xfrm>
            <a:off x="3638264" y="2315192"/>
            <a:ext cx="190500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b="1" dirty="0" smtClean="0">
                <a:solidFill>
                  <a:srgbClr val="FFFF00"/>
                </a:solidFill>
                <a:latin typeface="Tempus Sans ITC" pitchFamily="82" charset="0"/>
              </a:rPr>
              <a:t>1 Sam 13:5-14</a:t>
            </a:r>
            <a:endParaRPr lang="en-US" b="1" dirty="0">
              <a:solidFill>
                <a:srgbClr val="FFFF00"/>
              </a:solidFill>
              <a:latin typeface="Tempus Sans ITC" pitchFamily="82" charset="0"/>
            </a:endParaRPr>
          </a:p>
        </p:txBody>
      </p:sp>
      <p:sp>
        <p:nvSpPr>
          <p:cNvPr id="20" name="Text Box 12"/>
          <p:cNvSpPr txBox="1">
            <a:spLocks noChangeArrowheads="1"/>
          </p:cNvSpPr>
          <p:nvPr/>
        </p:nvSpPr>
        <p:spPr bwMode="auto">
          <a:xfrm>
            <a:off x="5860576" y="-1"/>
            <a:ext cx="3276600" cy="452432"/>
          </a:xfrm>
          <a:prstGeom prst="rect">
            <a:avLst/>
          </a:prstGeom>
          <a:solidFill>
            <a:srgbClr val="E5E59B"/>
          </a:solidFill>
          <a:ln w="38100">
            <a:noFill/>
            <a:miter lim="800000"/>
            <a:headEnd/>
            <a:tailEnd/>
          </a:ln>
          <a:effectLst/>
        </p:spPr>
        <p:txBody>
          <a:bodyPr>
            <a:spAutoFit/>
          </a:bodyPr>
          <a:lstStyle/>
          <a:p>
            <a:pPr algn="ctr">
              <a:lnSpc>
                <a:spcPct val="90000"/>
              </a:lnSpc>
            </a:pPr>
            <a:r>
              <a:rPr lang="en-US" sz="2600" b="1" dirty="0" smtClean="0">
                <a:solidFill>
                  <a:srgbClr val="000000"/>
                </a:solidFill>
                <a:latin typeface="Tempus Sans ITC" pitchFamily="82" charset="0"/>
              </a:rPr>
              <a:t>Scared King Saul</a:t>
            </a:r>
            <a:endParaRPr lang="en-US" sz="2600" b="1" dirty="0">
              <a:solidFill>
                <a:srgbClr val="000000"/>
              </a:solidFill>
              <a:latin typeface="Tempus Sans ITC" pitchFamily="82" charset="0"/>
            </a:endParaRPr>
          </a:p>
        </p:txBody>
      </p:sp>
      <p:sp>
        <p:nvSpPr>
          <p:cNvPr id="21" name="Text Box 12"/>
          <p:cNvSpPr txBox="1">
            <a:spLocks noChangeArrowheads="1"/>
          </p:cNvSpPr>
          <p:nvPr/>
        </p:nvSpPr>
        <p:spPr bwMode="auto">
          <a:xfrm>
            <a:off x="-12510" y="0"/>
            <a:ext cx="3276600" cy="462434"/>
          </a:xfrm>
          <a:prstGeom prst="rect">
            <a:avLst/>
          </a:prstGeom>
          <a:solidFill>
            <a:srgbClr val="E5E59B"/>
          </a:solidFill>
          <a:ln w="38100">
            <a:noFill/>
            <a:miter lim="800000"/>
            <a:headEnd/>
            <a:tailEnd/>
          </a:ln>
          <a:effectLst/>
        </p:spPr>
        <p:txBody>
          <a:bodyPr>
            <a:spAutoFit/>
          </a:bodyPr>
          <a:lstStyle/>
          <a:p>
            <a:pPr algn="ctr">
              <a:lnSpc>
                <a:spcPct val="90000"/>
              </a:lnSpc>
            </a:pPr>
            <a:r>
              <a:rPr lang="es-CO" sz="2600" b="1" dirty="0">
                <a:solidFill>
                  <a:srgbClr val="000000"/>
                </a:solidFill>
                <a:latin typeface="Tempus Sans ITC" pitchFamily="82" charset="0"/>
              </a:rPr>
              <a:t>Rey </a:t>
            </a:r>
            <a:r>
              <a:rPr lang="es-CO" sz="2600" b="1" dirty="0" err="1" smtClean="0">
                <a:solidFill>
                  <a:srgbClr val="000000"/>
                </a:solidFill>
                <a:latin typeface="Tempus Sans ITC" pitchFamily="82" charset="0"/>
              </a:rPr>
              <a:t>Saul</a:t>
            </a:r>
            <a:r>
              <a:rPr lang="es-CO" sz="2600" b="1" dirty="0" smtClean="0">
                <a:solidFill>
                  <a:srgbClr val="000000"/>
                </a:solidFill>
                <a:latin typeface="Tempus Sans ITC" pitchFamily="82" charset="0"/>
              </a:rPr>
              <a:t> Asustado</a:t>
            </a:r>
            <a:endParaRPr lang="en-US" sz="2600" b="1" dirty="0">
              <a:solidFill>
                <a:srgbClr val="000000"/>
              </a:solidFill>
              <a:latin typeface="Tempus Sans ITC" pitchFamily="82" charset="0"/>
            </a:endParaRPr>
          </a:p>
        </p:txBody>
      </p:sp>
      <p:sp>
        <p:nvSpPr>
          <p:cNvPr id="13" name="Rectangle 14"/>
          <p:cNvSpPr>
            <a:spLocks noChangeArrowheads="1"/>
          </p:cNvSpPr>
          <p:nvPr/>
        </p:nvSpPr>
        <p:spPr bwMode="auto">
          <a:xfrm>
            <a:off x="5181600" y="452431"/>
            <a:ext cx="3955576" cy="6120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85000"/>
              </a:lnSpc>
            </a:pPr>
            <a:r>
              <a:rPr lang="en-US" sz="2000" b="1" dirty="0" smtClean="0">
                <a:solidFill>
                  <a:schemeClr val="bg1"/>
                </a:solidFill>
                <a:latin typeface="Tempus Sans ITC" pitchFamily="82" charset="0"/>
              </a:rPr>
              <a:t>The </a:t>
            </a:r>
            <a:r>
              <a:rPr lang="en-US" sz="2000" b="1" dirty="0">
                <a:solidFill>
                  <a:schemeClr val="bg1"/>
                </a:solidFill>
                <a:latin typeface="Tempus Sans ITC" pitchFamily="82" charset="0"/>
              </a:rPr>
              <a:t>Philistines assembled to fight Israel, with three thousand </a:t>
            </a:r>
            <a:endParaRPr lang="en-US" sz="2000" b="1" dirty="0" smtClean="0">
              <a:solidFill>
                <a:schemeClr val="bg1"/>
              </a:solidFill>
              <a:latin typeface="Tempus Sans ITC" pitchFamily="82" charset="0"/>
            </a:endParaRPr>
          </a:p>
          <a:p>
            <a:pPr algn="ctr">
              <a:lnSpc>
                <a:spcPct val="85000"/>
              </a:lnSpc>
            </a:pPr>
            <a:r>
              <a:rPr lang="en-US" sz="2000" b="1" dirty="0" smtClean="0">
                <a:solidFill>
                  <a:schemeClr val="bg1"/>
                </a:solidFill>
                <a:latin typeface="Tempus Sans ITC" pitchFamily="82" charset="0"/>
              </a:rPr>
              <a:t>chariots</a:t>
            </a:r>
            <a:r>
              <a:rPr lang="en-US" sz="2000" b="1" dirty="0">
                <a:solidFill>
                  <a:schemeClr val="bg1"/>
                </a:solidFill>
                <a:latin typeface="Tempus Sans ITC" pitchFamily="82" charset="0"/>
              </a:rPr>
              <a:t>, six thousand charioteers, and </a:t>
            </a:r>
            <a:r>
              <a:rPr lang="en-US" sz="2000" b="1" dirty="0" smtClean="0">
                <a:solidFill>
                  <a:schemeClr val="bg1"/>
                </a:solidFill>
                <a:latin typeface="Tempus Sans ITC" pitchFamily="82" charset="0"/>
              </a:rPr>
              <a:t>soldiers </a:t>
            </a:r>
            <a:r>
              <a:rPr lang="en-US" sz="2000" b="1" dirty="0">
                <a:solidFill>
                  <a:schemeClr val="bg1"/>
                </a:solidFill>
                <a:latin typeface="Tempus Sans ITC" pitchFamily="82" charset="0"/>
              </a:rPr>
              <a:t>as numerous as the sand on the </a:t>
            </a:r>
            <a:r>
              <a:rPr lang="en-US" sz="2000" b="1" dirty="0" smtClean="0">
                <a:solidFill>
                  <a:schemeClr val="bg1"/>
                </a:solidFill>
                <a:latin typeface="Tempus Sans ITC" pitchFamily="82" charset="0"/>
              </a:rPr>
              <a:t>seashore … Saul </a:t>
            </a:r>
            <a:r>
              <a:rPr lang="en-US" sz="2000" b="1" dirty="0">
                <a:solidFill>
                  <a:schemeClr val="bg1"/>
                </a:solidFill>
                <a:latin typeface="Tempus Sans ITC" pitchFamily="82" charset="0"/>
              </a:rPr>
              <a:t>remained at </a:t>
            </a:r>
            <a:r>
              <a:rPr lang="en-US" sz="2000" b="1" dirty="0" err="1">
                <a:solidFill>
                  <a:schemeClr val="bg1"/>
                </a:solidFill>
                <a:latin typeface="Tempus Sans ITC" pitchFamily="82" charset="0"/>
              </a:rPr>
              <a:t>Gilgal</a:t>
            </a:r>
            <a:r>
              <a:rPr lang="en-US" sz="2000" b="1" dirty="0">
                <a:solidFill>
                  <a:schemeClr val="bg1"/>
                </a:solidFill>
                <a:latin typeface="Tempus Sans ITC" pitchFamily="82" charset="0"/>
              </a:rPr>
              <a:t>, and all the troops with him were quaking with fear. He waited seven </a:t>
            </a:r>
            <a:r>
              <a:rPr lang="en-US" sz="2000" b="1" dirty="0" smtClean="0">
                <a:solidFill>
                  <a:schemeClr val="bg1"/>
                </a:solidFill>
                <a:latin typeface="Tempus Sans ITC" pitchFamily="82" charset="0"/>
              </a:rPr>
              <a:t>days</a:t>
            </a:r>
            <a:r>
              <a:rPr lang="en-US" sz="2000" b="1" dirty="0">
                <a:solidFill>
                  <a:schemeClr val="bg1"/>
                </a:solidFill>
                <a:latin typeface="Tempus Sans ITC" pitchFamily="82" charset="0"/>
              </a:rPr>
              <a:t> </a:t>
            </a:r>
            <a:r>
              <a:rPr lang="en-US" sz="2000" b="1" dirty="0" smtClean="0">
                <a:solidFill>
                  <a:schemeClr val="bg1"/>
                </a:solidFill>
                <a:latin typeface="Tempus Sans ITC" pitchFamily="82" charset="0"/>
              </a:rPr>
              <a:t>… </a:t>
            </a:r>
            <a:r>
              <a:rPr lang="en-US" sz="2000" b="1" dirty="0">
                <a:solidFill>
                  <a:schemeClr val="bg1"/>
                </a:solidFill>
                <a:latin typeface="Tempus Sans ITC" pitchFamily="82" charset="0"/>
              </a:rPr>
              <a:t>but Samuel did not come to </a:t>
            </a:r>
            <a:r>
              <a:rPr lang="en-US" sz="2000" b="1" dirty="0" err="1">
                <a:solidFill>
                  <a:schemeClr val="bg1"/>
                </a:solidFill>
                <a:latin typeface="Tempus Sans ITC" pitchFamily="82" charset="0"/>
              </a:rPr>
              <a:t>Gilgal</a:t>
            </a:r>
            <a:r>
              <a:rPr lang="en-US" sz="2000" b="1" dirty="0">
                <a:solidFill>
                  <a:schemeClr val="bg1"/>
                </a:solidFill>
                <a:latin typeface="Tempus Sans ITC" pitchFamily="82" charset="0"/>
              </a:rPr>
              <a:t>, and Saul's men began to scatter. So he said, "Bring me the burnt </a:t>
            </a:r>
            <a:r>
              <a:rPr lang="en-US" sz="2000" b="1" dirty="0" smtClean="0">
                <a:solidFill>
                  <a:schemeClr val="bg1"/>
                </a:solidFill>
                <a:latin typeface="Tempus Sans ITC" pitchFamily="82" charset="0"/>
              </a:rPr>
              <a:t>offering </a:t>
            </a:r>
            <a:r>
              <a:rPr lang="en-US" sz="2000" b="1" dirty="0">
                <a:solidFill>
                  <a:schemeClr val="bg1"/>
                </a:solidFill>
                <a:latin typeface="Tempus Sans ITC" pitchFamily="82" charset="0"/>
              </a:rPr>
              <a:t>and the fellowship offerings." And Saul offered up the burnt offering. Just as he finished making the </a:t>
            </a:r>
            <a:r>
              <a:rPr lang="en-US" sz="2000" b="1" dirty="0" smtClean="0">
                <a:solidFill>
                  <a:schemeClr val="bg1"/>
                </a:solidFill>
                <a:latin typeface="Tempus Sans ITC" pitchFamily="82" charset="0"/>
              </a:rPr>
              <a:t>offering</a:t>
            </a:r>
            <a:r>
              <a:rPr lang="en-US" sz="2000" b="1" dirty="0">
                <a:solidFill>
                  <a:schemeClr val="bg1"/>
                </a:solidFill>
                <a:latin typeface="Tempus Sans ITC" pitchFamily="82" charset="0"/>
              </a:rPr>
              <a:t>, Samuel arrived, and Saul went out to greet him. "What have you done?" asked Samuel.  Saul replied, "When I saw that the men were scattering, and that you did not come at the set time, and that the </a:t>
            </a:r>
            <a:r>
              <a:rPr lang="en-US" sz="2000" b="1" dirty="0" smtClean="0">
                <a:solidFill>
                  <a:schemeClr val="bg1"/>
                </a:solidFill>
                <a:latin typeface="Tempus Sans ITC" pitchFamily="82" charset="0"/>
              </a:rPr>
              <a:t>Philistines </a:t>
            </a:r>
            <a:r>
              <a:rPr lang="en-US" sz="2000" b="1" dirty="0">
                <a:solidFill>
                  <a:schemeClr val="bg1"/>
                </a:solidFill>
                <a:latin typeface="Tempus Sans ITC" pitchFamily="82" charset="0"/>
              </a:rPr>
              <a:t>were assembling at </a:t>
            </a:r>
            <a:r>
              <a:rPr lang="en-US" sz="2000" b="1" dirty="0" err="1" smtClean="0">
                <a:solidFill>
                  <a:schemeClr val="bg1"/>
                </a:solidFill>
                <a:latin typeface="Tempus Sans ITC" pitchFamily="82" charset="0"/>
              </a:rPr>
              <a:t>Micmash</a:t>
            </a:r>
            <a:r>
              <a:rPr lang="en-US" sz="2000" b="1" dirty="0" smtClean="0">
                <a:solidFill>
                  <a:schemeClr val="bg1"/>
                </a:solidFill>
                <a:latin typeface="Tempus Sans ITC" pitchFamily="82" charset="0"/>
              </a:rPr>
              <a:t> …I </a:t>
            </a:r>
            <a:r>
              <a:rPr lang="en-US" sz="2000" b="1" dirty="0">
                <a:solidFill>
                  <a:schemeClr val="bg1"/>
                </a:solidFill>
                <a:latin typeface="Tempus Sans ITC" pitchFamily="82" charset="0"/>
              </a:rPr>
              <a:t>felt compelled to offer the burnt offering."</a:t>
            </a:r>
          </a:p>
        </p:txBody>
      </p:sp>
      <p:sp>
        <p:nvSpPr>
          <p:cNvPr id="16" name="Rectangle 14"/>
          <p:cNvSpPr>
            <a:spLocks noChangeArrowheads="1"/>
          </p:cNvSpPr>
          <p:nvPr/>
        </p:nvSpPr>
        <p:spPr bwMode="auto">
          <a:xfrm>
            <a:off x="0" y="454479"/>
            <a:ext cx="3886200" cy="6109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85000"/>
              </a:lnSpc>
            </a:pPr>
            <a:r>
              <a:rPr lang="es-ES" sz="2000" b="1" dirty="0">
                <a:solidFill>
                  <a:schemeClr val="bg1"/>
                </a:solidFill>
                <a:latin typeface="Tempus Sans ITC" pitchFamily="82" charset="0"/>
              </a:rPr>
              <a:t>L</a:t>
            </a:r>
            <a:r>
              <a:rPr lang="es-ES" sz="2000" b="1" dirty="0" smtClean="0">
                <a:solidFill>
                  <a:schemeClr val="bg1"/>
                </a:solidFill>
                <a:latin typeface="Tempus Sans ITC" pitchFamily="82" charset="0"/>
              </a:rPr>
              <a:t>os filisteos se juntaron para </a:t>
            </a:r>
          </a:p>
          <a:p>
            <a:pPr>
              <a:lnSpc>
                <a:spcPct val="85000"/>
              </a:lnSpc>
            </a:pPr>
            <a:r>
              <a:rPr lang="es-ES" sz="2000" b="1" dirty="0" smtClean="0">
                <a:solidFill>
                  <a:schemeClr val="bg1"/>
                </a:solidFill>
                <a:latin typeface="Tempus Sans ITC" pitchFamily="82" charset="0"/>
              </a:rPr>
              <a:t>pelear contra Israel, treinta mil carros, seis mil hombres de a caballo, y pueblo numeroso </a:t>
            </a:r>
          </a:p>
          <a:p>
            <a:pPr>
              <a:lnSpc>
                <a:spcPct val="85000"/>
              </a:lnSpc>
            </a:pPr>
            <a:r>
              <a:rPr lang="es-ES" sz="2000" b="1" dirty="0" smtClean="0">
                <a:solidFill>
                  <a:schemeClr val="bg1"/>
                </a:solidFill>
                <a:latin typeface="Tempus Sans ITC" pitchFamily="82" charset="0"/>
              </a:rPr>
              <a:t>como la arena que está a la orilla del mar;…Saúl permanecía aún en </a:t>
            </a:r>
            <a:r>
              <a:rPr lang="es-ES" sz="2000" b="1" dirty="0" err="1" smtClean="0">
                <a:solidFill>
                  <a:schemeClr val="bg1"/>
                </a:solidFill>
                <a:latin typeface="Tempus Sans ITC" pitchFamily="82" charset="0"/>
              </a:rPr>
              <a:t>Gilgal</a:t>
            </a:r>
            <a:r>
              <a:rPr lang="es-ES" sz="2000" b="1" dirty="0" smtClean="0">
                <a:solidFill>
                  <a:schemeClr val="bg1"/>
                </a:solidFill>
                <a:latin typeface="Tempus Sans ITC" pitchFamily="82" charset="0"/>
              </a:rPr>
              <a:t>, y todo el pueblo iba tras él temblando.  Y él esperó siete días … pero Samuel no venía a </a:t>
            </a:r>
            <a:r>
              <a:rPr lang="es-ES" sz="2000" b="1" dirty="0" err="1" smtClean="0">
                <a:solidFill>
                  <a:schemeClr val="bg1"/>
                </a:solidFill>
                <a:latin typeface="Tempus Sans ITC" pitchFamily="82" charset="0"/>
              </a:rPr>
              <a:t>Gilgal</a:t>
            </a:r>
            <a:r>
              <a:rPr lang="es-ES" sz="2000" b="1" dirty="0" smtClean="0">
                <a:solidFill>
                  <a:schemeClr val="bg1"/>
                </a:solidFill>
                <a:latin typeface="Tempus Sans ITC" pitchFamily="82" charset="0"/>
              </a:rPr>
              <a:t>, y el pueblo se le desertaba.  Entonces dijo Saúl: Traedme holocausto y ofrendas de paz. Y ofreció el holocausto.  Y cuando él acababa de ofrecer el holocausto, he aquí Samuel que venía; y Saúl salió a recibirle, para saludarle.  Entonces Samuel dijo: ¿Qué has hecho? Y Saúl respondió: Porque vi que el pueblo se me desertaba, y que tú no venías dentro del plazo señalado, y que los filisteos estaban reunidos en </a:t>
            </a:r>
            <a:r>
              <a:rPr lang="es-ES" sz="2000" b="1" dirty="0" err="1" smtClean="0">
                <a:solidFill>
                  <a:schemeClr val="bg1"/>
                </a:solidFill>
                <a:latin typeface="Tempus Sans ITC" pitchFamily="82" charset="0"/>
              </a:rPr>
              <a:t>Micmas</a:t>
            </a:r>
            <a:r>
              <a:rPr lang="es-ES" sz="2000" b="1" dirty="0" smtClean="0">
                <a:solidFill>
                  <a:schemeClr val="bg1"/>
                </a:solidFill>
                <a:latin typeface="Tempus Sans ITC" pitchFamily="82" charset="0"/>
              </a:rPr>
              <a:t>… Me esforcé, pues, y ofrecí holocausto. </a:t>
            </a:r>
          </a:p>
        </p:txBody>
      </p:sp>
    </p:spTree>
    <p:extLst>
      <p:ext uri="{BB962C8B-B14F-4D97-AF65-F5344CB8AC3E}">
        <p14:creationId xmlns:p14="http://schemas.microsoft.com/office/powerpoint/2010/main" val="1908430347"/>
      </p:ext>
    </p:extLst>
  </p:cSld>
  <p:clrMapOvr>
    <a:masterClrMapping/>
  </p:clrMapOvr>
  <mc:AlternateContent xmlns:mc="http://schemas.openxmlformats.org/markup-compatibility/2006">
    <mc:Choice xmlns:p14="http://schemas.microsoft.com/office/powerpoint/2010/main" Requires="p14">
      <p:transition spd="slow" p14:dur="15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1250"/>
                                        <p:tgtEl>
                                          <p:spTgt spid="1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dissolve">
                                      <p:cBhvr>
                                        <p:cTn id="10" dur="125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632" y="-29248"/>
            <a:ext cx="2209800" cy="2344439"/>
          </a:xfrm>
          <a:prstGeom prst="rect">
            <a:avLst/>
          </a:prstGeom>
        </p:spPr>
      </p:pic>
      <p:sp>
        <p:nvSpPr>
          <p:cNvPr id="12303" name="Text Box 15"/>
          <p:cNvSpPr txBox="1">
            <a:spLocks noChangeArrowheads="1"/>
          </p:cNvSpPr>
          <p:nvPr/>
        </p:nvSpPr>
        <p:spPr bwMode="auto">
          <a:xfrm>
            <a:off x="6354840" y="531922"/>
            <a:ext cx="20313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dirty="0" smtClean="0">
                <a:solidFill>
                  <a:srgbClr val="FFFF00"/>
                </a:solidFill>
                <a:latin typeface="Tempus Sans ITC" pitchFamily="82" charset="0"/>
              </a:rPr>
              <a:t>1 Sam 13:13-14</a:t>
            </a:r>
            <a:endParaRPr lang="en-US" sz="2400" b="1" dirty="0">
              <a:solidFill>
                <a:srgbClr val="FFFF00"/>
              </a:solidFill>
              <a:latin typeface="Tempus Sans ITC" pitchFamily="82" charset="0"/>
            </a:endParaRPr>
          </a:p>
        </p:txBody>
      </p:sp>
      <p:sp>
        <p:nvSpPr>
          <p:cNvPr id="12304" name="Rectangle 16"/>
          <p:cNvSpPr>
            <a:spLocks noChangeArrowheads="1"/>
          </p:cNvSpPr>
          <p:nvPr/>
        </p:nvSpPr>
        <p:spPr bwMode="auto">
          <a:xfrm>
            <a:off x="5791200" y="1008856"/>
            <a:ext cx="3232244" cy="5410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90000"/>
              </a:lnSpc>
            </a:pPr>
            <a:r>
              <a:rPr lang="en-US" sz="2400" b="1" dirty="0">
                <a:solidFill>
                  <a:schemeClr val="bg1"/>
                </a:solidFill>
                <a:latin typeface="Tempus Sans ITC" pitchFamily="82" charset="0"/>
              </a:rPr>
              <a:t>"You acted foolishly," Samuel said. "You have not kept the command the Lord your God gave you; if you had, he would have established your kingdom over Israel for all time. But now your kingdom will not endure; the Lord has sought out a man after his own heart and appointed him leader of his people, because you have not kept the Lord's command.</a:t>
            </a:r>
          </a:p>
        </p:txBody>
      </p:sp>
      <p:sp>
        <p:nvSpPr>
          <p:cNvPr id="12306" name="Text Box 18"/>
          <p:cNvSpPr txBox="1">
            <a:spLocks noChangeArrowheads="1"/>
          </p:cNvSpPr>
          <p:nvPr/>
        </p:nvSpPr>
        <p:spPr bwMode="auto">
          <a:xfrm>
            <a:off x="3638264" y="2315192"/>
            <a:ext cx="200053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algn="ctr"/>
            <a:r>
              <a:rPr lang="es-CO" sz="2800" b="1" dirty="0">
                <a:solidFill>
                  <a:srgbClr val="FFFF00"/>
                </a:solidFill>
                <a:latin typeface="Tempus Sans ITC" pitchFamily="82" charset="0"/>
              </a:rPr>
              <a:t>¡</a:t>
            </a:r>
            <a:r>
              <a:rPr lang="es-CO" sz="2800" b="1" dirty="0" smtClean="0">
                <a:solidFill>
                  <a:srgbClr val="FFFF00"/>
                </a:solidFill>
                <a:latin typeface="Tempus Sans ITC" pitchFamily="82" charset="0"/>
              </a:rPr>
              <a:t>Rechazado!</a:t>
            </a:r>
            <a:endParaRPr lang="en-US" sz="2800" b="1" dirty="0" smtClean="0">
              <a:solidFill>
                <a:srgbClr val="FFFF00"/>
              </a:solidFill>
              <a:latin typeface="Tempus Sans ITC" pitchFamily="82" charset="0"/>
            </a:endParaRPr>
          </a:p>
          <a:p>
            <a:pPr algn="ctr"/>
            <a:r>
              <a:rPr lang="en-US" sz="2800" b="1" dirty="0" smtClean="0">
                <a:solidFill>
                  <a:srgbClr val="FFFF00"/>
                </a:solidFill>
                <a:latin typeface="Tempus Sans ITC" pitchFamily="82" charset="0"/>
              </a:rPr>
              <a:t>Rejected</a:t>
            </a:r>
            <a:r>
              <a:rPr lang="en-US" sz="2800" b="1" dirty="0">
                <a:solidFill>
                  <a:srgbClr val="FFFF00"/>
                </a:solidFill>
                <a:latin typeface="Tempus Sans ITC" pitchFamily="82" charset="0"/>
              </a:rPr>
              <a:t>!</a:t>
            </a:r>
          </a:p>
        </p:txBody>
      </p:sp>
      <p:sp>
        <p:nvSpPr>
          <p:cNvPr id="17" name="Text Box 10"/>
          <p:cNvSpPr txBox="1">
            <a:spLocks noChangeArrowheads="1"/>
          </p:cNvSpPr>
          <p:nvPr/>
        </p:nvSpPr>
        <p:spPr bwMode="auto">
          <a:xfrm>
            <a:off x="5486400" y="46251"/>
            <a:ext cx="3657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3200" b="1" dirty="0">
                <a:solidFill>
                  <a:srgbClr val="66FF33"/>
                </a:solidFill>
                <a:latin typeface="Tempus Sans ITC" pitchFamily="82" charset="0"/>
              </a:rPr>
              <a:t>The </a:t>
            </a:r>
            <a:r>
              <a:rPr lang="en-US" sz="3200" b="1" dirty="0" smtClean="0">
                <a:solidFill>
                  <a:srgbClr val="66FF33"/>
                </a:solidFill>
                <a:latin typeface="Tempus Sans ITC" pitchFamily="82" charset="0"/>
              </a:rPr>
              <a:t>Consequence</a:t>
            </a:r>
            <a:endParaRPr lang="en-US" sz="2000" b="1" dirty="0">
              <a:solidFill>
                <a:srgbClr val="66FF33"/>
              </a:solidFill>
              <a:latin typeface="Tempus Sans ITC" pitchFamily="82" charset="0"/>
            </a:endParaRPr>
          </a:p>
        </p:txBody>
      </p:sp>
      <p:sp>
        <p:nvSpPr>
          <p:cNvPr id="18" name="Text Box 10"/>
          <p:cNvSpPr txBox="1">
            <a:spLocks noChangeArrowheads="1"/>
          </p:cNvSpPr>
          <p:nvPr/>
        </p:nvSpPr>
        <p:spPr bwMode="auto">
          <a:xfrm>
            <a:off x="9099" y="28054"/>
            <a:ext cx="341990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3200" b="1" dirty="0" smtClean="0">
                <a:solidFill>
                  <a:srgbClr val="66FF33"/>
                </a:solidFill>
                <a:latin typeface="Tempus Sans ITC" pitchFamily="82" charset="0"/>
              </a:rPr>
              <a:t>La </a:t>
            </a:r>
            <a:r>
              <a:rPr lang="en-US" sz="3200" b="1" dirty="0" err="1" smtClean="0">
                <a:solidFill>
                  <a:srgbClr val="66FF33"/>
                </a:solidFill>
                <a:latin typeface="Tempus Sans ITC" pitchFamily="82" charset="0"/>
              </a:rPr>
              <a:t>Consequencia</a:t>
            </a:r>
            <a:endParaRPr lang="en-US" sz="2000" b="1" dirty="0">
              <a:solidFill>
                <a:srgbClr val="66FF33"/>
              </a:solidFill>
              <a:latin typeface="Tempus Sans ITC" pitchFamily="82" charset="0"/>
            </a:endParaRPr>
          </a:p>
        </p:txBody>
      </p:sp>
      <p:sp>
        <p:nvSpPr>
          <p:cNvPr id="19" name="Text Box 15"/>
          <p:cNvSpPr txBox="1">
            <a:spLocks noChangeArrowheads="1"/>
          </p:cNvSpPr>
          <p:nvPr/>
        </p:nvSpPr>
        <p:spPr bwMode="auto">
          <a:xfrm>
            <a:off x="685800" y="498337"/>
            <a:ext cx="20313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dirty="0">
                <a:solidFill>
                  <a:srgbClr val="FFFF00"/>
                </a:solidFill>
                <a:latin typeface="Tempus Sans ITC" pitchFamily="82" charset="0"/>
              </a:rPr>
              <a:t>1 </a:t>
            </a:r>
            <a:r>
              <a:rPr lang="en-US" sz="2400" b="1" dirty="0" smtClean="0">
                <a:solidFill>
                  <a:srgbClr val="FFFF00"/>
                </a:solidFill>
                <a:latin typeface="Tempus Sans ITC" pitchFamily="82" charset="0"/>
              </a:rPr>
              <a:t>Sam 13:13-14</a:t>
            </a:r>
            <a:endParaRPr lang="en-US" sz="2400" b="1" dirty="0">
              <a:solidFill>
                <a:srgbClr val="FFFF00"/>
              </a:solidFill>
              <a:latin typeface="Tempus Sans ITC" pitchFamily="82" charset="0"/>
            </a:endParaRPr>
          </a:p>
        </p:txBody>
      </p:sp>
      <p:sp>
        <p:nvSpPr>
          <p:cNvPr id="21" name="Rectangle 16"/>
          <p:cNvSpPr>
            <a:spLocks noChangeArrowheads="1"/>
          </p:cNvSpPr>
          <p:nvPr/>
        </p:nvSpPr>
        <p:spPr bwMode="auto">
          <a:xfrm>
            <a:off x="42648" y="998648"/>
            <a:ext cx="3386351" cy="550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90000"/>
              </a:lnSpc>
            </a:pPr>
            <a:r>
              <a:rPr lang="es-ES" sz="2300" b="1" dirty="0" smtClean="0">
                <a:solidFill>
                  <a:schemeClr val="bg1"/>
                </a:solidFill>
                <a:latin typeface="Tempus Sans ITC" pitchFamily="82" charset="0"/>
              </a:rPr>
              <a:t>Locamente has hecho; no guardaste el manda-miento de Jehová tu Dios que él te había ordenado; pues ahora Jehová hubiera confirmado tu reino sobre Israel para siempre.  Mas ahora tu reino no será duradero. Jehová se ha buscado un varón conforme a su corazón, al cual Jehová ha designado para que sea príncipe sobre su pueblo, por cuanto tú no has guardado lo que Jehová te mandó.</a:t>
            </a:r>
          </a:p>
        </p:txBody>
      </p:sp>
    </p:spTree>
  </p:cSld>
  <p:clrMapOvr>
    <a:masterClrMapping/>
  </p:clrMapOvr>
  <mc:AlternateContent xmlns:mc="http://schemas.openxmlformats.org/markup-compatibility/2006">
    <mc:Choice xmlns:p14="http://schemas.microsoft.com/office/powerpoint/2010/main" Requires="p14">
      <p:transition spd="slow" p14:dur="15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withEffect">
                                  <p:stCondLst>
                                    <p:cond delay="0"/>
                                  </p:stCondLst>
                                  <p:iterate type="wd">
                                    <p:tmPct val="1000"/>
                                  </p:iterate>
                                  <p:childTnLst>
                                    <p:set>
                                      <p:cBhvr>
                                        <p:cTn id="6" dur="1" fill="hold">
                                          <p:stCondLst>
                                            <p:cond delay="0"/>
                                          </p:stCondLst>
                                        </p:cTn>
                                        <p:tgtEl>
                                          <p:spTgt spid="12304"/>
                                        </p:tgtEl>
                                        <p:attrNameLst>
                                          <p:attrName>style.visibility</p:attrName>
                                        </p:attrNameLst>
                                      </p:cBhvr>
                                      <p:to>
                                        <p:strVal val="visible"/>
                                      </p:to>
                                    </p:set>
                                    <p:animEffect transition="in" filter="barn(outVertical)">
                                      <p:cBhvr>
                                        <p:cTn id="7" dur="1000"/>
                                        <p:tgtEl>
                                          <p:spTgt spid="12304"/>
                                        </p:tgtEl>
                                      </p:cBhvr>
                                    </p:animEffect>
                                  </p:childTnLst>
                                </p:cTn>
                              </p:par>
                              <p:par>
                                <p:cTn id="8" presetID="16" presetClass="entr" presetSubtype="37" fill="hold" grpId="0" nodeType="withEffect">
                                  <p:stCondLst>
                                    <p:cond delay="0"/>
                                  </p:stCondLst>
                                  <p:iterate type="wd">
                                    <p:tmPct val="1000"/>
                                  </p:iterate>
                                  <p:childTnLst>
                                    <p:set>
                                      <p:cBhvr>
                                        <p:cTn id="9" dur="1" fill="hold">
                                          <p:stCondLst>
                                            <p:cond delay="0"/>
                                          </p:stCondLst>
                                        </p:cTn>
                                        <p:tgtEl>
                                          <p:spTgt spid="21"/>
                                        </p:tgtEl>
                                        <p:attrNameLst>
                                          <p:attrName>style.visibility</p:attrName>
                                        </p:attrNameLst>
                                      </p:cBhvr>
                                      <p:to>
                                        <p:strVal val="visible"/>
                                      </p:to>
                                    </p:set>
                                    <p:animEffect transition="in" filter="barn(outVertical)">
                                      <p:cBhvr>
                                        <p:cTn id="10"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4" grpId="0"/>
      <p:bldP spid="2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11" name="AutoShape 23"/>
          <p:cNvSpPr>
            <a:spLocks noChangeArrowheads="1"/>
          </p:cNvSpPr>
          <p:nvPr/>
        </p:nvSpPr>
        <p:spPr bwMode="auto">
          <a:xfrm rot="-909764">
            <a:off x="2165222" y="1906058"/>
            <a:ext cx="4575224" cy="1433395"/>
          </a:xfrm>
          <a:prstGeom prst="wedgeRoundRectCallout">
            <a:avLst>
              <a:gd name="adj1" fmla="val -70989"/>
              <a:gd name="adj2" fmla="val -22815"/>
              <a:gd name="adj3" fmla="val 16667"/>
            </a:avLst>
          </a:prstGeom>
          <a:solidFill>
            <a:srgbClr val="FFFF00"/>
          </a:solidFill>
          <a:ln w="19050">
            <a:solidFill>
              <a:srgbClr val="CC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3600" b="1" dirty="0">
                <a:latin typeface="Tempus Sans ITC" pitchFamily="82" charset="0"/>
              </a:rPr>
              <a:t>E</a:t>
            </a:r>
            <a:r>
              <a:rPr lang="en-US" sz="3600" b="1" dirty="0" smtClean="0">
                <a:latin typeface="Tempus Sans ITC" pitchFamily="82" charset="0"/>
              </a:rPr>
              <a:t>ra </a:t>
            </a:r>
            <a:r>
              <a:rPr lang="en-US" sz="3600" b="1" dirty="0" err="1" smtClean="0">
                <a:latin typeface="Tempus Sans ITC" pitchFamily="82" charset="0"/>
              </a:rPr>
              <a:t>una</a:t>
            </a:r>
            <a:r>
              <a:rPr lang="en-US" sz="3600" b="1" dirty="0" smtClean="0">
                <a:latin typeface="Tempus Sans ITC" pitchFamily="82" charset="0"/>
              </a:rPr>
              <a:t> </a:t>
            </a:r>
            <a:r>
              <a:rPr lang="en-US" sz="3600" b="1" dirty="0" err="1" smtClean="0">
                <a:latin typeface="Tempus Sans ITC" pitchFamily="82" charset="0"/>
              </a:rPr>
              <a:t>emergencia</a:t>
            </a:r>
            <a:r>
              <a:rPr lang="en-US" sz="3600" b="1" dirty="0" smtClean="0">
                <a:latin typeface="Tempus Sans ITC" pitchFamily="82" charset="0"/>
              </a:rPr>
              <a:t>!</a:t>
            </a:r>
          </a:p>
          <a:p>
            <a:pPr algn="ctr"/>
            <a:r>
              <a:rPr lang="en-US" sz="3600" b="1" dirty="0" smtClean="0">
                <a:latin typeface="Tempus Sans ITC" pitchFamily="82" charset="0"/>
              </a:rPr>
              <a:t>It was </a:t>
            </a:r>
            <a:r>
              <a:rPr lang="en-US" sz="3600" b="1" dirty="0">
                <a:latin typeface="Tempus Sans ITC" pitchFamily="82" charset="0"/>
              </a:rPr>
              <a:t>an emergency!</a:t>
            </a:r>
          </a:p>
        </p:txBody>
      </p:sp>
      <p:sp>
        <p:nvSpPr>
          <p:cNvPr id="10" name="AutoShape 7"/>
          <p:cNvSpPr>
            <a:spLocks/>
          </p:cNvSpPr>
          <p:nvPr/>
        </p:nvSpPr>
        <p:spPr bwMode="auto">
          <a:xfrm>
            <a:off x="3505200" y="287338"/>
            <a:ext cx="4343400" cy="931862"/>
          </a:xfrm>
          <a:prstGeom prst="borderCallout2">
            <a:avLst>
              <a:gd name="adj1" fmla="val 14343"/>
              <a:gd name="adj2" fmla="val 101111"/>
              <a:gd name="adj3" fmla="val 14343"/>
              <a:gd name="adj4" fmla="val 104931"/>
              <a:gd name="adj5" fmla="val 412642"/>
              <a:gd name="adj6" fmla="val 105367"/>
            </a:avLst>
          </a:prstGeom>
          <a:solidFill>
            <a:srgbClr val="993300"/>
          </a:solidFill>
          <a:ln w="190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s-CO" sz="2800" b="1" dirty="0" smtClean="0">
                <a:solidFill>
                  <a:schemeClr val="bg1"/>
                </a:solidFill>
                <a:latin typeface="Tempus Sans ITC" pitchFamily="82" charset="0"/>
              </a:rPr>
              <a:t>¿Por qué lo hizo?</a:t>
            </a:r>
            <a:endParaRPr lang="en-US" sz="2800" b="1" dirty="0" smtClean="0">
              <a:solidFill>
                <a:schemeClr val="bg1"/>
              </a:solidFill>
              <a:latin typeface="Tempus Sans ITC" pitchFamily="82" charset="0"/>
            </a:endParaRPr>
          </a:p>
          <a:p>
            <a:pPr algn="ctr"/>
            <a:r>
              <a:rPr lang="en-US" sz="2800" b="1" dirty="0" smtClean="0">
                <a:solidFill>
                  <a:schemeClr val="bg1"/>
                </a:solidFill>
                <a:latin typeface="Tempus Sans ITC" pitchFamily="82" charset="0"/>
              </a:rPr>
              <a:t>Why </a:t>
            </a:r>
            <a:r>
              <a:rPr lang="en-US" sz="2800" b="1" dirty="0">
                <a:solidFill>
                  <a:schemeClr val="bg1"/>
                </a:solidFill>
                <a:latin typeface="Tempus Sans ITC" pitchFamily="82" charset="0"/>
              </a:rPr>
              <a:t>did you do it? </a:t>
            </a:r>
            <a:endParaRPr lang="en-US" sz="2400" b="1" dirty="0">
              <a:solidFill>
                <a:schemeClr val="bg1"/>
              </a:solidFill>
              <a:latin typeface="Tempus Sans ITC" pitchFamily="82" charset="0"/>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89412"/>
            <a:ext cx="2769530" cy="2938272"/>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9400" y="3470812"/>
            <a:ext cx="2480481" cy="3369710"/>
          </a:xfrm>
          <a:prstGeom prst="rect">
            <a:avLst/>
          </a:prstGeom>
        </p:spPr>
      </p:pic>
    </p:spTree>
    <p:extLst>
      <p:ext uri="{BB962C8B-B14F-4D97-AF65-F5344CB8AC3E}">
        <p14:creationId xmlns:p14="http://schemas.microsoft.com/office/powerpoint/2010/main" val="298648145"/>
      </p:ext>
    </p:extLst>
  </p:cSld>
  <p:clrMapOvr>
    <a:masterClrMapping/>
  </p:clrMapOvr>
  <mc:AlternateContent xmlns:mc="http://schemas.openxmlformats.org/markup-compatibility/2006">
    <mc:Choice xmlns:p14="http://schemas.microsoft.com/office/powerpoint/2010/main" Requires="p14">
      <p:transition spd="slow" p14:dur="15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1500"/>
                                        <p:tgtEl>
                                          <p:spTgt spid="10"/>
                                        </p:tgtEl>
                                        <p:attrNameLst>
                                          <p:attrName>ppt_y</p:attrName>
                                        </p:attrNameLst>
                                      </p:cBhvr>
                                      <p:tavLst>
                                        <p:tav tm="0">
                                          <p:val>
                                            <p:strVal val="#ppt_y-#ppt_h*1.125000"/>
                                          </p:val>
                                        </p:tav>
                                        <p:tav tm="100000">
                                          <p:val>
                                            <p:strVal val="#ppt_y"/>
                                          </p:val>
                                        </p:tav>
                                      </p:tavLst>
                                    </p:anim>
                                    <p:animEffect transition="in" filter="wipe(down)">
                                      <p:cBhvr>
                                        <p:cTn id="8" dur="1500"/>
                                        <p:tgtEl>
                                          <p:spTgt spid="10"/>
                                        </p:tgtEl>
                                      </p:cBhvr>
                                    </p:animEffect>
                                  </p:childTnLst>
                                </p:cTn>
                              </p:par>
                              <p:par>
                                <p:cTn id="9" presetID="1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
                                        <p:tgtEl>
                                          <p:spTgt spid="2"/>
                                        </p:tgtEl>
                                        <p:attrNameLst>
                                          <p:attrName>ppt_y</p:attrName>
                                        </p:attrNameLst>
                                      </p:cBhvr>
                                      <p:tavLst>
                                        <p:tav tm="0">
                                          <p:val>
                                            <p:strVal val="#ppt_y+#ppt_h*1.125000"/>
                                          </p:val>
                                        </p:tav>
                                        <p:tav tm="100000">
                                          <p:val>
                                            <p:strVal val="#ppt_y"/>
                                          </p:val>
                                        </p:tav>
                                      </p:tavLst>
                                    </p:anim>
                                    <p:animEffect transition="in" filter="wipe(up)">
                                      <p:cBhvr>
                                        <p:cTn id="12" dur="1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32" fill="hold" grpId="0" nodeType="clickEffect">
                                  <p:stCondLst>
                                    <p:cond delay="0"/>
                                  </p:stCondLst>
                                  <p:childTnLst>
                                    <p:set>
                                      <p:cBhvr>
                                        <p:cTn id="16" dur="1" fill="hold">
                                          <p:stCondLst>
                                            <p:cond delay="0"/>
                                          </p:stCondLst>
                                        </p:cTn>
                                        <p:tgtEl>
                                          <p:spTgt spid="12311"/>
                                        </p:tgtEl>
                                        <p:attrNameLst>
                                          <p:attrName>style.visibility</p:attrName>
                                        </p:attrNameLst>
                                      </p:cBhvr>
                                      <p:to>
                                        <p:strVal val="visible"/>
                                      </p:to>
                                    </p:set>
                                    <p:animEffect transition="in" filter="plus(out)">
                                      <p:cBhvr>
                                        <p:cTn id="17" dur="1500"/>
                                        <p:tgtEl>
                                          <p:spTgt spid="123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1"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5"/>
          <p:cNvSpPr txBox="1">
            <a:spLocks noChangeArrowheads="1"/>
          </p:cNvSpPr>
          <p:nvPr/>
        </p:nvSpPr>
        <p:spPr bwMode="auto">
          <a:xfrm>
            <a:off x="6321188" y="462434"/>
            <a:ext cx="23553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400" b="1" dirty="0" smtClean="0">
                <a:solidFill>
                  <a:srgbClr val="FFFF00"/>
                </a:solidFill>
                <a:latin typeface="Tempus Sans ITC" pitchFamily="82" charset="0"/>
              </a:rPr>
              <a:t>1Chron </a:t>
            </a:r>
            <a:r>
              <a:rPr lang="en-US" sz="2400" b="1" dirty="0">
                <a:solidFill>
                  <a:srgbClr val="FFFF00"/>
                </a:solidFill>
                <a:latin typeface="Tempus Sans ITC" pitchFamily="82" charset="0"/>
              </a:rPr>
              <a:t>13:1-9</a:t>
            </a:r>
          </a:p>
        </p:txBody>
      </p:sp>
      <p:sp>
        <p:nvSpPr>
          <p:cNvPr id="14350" name="Rectangle 14"/>
          <p:cNvSpPr>
            <a:spLocks noChangeArrowheads="1"/>
          </p:cNvSpPr>
          <p:nvPr/>
        </p:nvSpPr>
        <p:spPr bwMode="auto">
          <a:xfrm>
            <a:off x="5638800" y="926374"/>
            <a:ext cx="3539888"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200" b="1" dirty="0">
                <a:solidFill>
                  <a:schemeClr val="bg1"/>
                </a:solidFill>
                <a:latin typeface="Tempus Sans ITC" pitchFamily="82" charset="0"/>
              </a:rPr>
              <a:t>Let us bring the ark of our God back to us, for we did not inquire of it during the reign of Saul." </a:t>
            </a:r>
            <a:r>
              <a:rPr lang="en-US" sz="2200" b="1" dirty="0" smtClean="0">
                <a:solidFill>
                  <a:schemeClr val="bg1"/>
                </a:solidFill>
                <a:latin typeface="Tempus Sans ITC" pitchFamily="82" charset="0"/>
              </a:rPr>
              <a:t> </a:t>
            </a:r>
            <a:r>
              <a:rPr lang="en-US" sz="2200" b="1" dirty="0">
                <a:solidFill>
                  <a:schemeClr val="bg1"/>
                </a:solidFill>
                <a:latin typeface="Tempus Sans ITC" pitchFamily="82" charset="0"/>
              </a:rPr>
              <a:t>The whole assembly agreed to do this, because it seemed right to all the people….They moved the ark of God from </a:t>
            </a:r>
            <a:r>
              <a:rPr lang="en-US" sz="2200" b="1" dirty="0" err="1">
                <a:solidFill>
                  <a:schemeClr val="bg1"/>
                </a:solidFill>
                <a:latin typeface="Tempus Sans ITC" pitchFamily="82" charset="0"/>
              </a:rPr>
              <a:t>Abinadab's</a:t>
            </a:r>
            <a:r>
              <a:rPr lang="en-US" sz="2200" b="1" dirty="0">
                <a:solidFill>
                  <a:schemeClr val="bg1"/>
                </a:solidFill>
                <a:latin typeface="Tempus Sans ITC" pitchFamily="82" charset="0"/>
              </a:rPr>
              <a:t> house on a new cart, with </a:t>
            </a:r>
            <a:r>
              <a:rPr lang="en-US" sz="2200" b="1" dirty="0" err="1">
                <a:solidFill>
                  <a:schemeClr val="bg1"/>
                </a:solidFill>
                <a:latin typeface="Tempus Sans ITC" pitchFamily="82" charset="0"/>
              </a:rPr>
              <a:t>Uzzah</a:t>
            </a:r>
            <a:r>
              <a:rPr lang="en-US" sz="2200" b="1" dirty="0">
                <a:solidFill>
                  <a:schemeClr val="bg1"/>
                </a:solidFill>
                <a:latin typeface="Tempus Sans ITC" pitchFamily="82" charset="0"/>
              </a:rPr>
              <a:t> and </a:t>
            </a:r>
            <a:r>
              <a:rPr lang="en-US" sz="2200" b="1" dirty="0" err="1">
                <a:solidFill>
                  <a:schemeClr val="bg1"/>
                </a:solidFill>
                <a:latin typeface="Tempus Sans ITC" pitchFamily="82" charset="0"/>
              </a:rPr>
              <a:t>Ahio</a:t>
            </a:r>
            <a:r>
              <a:rPr lang="en-US" sz="2200" b="1" dirty="0">
                <a:solidFill>
                  <a:schemeClr val="bg1"/>
                </a:solidFill>
                <a:latin typeface="Tempus Sans ITC" pitchFamily="82" charset="0"/>
              </a:rPr>
              <a:t> guiding it…When they came to the threshing floor of </a:t>
            </a:r>
            <a:r>
              <a:rPr lang="en-US" sz="2200" b="1" dirty="0" err="1">
                <a:solidFill>
                  <a:schemeClr val="bg1"/>
                </a:solidFill>
                <a:latin typeface="Tempus Sans ITC" pitchFamily="82" charset="0"/>
              </a:rPr>
              <a:t>Kidon</a:t>
            </a:r>
            <a:r>
              <a:rPr lang="en-US" sz="2200" b="1" dirty="0">
                <a:solidFill>
                  <a:schemeClr val="bg1"/>
                </a:solidFill>
                <a:latin typeface="Tempus Sans ITC" pitchFamily="82" charset="0"/>
              </a:rPr>
              <a:t>, </a:t>
            </a:r>
            <a:r>
              <a:rPr lang="en-US" sz="2200" b="1" dirty="0" err="1">
                <a:solidFill>
                  <a:schemeClr val="bg1"/>
                </a:solidFill>
                <a:latin typeface="Tempus Sans ITC" pitchFamily="82" charset="0"/>
              </a:rPr>
              <a:t>Uzzah</a:t>
            </a:r>
            <a:r>
              <a:rPr lang="en-US" sz="2200" b="1" dirty="0">
                <a:solidFill>
                  <a:schemeClr val="bg1"/>
                </a:solidFill>
                <a:latin typeface="Tempus Sans ITC" pitchFamily="82" charset="0"/>
              </a:rPr>
              <a:t> reached out his hand to steady the ark, because the oxen stumbled.</a:t>
            </a:r>
          </a:p>
        </p:txBody>
      </p:sp>
      <p:sp>
        <p:nvSpPr>
          <p:cNvPr id="17" name="Text Box 12"/>
          <p:cNvSpPr txBox="1">
            <a:spLocks noChangeArrowheads="1"/>
          </p:cNvSpPr>
          <p:nvPr/>
        </p:nvSpPr>
        <p:spPr bwMode="auto">
          <a:xfrm>
            <a:off x="5860576" y="-1"/>
            <a:ext cx="3276600" cy="462434"/>
          </a:xfrm>
          <a:prstGeom prst="rect">
            <a:avLst/>
          </a:prstGeom>
          <a:solidFill>
            <a:srgbClr val="E5E59B"/>
          </a:solidFill>
          <a:ln w="38100">
            <a:noFill/>
            <a:miter lim="800000"/>
            <a:headEnd/>
            <a:tailEnd/>
          </a:ln>
          <a:effectLst/>
        </p:spPr>
        <p:txBody>
          <a:bodyPr>
            <a:spAutoFit/>
          </a:bodyPr>
          <a:lstStyle/>
          <a:p>
            <a:pPr algn="ctr">
              <a:lnSpc>
                <a:spcPct val="90000"/>
              </a:lnSpc>
            </a:pPr>
            <a:r>
              <a:rPr lang="es-CO" sz="2600" b="1" dirty="0" err="1" smtClean="0">
                <a:solidFill>
                  <a:srgbClr val="000000"/>
                </a:solidFill>
                <a:latin typeface="Tempus Sans ITC" pitchFamily="82" charset="0"/>
              </a:rPr>
              <a:t>Ooops</a:t>
            </a:r>
            <a:r>
              <a:rPr lang="es-CO" sz="2600" b="1" dirty="0" smtClean="0">
                <a:solidFill>
                  <a:srgbClr val="000000"/>
                </a:solidFill>
                <a:latin typeface="Tempus Sans ITC" pitchFamily="82" charset="0"/>
              </a:rPr>
              <a:t> </a:t>
            </a:r>
            <a:r>
              <a:rPr lang="es-CO" sz="2600" b="1" dirty="0" err="1" smtClean="0">
                <a:solidFill>
                  <a:srgbClr val="000000"/>
                </a:solidFill>
                <a:latin typeface="Tempus Sans ITC" pitchFamily="82" charset="0"/>
              </a:rPr>
              <a:t>Uzzah</a:t>
            </a:r>
            <a:endParaRPr lang="en-US" sz="2600" b="1" dirty="0">
              <a:solidFill>
                <a:srgbClr val="000000"/>
              </a:solidFill>
              <a:latin typeface="Tempus Sans ITC" pitchFamily="82" charset="0"/>
            </a:endParaRPr>
          </a:p>
        </p:txBody>
      </p:sp>
      <p:sp>
        <p:nvSpPr>
          <p:cNvPr id="18" name="Text Box 12"/>
          <p:cNvSpPr txBox="1">
            <a:spLocks noChangeArrowheads="1"/>
          </p:cNvSpPr>
          <p:nvPr/>
        </p:nvSpPr>
        <p:spPr bwMode="auto">
          <a:xfrm>
            <a:off x="-12510" y="0"/>
            <a:ext cx="3276600" cy="462434"/>
          </a:xfrm>
          <a:prstGeom prst="rect">
            <a:avLst/>
          </a:prstGeom>
          <a:solidFill>
            <a:srgbClr val="E5E59B"/>
          </a:solidFill>
          <a:ln w="38100">
            <a:noFill/>
            <a:miter lim="800000"/>
            <a:headEnd/>
            <a:tailEnd/>
          </a:ln>
          <a:effectLst/>
        </p:spPr>
        <p:txBody>
          <a:bodyPr>
            <a:spAutoFit/>
          </a:bodyPr>
          <a:lstStyle/>
          <a:p>
            <a:pPr algn="ctr">
              <a:lnSpc>
                <a:spcPct val="90000"/>
              </a:lnSpc>
            </a:pPr>
            <a:r>
              <a:rPr lang="es-CO" sz="2600" b="1" dirty="0" err="1" smtClean="0">
                <a:solidFill>
                  <a:srgbClr val="000000"/>
                </a:solidFill>
                <a:latin typeface="Tempus Sans ITC" pitchFamily="82" charset="0"/>
              </a:rPr>
              <a:t>Ooops</a:t>
            </a:r>
            <a:r>
              <a:rPr lang="es-CO" sz="2600" b="1" dirty="0" smtClean="0">
                <a:solidFill>
                  <a:srgbClr val="000000"/>
                </a:solidFill>
                <a:latin typeface="Tempus Sans ITC" pitchFamily="82" charset="0"/>
              </a:rPr>
              <a:t> </a:t>
            </a:r>
            <a:r>
              <a:rPr lang="es-CO" sz="2600" b="1" dirty="0" err="1" smtClean="0">
                <a:solidFill>
                  <a:srgbClr val="000000"/>
                </a:solidFill>
                <a:latin typeface="Tempus Sans ITC" pitchFamily="82" charset="0"/>
              </a:rPr>
              <a:t>Uza</a:t>
            </a:r>
            <a:endParaRPr lang="en-US" sz="2600" b="1" dirty="0">
              <a:solidFill>
                <a:srgbClr val="000000"/>
              </a:solidFill>
              <a:latin typeface="Tempus Sans ITC" pitchFamily="82" charset="0"/>
            </a:endParaRPr>
          </a:p>
        </p:txBody>
      </p:sp>
      <p:sp>
        <p:nvSpPr>
          <p:cNvPr id="19" name="Text Box 5"/>
          <p:cNvSpPr txBox="1">
            <a:spLocks noChangeArrowheads="1"/>
          </p:cNvSpPr>
          <p:nvPr/>
        </p:nvSpPr>
        <p:spPr bwMode="auto">
          <a:xfrm>
            <a:off x="448102" y="462434"/>
            <a:ext cx="23553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400" b="1" dirty="0" smtClean="0">
                <a:solidFill>
                  <a:srgbClr val="FFFF00"/>
                </a:solidFill>
                <a:latin typeface="Tempus Sans ITC" pitchFamily="82" charset="0"/>
              </a:rPr>
              <a:t>1Crón </a:t>
            </a:r>
            <a:r>
              <a:rPr lang="en-US" sz="2400" b="1" dirty="0">
                <a:solidFill>
                  <a:srgbClr val="FFFF00"/>
                </a:solidFill>
                <a:latin typeface="Tempus Sans ITC" pitchFamily="82" charset="0"/>
              </a:rPr>
              <a:t>13:1-9</a:t>
            </a:r>
          </a:p>
        </p:txBody>
      </p:sp>
      <p:sp>
        <p:nvSpPr>
          <p:cNvPr id="20" name="Rectangle 14"/>
          <p:cNvSpPr>
            <a:spLocks noChangeArrowheads="1"/>
          </p:cNvSpPr>
          <p:nvPr/>
        </p:nvSpPr>
        <p:spPr bwMode="auto">
          <a:xfrm>
            <a:off x="0" y="926374"/>
            <a:ext cx="3616088"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s-ES" sz="2200" b="1" dirty="0" smtClean="0">
                <a:solidFill>
                  <a:schemeClr val="bg1"/>
                </a:solidFill>
                <a:latin typeface="Tempus Sans ITC" pitchFamily="82" charset="0"/>
              </a:rPr>
              <a:t>traigamos el arca de nuestro Dios a nosotros, porque desde el tiempo de Saúl no hemos hecho caso de ella.  Y dijo toda la asamblea que se hiciese así, porque la cosa parecía bien a todo el pueblo… Y llevaron el arca de Dios de la casa de </a:t>
            </a:r>
            <a:r>
              <a:rPr lang="es-ES" sz="2200" b="1" dirty="0" err="1" smtClean="0">
                <a:solidFill>
                  <a:schemeClr val="bg1"/>
                </a:solidFill>
                <a:latin typeface="Tempus Sans ITC" pitchFamily="82" charset="0"/>
              </a:rPr>
              <a:t>Abinadab</a:t>
            </a:r>
            <a:r>
              <a:rPr lang="es-ES" sz="2200" b="1" dirty="0" smtClean="0">
                <a:solidFill>
                  <a:schemeClr val="bg1"/>
                </a:solidFill>
                <a:latin typeface="Tempus Sans ITC" pitchFamily="82" charset="0"/>
              </a:rPr>
              <a:t> en un carro nuevo; y </a:t>
            </a:r>
            <a:r>
              <a:rPr lang="es-ES" sz="2200" b="1" dirty="0" err="1" smtClean="0">
                <a:solidFill>
                  <a:schemeClr val="bg1"/>
                </a:solidFill>
                <a:latin typeface="Tempus Sans ITC" pitchFamily="82" charset="0"/>
              </a:rPr>
              <a:t>Uza</a:t>
            </a:r>
            <a:r>
              <a:rPr lang="es-ES" sz="2200" b="1" dirty="0" smtClean="0">
                <a:solidFill>
                  <a:schemeClr val="bg1"/>
                </a:solidFill>
                <a:latin typeface="Tempus Sans ITC" pitchFamily="82" charset="0"/>
              </a:rPr>
              <a:t> y </a:t>
            </a:r>
            <a:r>
              <a:rPr lang="es-ES" sz="2200" b="1" dirty="0" err="1" smtClean="0">
                <a:solidFill>
                  <a:schemeClr val="bg1"/>
                </a:solidFill>
                <a:latin typeface="Tempus Sans ITC" pitchFamily="82" charset="0"/>
              </a:rPr>
              <a:t>Ahío</a:t>
            </a:r>
            <a:r>
              <a:rPr lang="es-ES" sz="2200" b="1" dirty="0" smtClean="0">
                <a:solidFill>
                  <a:schemeClr val="bg1"/>
                </a:solidFill>
                <a:latin typeface="Tempus Sans ITC" pitchFamily="82" charset="0"/>
              </a:rPr>
              <a:t> guiaban el carro… cuando llegaron a la era de </a:t>
            </a:r>
            <a:r>
              <a:rPr lang="es-ES" sz="2200" b="1" dirty="0" err="1" smtClean="0">
                <a:solidFill>
                  <a:schemeClr val="bg1"/>
                </a:solidFill>
                <a:latin typeface="Tempus Sans ITC" pitchFamily="82" charset="0"/>
              </a:rPr>
              <a:t>Quidón</a:t>
            </a:r>
            <a:r>
              <a:rPr lang="es-ES" sz="2200" b="1" dirty="0" smtClean="0">
                <a:solidFill>
                  <a:schemeClr val="bg1"/>
                </a:solidFill>
                <a:latin typeface="Tempus Sans ITC" pitchFamily="82" charset="0"/>
              </a:rPr>
              <a:t>, </a:t>
            </a:r>
            <a:r>
              <a:rPr lang="es-ES" sz="2200" b="1" dirty="0" err="1" smtClean="0">
                <a:solidFill>
                  <a:schemeClr val="bg1"/>
                </a:solidFill>
                <a:latin typeface="Tempus Sans ITC" pitchFamily="82" charset="0"/>
              </a:rPr>
              <a:t>Uza</a:t>
            </a:r>
            <a:r>
              <a:rPr lang="es-ES" sz="2200" b="1" dirty="0" smtClean="0">
                <a:solidFill>
                  <a:schemeClr val="bg1"/>
                </a:solidFill>
                <a:latin typeface="Tempus Sans ITC" pitchFamily="82" charset="0"/>
              </a:rPr>
              <a:t> extendió su mano al arca para sostenerla, porque los bueyes tropezaban.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9000" y="-2"/>
            <a:ext cx="2386633" cy="3362122"/>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iterate type="wd">
                                    <p:tmPct val="1000"/>
                                  </p:iterate>
                                  <p:childTnLst>
                                    <p:set>
                                      <p:cBhvr>
                                        <p:cTn id="6" dur="1" fill="hold">
                                          <p:stCondLst>
                                            <p:cond delay="0"/>
                                          </p:stCondLst>
                                        </p:cTn>
                                        <p:tgtEl>
                                          <p:spTgt spid="14350"/>
                                        </p:tgtEl>
                                        <p:attrNameLst>
                                          <p:attrName>style.visibility</p:attrName>
                                        </p:attrNameLst>
                                      </p:cBhvr>
                                      <p:to>
                                        <p:strVal val="visible"/>
                                      </p:to>
                                    </p:set>
                                    <p:animEffect transition="in" filter="fade">
                                      <p:cBhvr>
                                        <p:cTn id="7" dur="1000"/>
                                        <p:tgtEl>
                                          <p:spTgt spid="14350"/>
                                        </p:tgtEl>
                                      </p:cBhvr>
                                    </p:animEffect>
                                    <p:anim calcmode="lin" valueType="num">
                                      <p:cBhvr>
                                        <p:cTn id="8" dur="1000" fill="hold"/>
                                        <p:tgtEl>
                                          <p:spTgt spid="14350"/>
                                        </p:tgtEl>
                                        <p:attrNameLst>
                                          <p:attrName>ppt_x</p:attrName>
                                        </p:attrNameLst>
                                      </p:cBhvr>
                                      <p:tavLst>
                                        <p:tav tm="0">
                                          <p:val>
                                            <p:strVal val="#ppt_x"/>
                                          </p:val>
                                        </p:tav>
                                        <p:tav tm="100000">
                                          <p:val>
                                            <p:strVal val="#ppt_x"/>
                                          </p:val>
                                        </p:tav>
                                      </p:tavLst>
                                    </p:anim>
                                    <p:anim calcmode="lin" valueType="num">
                                      <p:cBhvr>
                                        <p:cTn id="9" dur="900" decel="100000" fill="hold"/>
                                        <p:tgtEl>
                                          <p:spTgt spid="1435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4350"/>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iterate type="wd">
                                    <p:tmPct val="1000"/>
                                  </p:iterate>
                                  <p:childTnLst>
                                    <p:set>
                                      <p:cBhvr>
                                        <p:cTn id="12" dur="1" fill="hold">
                                          <p:stCondLst>
                                            <p:cond delay="0"/>
                                          </p:stCondLst>
                                        </p:cTn>
                                        <p:tgtEl>
                                          <p:spTgt spid="20"/>
                                        </p:tgtEl>
                                        <p:attrNameLst>
                                          <p:attrName>style.visibility</p:attrName>
                                        </p:attrNameLst>
                                      </p:cBhvr>
                                      <p:to>
                                        <p:strVal val="visible"/>
                                      </p:to>
                                    </p:set>
                                    <p:animEffect transition="in" filter="fade">
                                      <p:cBhvr>
                                        <p:cTn id="13" dur="1000"/>
                                        <p:tgtEl>
                                          <p:spTgt spid="20"/>
                                        </p:tgtEl>
                                      </p:cBhvr>
                                    </p:animEffect>
                                    <p:anim calcmode="lin" valueType="num">
                                      <p:cBhvr>
                                        <p:cTn id="14" dur="1000" fill="hold"/>
                                        <p:tgtEl>
                                          <p:spTgt spid="20"/>
                                        </p:tgtEl>
                                        <p:attrNameLst>
                                          <p:attrName>ppt_x</p:attrName>
                                        </p:attrNameLst>
                                      </p:cBhvr>
                                      <p:tavLst>
                                        <p:tav tm="0">
                                          <p:val>
                                            <p:strVal val="#ppt_x"/>
                                          </p:val>
                                        </p:tav>
                                        <p:tav tm="100000">
                                          <p:val>
                                            <p:strVal val="#ppt_x"/>
                                          </p:val>
                                        </p:tav>
                                      </p:tavLst>
                                    </p:anim>
                                    <p:anim calcmode="lin" valueType="num">
                                      <p:cBhvr>
                                        <p:cTn id="15" dur="900" decel="100000" fill="hold"/>
                                        <p:tgtEl>
                                          <p:spTgt spid="20"/>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2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0" grpId="0"/>
      <p:bldP spid="2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1" name="Text Box 15"/>
          <p:cNvSpPr txBox="1">
            <a:spLocks noChangeArrowheads="1"/>
          </p:cNvSpPr>
          <p:nvPr/>
        </p:nvSpPr>
        <p:spPr bwMode="auto">
          <a:xfrm>
            <a:off x="6384878" y="580083"/>
            <a:ext cx="2133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400" b="1" dirty="0" smtClean="0">
                <a:solidFill>
                  <a:srgbClr val="FFFF00"/>
                </a:solidFill>
                <a:latin typeface="Tempus Sans ITC" pitchFamily="82" charset="0"/>
              </a:rPr>
              <a:t>1Chron </a:t>
            </a:r>
            <a:r>
              <a:rPr lang="en-US" sz="2400" b="1" dirty="0">
                <a:solidFill>
                  <a:srgbClr val="FFFF00"/>
                </a:solidFill>
                <a:latin typeface="Tempus Sans ITC" pitchFamily="82" charset="0"/>
              </a:rPr>
              <a:t>13:10</a:t>
            </a:r>
          </a:p>
        </p:txBody>
      </p:sp>
      <p:sp>
        <p:nvSpPr>
          <p:cNvPr id="14352" name="Rectangle 16"/>
          <p:cNvSpPr>
            <a:spLocks noChangeArrowheads="1"/>
          </p:cNvSpPr>
          <p:nvPr/>
        </p:nvSpPr>
        <p:spPr bwMode="auto">
          <a:xfrm>
            <a:off x="5867400" y="1524000"/>
            <a:ext cx="32766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400" b="1" dirty="0">
                <a:solidFill>
                  <a:schemeClr val="bg1"/>
                </a:solidFill>
                <a:latin typeface="Tempus Sans ITC" pitchFamily="82" charset="0"/>
              </a:rPr>
              <a:t>The Lord's anger burned against </a:t>
            </a:r>
            <a:r>
              <a:rPr lang="en-US" sz="2400" b="1" dirty="0" err="1">
                <a:solidFill>
                  <a:schemeClr val="bg1"/>
                </a:solidFill>
                <a:latin typeface="Tempus Sans ITC" pitchFamily="82" charset="0"/>
              </a:rPr>
              <a:t>Uzzah</a:t>
            </a:r>
            <a:r>
              <a:rPr lang="en-US" sz="2400" b="1" dirty="0">
                <a:solidFill>
                  <a:schemeClr val="bg1"/>
                </a:solidFill>
                <a:latin typeface="Tempus Sans ITC" pitchFamily="82" charset="0"/>
              </a:rPr>
              <a:t>, and he struck him down because he had put his hand on the ark. So he died there before God.</a:t>
            </a:r>
          </a:p>
        </p:txBody>
      </p:sp>
      <p:sp>
        <p:nvSpPr>
          <p:cNvPr id="14" name="Text Box 10"/>
          <p:cNvSpPr txBox="1">
            <a:spLocks noChangeArrowheads="1"/>
          </p:cNvSpPr>
          <p:nvPr/>
        </p:nvSpPr>
        <p:spPr bwMode="auto">
          <a:xfrm>
            <a:off x="5486400" y="46251"/>
            <a:ext cx="3657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3200" b="1" dirty="0">
                <a:solidFill>
                  <a:srgbClr val="66FF33"/>
                </a:solidFill>
                <a:latin typeface="Tempus Sans ITC" pitchFamily="82" charset="0"/>
              </a:rPr>
              <a:t>The </a:t>
            </a:r>
            <a:r>
              <a:rPr lang="en-US" sz="3200" b="1" dirty="0" smtClean="0">
                <a:solidFill>
                  <a:srgbClr val="66FF33"/>
                </a:solidFill>
                <a:latin typeface="Tempus Sans ITC" pitchFamily="82" charset="0"/>
              </a:rPr>
              <a:t>Consequence</a:t>
            </a:r>
            <a:endParaRPr lang="en-US" sz="2000" b="1" dirty="0">
              <a:solidFill>
                <a:srgbClr val="66FF33"/>
              </a:solidFill>
              <a:latin typeface="Tempus Sans ITC" pitchFamily="82" charset="0"/>
            </a:endParaRPr>
          </a:p>
        </p:txBody>
      </p:sp>
      <p:sp>
        <p:nvSpPr>
          <p:cNvPr id="15" name="Text Box 10"/>
          <p:cNvSpPr txBox="1">
            <a:spLocks noChangeArrowheads="1"/>
          </p:cNvSpPr>
          <p:nvPr/>
        </p:nvSpPr>
        <p:spPr bwMode="auto">
          <a:xfrm>
            <a:off x="9099" y="28054"/>
            <a:ext cx="341990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3200" b="1" dirty="0" smtClean="0">
                <a:solidFill>
                  <a:srgbClr val="66FF33"/>
                </a:solidFill>
                <a:latin typeface="Tempus Sans ITC" pitchFamily="82" charset="0"/>
              </a:rPr>
              <a:t>La </a:t>
            </a:r>
            <a:r>
              <a:rPr lang="en-US" sz="3200" b="1" dirty="0" err="1" smtClean="0">
                <a:solidFill>
                  <a:srgbClr val="66FF33"/>
                </a:solidFill>
                <a:latin typeface="Tempus Sans ITC" pitchFamily="82" charset="0"/>
              </a:rPr>
              <a:t>Consequencia</a:t>
            </a:r>
            <a:endParaRPr lang="en-US" sz="2000" b="1" dirty="0">
              <a:solidFill>
                <a:srgbClr val="66FF33"/>
              </a:solidFill>
              <a:latin typeface="Tempus Sans ITC" pitchFamily="82" charset="0"/>
            </a:endParaRPr>
          </a:p>
        </p:txBody>
      </p:sp>
      <p:sp>
        <p:nvSpPr>
          <p:cNvPr id="16" name="Text Box 15"/>
          <p:cNvSpPr txBox="1">
            <a:spLocks noChangeArrowheads="1"/>
          </p:cNvSpPr>
          <p:nvPr/>
        </p:nvSpPr>
        <p:spPr bwMode="auto">
          <a:xfrm>
            <a:off x="652249" y="549386"/>
            <a:ext cx="2133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400" b="1" dirty="0" smtClean="0">
                <a:solidFill>
                  <a:srgbClr val="FFFF00"/>
                </a:solidFill>
                <a:latin typeface="Tempus Sans ITC" pitchFamily="82" charset="0"/>
              </a:rPr>
              <a:t>1Crón </a:t>
            </a:r>
            <a:r>
              <a:rPr lang="en-US" sz="2400" b="1" dirty="0">
                <a:solidFill>
                  <a:srgbClr val="FFFF00"/>
                </a:solidFill>
                <a:latin typeface="Tempus Sans ITC" pitchFamily="82" charset="0"/>
              </a:rPr>
              <a:t>13:10</a:t>
            </a:r>
          </a:p>
        </p:txBody>
      </p:sp>
      <p:sp>
        <p:nvSpPr>
          <p:cNvPr id="17" name="Rectangle 16"/>
          <p:cNvSpPr>
            <a:spLocks noChangeArrowheads="1"/>
          </p:cNvSpPr>
          <p:nvPr/>
        </p:nvSpPr>
        <p:spPr bwMode="auto">
          <a:xfrm>
            <a:off x="80749" y="1524000"/>
            <a:ext cx="32766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s-ES" sz="2400" b="1" dirty="0" smtClean="0">
                <a:solidFill>
                  <a:schemeClr val="bg1"/>
                </a:solidFill>
                <a:latin typeface="Tempus Sans ITC" pitchFamily="82" charset="0"/>
              </a:rPr>
              <a:t>Y el furor de Jehová se encendió contra </a:t>
            </a:r>
            <a:r>
              <a:rPr lang="es-ES" sz="2400" b="1" dirty="0" err="1" smtClean="0">
                <a:solidFill>
                  <a:schemeClr val="bg1"/>
                </a:solidFill>
                <a:latin typeface="Tempus Sans ITC" pitchFamily="82" charset="0"/>
              </a:rPr>
              <a:t>Uza</a:t>
            </a:r>
            <a:r>
              <a:rPr lang="es-ES" sz="2400" b="1" dirty="0" smtClean="0">
                <a:solidFill>
                  <a:schemeClr val="bg1"/>
                </a:solidFill>
                <a:latin typeface="Tempus Sans ITC" pitchFamily="82" charset="0"/>
              </a:rPr>
              <a:t>, y lo hirió, porque había extendido su mano al arca; y murió allí delante de Dios. </a:t>
            </a:r>
          </a:p>
        </p:txBody>
      </p:sp>
      <p:pic>
        <p:nvPicPr>
          <p:cNvPr id="19" name="Picture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9000" y="-2"/>
            <a:ext cx="2386633" cy="3362122"/>
          </a:xfrm>
          <a:prstGeom prst="rect">
            <a:avLst/>
          </a:prstGeom>
        </p:spPr>
      </p:pic>
    </p:spTree>
    <p:extLst>
      <p:ext uri="{BB962C8B-B14F-4D97-AF65-F5344CB8AC3E}">
        <p14:creationId xmlns:p14="http://schemas.microsoft.com/office/powerpoint/2010/main" val="1748393595"/>
      </p:ext>
    </p:extLst>
  </p:cSld>
  <p:clrMapOvr>
    <a:masterClrMapping/>
  </p:clrMapOvr>
  <mc:AlternateContent xmlns:mc="http://schemas.openxmlformats.org/markup-compatibility/2006">
    <mc:Choice xmlns:p14="http://schemas.microsoft.com/office/powerpoint/2010/main" Requires="p14">
      <p:transition spd="slow" p14:dur="175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4351"/>
                                        </p:tgtEl>
                                        <p:attrNameLst>
                                          <p:attrName>style.visibility</p:attrName>
                                        </p:attrNameLst>
                                      </p:cBhvr>
                                      <p:to>
                                        <p:strVal val="visible"/>
                                      </p:to>
                                    </p:set>
                                    <p:animEffect transition="in" filter="box(out)">
                                      <p:cBhvr>
                                        <p:cTn id="7" dur="1500"/>
                                        <p:tgtEl>
                                          <p:spTgt spid="14351"/>
                                        </p:tgtEl>
                                      </p:cBhvr>
                                    </p:animEffect>
                                  </p:childTnLst>
                                </p:cTn>
                              </p:par>
                              <p:par>
                                <p:cTn id="8" presetID="49" presetClass="entr" presetSubtype="0" decel="100000" fill="hold" grpId="0" nodeType="withEffect">
                                  <p:stCondLst>
                                    <p:cond delay="0"/>
                                  </p:stCondLst>
                                  <p:iterate type="lt">
                                    <p:tmPct val="0"/>
                                  </p:iterate>
                                  <p:childTnLst>
                                    <p:set>
                                      <p:cBhvr>
                                        <p:cTn id="9" dur="1" fill="hold">
                                          <p:stCondLst>
                                            <p:cond delay="0"/>
                                          </p:stCondLst>
                                        </p:cTn>
                                        <p:tgtEl>
                                          <p:spTgt spid="14352"/>
                                        </p:tgtEl>
                                        <p:attrNameLst>
                                          <p:attrName>style.visibility</p:attrName>
                                        </p:attrNameLst>
                                      </p:cBhvr>
                                      <p:to>
                                        <p:strVal val="visible"/>
                                      </p:to>
                                    </p:set>
                                    <p:anim calcmode="lin" valueType="num">
                                      <p:cBhvr>
                                        <p:cTn id="10" dur="1500" fill="hold"/>
                                        <p:tgtEl>
                                          <p:spTgt spid="14352"/>
                                        </p:tgtEl>
                                        <p:attrNameLst>
                                          <p:attrName>ppt_w</p:attrName>
                                        </p:attrNameLst>
                                      </p:cBhvr>
                                      <p:tavLst>
                                        <p:tav tm="0">
                                          <p:val>
                                            <p:fltVal val="0"/>
                                          </p:val>
                                        </p:tav>
                                        <p:tav tm="100000">
                                          <p:val>
                                            <p:strVal val="#ppt_w"/>
                                          </p:val>
                                        </p:tav>
                                      </p:tavLst>
                                    </p:anim>
                                    <p:anim calcmode="lin" valueType="num">
                                      <p:cBhvr>
                                        <p:cTn id="11" dur="1500" fill="hold"/>
                                        <p:tgtEl>
                                          <p:spTgt spid="14352"/>
                                        </p:tgtEl>
                                        <p:attrNameLst>
                                          <p:attrName>ppt_h</p:attrName>
                                        </p:attrNameLst>
                                      </p:cBhvr>
                                      <p:tavLst>
                                        <p:tav tm="0">
                                          <p:val>
                                            <p:fltVal val="0"/>
                                          </p:val>
                                        </p:tav>
                                        <p:tav tm="100000">
                                          <p:val>
                                            <p:strVal val="#ppt_h"/>
                                          </p:val>
                                        </p:tav>
                                      </p:tavLst>
                                    </p:anim>
                                    <p:anim calcmode="lin" valueType="num">
                                      <p:cBhvr>
                                        <p:cTn id="12" dur="1500" fill="hold"/>
                                        <p:tgtEl>
                                          <p:spTgt spid="14352"/>
                                        </p:tgtEl>
                                        <p:attrNameLst>
                                          <p:attrName>style.rotation</p:attrName>
                                        </p:attrNameLst>
                                      </p:cBhvr>
                                      <p:tavLst>
                                        <p:tav tm="0">
                                          <p:val>
                                            <p:fltVal val="360"/>
                                          </p:val>
                                        </p:tav>
                                        <p:tav tm="100000">
                                          <p:val>
                                            <p:fltVal val="0"/>
                                          </p:val>
                                        </p:tav>
                                      </p:tavLst>
                                    </p:anim>
                                    <p:animEffect transition="in" filter="fade">
                                      <p:cBhvr>
                                        <p:cTn id="13" dur="1500"/>
                                        <p:tgtEl>
                                          <p:spTgt spid="14352"/>
                                        </p:tgtEl>
                                      </p:cBhvr>
                                    </p:animEffect>
                                  </p:childTnLst>
                                </p:cTn>
                              </p:par>
                              <p:par>
                                <p:cTn id="14" presetID="40" presetClass="entr" presetSubtype="0" fill="hold" grpId="0" nodeType="withEffect">
                                  <p:stCondLst>
                                    <p:cond delay="0"/>
                                  </p:stCondLst>
                                  <p:iterate type="lt">
                                    <p:tmPct val="10000"/>
                                  </p:iterate>
                                  <p:childTnLst>
                                    <p:set>
                                      <p:cBhvr>
                                        <p:cTn id="15" dur="1" fill="hold">
                                          <p:stCondLst>
                                            <p:cond delay="0"/>
                                          </p:stCondLst>
                                        </p:cTn>
                                        <p:tgtEl>
                                          <p:spTgt spid="14"/>
                                        </p:tgtEl>
                                        <p:attrNameLst>
                                          <p:attrName>style.visibility</p:attrName>
                                        </p:attrNameLst>
                                      </p:cBhvr>
                                      <p:to>
                                        <p:strVal val="visible"/>
                                      </p:to>
                                    </p:set>
                                    <p:animEffect transition="in" filter="fade">
                                      <p:cBhvr>
                                        <p:cTn id="16" dur="750"/>
                                        <p:tgtEl>
                                          <p:spTgt spid="14"/>
                                        </p:tgtEl>
                                      </p:cBhvr>
                                    </p:animEffect>
                                    <p:anim calcmode="lin" valueType="num">
                                      <p:cBhvr>
                                        <p:cTn id="17" dur="750" fill="hold"/>
                                        <p:tgtEl>
                                          <p:spTgt spid="14"/>
                                        </p:tgtEl>
                                        <p:attrNameLst>
                                          <p:attrName>ppt_x</p:attrName>
                                        </p:attrNameLst>
                                      </p:cBhvr>
                                      <p:tavLst>
                                        <p:tav tm="0">
                                          <p:val>
                                            <p:strVal val="#ppt_x-.1"/>
                                          </p:val>
                                        </p:tav>
                                        <p:tav tm="100000">
                                          <p:val>
                                            <p:strVal val="#ppt_x"/>
                                          </p:val>
                                        </p:tav>
                                      </p:tavLst>
                                    </p:anim>
                                    <p:anim calcmode="lin" valueType="num">
                                      <p:cBhvr>
                                        <p:cTn id="18" dur="750" fill="hold"/>
                                        <p:tgtEl>
                                          <p:spTgt spid="14"/>
                                        </p:tgtEl>
                                        <p:attrNameLst>
                                          <p:attrName>ppt_y</p:attrName>
                                        </p:attrNameLst>
                                      </p:cBhvr>
                                      <p:tavLst>
                                        <p:tav tm="0">
                                          <p:val>
                                            <p:strVal val="#ppt_y"/>
                                          </p:val>
                                        </p:tav>
                                        <p:tav tm="100000">
                                          <p:val>
                                            <p:strVal val="#ppt_y"/>
                                          </p:val>
                                        </p:tav>
                                      </p:tavLst>
                                    </p:anim>
                                  </p:childTnLst>
                                </p:cTn>
                              </p:par>
                              <p:par>
                                <p:cTn id="19" presetID="40" presetClass="entr" presetSubtype="0" fill="hold" grpId="0" nodeType="withEffect">
                                  <p:stCondLst>
                                    <p:cond delay="0"/>
                                  </p:stCondLst>
                                  <p:iterate type="lt">
                                    <p:tmPct val="10000"/>
                                  </p:iterate>
                                  <p:childTnLst>
                                    <p:set>
                                      <p:cBhvr>
                                        <p:cTn id="20" dur="1" fill="hold">
                                          <p:stCondLst>
                                            <p:cond delay="0"/>
                                          </p:stCondLst>
                                        </p:cTn>
                                        <p:tgtEl>
                                          <p:spTgt spid="15"/>
                                        </p:tgtEl>
                                        <p:attrNameLst>
                                          <p:attrName>style.visibility</p:attrName>
                                        </p:attrNameLst>
                                      </p:cBhvr>
                                      <p:to>
                                        <p:strVal val="visible"/>
                                      </p:to>
                                    </p:set>
                                    <p:animEffect transition="in" filter="fade">
                                      <p:cBhvr>
                                        <p:cTn id="21" dur="750"/>
                                        <p:tgtEl>
                                          <p:spTgt spid="15"/>
                                        </p:tgtEl>
                                      </p:cBhvr>
                                    </p:animEffect>
                                    <p:anim calcmode="lin" valueType="num">
                                      <p:cBhvr>
                                        <p:cTn id="22" dur="750" fill="hold"/>
                                        <p:tgtEl>
                                          <p:spTgt spid="15"/>
                                        </p:tgtEl>
                                        <p:attrNameLst>
                                          <p:attrName>ppt_x</p:attrName>
                                        </p:attrNameLst>
                                      </p:cBhvr>
                                      <p:tavLst>
                                        <p:tav tm="0">
                                          <p:val>
                                            <p:strVal val="#ppt_x-.1"/>
                                          </p:val>
                                        </p:tav>
                                        <p:tav tm="100000">
                                          <p:val>
                                            <p:strVal val="#ppt_x"/>
                                          </p:val>
                                        </p:tav>
                                      </p:tavLst>
                                    </p:anim>
                                    <p:anim calcmode="lin" valueType="num">
                                      <p:cBhvr>
                                        <p:cTn id="23" dur="750" fill="hold"/>
                                        <p:tgtEl>
                                          <p:spTgt spid="15"/>
                                        </p:tgtEl>
                                        <p:attrNameLst>
                                          <p:attrName>ppt_y</p:attrName>
                                        </p:attrNameLst>
                                      </p:cBhvr>
                                      <p:tavLst>
                                        <p:tav tm="0">
                                          <p:val>
                                            <p:strVal val="#ppt_y"/>
                                          </p:val>
                                        </p:tav>
                                        <p:tav tm="100000">
                                          <p:val>
                                            <p:strVal val="#ppt_y"/>
                                          </p:val>
                                        </p:tav>
                                      </p:tavLst>
                                    </p:anim>
                                  </p:childTnLst>
                                </p:cTn>
                              </p:par>
                              <p:par>
                                <p:cTn id="24" presetID="4" presetClass="entr" presetSubtype="32" fill="hold" grpId="0"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ox(out)">
                                      <p:cBhvr>
                                        <p:cTn id="26" dur="1500"/>
                                        <p:tgtEl>
                                          <p:spTgt spid="16"/>
                                        </p:tgtEl>
                                      </p:cBhvr>
                                    </p:animEffect>
                                  </p:childTnLst>
                                </p:cTn>
                              </p:par>
                              <p:par>
                                <p:cTn id="27" presetID="49" presetClass="entr" presetSubtype="0" decel="100000" fill="hold" grpId="0" nodeType="withEffect">
                                  <p:stCondLst>
                                    <p:cond delay="0"/>
                                  </p:stCondLst>
                                  <p:iterate type="lt">
                                    <p:tmPct val="0"/>
                                  </p:iterate>
                                  <p:childTnLst>
                                    <p:set>
                                      <p:cBhvr>
                                        <p:cTn id="28" dur="1" fill="hold">
                                          <p:stCondLst>
                                            <p:cond delay="0"/>
                                          </p:stCondLst>
                                        </p:cTn>
                                        <p:tgtEl>
                                          <p:spTgt spid="17"/>
                                        </p:tgtEl>
                                        <p:attrNameLst>
                                          <p:attrName>style.visibility</p:attrName>
                                        </p:attrNameLst>
                                      </p:cBhvr>
                                      <p:to>
                                        <p:strVal val="visible"/>
                                      </p:to>
                                    </p:set>
                                    <p:anim calcmode="lin" valueType="num">
                                      <p:cBhvr>
                                        <p:cTn id="29" dur="1500" fill="hold"/>
                                        <p:tgtEl>
                                          <p:spTgt spid="17"/>
                                        </p:tgtEl>
                                        <p:attrNameLst>
                                          <p:attrName>ppt_w</p:attrName>
                                        </p:attrNameLst>
                                      </p:cBhvr>
                                      <p:tavLst>
                                        <p:tav tm="0">
                                          <p:val>
                                            <p:fltVal val="0"/>
                                          </p:val>
                                        </p:tav>
                                        <p:tav tm="100000">
                                          <p:val>
                                            <p:strVal val="#ppt_w"/>
                                          </p:val>
                                        </p:tav>
                                      </p:tavLst>
                                    </p:anim>
                                    <p:anim calcmode="lin" valueType="num">
                                      <p:cBhvr>
                                        <p:cTn id="30" dur="1500" fill="hold"/>
                                        <p:tgtEl>
                                          <p:spTgt spid="17"/>
                                        </p:tgtEl>
                                        <p:attrNameLst>
                                          <p:attrName>ppt_h</p:attrName>
                                        </p:attrNameLst>
                                      </p:cBhvr>
                                      <p:tavLst>
                                        <p:tav tm="0">
                                          <p:val>
                                            <p:fltVal val="0"/>
                                          </p:val>
                                        </p:tav>
                                        <p:tav tm="100000">
                                          <p:val>
                                            <p:strVal val="#ppt_h"/>
                                          </p:val>
                                        </p:tav>
                                      </p:tavLst>
                                    </p:anim>
                                    <p:anim calcmode="lin" valueType="num">
                                      <p:cBhvr>
                                        <p:cTn id="31" dur="1500" fill="hold"/>
                                        <p:tgtEl>
                                          <p:spTgt spid="17"/>
                                        </p:tgtEl>
                                        <p:attrNameLst>
                                          <p:attrName>style.rotation</p:attrName>
                                        </p:attrNameLst>
                                      </p:cBhvr>
                                      <p:tavLst>
                                        <p:tav tm="0">
                                          <p:val>
                                            <p:fltVal val="360"/>
                                          </p:val>
                                        </p:tav>
                                        <p:tav tm="100000">
                                          <p:val>
                                            <p:fltVal val="0"/>
                                          </p:val>
                                        </p:tav>
                                      </p:tavLst>
                                    </p:anim>
                                    <p:animEffect transition="in" filter="fade">
                                      <p:cBhvr>
                                        <p:cTn id="32" dur="1500"/>
                                        <p:tgtEl>
                                          <p:spTgt spid="17"/>
                                        </p:tgtEl>
                                      </p:cBhvr>
                                    </p:animEffect>
                                  </p:childTnLst>
                                </p:cTn>
                              </p:par>
                              <p:par>
                                <p:cTn id="33" presetID="9"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dissolve">
                                      <p:cBhvr>
                                        <p:cTn id="35" dur="1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1" grpId="0"/>
      <p:bldP spid="14352" grpId="0"/>
      <p:bldP spid="14" grpId="0"/>
      <p:bldP spid="15" grpId="0"/>
      <p:bldP spid="16"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5" name="AutoShape 19"/>
          <p:cNvSpPr>
            <a:spLocks noChangeArrowheads="1"/>
          </p:cNvSpPr>
          <p:nvPr/>
        </p:nvSpPr>
        <p:spPr bwMode="auto">
          <a:xfrm>
            <a:off x="3124200" y="381000"/>
            <a:ext cx="4833412" cy="1241425"/>
          </a:xfrm>
          <a:prstGeom prst="wedgeRoundRectCallout">
            <a:avLst>
              <a:gd name="adj1" fmla="val -69692"/>
              <a:gd name="adj2" fmla="val 16"/>
              <a:gd name="adj3" fmla="val 16667"/>
            </a:avLst>
          </a:prstGeom>
          <a:solidFill>
            <a:srgbClr val="FFFF00"/>
          </a:solidFill>
          <a:ln w="19050">
            <a:solidFill>
              <a:srgbClr val="CC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s-ES" sz="2800" b="1" dirty="0" smtClean="0">
                <a:latin typeface="Tempus Sans ITC" pitchFamily="82" charset="0"/>
              </a:rPr>
              <a:t>¿Qué pasará si no lo hago?</a:t>
            </a:r>
            <a:endParaRPr lang="en-US" sz="2800" b="1" dirty="0" smtClean="0">
              <a:latin typeface="Tempus Sans ITC" pitchFamily="82" charset="0"/>
            </a:endParaRPr>
          </a:p>
          <a:p>
            <a:pPr algn="ctr"/>
            <a:endParaRPr lang="en-US" sz="1000" b="1" dirty="0">
              <a:latin typeface="Tempus Sans ITC" pitchFamily="82" charset="0"/>
            </a:endParaRPr>
          </a:p>
          <a:p>
            <a:pPr algn="ctr"/>
            <a:r>
              <a:rPr lang="en-US" sz="2800" b="1" dirty="0" smtClean="0">
                <a:latin typeface="Tempus Sans ITC" pitchFamily="82" charset="0"/>
              </a:rPr>
              <a:t>What </a:t>
            </a:r>
            <a:r>
              <a:rPr lang="en-US" sz="2800" b="1" dirty="0">
                <a:latin typeface="Tempus Sans ITC" pitchFamily="82" charset="0"/>
              </a:rPr>
              <a:t>will </a:t>
            </a:r>
            <a:r>
              <a:rPr lang="en-US" sz="2800" b="1" dirty="0" smtClean="0">
                <a:latin typeface="Tempus Sans ITC" pitchFamily="82" charset="0"/>
              </a:rPr>
              <a:t>happen if </a:t>
            </a:r>
            <a:r>
              <a:rPr lang="en-US" sz="2800" b="1" dirty="0">
                <a:latin typeface="Tempus Sans ITC" pitchFamily="82" charset="0"/>
              </a:rPr>
              <a:t>I don’t?</a:t>
            </a:r>
          </a:p>
        </p:txBody>
      </p:sp>
      <p:sp>
        <p:nvSpPr>
          <p:cNvPr id="16" name="AutoShape 7"/>
          <p:cNvSpPr>
            <a:spLocks/>
          </p:cNvSpPr>
          <p:nvPr/>
        </p:nvSpPr>
        <p:spPr bwMode="auto">
          <a:xfrm>
            <a:off x="2983088" y="2590800"/>
            <a:ext cx="3831694" cy="931862"/>
          </a:xfrm>
          <a:prstGeom prst="borderCallout2">
            <a:avLst>
              <a:gd name="adj1" fmla="val 14343"/>
              <a:gd name="adj2" fmla="val 101111"/>
              <a:gd name="adj3" fmla="val 14343"/>
              <a:gd name="adj4" fmla="val 104931"/>
              <a:gd name="adj5" fmla="val 194420"/>
              <a:gd name="adj6" fmla="val 104798"/>
            </a:avLst>
          </a:prstGeom>
          <a:solidFill>
            <a:srgbClr val="993300"/>
          </a:solidFill>
          <a:ln w="190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s-CO" sz="2800" b="1" dirty="0" smtClean="0">
                <a:solidFill>
                  <a:schemeClr val="bg1"/>
                </a:solidFill>
                <a:latin typeface="Tempus Sans ITC" pitchFamily="82" charset="0"/>
              </a:rPr>
              <a:t>¿Por qué lo hizo?</a:t>
            </a:r>
            <a:endParaRPr lang="en-US" sz="2800" b="1" dirty="0" smtClean="0">
              <a:solidFill>
                <a:schemeClr val="bg1"/>
              </a:solidFill>
              <a:latin typeface="Tempus Sans ITC" pitchFamily="82" charset="0"/>
            </a:endParaRPr>
          </a:p>
          <a:p>
            <a:pPr algn="ctr"/>
            <a:r>
              <a:rPr lang="en-US" sz="2800" b="1" dirty="0" smtClean="0">
                <a:solidFill>
                  <a:schemeClr val="bg1"/>
                </a:solidFill>
                <a:latin typeface="Tempus Sans ITC" pitchFamily="82" charset="0"/>
              </a:rPr>
              <a:t>Why </a:t>
            </a:r>
            <a:r>
              <a:rPr lang="en-US" sz="2800" b="1" dirty="0">
                <a:solidFill>
                  <a:schemeClr val="bg1"/>
                </a:solidFill>
                <a:latin typeface="Tempus Sans ITC" pitchFamily="82" charset="0"/>
              </a:rPr>
              <a:t>did you do it? </a:t>
            </a:r>
            <a:endParaRPr lang="en-US" sz="2400" b="1" dirty="0">
              <a:solidFill>
                <a:schemeClr val="bg1"/>
              </a:solidFill>
              <a:latin typeface="Tempus Sans ITC" pitchFamily="82" charset="0"/>
            </a:endParaRP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140" y="0"/>
            <a:ext cx="2812746" cy="3962400"/>
          </a:xfrm>
          <a:prstGeom prst="rect">
            <a:avLst/>
          </a:prstGeom>
        </p:spPr>
      </p:pic>
      <p:pic>
        <p:nvPicPr>
          <p:cNvPr id="29699" name="Picture 3" descr="\\64BITPCCHURCH\SharedDocs\NT DEACONS KIDS &amp; BAPTISMS\DSC0631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78386" y="4191000"/>
            <a:ext cx="2065614" cy="253507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9" descr="https://fbcdn-sphotos-a.akamaihd.net/hphotos-ak-ash4/334387_107642842680208_1699968885_o.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37445" t="10953" r="38768" b="39530"/>
          <a:stretch/>
        </p:blipFill>
        <p:spPr bwMode="auto">
          <a:xfrm>
            <a:off x="5105400" y="4175646"/>
            <a:ext cx="1856096" cy="2565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1019414"/>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250" fill="hold"/>
                                        <p:tgtEl>
                                          <p:spTgt spid="16"/>
                                        </p:tgtEl>
                                        <p:attrNameLst>
                                          <p:attrName>ppt_w</p:attrName>
                                        </p:attrNameLst>
                                      </p:cBhvr>
                                      <p:tavLst>
                                        <p:tav tm="0">
                                          <p:val>
                                            <p:fltVal val="0"/>
                                          </p:val>
                                        </p:tav>
                                        <p:tav tm="100000">
                                          <p:val>
                                            <p:strVal val="#ppt_w"/>
                                          </p:val>
                                        </p:tav>
                                      </p:tavLst>
                                    </p:anim>
                                    <p:anim calcmode="lin" valueType="num">
                                      <p:cBhvr>
                                        <p:cTn id="8" dur="1250" fill="hold"/>
                                        <p:tgtEl>
                                          <p:spTgt spid="16"/>
                                        </p:tgtEl>
                                        <p:attrNameLst>
                                          <p:attrName>ppt_h</p:attrName>
                                        </p:attrNameLst>
                                      </p:cBhvr>
                                      <p:tavLst>
                                        <p:tav tm="0">
                                          <p:val>
                                            <p:fltVal val="0"/>
                                          </p:val>
                                        </p:tav>
                                        <p:tav tm="100000">
                                          <p:val>
                                            <p:strVal val="#ppt_h"/>
                                          </p:val>
                                        </p:tav>
                                      </p:tavLst>
                                    </p:anim>
                                    <p:animEffect transition="in" filter="fade">
                                      <p:cBhvr>
                                        <p:cTn id="9" dur="1250"/>
                                        <p:tgtEl>
                                          <p:spTgt spid="16"/>
                                        </p:tgtEl>
                                      </p:cBhvr>
                                    </p:animEffect>
                                  </p:childTnLst>
                                </p:cTn>
                              </p:par>
                              <p:par>
                                <p:cTn id="10" presetID="12" presetClass="entr" presetSubtype="8" fill="hold" nodeType="withEffect">
                                  <p:stCondLst>
                                    <p:cond delay="0"/>
                                  </p:stCondLst>
                                  <p:childTnLst>
                                    <p:set>
                                      <p:cBhvr>
                                        <p:cTn id="11" dur="1" fill="hold">
                                          <p:stCondLst>
                                            <p:cond delay="0"/>
                                          </p:stCondLst>
                                        </p:cTn>
                                        <p:tgtEl>
                                          <p:spTgt spid="29699"/>
                                        </p:tgtEl>
                                        <p:attrNameLst>
                                          <p:attrName>style.visibility</p:attrName>
                                        </p:attrNameLst>
                                      </p:cBhvr>
                                      <p:to>
                                        <p:strVal val="visible"/>
                                      </p:to>
                                    </p:set>
                                    <p:anim calcmode="lin" valueType="num">
                                      <p:cBhvr additive="base">
                                        <p:cTn id="12" dur="1250"/>
                                        <p:tgtEl>
                                          <p:spTgt spid="29699"/>
                                        </p:tgtEl>
                                        <p:attrNameLst>
                                          <p:attrName>ppt_x</p:attrName>
                                        </p:attrNameLst>
                                      </p:cBhvr>
                                      <p:tavLst>
                                        <p:tav tm="0">
                                          <p:val>
                                            <p:strVal val="#ppt_x-#ppt_w*1.125000"/>
                                          </p:val>
                                        </p:tav>
                                        <p:tav tm="100000">
                                          <p:val>
                                            <p:strVal val="#ppt_x"/>
                                          </p:val>
                                        </p:tav>
                                      </p:tavLst>
                                    </p:anim>
                                    <p:animEffect transition="in" filter="wipe(right)">
                                      <p:cBhvr>
                                        <p:cTn id="13" dur="1250"/>
                                        <p:tgtEl>
                                          <p:spTgt spid="29699"/>
                                        </p:tgtEl>
                                      </p:cBhvr>
                                    </p:animEffect>
                                  </p:childTnLst>
                                </p:cTn>
                              </p:par>
                              <p:par>
                                <p:cTn id="14" presetID="12" presetClass="entr" presetSubtype="2" fill="hold" nodeType="withEffect">
                                  <p:stCondLst>
                                    <p:cond delay="0"/>
                                  </p:stCondLst>
                                  <p:childTnLst>
                                    <p:set>
                                      <p:cBhvr>
                                        <p:cTn id="15" dur="1" fill="hold">
                                          <p:stCondLst>
                                            <p:cond delay="0"/>
                                          </p:stCondLst>
                                        </p:cTn>
                                        <p:tgtEl>
                                          <p:spTgt spid="21"/>
                                        </p:tgtEl>
                                        <p:attrNameLst>
                                          <p:attrName>style.visibility</p:attrName>
                                        </p:attrNameLst>
                                      </p:cBhvr>
                                      <p:to>
                                        <p:strVal val="visible"/>
                                      </p:to>
                                    </p:set>
                                    <p:anim calcmode="lin" valueType="num">
                                      <p:cBhvr additive="base">
                                        <p:cTn id="16" dur="1250"/>
                                        <p:tgtEl>
                                          <p:spTgt spid="21"/>
                                        </p:tgtEl>
                                        <p:attrNameLst>
                                          <p:attrName>ppt_x</p:attrName>
                                        </p:attrNameLst>
                                      </p:cBhvr>
                                      <p:tavLst>
                                        <p:tav tm="0">
                                          <p:val>
                                            <p:strVal val="#ppt_x+#ppt_w*1.125000"/>
                                          </p:val>
                                        </p:tav>
                                        <p:tav tm="100000">
                                          <p:val>
                                            <p:strVal val="#ppt_x"/>
                                          </p:val>
                                        </p:tav>
                                      </p:tavLst>
                                    </p:anim>
                                    <p:animEffect transition="in" filter="wipe(left)">
                                      <p:cBhvr>
                                        <p:cTn id="17" dur="125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8" fill="hold" grpId="0" nodeType="clickEffect">
                                  <p:stCondLst>
                                    <p:cond delay="0"/>
                                  </p:stCondLst>
                                  <p:childTnLst>
                                    <p:set>
                                      <p:cBhvr>
                                        <p:cTn id="21" dur="1" fill="hold">
                                          <p:stCondLst>
                                            <p:cond delay="0"/>
                                          </p:stCondLst>
                                        </p:cTn>
                                        <p:tgtEl>
                                          <p:spTgt spid="14355"/>
                                        </p:tgtEl>
                                        <p:attrNameLst>
                                          <p:attrName>style.visibility</p:attrName>
                                        </p:attrNameLst>
                                      </p:cBhvr>
                                      <p:to>
                                        <p:strVal val="visible"/>
                                      </p:to>
                                    </p:set>
                                    <p:animEffect transition="in" filter="wheel(8)">
                                      <p:cBhvr>
                                        <p:cTn id="22" dur="2000"/>
                                        <p:tgtEl>
                                          <p:spTgt spid="143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5" grpId="0" animBg="1"/>
      <p:bldP spid="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1" name="Text Box 13"/>
          <p:cNvSpPr txBox="1">
            <a:spLocks noChangeArrowheads="1"/>
          </p:cNvSpPr>
          <p:nvPr/>
        </p:nvSpPr>
        <p:spPr bwMode="auto">
          <a:xfrm>
            <a:off x="0" y="0"/>
            <a:ext cx="9067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3200" b="1" dirty="0" smtClean="0">
                <a:solidFill>
                  <a:srgbClr val="FFFF00"/>
                </a:solidFill>
                <a:latin typeface="Tempus Sans ITC" pitchFamily="82" charset="0"/>
              </a:rPr>
              <a:t>¿</a:t>
            </a:r>
            <a:r>
              <a:rPr lang="en-US" sz="3200" b="1" dirty="0" err="1" smtClean="0">
                <a:solidFill>
                  <a:srgbClr val="FFFF00"/>
                </a:solidFill>
                <a:latin typeface="Tempus Sans ITC" pitchFamily="82" charset="0"/>
              </a:rPr>
              <a:t>Qué</a:t>
            </a:r>
            <a:r>
              <a:rPr lang="en-US" sz="3200" b="1" dirty="0" smtClean="0">
                <a:solidFill>
                  <a:srgbClr val="FFFF00"/>
                </a:solidFill>
                <a:latin typeface="Tempus Sans ITC" pitchFamily="82" charset="0"/>
              </a:rPr>
              <a:t> </a:t>
            </a:r>
            <a:r>
              <a:rPr lang="en-US" sz="3200" b="1" dirty="0" err="1" smtClean="0">
                <a:solidFill>
                  <a:srgbClr val="FFFF00"/>
                </a:solidFill>
                <a:latin typeface="Tempus Sans ITC" pitchFamily="82" charset="0"/>
              </a:rPr>
              <a:t>aprendemos</a:t>
            </a:r>
            <a:r>
              <a:rPr lang="en-US" sz="3200" b="1" dirty="0" smtClean="0">
                <a:solidFill>
                  <a:srgbClr val="FFFF00"/>
                </a:solidFill>
                <a:latin typeface="Tempus Sans ITC" pitchFamily="82" charset="0"/>
              </a:rPr>
              <a:t>?			  What </a:t>
            </a:r>
            <a:r>
              <a:rPr lang="en-US" sz="3200" b="1" dirty="0">
                <a:solidFill>
                  <a:srgbClr val="FFFF00"/>
                </a:solidFill>
                <a:latin typeface="Tempus Sans ITC" pitchFamily="82" charset="0"/>
              </a:rPr>
              <a:t>do we learn?</a:t>
            </a:r>
          </a:p>
        </p:txBody>
      </p:sp>
      <p:sp>
        <p:nvSpPr>
          <p:cNvPr id="2063" name="Text Box 15"/>
          <p:cNvSpPr txBox="1">
            <a:spLocks noChangeArrowheads="1"/>
          </p:cNvSpPr>
          <p:nvPr/>
        </p:nvSpPr>
        <p:spPr bwMode="auto">
          <a:xfrm>
            <a:off x="5334000" y="577077"/>
            <a:ext cx="38100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b="1" dirty="0">
                <a:solidFill>
                  <a:srgbClr val="FFFF00"/>
                </a:solidFill>
                <a:latin typeface="Tempus Sans ITC" pitchFamily="82" charset="0"/>
              </a:rPr>
              <a:t>*</a:t>
            </a:r>
            <a:r>
              <a:rPr lang="en-US" sz="2200" b="1" dirty="0">
                <a:solidFill>
                  <a:schemeClr val="bg1"/>
                </a:solidFill>
                <a:latin typeface="Tempus Sans ITC" pitchFamily="82" charset="0"/>
              </a:rPr>
              <a:t>Disobedience </a:t>
            </a:r>
            <a:r>
              <a:rPr lang="en-US" sz="2200" b="1" dirty="0" smtClean="0">
                <a:solidFill>
                  <a:schemeClr val="bg1"/>
                </a:solidFill>
                <a:latin typeface="Tempus Sans ITC" pitchFamily="82" charset="0"/>
              </a:rPr>
              <a:t>never is okay</a:t>
            </a:r>
            <a:endParaRPr lang="en-US" sz="2200" b="1" dirty="0">
              <a:solidFill>
                <a:schemeClr val="bg1"/>
              </a:solidFill>
              <a:latin typeface="Tempus Sans ITC" pitchFamily="82" charset="0"/>
            </a:endParaRPr>
          </a:p>
        </p:txBody>
      </p:sp>
      <p:sp>
        <p:nvSpPr>
          <p:cNvPr id="2064" name="Text Box 16"/>
          <p:cNvSpPr txBox="1">
            <a:spLocks noChangeArrowheads="1"/>
          </p:cNvSpPr>
          <p:nvPr/>
        </p:nvSpPr>
        <p:spPr bwMode="auto">
          <a:xfrm>
            <a:off x="5334000" y="1219199"/>
            <a:ext cx="38100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b="1" dirty="0">
                <a:solidFill>
                  <a:srgbClr val="FFFF00"/>
                </a:solidFill>
                <a:latin typeface="Tempus Sans ITC" pitchFamily="82" charset="0"/>
              </a:rPr>
              <a:t>*</a:t>
            </a:r>
            <a:r>
              <a:rPr lang="en-US" sz="2200" b="1" dirty="0">
                <a:solidFill>
                  <a:schemeClr val="bg1"/>
                </a:solidFill>
                <a:latin typeface="Tempus Sans ITC" pitchFamily="82" charset="0"/>
              </a:rPr>
              <a:t>We must do it God’s </a:t>
            </a:r>
            <a:r>
              <a:rPr lang="en-US" sz="2200" b="1" dirty="0" smtClean="0">
                <a:solidFill>
                  <a:schemeClr val="bg1"/>
                </a:solidFill>
                <a:latin typeface="Tempus Sans ITC" pitchFamily="82" charset="0"/>
              </a:rPr>
              <a:t>way…</a:t>
            </a:r>
          </a:p>
          <a:p>
            <a:r>
              <a:rPr lang="en-US" sz="2200" b="1" dirty="0">
                <a:solidFill>
                  <a:schemeClr val="bg1"/>
                </a:solidFill>
                <a:latin typeface="Tempus Sans ITC" pitchFamily="82" charset="0"/>
              </a:rPr>
              <a:t> </a:t>
            </a:r>
            <a:r>
              <a:rPr lang="en-US" sz="2200" b="1" dirty="0" smtClean="0">
                <a:solidFill>
                  <a:schemeClr val="bg1"/>
                </a:solidFill>
                <a:latin typeface="Tempus Sans ITC" pitchFamily="82" charset="0"/>
              </a:rPr>
              <a:t>   or </a:t>
            </a:r>
            <a:r>
              <a:rPr lang="en-US" sz="2200" b="1" dirty="0">
                <a:solidFill>
                  <a:schemeClr val="bg1"/>
                </a:solidFill>
                <a:latin typeface="Tempus Sans ITC" pitchFamily="82" charset="0"/>
              </a:rPr>
              <a:t>else!.</a:t>
            </a:r>
          </a:p>
        </p:txBody>
      </p:sp>
      <p:sp>
        <p:nvSpPr>
          <p:cNvPr id="2065" name="Text Box 17"/>
          <p:cNvSpPr txBox="1">
            <a:spLocks noChangeArrowheads="1"/>
          </p:cNvSpPr>
          <p:nvPr/>
        </p:nvSpPr>
        <p:spPr bwMode="auto">
          <a:xfrm>
            <a:off x="5334000" y="2278615"/>
            <a:ext cx="38100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b="1" dirty="0">
                <a:solidFill>
                  <a:srgbClr val="FFFF00"/>
                </a:solidFill>
                <a:latin typeface="Tempus Sans ITC" pitchFamily="82" charset="0"/>
              </a:rPr>
              <a:t>*</a:t>
            </a:r>
            <a:r>
              <a:rPr lang="en-US" sz="2200" b="1" dirty="0">
                <a:solidFill>
                  <a:schemeClr val="bg1"/>
                </a:solidFill>
                <a:latin typeface="Tempus Sans ITC" pitchFamily="82" charset="0"/>
              </a:rPr>
              <a:t>The end does not justify the </a:t>
            </a:r>
            <a:endParaRPr lang="en-US" sz="2200" b="1" dirty="0" smtClean="0">
              <a:solidFill>
                <a:schemeClr val="bg1"/>
              </a:solidFill>
              <a:latin typeface="Tempus Sans ITC" pitchFamily="82" charset="0"/>
            </a:endParaRPr>
          </a:p>
          <a:p>
            <a:r>
              <a:rPr lang="en-US" sz="2200" b="1" dirty="0">
                <a:solidFill>
                  <a:schemeClr val="bg1"/>
                </a:solidFill>
                <a:latin typeface="Tempus Sans ITC" pitchFamily="82" charset="0"/>
              </a:rPr>
              <a:t> </a:t>
            </a:r>
            <a:r>
              <a:rPr lang="en-US" sz="2200" b="1" dirty="0" smtClean="0">
                <a:solidFill>
                  <a:schemeClr val="bg1"/>
                </a:solidFill>
                <a:latin typeface="Tempus Sans ITC" pitchFamily="82" charset="0"/>
              </a:rPr>
              <a:t>   means</a:t>
            </a:r>
            <a:r>
              <a:rPr lang="en-US" sz="2200" b="1" dirty="0">
                <a:solidFill>
                  <a:schemeClr val="bg1"/>
                </a:solidFill>
                <a:latin typeface="Tempus Sans ITC" pitchFamily="82" charset="0"/>
              </a:rPr>
              <a:t>.</a:t>
            </a:r>
          </a:p>
        </p:txBody>
      </p:sp>
      <p:sp>
        <p:nvSpPr>
          <p:cNvPr id="2066" name="Text Box 18"/>
          <p:cNvSpPr txBox="1">
            <a:spLocks noChangeArrowheads="1"/>
          </p:cNvSpPr>
          <p:nvPr/>
        </p:nvSpPr>
        <p:spPr bwMode="auto">
          <a:xfrm>
            <a:off x="5334000" y="3263895"/>
            <a:ext cx="38100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b="1" dirty="0">
                <a:solidFill>
                  <a:srgbClr val="FFFF00"/>
                </a:solidFill>
                <a:latin typeface="Tempus Sans ITC" pitchFamily="82" charset="0"/>
              </a:rPr>
              <a:t>*</a:t>
            </a:r>
            <a:r>
              <a:rPr lang="en-US" sz="2200" b="1" dirty="0">
                <a:solidFill>
                  <a:schemeClr val="bg1"/>
                </a:solidFill>
                <a:latin typeface="Tempus Sans ITC" pitchFamily="82" charset="0"/>
              </a:rPr>
              <a:t>Each person is accountable.</a:t>
            </a:r>
          </a:p>
        </p:txBody>
      </p:sp>
      <p:sp>
        <p:nvSpPr>
          <p:cNvPr id="2067" name="Text Box 19"/>
          <p:cNvSpPr txBox="1">
            <a:spLocks noChangeArrowheads="1"/>
          </p:cNvSpPr>
          <p:nvPr/>
        </p:nvSpPr>
        <p:spPr bwMode="auto">
          <a:xfrm>
            <a:off x="5334000" y="4004279"/>
            <a:ext cx="3810000" cy="1243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85000"/>
              </a:lnSpc>
            </a:pPr>
            <a:r>
              <a:rPr lang="en-US" sz="2200" b="1" dirty="0">
                <a:solidFill>
                  <a:srgbClr val="FFFF00"/>
                </a:solidFill>
                <a:latin typeface="Tempus Sans ITC" pitchFamily="82" charset="0"/>
              </a:rPr>
              <a:t>*</a:t>
            </a:r>
            <a:r>
              <a:rPr lang="en-US" sz="2200" b="1" dirty="0">
                <a:solidFill>
                  <a:schemeClr val="bg1"/>
                </a:solidFill>
                <a:latin typeface="Tempus Sans ITC" pitchFamily="82" charset="0"/>
              </a:rPr>
              <a:t>When God </a:t>
            </a:r>
            <a:r>
              <a:rPr lang="en-US" sz="2200" b="1" dirty="0" smtClean="0">
                <a:solidFill>
                  <a:schemeClr val="bg1"/>
                </a:solidFill>
                <a:latin typeface="Tempus Sans ITC" pitchFamily="82" charset="0"/>
              </a:rPr>
              <a:t>reveals </a:t>
            </a:r>
            <a:r>
              <a:rPr lang="en-US" sz="2200" b="1" dirty="0">
                <a:solidFill>
                  <a:schemeClr val="bg1"/>
                </a:solidFill>
                <a:latin typeface="Tempus Sans ITC" pitchFamily="82" charset="0"/>
              </a:rPr>
              <a:t>His will on </a:t>
            </a:r>
            <a:endParaRPr lang="en-US" sz="2200" b="1" dirty="0" smtClean="0">
              <a:solidFill>
                <a:schemeClr val="bg1"/>
              </a:solidFill>
              <a:latin typeface="Tempus Sans ITC" pitchFamily="82" charset="0"/>
            </a:endParaRPr>
          </a:p>
          <a:p>
            <a:pPr>
              <a:lnSpc>
                <a:spcPct val="85000"/>
              </a:lnSpc>
            </a:pPr>
            <a:r>
              <a:rPr lang="en-US" sz="2200" b="1" dirty="0">
                <a:solidFill>
                  <a:schemeClr val="bg1"/>
                </a:solidFill>
                <a:latin typeface="Tempus Sans ITC" pitchFamily="82" charset="0"/>
              </a:rPr>
              <a:t> </a:t>
            </a:r>
            <a:r>
              <a:rPr lang="en-US" sz="2200" b="1" dirty="0" smtClean="0">
                <a:solidFill>
                  <a:schemeClr val="bg1"/>
                </a:solidFill>
                <a:latin typeface="Tempus Sans ITC" pitchFamily="82" charset="0"/>
              </a:rPr>
              <a:t> a matter</a:t>
            </a:r>
            <a:r>
              <a:rPr lang="en-US" sz="2200" b="1" dirty="0">
                <a:solidFill>
                  <a:schemeClr val="bg1"/>
                </a:solidFill>
                <a:latin typeface="Tempus Sans ITC" pitchFamily="82" charset="0"/>
              </a:rPr>
              <a:t>, we must do exactly </a:t>
            </a:r>
            <a:endParaRPr lang="en-US" sz="2200" b="1" dirty="0" smtClean="0">
              <a:solidFill>
                <a:schemeClr val="bg1"/>
              </a:solidFill>
              <a:latin typeface="Tempus Sans ITC" pitchFamily="82" charset="0"/>
            </a:endParaRPr>
          </a:p>
          <a:p>
            <a:pPr>
              <a:lnSpc>
                <a:spcPct val="85000"/>
              </a:lnSpc>
            </a:pPr>
            <a:r>
              <a:rPr lang="en-US" sz="2200" b="1" dirty="0">
                <a:solidFill>
                  <a:schemeClr val="bg1"/>
                </a:solidFill>
                <a:latin typeface="Tempus Sans ITC" pitchFamily="82" charset="0"/>
              </a:rPr>
              <a:t> </a:t>
            </a:r>
            <a:r>
              <a:rPr lang="en-US" sz="2200" b="1" dirty="0" smtClean="0">
                <a:solidFill>
                  <a:schemeClr val="bg1"/>
                </a:solidFill>
                <a:latin typeface="Tempus Sans ITC" pitchFamily="82" charset="0"/>
              </a:rPr>
              <a:t> what </a:t>
            </a:r>
            <a:r>
              <a:rPr lang="en-US" sz="2200" b="1" dirty="0">
                <a:solidFill>
                  <a:schemeClr val="bg1"/>
                </a:solidFill>
                <a:latin typeface="Tempus Sans ITC" pitchFamily="82" charset="0"/>
              </a:rPr>
              <a:t>He </a:t>
            </a:r>
            <a:r>
              <a:rPr lang="en-US" sz="2200" b="1" dirty="0" smtClean="0">
                <a:solidFill>
                  <a:schemeClr val="bg1"/>
                </a:solidFill>
                <a:latin typeface="Tempus Sans ITC" pitchFamily="82" charset="0"/>
              </a:rPr>
              <a:t>says </a:t>
            </a:r>
            <a:r>
              <a:rPr lang="en-US" sz="2200" b="1" dirty="0">
                <a:solidFill>
                  <a:schemeClr val="bg1"/>
                </a:solidFill>
                <a:latin typeface="Tempus Sans ITC" pitchFamily="82" charset="0"/>
              </a:rPr>
              <a:t>or suffer </a:t>
            </a:r>
            <a:r>
              <a:rPr lang="en-US" sz="2200" b="1" dirty="0" smtClean="0">
                <a:solidFill>
                  <a:schemeClr val="bg1"/>
                </a:solidFill>
                <a:latin typeface="Tempus Sans ITC" pitchFamily="82" charset="0"/>
              </a:rPr>
              <a:t>the </a:t>
            </a:r>
          </a:p>
          <a:p>
            <a:pPr>
              <a:lnSpc>
                <a:spcPct val="85000"/>
              </a:lnSpc>
            </a:pPr>
            <a:r>
              <a:rPr lang="en-US" sz="2200" b="1" dirty="0">
                <a:solidFill>
                  <a:schemeClr val="bg1"/>
                </a:solidFill>
                <a:latin typeface="Tempus Sans ITC" pitchFamily="82" charset="0"/>
              </a:rPr>
              <a:t> </a:t>
            </a:r>
            <a:r>
              <a:rPr lang="en-US" sz="2200" b="1" dirty="0" smtClean="0">
                <a:solidFill>
                  <a:schemeClr val="bg1"/>
                </a:solidFill>
                <a:latin typeface="Tempus Sans ITC" pitchFamily="82" charset="0"/>
              </a:rPr>
              <a:t> consequences.</a:t>
            </a:r>
            <a:endParaRPr lang="en-US" sz="2200" b="1" dirty="0">
              <a:solidFill>
                <a:schemeClr val="bg1"/>
              </a:solidFill>
              <a:latin typeface="Tempus Sans ITC" pitchFamily="82" charset="0"/>
            </a:endParaRPr>
          </a:p>
        </p:txBody>
      </p:sp>
      <p:sp>
        <p:nvSpPr>
          <p:cNvPr id="2069" name="Text Box 21"/>
          <p:cNvSpPr txBox="1">
            <a:spLocks noChangeArrowheads="1"/>
          </p:cNvSpPr>
          <p:nvPr/>
        </p:nvSpPr>
        <p:spPr bwMode="auto">
          <a:xfrm>
            <a:off x="5334000" y="5527112"/>
            <a:ext cx="3823648" cy="6805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85000"/>
              </a:lnSpc>
            </a:pPr>
            <a:r>
              <a:rPr lang="en-US" sz="2200" b="1" dirty="0">
                <a:solidFill>
                  <a:srgbClr val="FFFF00"/>
                </a:solidFill>
                <a:latin typeface="Tempus Sans ITC" pitchFamily="82" charset="0"/>
              </a:rPr>
              <a:t>*</a:t>
            </a:r>
            <a:r>
              <a:rPr lang="en-US" sz="2200" b="1" dirty="0">
                <a:solidFill>
                  <a:schemeClr val="bg1"/>
                </a:solidFill>
                <a:latin typeface="Tempus Sans ITC" pitchFamily="82" charset="0"/>
              </a:rPr>
              <a:t>Don’t try to improve on what</a:t>
            </a:r>
          </a:p>
          <a:p>
            <a:pPr>
              <a:lnSpc>
                <a:spcPct val="85000"/>
              </a:lnSpc>
            </a:pPr>
            <a:r>
              <a:rPr lang="en-US" sz="2200" b="1" dirty="0">
                <a:solidFill>
                  <a:schemeClr val="bg1"/>
                </a:solidFill>
                <a:latin typeface="Tempus Sans ITC" pitchFamily="82" charset="0"/>
              </a:rPr>
              <a:t> </a:t>
            </a:r>
            <a:r>
              <a:rPr lang="en-US" sz="2200" b="1" dirty="0" smtClean="0">
                <a:solidFill>
                  <a:schemeClr val="bg1"/>
                </a:solidFill>
                <a:latin typeface="Tempus Sans ITC" pitchFamily="82" charset="0"/>
              </a:rPr>
              <a:t>God </a:t>
            </a:r>
            <a:r>
              <a:rPr lang="en-US" sz="2200" b="1" dirty="0">
                <a:solidFill>
                  <a:schemeClr val="bg1"/>
                </a:solidFill>
                <a:latin typeface="Tempus Sans ITC" pitchFamily="82" charset="0"/>
              </a:rPr>
              <a:t>has said…it won’t work!</a:t>
            </a:r>
          </a:p>
        </p:txBody>
      </p:sp>
      <p:sp>
        <p:nvSpPr>
          <p:cNvPr id="14" name="Text Box 15"/>
          <p:cNvSpPr txBox="1">
            <a:spLocks noChangeArrowheads="1"/>
          </p:cNvSpPr>
          <p:nvPr/>
        </p:nvSpPr>
        <p:spPr bwMode="auto">
          <a:xfrm>
            <a:off x="-13648" y="577078"/>
            <a:ext cx="41910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b="1" dirty="0" smtClean="0">
                <a:solidFill>
                  <a:srgbClr val="FFFF00"/>
                </a:solidFill>
                <a:latin typeface="Tempus Sans ITC" pitchFamily="82" charset="0"/>
              </a:rPr>
              <a:t>*</a:t>
            </a:r>
            <a:r>
              <a:rPr lang="es-ES" sz="2200" b="1" dirty="0" smtClean="0">
                <a:solidFill>
                  <a:schemeClr val="bg1"/>
                </a:solidFill>
                <a:latin typeface="Tempus Sans ITC" pitchFamily="82" charset="0"/>
              </a:rPr>
              <a:t>La desobediencia nunca </a:t>
            </a:r>
            <a:r>
              <a:rPr lang="es-ES" sz="2200" b="1" dirty="0" err="1" smtClean="0">
                <a:solidFill>
                  <a:schemeClr val="bg1"/>
                </a:solidFill>
                <a:latin typeface="Tempus Sans ITC" pitchFamily="82" charset="0"/>
              </a:rPr>
              <a:t>est</a:t>
            </a:r>
            <a:r>
              <a:rPr lang="es-CO" sz="2200" b="1" dirty="0">
                <a:solidFill>
                  <a:schemeClr val="bg1"/>
                </a:solidFill>
                <a:latin typeface="Tempus Sans ITC" pitchFamily="82" charset="0"/>
              </a:rPr>
              <a:t>á</a:t>
            </a:r>
            <a:r>
              <a:rPr lang="es-ES" sz="2200" b="1" dirty="0" smtClean="0">
                <a:solidFill>
                  <a:schemeClr val="bg1"/>
                </a:solidFill>
                <a:latin typeface="Tempus Sans ITC" pitchFamily="82" charset="0"/>
              </a:rPr>
              <a:t> bien</a:t>
            </a:r>
            <a:endParaRPr lang="en-US" sz="2200" b="1" dirty="0">
              <a:solidFill>
                <a:schemeClr val="bg1"/>
              </a:solidFill>
              <a:latin typeface="Tempus Sans ITC" pitchFamily="82" charset="0"/>
            </a:endParaRPr>
          </a:p>
        </p:txBody>
      </p:sp>
      <p:sp>
        <p:nvSpPr>
          <p:cNvPr id="15" name="Text Box 16"/>
          <p:cNvSpPr txBox="1">
            <a:spLocks noChangeArrowheads="1"/>
          </p:cNvSpPr>
          <p:nvPr/>
        </p:nvSpPr>
        <p:spPr bwMode="auto">
          <a:xfrm>
            <a:off x="28433" y="1219200"/>
            <a:ext cx="41910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b="1" dirty="0" smtClean="0">
                <a:solidFill>
                  <a:srgbClr val="FFFF00"/>
                </a:solidFill>
                <a:latin typeface="Tempus Sans ITC" pitchFamily="82" charset="0"/>
              </a:rPr>
              <a:t>*</a:t>
            </a:r>
            <a:r>
              <a:rPr lang="es-ES" sz="2200" b="1" dirty="0" smtClean="0">
                <a:solidFill>
                  <a:schemeClr val="bg1"/>
                </a:solidFill>
                <a:latin typeface="Tempus Sans ITC" pitchFamily="82" charset="0"/>
              </a:rPr>
              <a:t>Debemos hacerlo cómo Dios </a:t>
            </a:r>
          </a:p>
          <a:p>
            <a:r>
              <a:rPr lang="es-ES" sz="2200" b="1" dirty="0">
                <a:solidFill>
                  <a:schemeClr val="bg1"/>
                </a:solidFill>
                <a:latin typeface="Tempus Sans ITC" pitchFamily="82" charset="0"/>
              </a:rPr>
              <a:t> </a:t>
            </a:r>
            <a:r>
              <a:rPr lang="es-ES" sz="2200" b="1" dirty="0" smtClean="0">
                <a:solidFill>
                  <a:schemeClr val="bg1"/>
                </a:solidFill>
                <a:latin typeface="Tempus Sans ITC" pitchFamily="82" charset="0"/>
              </a:rPr>
              <a:t>  quiere… ¡o pagar el precio!</a:t>
            </a:r>
            <a:endParaRPr lang="en-US" sz="2200" b="1" dirty="0">
              <a:solidFill>
                <a:schemeClr val="bg1"/>
              </a:solidFill>
              <a:latin typeface="Tempus Sans ITC" pitchFamily="82" charset="0"/>
            </a:endParaRPr>
          </a:p>
        </p:txBody>
      </p:sp>
      <p:sp>
        <p:nvSpPr>
          <p:cNvPr id="16" name="Text Box 17"/>
          <p:cNvSpPr txBox="1">
            <a:spLocks noChangeArrowheads="1"/>
          </p:cNvSpPr>
          <p:nvPr/>
        </p:nvSpPr>
        <p:spPr bwMode="auto">
          <a:xfrm>
            <a:off x="10236" y="2278616"/>
            <a:ext cx="41910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s-ES" sz="2200" b="1" dirty="0">
                <a:solidFill>
                  <a:srgbClr val="FFFF00"/>
                </a:solidFill>
                <a:latin typeface="Tempus Sans ITC" pitchFamily="82" charset="0"/>
              </a:rPr>
              <a:t>*</a:t>
            </a:r>
            <a:r>
              <a:rPr lang="es-ES" sz="2200" b="1" dirty="0" smtClean="0">
                <a:solidFill>
                  <a:schemeClr val="bg1"/>
                </a:solidFill>
                <a:latin typeface="Tempus Sans ITC" pitchFamily="82" charset="0"/>
              </a:rPr>
              <a:t>El resultado no justifica los </a:t>
            </a:r>
          </a:p>
          <a:p>
            <a:r>
              <a:rPr lang="es-ES" sz="2200" b="1" dirty="0" smtClean="0">
                <a:solidFill>
                  <a:schemeClr val="bg1"/>
                </a:solidFill>
                <a:latin typeface="Tempus Sans ITC" pitchFamily="82" charset="0"/>
              </a:rPr>
              <a:t>    medios.</a:t>
            </a:r>
            <a:endParaRPr lang="en-US" sz="2200" b="1" dirty="0">
              <a:solidFill>
                <a:schemeClr val="bg1"/>
              </a:solidFill>
              <a:latin typeface="Tempus Sans ITC" pitchFamily="82" charset="0"/>
            </a:endParaRPr>
          </a:p>
        </p:txBody>
      </p:sp>
      <p:sp>
        <p:nvSpPr>
          <p:cNvPr id="17" name="Text Box 18"/>
          <p:cNvSpPr txBox="1">
            <a:spLocks noChangeArrowheads="1"/>
          </p:cNvSpPr>
          <p:nvPr/>
        </p:nvSpPr>
        <p:spPr bwMode="auto">
          <a:xfrm>
            <a:off x="-63690" y="3238480"/>
            <a:ext cx="41910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b="1" dirty="0" smtClean="0">
                <a:solidFill>
                  <a:srgbClr val="FFFF00"/>
                </a:solidFill>
                <a:latin typeface="Tempus Sans ITC" pitchFamily="82" charset="0"/>
              </a:rPr>
              <a:t>*</a:t>
            </a:r>
            <a:r>
              <a:rPr lang="es-ES" sz="2200" b="1" dirty="0" smtClean="0">
                <a:solidFill>
                  <a:schemeClr val="bg1"/>
                </a:solidFill>
                <a:latin typeface="Tempus Sans ITC" pitchFamily="82" charset="0"/>
              </a:rPr>
              <a:t>Cada persona debe dar la cuenta.</a:t>
            </a:r>
            <a:endParaRPr lang="en-US" sz="2200" b="1" dirty="0">
              <a:solidFill>
                <a:schemeClr val="bg1"/>
              </a:solidFill>
              <a:latin typeface="Tempus Sans ITC" pitchFamily="82" charset="0"/>
            </a:endParaRPr>
          </a:p>
        </p:txBody>
      </p:sp>
      <p:sp>
        <p:nvSpPr>
          <p:cNvPr id="18" name="Text Box 19"/>
          <p:cNvSpPr txBox="1">
            <a:spLocks noChangeArrowheads="1"/>
          </p:cNvSpPr>
          <p:nvPr/>
        </p:nvSpPr>
        <p:spPr bwMode="auto">
          <a:xfrm>
            <a:off x="-13648" y="3889959"/>
            <a:ext cx="4191000" cy="125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85000"/>
              </a:lnSpc>
            </a:pPr>
            <a:r>
              <a:rPr lang="en-US" sz="2200" b="1" dirty="0" smtClean="0">
                <a:solidFill>
                  <a:srgbClr val="FFFF00"/>
                </a:solidFill>
                <a:latin typeface="Tempus Sans ITC" pitchFamily="82" charset="0"/>
              </a:rPr>
              <a:t>*</a:t>
            </a:r>
            <a:r>
              <a:rPr lang="es-ES" sz="2200" b="1" dirty="0" smtClean="0">
                <a:solidFill>
                  <a:schemeClr val="bg1"/>
                </a:solidFill>
                <a:latin typeface="Tempus Sans ITC" pitchFamily="82" charset="0"/>
              </a:rPr>
              <a:t>Cuando Dios revela Su voluntad </a:t>
            </a:r>
          </a:p>
          <a:p>
            <a:pPr>
              <a:lnSpc>
                <a:spcPct val="85000"/>
              </a:lnSpc>
            </a:pPr>
            <a:r>
              <a:rPr lang="es-ES" sz="2200" b="1" dirty="0">
                <a:solidFill>
                  <a:schemeClr val="bg1"/>
                </a:solidFill>
                <a:latin typeface="Tempus Sans ITC" pitchFamily="82" charset="0"/>
              </a:rPr>
              <a:t> </a:t>
            </a:r>
            <a:r>
              <a:rPr lang="es-ES" sz="2200" b="1" dirty="0" smtClean="0">
                <a:solidFill>
                  <a:schemeClr val="bg1"/>
                </a:solidFill>
                <a:latin typeface="Tempus Sans ITC" pitchFamily="82" charset="0"/>
              </a:rPr>
              <a:t>  sobre algo, debemos hacer </a:t>
            </a:r>
          </a:p>
          <a:p>
            <a:pPr>
              <a:lnSpc>
                <a:spcPct val="85000"/>
              </a:lnSpc>
            </a:pPr>
            <a:r>
              <a:rPr lang="es-ES" sz="2200" b="1" dirty="0">
                <a:solidFill>
                  <a:schemeClr val="bg1"/>
                </a:solidFill>
                <a:latin typeface="Tempus Sans ITC" pitchFamily="82" charset="0"/>
              </a:rPr>
              <a:t> </a:t>
            </a:r>
            <a:r>
              <a:rPr lang="es-ES" sz="2200" b="1" dirty="0" smtClean="0">
                <a:solidFill>
                  <a:schemeClr val="bg1"/>
                </a:solidFill>
                <a:latin typeface="Tempus Sans ITC" pitchFamily="82" charset="0"/>
              </a:rPr>
              <a:t>  exactamente lo que Él dice o </a:t>
            </a:r>
          </a:p>
          <a:p>
            <a:pPr>
              <a:lnSpc>
                <a:spcPct val="85000"/>
              </a:lnSpc>
            </a:pPr>
            <a:r>
              <a:rPr lang="es-ES" sz="2200" b="1" dirty="0">
                <a:solidFill>
                  <a:schemeClr val="bg1"/>
                </a:solidFill>
                <a:latin typeface="Tempus Sans ITC" pitchFamily="82" charset="0"/>
              </a:rPr>
              <a:t> </a:t>
            </a:r>
            <a:r>
              <a:rPr lang="es-ES" sz="2200" b="1" dirty="0" smtClean="0">
                <a:solidFill>
                  <a:schemeClr val="bg1"/>
                </a:solidFill>
                <a:latin typeface="Tempus Sans ITC" pitchFamily="82" charset="0"/>
              </a:rPr>
              <a:t>  sufrir las consecuencias.</a:t>
            </a:r>
            <a:endParaRPr lang="en-US" sz="2200" b="1" dirty="0">
              <a:solidFill>
                <a:schemeClr val="bg1"/>
              </a:solidFill>
              <a:latin typeface="Tempus Sans ITC" pitchFamily="82" charset="0"/>
            </a:endParaRPr>
          </a:p>
        </p:txBody>
      </p:sp>
      <p:sp>
        <p:nvSpPr>
          <p:cNvPr id="19" name="Text Box 21"/>
          <p:cNvSpPr txBox="1">
            <a:spLocks noChangeArrowheads="1"/>
          </p:cNvSpPr>
          <p:nvPr/>
        </p:nvSpPr>
        <p:spPr bwMode="auto">
          <a:xfrm>
            <a:off x="0" y="5412792"/>
            <a:ext cx="4191000" cy="6805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85000"/>
              </a:lnSpc>
            </a:pPr>
            <a:r>
              <a:rPr lang="en-US" sz="2200" b="1" dirty="0" smtClean="0">
                <a:solidFill>
                  <a:srgbClr val="FFFF00"/>
                </a:solidFill>
                <a:latin typeface="Tempus Sans ITC" pitchFamily="82" charset="0"/>
              </a:rPr>
              <a:t>*</a:t>
            </a:r>
            <a:r>
              <a:rPr lang="es-ES" sz="2200" b="1" dirty="0" smtClean="0">
                <a:solidFill>
                  <a:schemeClr val="bg1"/>
                </a:solidFill>
                <a:latin typeface="Tempus Sans ITC" pitchFamily="82" charset="0"/>
              </a:rPr>
              <a:t>No trate de mejorar qué Dios</a:t>
            </a:r>
          </a:p>
          <a:p>
            <a:pPr>
              <a:lnSpc>
                <a:spcPct val="85000"/>
              </a:lnSpc>
            </a:pPr>
            <a:r>
              <a:rPr lang="es-ES" sz="2200" b="1" dirty="0" smtClean="0">
                <a:solidFill>
                  <a:schemeClr val="bg1"/>
                </a:solidFill>
                <a:latin typeface="Tempus Sans ITC" pitchFamily="82" charset="0"/>
              </a:rPr>
              <a:t> </a:t>
            </a:r>
            <a:r>
              <a:rPr lang="es-ES" sz="2200" b="1" dirty="0">
                <a:solidFill>
                  <a:schemeClr val="bg1"/>
                </a:solidFill>
                <a:latin typeface="Tempus Sans ITC" pitchFamily="82" charset="0"/>
              </a:rPr>
              <a:t> </a:t>
            </a:r>
            <a:r>
              <a:rPr lang="es-ES" sz="2200" b="1" dirty="0" smtClean="0">
                <a:solidFill>
                  <a:schemeClr val="bg1"/>
                </a:solidFill>
                <a:latin typeface="Tempus Sans ITC" pitchFamily="82" charset="0"/>
              </a:rPr>
              <a:t> ha dicho…¡no sirve!</a:t>
            </a:r>
            <a:endParaRPr lang="en-US" sz="2200" b="1" dirty="0">
              <a:solidFill>
                <a:schemeClr val="bg1"/>
              </a:solidFill>
              <a:latin typeface="Tempus Sans ITC" pitchFamily="82"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33800" y="292387"/>
            <a:ext cx="1600200" cy="2531351"/>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1250"/>
                                        <p:tgtEl>
                                          <p:spTgt spid="1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063"/>
                                        </p:tgtEl>
                                        <p:attrNameLst>
                                          <p:attrName>style.visibility</p:attrName>
                                        </p:attrNameLst>
                                      </p:cBhvr>
                                      <p:to>
                                        <p:strVal val="visible"/>
                                      </p:to>
                                    </p:set>
                                    <p:animEffect transition="in" filter="dissolve">
                                      <p:cBhvr>
                                        <p:cTn id="10" dur="1250"/>
                                        <p:tgtEl>
                                          <p:spTgt spid="206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iterate type="wd">
                                    <p:tmPct val="2000"/>
                                  </p:iterate>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1250"/>
                                        <p:tgtEl>
                                          <p:spTgt spid="15"/>
                                        </p:tgtEl>
                                      </p:cBhvr>
                                    </p:animEffect>
                                  </p:childTnLst>
                                </p:cTn>
                              </p:par>
                              <p:par>
                                <p:cTn id="16" presetID="14" presetClass="entr" presetSubtype="10" fill="hold" grpId="0" nodeType="withEffect">
                                  <p:stCondLst>
                                    <p:cond delay="0"/>
                                  </p:stCondLst>
                                  <p:iterate type="wd">
                                    <p:tmPct val="2000"/>
                                  </p:iterate>
                                  <p:childTnLst>
                                    <p:set>
                                      <p:cBhvr>
                                        <p:cTn id="17" dur="1" fill="hold">
                                          <p:stCondLst>
                                            <p:cond delay="0"/>
                                          </p:stCondLst>
                                        </p:cTn>
                                        <p:tgtEl>
                                          <p:spTgt spid="2064"/>
                                        </p:tgtEl>
                                        <p:attrNameLst>
                                          <p:attrName>style.visibility</p:attrName>
                                        </p:attrNameLst>
                                      </p:cBhvr>
                                      <p:to>
                                        <p:strVal val="visible"/>
                                      </p:to>
                                    </p:set>
                                    <p:animEffect transition="in" filter="randombar(horizontal)">
                                      <p:cBhvr>
                                        <p:cTn id="18" dur="1250"/>
                                        <p:tgtEl>
                                          <p:spTgt spid="2064"/>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dissolve">
                                      <p:cBhvr>
                                        <p:cTn id="23" dur="1250"/>
                                        <p:tgtEl>
                                          <p:spTgt spid="16"/>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2065"/>
                                        </p:tgtEl>
                                        <p:attrNameLst>
                                          <p:attrName>style.visibility</p:attrName>
                                        </p:attrNameLst>
                                      </p:cBhvr>
                                      <p:to>
                                        <p:strVal val="visible"/>
                                      </p:to>
                                    </p:set>
                                    <p:animEffect transition="in" filter="dissolve">
                                      <p:cBhvr>
                                        <p:cTn id="26" dur="1250"/>
                                        <p:tgtEl>
                                          <p:spTgt spid="2065"/>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37" fill="hold" grpId="0" nodeType="clickEffect">
                                  <p:stCondLst>
                                    <p:cond delay="0"/>
                                  </p:stCondLst>
                                  <p:iterate type="wd">
                                    <p:tmPct val="2000"/>
                                  </p:iterate>
                                  <p:childTnLst>
                                    <p:set>
                                      <p:cBhvr>
                                        <p:cTn id="30" dur="1" fill="hold">
                                          <p:stCondLst>
                                            <p:cond delay="0"/>
                                          </p:stCondLst>
                                        </p:cTn>
                                        <p:tgtEl>
                                          <p:spTgt spid="17"/>
                                        </p:tgtEl>
                                        <p:attrNameLst>
                                          <p:attrName>style.visibility</p:attrName>
                                        </p:attrNameLst>
                                      </p:cBhvr>
                                      <p:to>
                                        <p:strVal val="visible"/>
                                      </p:to>
                                    </p:set>
                                    <p:animEffect transition="in" filter="barn(outVertical)">
                                      <p:cBhvr>
                                        <p:cTn id="31" dur="1250"/>
                                        <p:tgtEl>
                                          <p:spTgt spid="17"/>
                                        </p:tgtEl>
                                      </p:cBhvr>
                                    </p:animEffect>
                                  </p:childTnLst>
                                </p:cTn>
                              </p:par>
                              <p:par>
                                <p:cTn id="32" presetID="16" presetClass="entr" presetSubtype="37" fill="hold" grpId="0" nodeType="withEffect">
                                  <p:stCondLst>
                                    <p:cond delay="0"/>
                                  </p:stCondLst>
                                  <p:iterate type="wd">
                                    <p:tmPct val="2000"/>
                                  </p:iterate>
                                  <p:childTnLst>
                                    <p:set>
                                      <p:cBhvr>
                                        <p:cTn id="33" dur="1" fill="hold">
                                          <p:stCondLst>
                                            <p:cond delay="0"/>
                                          </p:stCondLst>
                                        </p:cTn>
                                        <p:tgtEl>
                                          <p:spTgt spid="2066"/>
                                        </p:tgtEl>
                                        <p:attrNameLst>
                                          <p:attrName>style.visibility</p:attrName>
                                        </p:attrNameLst>
                                      </p:cBhvr>
                                      <p:to>
                                        <p:strVal val="visible"/>
                                      </p:to>
                                    </p:set>
                                    <p:animEffect transition="in" filter="barn(outVertical)">
                                      <p:cBhvr>
                                        <p:cTn id="34" dur="1250"/>
                                        <p:tgtEl>
                                          <p:spTgt spid="2066"/>
                                        </p:tgtEl>
                                      </p:cBhvr>
                                    </p:animEffect>
                                  </p:childTnLst>
                                </p:cTn>
                              </p:par>
                            </p:childTnLst>
                          </p:cTn>
                        </p:par>
                      </p:childTnLst>
                    </p:cTn>
                  </p:par>
                  <p:par>
                    <p:cTn id="35" fill="hold">
                      <p:stCondLst>
                        <p:cond delay="indefinite"/>
                      </p:stCondLst>
                      <p:childTnLst>
                        <p:par>
                          <p:cTn id="36" fill="hold">
                            <p:stCondLst>
                              <p:cond delay="0"/>
                            </p:stCondLst>
                            <p:childTnLst>
                              <p:par>
                                <p:cTn id="37" presetID="8" presetClass="entr" presetSubtype="32" fill="hold" grpId="0" nodeType="clickEffect">
                                  <p:stCondLst>
                                    <p:cond delay="0"/>
                                  </p:stCondLst>
                                  <p:iterate type="wd">
                                    <p:tmPct val="1000"/>
                                  </p:iterate>
                                  <p:childTnLst>
                                    <p:set>
                                      <p:cBhvr>
                                        <p:cTn id="38" dur="1" fill="hold">
                                          <p:stCondLst>
                                            <p:cond delay="0"/>
                                          </p:stCondLst>
                                        </p:cTn>
                                        <p:tgtEl>
                                          <p:spTgt spid="18"/>
                                        </p:tgtEl>
                                        <p:attrNameLst>
                                          <p:attrName>style.visibility</p:attrName>
                                        </p:attrNameLst>
                                      </p:cBhvr>
                                      <p:to>
                                        <p:strVal val="visible"/>
                                      </p:to>
                                    </p:set>
                                    <p:animEffect transition="in" filter="diamond(out)">
                                      <p:cBhvr>
                                        <p:cTn id="39" dur="1250"/>
                                        <p:tgtEl>
                                          <p:spTgt spid="18"/>
                                        </p:tgtEl>
                                      </p:cBhvr>
                                    </p:animEffect>
                                  </p:childTnLst>
                                </p:cTn>
                              </p:par>
                              <p:par>
                                <p:cTn id="40" presetID="8" presetClass="entr" presetSubtype="32" fill="hold" grpId="0" nodeType="withEffect">
                                  <p:stCondLst>
                                    <p:cond delay="0"/>
                                  </p:stCondLst>
                                  <p:iterate type="wd">
                                    <p:tmPct val="1000"/>
                                  </p:iterate>
                                  <p:childTnLst>
                                    <p:set>
                                      <p:cBhvr>
                                        <p:cTn id="41" dur="1" fill="hold">
                                          <p:stCondLst>
                                            <p:cond delay="0"/>
                                          </p:stCondLst>
                                        </p:cTn>
                                        <p:tgtEl>
                                          <p:spTgt spid="2067"/>
                                        </p:tgtEl>
                                        <p:attrNameLst>
                                          <p:attrName>style.visibility</p:attrName>
                                        </p:attrNameLst>
                                      </p:cBhvr>
                                      <p:to>
                                        <p:strVal val="visible"/>
                                      </p:to>
                                    </p:set>
                                    <p:animEffect transition="in" filter="diamond(out)">
                                      <p:cBhvr>
                                        <p:cTn id="42" dur="1250"/>
                                        <p:tgtEl>
                                          <p:spTgt spid="2067"/>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grpId="0" nodeType="clickEffect">
                                  <p:stCondLst>
                                    <p:cond delay="0"/>
                                  </p:stCondLst>
                                  <p:iterate type="wd">
                                    <p:tmPct val="2000"/>
                                  </p:iterate>
                                  <p:childTnLst>
                                    <p:set>
                                      <p:cBhvr>
                                        <p:cTn id="46" dur="1" fill="hold">
                                          <p:stCondLst>
                                            <p:cond delay="0"/>
                                          </p:stCondLst>
                                        </p:cTn>
                                        <p:tgtEl>
                                          <p:spTgt spid="19"/>
                                        </p:tgtEl>
                                        <p:attrNameLst>
                                          <p:attrName>style.visibility</p:attrName>
                                        </p:attrNameLst>
                                      </p:cBhvr>
                                      <p:to>
                                        <p:strVal val="visible"/>
                                      </p:to>
                                    </p:set>
                                    <p:animEffect transition="in" filter="strips(downLeft)">
                                      <p:cBhvr>
                                        <p:cTn id="47" dur="1250"/>
                                        <p:tgtEl>
                                          <p:spTgt spid="19"/>
                                        </p:tgtEl>
                                      </p:cBhvr>
                                    </p:animEffect>
                                  </p:childTnLst>
                                </p:cTn>
                              </p:par>
                              <p:par>
                                <p:cTn id="48" presetID="18" presetClass="entr" presetSubtype="6" fill="hold" grpId="0" nodeType="withEffect">
                                  <p:stCondLst>
                                    <p:cond delay="0"/>
                                  </p:stCondLst>
                                  <p:iterate type="wd">
                                    <p:tmPct val="2000"/>
                                  </p:iterate>
                                  <p:childTnLst>
                                    <p:set>
                                      <p:cBhvr>
                                        <p:cTn id="49" dur="1" fill="hold">
                                          <p:stCondLst>
                                            <p:cond delay="0"/>
                                          </p:stCondLst>
                                        </p:cTn>
                                        <p:tgtEl>
                                          <p:spTgt spid="2069"/>
                                        </p:tgtEl>
                                        <p:attrNameLst>
                                          <p:attrName>style.visibility</p:attrName>
                                        </p:attrNameLst>
                                      </p:cBhvr>
                                      <p:to>
                                        <p:strVal val="visible"/>
                                      </p:to>
                                    </p:set>
                                    <p:animEffect transition="in" filter="strips(downRight)">
                                      <p:cBhvr>
                                        <p:cTn id="50" dur="1250"/>
                                        <p:tgtEl>
                                          <p:spTgt spid="20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3" grpId="0"/>
      <p:bldP spid="2064" grpId="0"/>
      <p:bldP spid="2065" grpId="0"/>
      <p:bldP spid="2066" grpId="0"/>
      <p:bldP spid="2067" grpId="0"/>
      <p:bldP spid="2069" grpId="0"/>
      <p:bldP spid="14" grpId="0"/>
      <p:bldP spid="15" grpId="0"/>
      <p:bldP spid="16" grpId="0"/>
      <p:bldP spid="17" grpId="0"/>
      <p:bldP spid="18"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49" y="19050"/>
            <a:ext cx="4351603" cy="417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7450" y="3057525"/>
            <a:ext cx="2876550" cy="3800475"/>
          </a:xfrm>
          <a:prstGeom prst="rect">
            <a:avLst/>
          </a:prstGeom>
        </p:spPr>
      </p:pic>
      <p:sp>
        <p:nvSpPr>
          <p:cNvPr id="5" name="Rounded Rectangular Callout 4"/>
          <p:cNvSpPr/>
          <p:nvPr/>
        </p:nvSpPr>
        <p:spPr>
          <a:xfrm>
            <a:off x="4953000" y="1519237"/>
            <a:ext cx="4133850" cy="1171575"/>
          </a:xfrm>
          <a:prstGeom prst="wedgeRoundRectCallout">
            <a:avLst>
              <a:gd name="adj1" fmla="val -5950"/>
              <a:gd name="adj2" fmla="val 9619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dirty="0" smtClean="0">
                <a:solidFill>
                  <a:schemeClr val="tx1"/>
                </a:solidFill>
                <a:latin typeface="Tempus Sans ITC" pitchFamily="82" charset="0"/>
              </a:rPr>
              <a:t>¡Vas a </a:t>
            </a:r>
            <a:r>
              <a:rPr lang="en-US" sz="2600" b="1" dirty="0" err="1" smtClean="0">
                <a:solidFill>
                  <a:schemeClr val="tx1"/>
                </a:solidFill>
                <a:latin typeface="Tempus Sans ITC" pitchFamily="82" charset="0"/>
              </a:rPr>
              <a:t>ser</a:t>
            </a:r>
            <a:r>
              <a:rPr lang="en-US" sz="2600" b="1" dirty="0" smtClean="0">
                <a:solidFill>
                  <a:schemeClr val="tx1"/>
                </a:solidFill>
                <a:latin typeface="Tempus Sans ITC" pitchFamily="82" charset="0"/>
              </a:rPr>
              <a:t> </a:t>
            </a:r>
            <a:r>
              <a:rPr lang="en-US" sz="2600" b="1" dirty="0" err="1" smtClean="0">
                <a:solidFill>
                  <a:schemeClr val="tx1"/>
                </a:solidFill>
                <a:latin typeface="Tempus Sans ITC" pitchFamily="82" charset="0"/>
              </a:rPr>
              <a:t>herido</a:t>
            </a:r>
            <a:r>
              <a:rPr lang="en-US" sz="2600" b="1" dirty="0" smtClean="0">
                <a:solidFill>
                  <a:schemeClr val="tx1"/>
                </a:solidFill>
                <a:latin typeface="Tempus Sans ITC" pitchFamily="82" charset="0"/>
              </a:rPr>
              <a:t>!</a:t>
            </a:r>
          </a:p>
          <a:p>
            <a:pPr algn="ctr"/>
            <a:r>
              <a:rPr lang="en-US" sz="2600" b="1" dirty="0" smtClean="0">
                <a:solidFill>
                  <a:schemeClr val="tx1"/>
                </a:solidFill>
                <a:latin typeface="Tempus Sans ITC" pitchFamily="82" charset="0"/>
              </a:rPr>
              <a:t>You’re going to get hurt?!</a:t>
            </a:r>
            <a:endParaRPr lang="en-US" sz="2600" b="1" dirty="0">
              <a:solidFill>
                <a:schemeClr val="tx1"/>
              </a:solidFill>
              <a:latin typeface="Tempus Sans ITC" pitchFamily="82" charset="0"/>
            </a:endParaRPr>
          </a:p>
        </p:txBody>
      </p:sp>
      <p:sp>
        <p:nvSpPr>
          <p:cNvPr id="7" name="Rounded Rectangular Callout 6"/>
          <p:cNvSpPr/>
          <p:nvPr/>
        </p:nvSpPr>
        <p:spPr>
          <a:xfrm>
            <a:off x="4114800" y="0"/>
            <a:ext cx="4972050" cy="1171575"/>
          </a:xfrm>
          <a:prstGeom prst="wedgeRoundRectCallout">
            <a:avLst>
              <a:gd name="adj1" fmla="val -77690"/>
              <a:gd name="adj2" fmla="val 54208"/>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600" b="1" dirty="0" smtClean="0">
                <a:solidFill>
                  <a:schemeClr val="tx1"/>
                </a:solidFill>
                <a:latin typeface="Tempus Sans ITC" pitchFamily="82" charset="0"/>
              </a:rPr>
              <a:t>¡Cállese! ¡Sé lo que hago!</a:t>
            </a:r>
            <a:endParaRPr lang="en-US" sz="2600" b="1" dirty="0" smtClean="0">
              <a:solidFill>
                <a:schemeClr val="tx1"/>
              </a:solidFill>
              <a:latin typeface="Tempus Sans ITC" pitchFamily="82" charset="0"/>
            </a:endParaRPr>
          </a:p>
          <a:p>
            <a:pPr algn="ctr"/>
            <a:r>
              <a:rPr lang="en-US" sz="2600" b="1" dirty="0" smtClean="0">
                <a:solidFill>
                  <a:schemeClr val="tx1"/>
                </a:solidFill>
                <a:latin typeface="Tempus Sans ITC" pitchFamily="82" charset="0"/>
              </a:rPr>
              <a:t>Be quiet!  I know what I’m doing!</a:t>
            </a:r>
            <a:endParaRPr lang="en-US" sz="2600" b="1" dirty="0">
              <a:solidFill>
                <a:schemeClr val="tx1"/>
              </a:solidFill>
              <a:latin typeface="Tempus Sans ITC" pitchFamily="82" charset="0"/>
            </a:endParaRPr>
          </a:p>
        </p:txBody>
      </p:sp>
      <p:sp>
        <p:nvSpPr>
          <p:cNvPr id="6" name="TextBox 5"/>
          <p:cNvSpPr txBox="1"/>
          <p:nvPr/>
        </p:nvSpPr>
        <p:spPr>
          <a:xfrm>
            <a:off x="19049" y="4541519"/>
            <a:ext cx="5638800" cy="2000548"/>
          </a:xfrm>
          <a:prstGeom prst="rect">
            <a:avLst/>
          </a:prstGeom>
          <a:noFill/>
        </p:spPr>
        <p:txBody>
          <a:bodyPr wrap="square" rtlCol="0">
            <a:spAutoFit/>
          </a:bodyPr>
          <a:lstStyle/>
          <a:p>
            <a:pPr algn="ctr"/>
            <a:r>
              <a:rPr lang="es-ES" sz="2800" b="1" dirty="0" smtClean="0">
                <a:solidFill>
                  <a:srgbClr val="FFFF00"/>
                </a:solidFill>
                <a:latin typeface="Tempus Sans ITC" pitchFamily="82" charset="0"/>
              </a:rPr>
              <a:t>Algunas personas deben aprender</a:t>
            </a:r>
          </a:p>
          <a:p>
            <a:pPr algn="ctr"/>
            <a:r>
              <a:rPr lang="es-CO" sz="2800" b="1" dirty="0">
                <a:solidFill>
                  <a:srgbClr val="FFFF00"/>
                </a:solidFill>
                <a:latin typeface="Tempus Sans ITC" pitchFamily="82" charset="0"/>
              </a:rPr>
              <a:t>a</a:t>
            </a:r>
            <a:r>
              <a:rPr lang="es-CO" sz="2800" b="1" dirty="0" smtClean="0">
                <a:solidFill>
                  <a:srgbClr val="FFFF00"/>
                </a:solidFill>
                <a:latin typeface="Tempus Sans ITC" pitchFamily="82" charset="0"/>
              </a:rPr>
              <a:t> las malas.</a:t>
            </a:r>
            <a:endParaRPr lang="en-US" sz="2800" b="1" dirty="0" smtClean="0">
              <a:solidFill>
                <a:srgbClr val="FFFF00"/>
              </a:solidFill>
              <a:latin typeface="Tempus Sans ITC" pitchFamily="82" charset="0"/>
            </a:endParaRPr>
          </a:p>
          <a:p>
            <a:pPr algn="ctr"/>
            <a:endParaRPr lang="en-US" sz="1200" b="1" dirty="0">
              <a:solidFill>
                <a:srgbClr val="FFFF00"/>
              </a:solidFill>
              <a:latin typeface="Tempus Sans ITC" pitchFamily="82" charset="0"/>
            </a:endParaRPr>
          </a:p>
          <a:p>
            <a:pPr algn="ctr"/>
            <a:r>
              <a:rPr lang="en-US" sz="2800" b="1" dirty="0" smtClean="0">
                <a:solidFill>
                  <a:srgbClr val="FFFF00"/>
                </a:solidFill>
                <a:latin typeface="Tempus Sans ITC" pitchFamily="82" charset="0"/>
              </a:rPr>
              <a:t>Some people just have to learn</a:t>
            </a:r>
          </a:p>
          <a:p>
            <a:pPr algn="ctr"/>
            <a:r>
              <a:rPr lang="en-US" sz="2800" b="1" dirty="0" smtClean="0">
                <a:solidFill>
                  <a:srgbClr val="FFFF00"/>
                </a:solidFill>
                <a:latin typeface="Tempus Sans ITC" pitchFamily="82" charset="0"/>
              </a:rPr>
              <a:t>the hard way.</a:t>
            </a:r>
            <a:endParaRPr lang="en-US" sz="2800" b="1" dirty="0">
              <a:solidFill>
                <a:srgbClr val="FFFF00"/>
              </a:solidFill>
              <a:latin typeface="Tempus Sans ITC" pitchFamily="82"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down)">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outVertical)">
                                      <p:cBhvr>
                                        <p:cTn id="12" dur="125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outVertical)">
                                      <p:cBhvr>
                                        <p:cTn id="17" dur="125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out)">
                                      <p:cBhvr>
                                        <p:cTn id="22" dur="12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371" name="AutoShape 11"/>
          <p:cNvSpPr>
            <a:spLocks noChangeArrowheads="1"/>
          </p:cNvSpPr>
          <p:nvPr/>
        </p:nvSpPr>
        <p:spPr bwMode="auto">
          <a:xfrm>
            <a:off x="5586484" y="641445"/>
            <a:ext cx="3537045" cy="2667000"/>
          </a:xfrm>
          <a:prstGeom prst="wedgeRoundRectCallout">
            <a:avLst>
              <a:gd name="adj1" fmla="val 48690"/>
              <a:gd name="adj2" fmla="val -8239"/>
              <a:gd name="adj3" fmla="val 16667"/>
            </a:avLst>
          </a:prstGeom>
          <a:solidFill>
            <a:srgbClr val="FFFF00"/>
          </a:solidFill>
          <a:ln w="571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400" b="1" dirty="0" smtClean="0">
                <a:latin typeface="Tempus Sans ITC" pitchFamily="82" charset="0"/>
              </a:rPr>
              <a:t>Many have that problem with God’s Word, not </a:t>
            </a:r>
            <a:r>
              <a:rPr lang="en-US" sz="2400" b="1" dirty="0">
                <a:latin typeface="Tempus Sans ITC" pitchFamily="82" charset="0"/>
              </a:rPr>
              <a:t>believing He </a:t>
            </a:r>
            <a:r>
              <a:rPr lang="en-US" sz="2400" b="1" dirty="0" smtClean="0">
                <a:latin typeface="Tempus Sans ITC" pitchFamily="82" charset="0"/>
              </a:rPr>
              <a:t>means </a:t>
            </a:r>
            <a:r>
              <a:rPr lang="en-US" sz="2400" b="1" dirty="0">
                <a:latin typeface="Tempus Sans ITC" pitchFamily="82" charset="0"/>
              </a:rPr>
              <a:t>it when He tells us not to tamper with what He has said.</a:t>
            </a:r>
          </a:p>
        </p:txBody>
      </p:sp>
      <p:sp>
        <p:nvSpPr>
          <p:cNvPr id="15372" name="AutoShape 12"/>
          <p:cNvSpPr>
            <a:spLocks noChangeArrowheads="1"/>
          </p:cNvSpPr>
          <p:nvPr/>
        </p:nvSpPr>
        <p:spPr bwMode="auto">
          <a:xfrm>
            <a:off x="5082654" y="4724400"/>
            <a:ext cx="4063621" cy="1600200"/>
          </a:xfrm>
          <a:prstGeom prst="wedgeRoundRectCallout">
            <a:avLst>
              <a:gd name="adj1" fmla="val 50153"/>
              <a:gd name="adj2" fmla="val 17337"/>
              <a:gd name="adj3" fmla="val 16667"/>
            </a:avLst>
          </a:prstGeom>
          <a:noFill/>
          <a:ln w="57150">
            <a:noFill/>
            <a:miter lim="800000"/>
            <a:headEnd/>
            <a:tailEnd/>
          </a:ln>
          <a:effectLst/>
        </p:spPr>
        <p:txBody>
          <a:bodyPr/>
          <a:lstStyle/>
          <a:p>
            <a:pPr algn="ctr"/>
            <a:r>
              <a:rPr lang="en-US" sz="2800" b="1" dirty="0" smtClean="0">
                <a:solidFill>
                  <a:schemeClr val="bg1"/>
                </a:solidFill>
                <a:latin typeface="Tempus Sans ITC" pitchFamily="82" charset="0"/>
              </a:rPr>
              <a:t>Bible </a:t>
            </a:r>
            <a:r>
              <a:rPr lang="en-US" sz="2800" b="1" dirty="0">
                <a:solidFill>
                  <a:schemeClr val="bg1"/>
                </a:solidFill>
                <a:latin typeface="Tempus Sans ITC" pitchFamily="82" charset="0"/>
              </a:rPr>
              <a:t>examples of some who </a:t>
            </a:r>
            <a:r>
              <a:rPr lang="en-US" sz="2800" b="1" dirty="0" smtClean="0">
                <a:solidFill>
                  <a:schemeClr val="bg1"/>
                </a:solidFill>
                <a:latin typeface="Tempus Sans ITC" pitchFamily="82" charset="0"/>
              </a:rPr>
              <a:t>had </a:t>
            </a:r>
            <a:r>
              <a:rPr lang="en-US" sz="2800" b="1" dirty="0">
                <a:solidFill>
                  <a:schemeClr val="bg1"/>
                </a:solidFill>
                <a:latin typeface="Tempus Sans ITC" pitchFamily="82" charset="0"/>
              </a:rPr>
              <a:t>to </a:t>
            </a:r>
            <a:r>
              <a:rPr lang="en-US" sz="2800" b="1" dirty="0" smtClean="0">
                <a:solidFill>
                  <a:schemeClr val="bg1"/>
                </a:solidFill>
                <a:latin typeface="Tempus Sans ITC" pitchFamily="82" charset="0"/>
              </a:rPr>
              <a:t>learn </a:t>
            </a:r>
            <a:r>
              <a:rPr lang="en-US" sz="2800" b="1" dirty="0">
                <a:solidFill>
                  <a:schemeClr val="bg1"/>
                </a:solidFill>
                <a:latin typeface="Tempus Sans ITC" pitchFamily="82" charset="0"/>
              </a:rPr>
              <a:t>the hard </a:t>
            </a:r>
            <a:r>
              <a:rPr lang="en-US" sz="2800" b="1" dirty="0" smtClean="0">
                <a:solidFill>
                  <a:schemeClr val="bg1"/>
                </a:solidFill>
                <a:latin typeface="Tempus Sans ITC" pitchFamily="82" charset="0"/>
              </a:rPr>
              <a:t>way.</a:t>
            </a:r>
            <a:endParaRPr lang="en-US" sz="2800" b="1" dirty="0">
              <a:solidFill>
                <a:schemeClr val="bg1"/>
              </a:solidFill>
              <a:latin typeface="Tempus Sans ITC" pitchFamily="82" charset="0"/>
            </a:endParaRPr>
          </a:p>
        </p:txBody>
      </p:sp>
      <p:sp>
        <p:nvSpPr>
          <p:cNvPr id="13" name="AutoShape 11"/>
          <p:cNvSpPr>
            <a:spLocks noChangeArrowheads="1"/>
          </p:cNvSpPr>
          <p:nvPr/>
        </p:nvSpPr>
        <p:spPr bwMode="auto">
          <a:xfrm>
            <a:off x="14785" y="609600"/>
            <a:ext cx="3537045" cy="2895600"/>
          </a:xfrm>
          <a:prstGeom prst="wedgeRoundRectCallout">
            <a:avLst>
              <a:gd name="adj1" fmla="val 48690"/>
              <a:gd name="adj2" fmla="val -8239"/>
              <a:gd name="adj3" fmla="val 16667"/>
            </a:avLst>
          </a:prstGeom>
          <a:solidFill>
            <a:srgbClr val="FFFF00"/>
          </a:solidFill>
          <a:ln w="571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s-ES" sz="2400" b="1" dirty="0" smtClean="0">
                <a:latin typeface="Tempus Sans ITC" pitchFamily="82" charset="0"/>
              </a:rPr>
              <a:t>Muchos tienen esa problema con la Palabra de Dios, no creyendo que Él es serio cuando Él nos dice no manipular lo que Él ha dicho.</a:t>
            </a:r>
            <a:endParaRPr lang="en-US" sz="2400" b="1" dirty="0">
              <a:latin typeface="Tempus Sans ITC" pitchFamily="82" charset="0"/>
            </a:endParaRPr>
          </a:p>
        </p:txBody>
      </p:sp>
      <p:sp>
        <p:nvSpPr>
          <p:cNvPr id="14" name="AutoShape 12"/>
          <p:cNvSpPr>
            <a:spLocks noChangeArrowheads="1"/>
          </p:cNvSpPr>
          <p:nvPr/>
        </p:nvSpPr>
        <p:spPr bwMode="auto">
          <a:xfrm>
            <a:off x="43218" y="4724400"/>
            <a:ext cx="4063621" cy="1600200"/>
          </a:xfrm>
          <a:prstGeom prst="wedgeRoundRectCallout">
            <a:avLst>
              <a:gd name="adj1" fmla="val 50153"/>
              <a:gd name="adj2" fmla="val 17337"/>
              <a:gd name="adj3" fmla="val 16667"/>
            </a:avLst>
          </a:prstGeom>
          <a:noFill/>
          <a:ln w="57150">
            <a:noFill/>
            <a:miter lim="800000"/>
            <a:headEnd/>
            <a:tailEnd/>
          </a:ln>
          <a:effectLst/>
        </p:spPr>
        <p:txBody>
          <a:bodyPr/>
          <a:lstStyle/>
          <a:p>
            <a:pPr algn="ctr"/>
            <a:r>
              <a:rPr lang="en-US" sz="2800" b="1" dirty="0" err="1" smtClean="0">
                <a:solidFill>
                  <a:schemeClr val="bg1"/>
                </a:solidFill>
                <a:latin typeface="Tempus Sans ITC" pitchFamily="82" charset="0"/>
              </a:rPr>
              <a:t>Ejemplos</a:t>
            </a:r>
            <a:r>
              <a:rPr lang="en-US" sz="2800" b="1" dirty="0" smtClean="0">
                <a:solidFill>
                  <a:schemeClr val="bg1"/>
                </a:solidFill>
                <a:latin typeface="Tempus Sans ITC" pitchFamily="82" charset="0"/>
              </a:rPr>
              <a:t> </a:t>
            </a:r>
            <a:r>
              <a:rPr lang="en-US" sz="2800" b="1" dirty="0" err="1" smtClean="0">
                <a:solidFill>
                  <a:schemeClr val="bg1"/>
                </a:solidFill>
                <a:latin typeface="Tempus Sans ITC" pitchFamily="82" charset="0"/>
              </a:rPr>
              <a:t>bíblicos</a:t>
            </a:r>
            <a:r>
              <a:rPr lang="en-US" sz="2800" b="1" dirty="0" smtClean="0">
                <a:solidFill>
                  <a:schemeClr val="bg1"/>
                </a:solidFill>
                <a:latin typeface="Tempus Sans ITC" pitchFamily="82" charset="0"/>
              </a:rPr>
              <a:t> de </a:t>
            </a:r>
            <a:r>
              <a:rPr lang="en-US" sz="2800" b="1" dirty="0" err="1" smtClean="0">
                <a:solidFill>
                  <a:schemeClr val="bg1"/>
                </a:solidFill>
                <a:latin typeface="Tempus Sans ITC" pitchFamily="82" charset="0"/>
              </a:rPr>
              <a:t>algunos</a:t>
            </a:r>
            <a:r>
              <a:rPr lang="en-US" sz="2800" b="1" dirty="0" smtClean="0">
                <a:solidFill>
                  <a:schemeClr val="bg1"/>
                </a:solidFill>
                <a:latin typeface="Tempus Sans ITC" pitchFamily="82" charset="0"/>
              </a:rPr>
              <a:t> </a:t>
            </a:r>
            <a:r>
              <a:rPr lang="en-US" sz="2800" b="1" dirty="0" err="1" smtClean="0">
                <a:solidFill>
                  <a:schemeClr val="bg1"/>
                </a:solidFill>
                <a:latin typeface="Tempus Sans ITC" pitchFamily="82" charset="0"/>
              </a:rPr>
              <a:t>que</a:t>
            </a:r>
            <a:r>
              <a:rPr lang="en-US" sz="2800" b="1" dirty="0" smtClean="0">
                <a:solidFill>
                  <a:schemeClr val="bg1"/>
                </a:solidFill>
                <a:latin typeface="Tempus Sans ITC" pitchFamily="82" charset="0"/>
              </a:rPr>
              <a:t> </a:t>
            </a:r>
            <a:r>
              <a:rPr lang="en-US" sz="2800" b="1" dirty="0" err="1" smtClean="0">
                <a:solidFill>
                  <a:schemeClr val="bg1"/>
                </a:solidFill>
                <a:latin typeface="Tempus Sans ITC" pitchFamily="82" charset="0"/>
              </a:rPr>
              <a:t>tenían</a:t>
            </a:r>
            <a:r>
              <a:rPr lang="en-US" sz="2800" b="1" dirty="0" smtClean="0">
                <a:solidFill>
                  <a:schemeClr val="bg1"/>
                </a:solidFill>
                <a:latin typeface="Tempus Sans ITC" pitchFamily="82" charset="0"/>
              </a:rPr>
              <a:t> </a:t>
            </a:r>
            <a:r>
              <a:rPr lang="en-US" sz="2800" b="1" dirty="0" err="1" smtClean="0">
                <a:solidFill>
                  <a:schemeClr val="bg1"/>
                </a:solidFill>
                <a:latin typeface="Tempus Sans ITC" pitchFamily="82" charset="0"/>
              </a:rPr>
              <a:t>que</a:t>
            </a:r>
            <a:r>
              <a:rPr lang="en-US" sz="2800" b="1" dirty="0" smtClean="0">
                <a:solidFill>
                  <a:schemeClr val="bg1"/>
                </a:solidFill>
                <a:latin typeface="Tempus Sans ITC" pitchFamily="82" charset="0"/>
              </a:rPr>
              <a:t> </a:t>
            </a:r>
            <a:r>
              <a:rPr lang="en-US" sz="2800" b="1" dirty="0" err="1" smtClean="0">
                <a:solidFill>
                  <a:schemeClr val="bg1"/>
                </a:solidFill>
                <a:latin typeface="Tempus Sans ITC" pitchFamily="82" charset="0"/>
              </a:rPr>
              <a:t>aprender</a:t>
            </a:r>
            <a:r>
              <a:rPr lang="en-US" sz="2800" b="1" dirty="0" smtClean="0">
                <a:solidFill>
                  <a:schemeClr val="bg1"/>
                </a:solidFill>
                <a:latin typeface="Tempus Sans ITC" pitchFamily="82" charset="0"/>
              </a:rPr>
              <a:t> a la </a:t>
            </a:r>
            <a:r>
              <a:rPr lang="en-US" sz="2800" b="1" dirty="0" err="1" smtClean="0">
                <a:solidFill>
                  <a:schemeClr val="bg1"/>
                </a:solidFill>
                <a:latin typeface="Tempus Sans ITC" pitchFamily="82" charset="0"/>
              </a:rPr>
              <a:t>malas</a:t>
            </a:r>
            <a:r>
              <a:rPr lang="en-US" sz="2800" b="1" dirty="0" smtClean="0">
                <a:solidFill>
                  <a:schemeClr val="bg1"/>
                </a:solidFill>
                <a:latin typeface="Tempus Sans ITC" pitchFamily="82" charset="0"/>
              </a:rPr>
              <a:t>. </a:t>
            </a:r>
            <a:endParaRPr lang="en-US" sz="2800" b="1" dirty="0">
              <a:solidFill>
                <a:schemeClr val="bg1"/>
              </a:solidFill>
              <a:latin typeface="Tempus Sans ITC" pitchFamily="82"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49096" y="2133600"/>
            <a:ext cx="2426035" cy="23622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randomBar dir="vert"/>
      </p:transition>
    </mc:Choice>
    <mc:Fallback>
      <p:transition spd="slow">
        <p:randomBar dir="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iterate type="wd">
                                    <p:tmPct val="1000"/>
                                  </p:iterate>
                                  <p:childTnLst>
                                    <p:set>
                                      <p:cBhvr>
                                        <p:cTn id="6" dur="1" fill="hold">
                                          <p:stCondLst>
                                            <p:cond delay="0"/>
                                          </p:stCondLst>
                                        </p:cTn>
                                        <p:tgtEl>
                                          <p:spTgt spid="15372"/>
                                        </p:tgtEl>
                                        <p:attrNameLst>
                                          <p:attrName>style.visibility</p:attrName>
                                        </p:attrNameLst>
                                      </p:cBhvr>
                                      <p:to>
                                        <p:strVal val="visible"/>
                                      </p:to>
                                    </p:set>
                                    <p:anim calcmode="lin" valueType="num">
                                      <p:cBhvr additive="base">
                                        <p:cTn id="7" dur="1000"/>
                                        <p:tgtEl>
                                          <p:spTgt spid="15372"/>
                                        </p:tgtEl>
                                        <p:attrNameLst>
                                          <p:attrName>ppt_x</p:attrName>
                                        </p:attrNameLst>
                                      </p:cBhvr>
                                      <p:tavLst>
                                        <p:tav tm="0">
                                          <p:val>
                                            <p:strVal val="#ppt_x-#ppt_w*1.125000"/>
                                          </p:val>
                                        </p:tav>
                                        <p:tav tm="100000">
                                          <p:val>
                                            <p:strVal val="#ppt_x"/>
                                          </p:val>
                                        </p:tav>
                                      </p:tavLst>
                                    </p:anim>
                                    <p:animEffect transition="in" filter="wipe(right)">
                                      <p:cBhvr>
                                        <p:cTn id="8" dur="1000"/>
                                        <p:tgtEl>
                                          <p:spTgt spid="15372"/>
                                        </p:tgtEl>
                                      </p:cBhvr>
                                    </p:animEffect>
                                  </p:childTnLst>
                                </p:cTn>
                              </p:par>
                              <p:par>
                                <p:cTn id="9" presetID="12" presetClass="entr" presetSubtype="2" fill="hold" grpId="0" nodeType="withEffect">
                                  <p:stCondLst>
                                    <p:cond delay="0"/>
                                  </p:stCondLst>
                                  <p:iterate type="wd">
                                    <p:tmPct val="1000"/>
                                  </p:iterate>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1000"/>
                                        <p:tgtEl>
                                          <p:spTgt spid="14"/>
                                        </p:tgtEl>
                                        <p:attrNameLst>
                                          <p:attrName>ppt_x</p:attrName>
                                        </p:attrNameLst>
                                      </p:cBhvr>
                                      <p:tavLst>
                                        <p:tav tm="0">
                                          <p:val>
                                            <p:strVal val="#ppt_x+#ppt_w*1.125000"/>
                                          </p:val>
                                        </p:tav>
                                        <p:tav tm="100000">
                                          <p:val>
                                            <p:strVal val="#ppt_x"/>
                                          </p:val>
                                        </p:tav>
                                      </p:tavLst>
                                    </p:anim>
                                    <p:animEffect transition="in" filter="wipe(left)">
                                      <p:cBhvr>
                                        <p:cTn id="12"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2"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5200" y="29625"/>
            <a:ext cx="2067426" cy="2625837"/>
          </a:xfrm>
          <a:prstGeom prst="rect">
            <a:avLst/>
          </a:prstGeom>
        </p:spPr>
      </p:pic>
      <p:sp>
        <p:nvSpPr>
          <p:cNvPr id="12" name="Rectangle 13"/>
          <p:cNvSpPr>
            <a:spLocks noChangeArrowheads="1"/>
          </p:cNvSpPr>
          <p:nvPr/>
        </p:nvSpPr>
        <p:spPr bwMode="auto">
          <a:xfrm>
            <a:off x="-1137" y="1111915"/>
            <a:ext cx="3962400"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200" b="1" u="sng" dirty="0" err="1">
                <a:solidFill>
                  <a:srgbClr val="FFFF00"/>
                </a:solidFill>
                <a:latin typeface="Tempus Sans ITC" pitchFamily="82" charset="0"/>
              </a:rPr>
              <a:t>Deut</a:t>
            </a:r>
            <a:r>
              <a:rPr lang="en-US" sz="2200" b="1" u="sng" dirty="0">
                <a:solidFill>
                  <a:srgbClr val="FFFF00"/>
                </a:solidFill>
                <a:latin typeface="Tempus Sans ITC" pitchFamily="82" charset="0"/>
              </a:rPr>
              <a:t> 4:1-2; 5:32</a:t>
            </a:r>
          </a:p>
          <a:p>
            <a:pPr algn="ctr"/>
            <a:r>
              <a:rPr lang="es-ES" sz="2200" b="1" dirty="0" smtClean="0">
                <a:solidFill>
                  <a:schemeClr val="bg1"/>
                </a:solidFill>
                <a:latin typeface="Tempus Sans ITC" pitchFamily="82" charset="0"/>
              </a:rPr>
              <a:t>Ahora, pues, oh Israel, oye los estatutos y decretos que yo os enseño, para que los ejecutéis, y viváis, y entréis y poseáis la tierra que Jehová el Dios de vuestros padres os da.  No añadiréis a la palabra que yo os mando, ni disminuiréis de ella, para que guardéis los mandamientos de Jehová vuestro Dios que yo os ordeno. </a:t>
            </a:r>
          </a:p>
          <a:p>
            <a:pPr algn="ctr"/>
            <a:r>
              <a:rPr lang="en-US" sz="2200" b="1" dirty="0" smtClean="0">
                <a:solidFill>
                  <a:schemeClr val="bg1"/>
                </a:solidFill>
                <a:latin typeface="Tempus Sans ITC" pitchFamily="82" charset="0"/>
              </a:rPr>
              <a:t>…</a:t>
            </a:r>
            <a:r>
              <a:rPr lang="en-US" sz="2200" b="1" dirty="0" err="1" smtClean="0">
                <a:solidFill>
                  <a:schemeClr val="bg1"/>
                </a:solidFill>
                <a:latin typeface="Tempus Sans ITC" pitchFamily="82" charset="0"/>
              </a:rPr>
              <a:t>Mirad</a:t>
            </a:r>
            <a:r>
              <a:rPr lang="en-US" sz="2200" b="1" dirty="0" smtClean="0">
                <a:solidFill>
                  <a:schemeClr val="bg1"/>
                </a:solidFill>
                <a:latin typeface="Tempus Sans ITC" pitchFamily="82" charset="0"/>
              </a:rPr>
              <a:t>, </a:t>
            </a:r>
            <a:r>
              <a:rPr lang="en-US" sz="2200" b="1" dirty="0" err="1" smtClean="0">
                <a:solidFill>
                  <a:schemeClr val="bg1"/>
                </a:solidFill>
                <a:latin typeface="Tempus Sans ITC" pitchFamily="82" charset="0"/>
              </a:rPr>
              <a:t>pues</a:t>
            </a:r>
            <a:r>
              <a:rPr lang="en-US" sz="2200" b="1" dirty="0" smtClean="0">
                <a:solidFill>
                  <a:schemeClr val="bg1"/>
                </a:solidFill>
                <a:latin typeface="Tempus Sans ITC" pitchFamily="82" charset="0"/>
              </a:rPr>
              <a:t>, </a:t>
            </a:r>
            <a:r>
              <a:rPr lang="en-US" sz="2200" b="1" dirty="0" err="1" smtClean="0">
                <a:solidFill>
                  <a:schemeClr val="bg1"/>
                </a:solidFill>
                <a:latin typeface="Tempus Sans ITC" pitchFamily="82" charset="0"/>
              </a:rPr>
              <a:t>que</a:t>
            </a:r>
            <a:r>
              <a:rPr lang="en-US" sz="2200" b="1" dirty="0" smtClean="0">
                <a:solidFill>
                  <a:schemeClr val="bg1"/>
                </a:solidFill>
                <a:latin typeface="Tempus Sans ITC" pitchFamily="82" charset="0"/>
              </a:rPr>
              <a:t> </a:t>
            </a:r>
            <a:r>
              <a:rPr lang="en-US" sz="2200" b="1" dirty="0" err="1" smtClean="0">
                <a:solidFill>
                  <a:schemeClr val="bg1"/>
                </a:solidFill>
                <a:latin typeface="Tempus Sans ITC" pitchFamily="82" charset="0"/>
              </a:rPr>
              <a:t>hagáis</a:t>
            </a:r>
            <a:r>
              <a:rPr lang="en-US" sz="2200" b="1" dirty="0" smtClean="0">
                <a:solidFill>
                  <a:schemeClr val="bg1"/>
                </a:solidFill>
                <a:latin typeface="Tempus Sans ITC" pitchFamily="82" charset="0"/>
              </a:rPr>
              <a:t> </a:t>
            </a:r>
            <a:r>
              <a:rPr lang="en-US" sz="2200" b="1" dirty="0" err="1" smtClean="0">
                <a:solidFill>
                  <a:schemeClr val="bg1"/>
                </a:solidFill>
                <a:latin typeface="Tempus Sans ITC" pitchFamily="82" charset="0"/>
              </a:rPr>
              <a:t>como</a:t>
            </a:r>
            <a:r>
              <a:rPr lang="en-US" sz="2200" b="1" dirty="0" smtClean="0">
                <a:solidFill>
                  <a:schemeClr val="bg1"/>
                </a:solidFill>
                <a:latin typeface="Tempus Sans ITC" pitchFamily="82" charset="0"/>
              </a:rPr>
              <a:t> </a:t>
            </a:r>
            <a:r>
              <a:rPr lang="en-US" sz="2200" b="1" dirty="0" err="1" smtClean="0">
                <a:solidFill>
                  <a:schemeClr val="bg1"/>
                </a:solidFill>
                <a:latin typeface="Tempus Sans ITC" pitchFamily="82" charset="0"/>
              </a:rPr>
              <a:t>Jehová</a:t>
            </a:r>
            <a:r>
              <a:rPr lang="en-US" sz="2200" b="1" dirty="0" smtClean="0">
                <a:solidFill>
                  <a:schemeClr val="bg1"/>
                </a:solidFill>
                <a:latin typeface="Tempus Sans ITC" pitchFamily="82" charset="0"/>
              </a:rPr>
              <a:t> </a:t>
            </a:r>
            <a:r>
              <a:rPr lang="en-US" sz="2200" b="1" dirty="0" err="1" smtClean="0">
                <a:solidFill>
                  <a:schemeClr val="bg1"/>
                </a:solidFill>
                <a:latin typeface="Tempus Sans ITC" pitchFamily="82" charset="0"/>
              </a:rPr>
              <a:t>vuestro</a:t>
            </a:r>
            <a:r>
              <a:rPr lang="en-US" sz="2200" b="1" dirty="0" smtClean="0">
                <a:solidFill>
                  <a:schemeClr val="bg1"/>
                </a:solidFill>
                <a:latin typeface="Tempus Sans ITC" pitchFamily="82" charset="0"/>
              </a:rPr>
              <a:t> Dios </a:t>
            </a:r>
            <a:r>
              <a:rPr lang="en-US" sz="2200" b="1" dirty="0" err="1" smtClean="0">
                <a:solidFill>
                  <a:schemeClr val="bg1"/>
                </a:solidFill>
                <a:latin typeface="Tempus Sans ITC" pitchFamily="82" charset="0"/>
              </a:rPr>
              <a:t>os</a:t>
            </a:r>
            <a:r>
              <a:rPr lang="en-US" sz="2200" b="1" dirty="0" smtClean="0">
                <a:solidFill>
                  <a:schemeClr val="bg1"/>
                </a:solidFill>
                <a:latin typeface="Tempus Sans ITC" pitchFamily="82" charset="0"/>
              </a:rPr>
              <a:t> ha </a:t>
            </a:r>
            <a:r>
              <a:rPr lang="en-US" sz="2200" b="1" dirty="0" err="1" smtClean="0">
                <a:solidFill>
                  <a:schemeClr val="bg1"/>
                </a:solidFill>
                <a:latin typeface="Tempus Sans ITC" pitchFamily="82" charset="0"/>
              </a:rPr>
              <a:t>mandado</a:t>
            </a:r>
            <a:r>
              <a:rPr lang="en-US" sz="2200" b="1" dirty="0" smtClean="0">
                <a:solidFill>
                  <a:schemeClr val="bg1"/>
                </a:solidFill>
                <a:latin typeface="Tempus Sans ITC" pitchFamily="82" charset="0"/>
              </a:rPr>
              <a:t>; no </a:t>
            </a:r>
            <a:r>
              <a:rPr lang="en-US" sz="2200" b="1" dirty="0" err="1" smtClean="0">
                <a:solidFill>
                  <a:schemeClr val="bg1"/>
                </a:solidFill>
                <a:latin typeface="Tempus Sans ITC" pitchFamily="82" charset="0"/>
              </a:rPr>
              <a:t>os</a:t>
            </a:r>
            <a:r>
              <a:rPr lang="en-US" sz="2200" b="1" dirty="0" smtClean="0">
                <a:solidFill>
                  <a:schemeClr val="bg1"/>
                </a:solidFill>
                <a:latin typeface="Tempus Sans ITC" pitchFamily="82" charset="0"/>
              </a:rPr>
              <a:t> </a:t>
            </a:r>
            <a:r>
              <a:rPr lang="en-US" sz="2200" b="1" dirty="0" err="1" smtClean="0">
                <a:solidFill>
                  <a:schemeClr val="bg1"/>
                </a:solidFill>
                <a:latin typeface="Tempus Sans ITC" pitchFamily="82" charset="0"/>
              </a:rPr>
              <a:t>apartéis</a:t>
            </a:r>
            <a:r>
              <a:rPr lang="en-US" sz="2200" b="1" dirty="0" smtClean="0">
                <a:solidFill>
                  <a:schemeClr val="bg1"/>
                </a:solidFill>
                <a:latin typeface="Tempus Sans ITC" pitchFamily="82" charset="0"/>
              </a:rPr>
              <a:t> a </a:t>
            </a:r>
            <a:r>
              <a:rPr lang="en-US" sz="2200" b="1" dirty="0" err="1" smtClean="0">
                <a:solidFill>
                  <a:schemeClr val="bg1"/>
                </a:solidFill>
                <a:latin typeface="Tempus Sans ITC" pitchFamily="82" charset="0"/>
              </a:rPr>
              <a:t>diestra</a:t>
            </a:r>
            <a:r>
              <a:rPr lang="en-US" sz="2200" b="1" dirty="0" smtClean="0">
                <a:solidFill>
                  <a:schemeClr val="bg1"/>
                </a:solidFill>
                <a:latin typeface="Tempus Sans ITC" pitchFamily="82" charset="0"/>
              </a:rPr>
              <a:t> </a:t>
            </a:r>
            <a:r>
              <a:rPr lang="en-US" sz="2200" b="1" dirty="0" err="1" smtClean="0">
                <a:solidFill>
                  <a:schemeClr val="bg1"/>
                </a:solidFill>
                <a:latin typeface="Tempus Sans ITC" pitchFamily="82" charset="0"/>
              </a:rPr>
              <a:t>ni</a:t>
            </a:r>
            <a:r>
              <a:rPr lang="en-US" sz="2200" b="1" dirty="0" smtClean="0">
                <a:solidFill>
                  <a:schemeClr val="bg1"/>
                </a:solidFill>
                <a:latin typeface="Tempus Sans ITC" pitchFamily="82" charset="0"/>
              </a:rPr>
              <a:t> a </a:t>
            </a:r>
            <a:r>
              <a:rPr lang="en-US" sz="2200" b="1" dirty="0" err="1" smtClean="0">
                <a:solidFill>
                  <a:schemeClr val="bg1"/>
                </a:solidFill>
                <a:latin typeface="Tempus Sans ITC" pitchFamily="82" charset="0"/>
              </a:rPr>
              <a:t>siniestra</a:t>
            </a:r>
            <a:r>
              <a:rPr lang="en-US" sz="2200" b="1" dirty="0" smtClean="0">
                <a:solidFill>
                  <a:schemeClr val="bg1"/>
                </a:solidFill>
                <a:latin typeface="Tempus Sans ITC" pitchFamily="82" charset="0"/>
              </a:rPr>
              <a:t>.</a:t>
            </a:r>
            <a:endParaRPr lang="en-US" sz="2200" b="1" dirty="0">
              <a:solidFill>
                <a:schemeClr val="bg1"/>
              </a:solidFill>
              <a:latin typeface="Tempus Sans ITC" pitchFamily="82" charset="0"/>
            </a:endParaRPr>
          </a:p>
        </p:txBody>
      </p:sp>
      <p:sp>
        <p:nvSpPr>
          <p:cNvPr id="3081" name="Text Box 9"/>
          <p:cNvSpPr txBox="1">
            <a:spLocks noChangeArrowheads="1"/>
          </p:cNvSpPr>
          <p:nvPr/>
        </p:nvSpPr>
        <p:spPr bwMode="auto">
          <a:xfrm>
            <a:off x="6337340" y="529930"/>
            <a:ext cx="232307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dirty="0" err="1" smtClean="0">
                <a:solidFill>
                  <a:srgbClr val="66FF33"/>
                </a:solidFill>
                <a:latin typeface="Tempus Sans ITC" pitchFamily="82" charset="0"/>
              </a:rPr>
              <a:t>Num</a:t>
            </a:r>
            <a:r>
              <a:rPr lang="en-US" sz="2800" b="1" dirty="0" smtClean="0">
                <a:solidFill>
                  <a:srgbClr val="66FF33"/>
                </a:solidFill>
                <a:latin typeface="Tempus Sans ITC" pitchFamily="82" charset="0"/>
              </a:rPr>
              <a:t> </a:t>
            </a:r>
            <a:r>
              <a:rPr lang="en-US" sz="2800" b="1" dirty="0">
                <a:solidFill>
                  <a:srgbClr val="66FF33"/>
                </a:solidFill>
                <a:latin typeface="Tempus Sans ITC" pitchFamily="82" charset="0"/>
              </a:rPr>
              <a:t>20:2-12</a:t>
            </a:r>
          </a:p>
        </p:txBody>
      </p:sp>
      <p:sp>
        <p:nvSpPr>
          <p:cNvPr id="3084" name="Text Box 12"/>
          <p:cNvSpPr txBox="1">
            <a:spLocks noChangeArrowheads="1"/>
          </p:cNvSpPr>
          <p:nvPr/>
        </p:nvSpPr>
        <p:spPr bwMode="auto">
          <a:xfrm>
            <a:off x="5860576" y="-1"/>
            <a:ext cx="3276600" cy="523220"/>
          </a:xfrm>
          <a:prstGeom prst="rect">
            <a:avLst/>
          </a:prstGeom>
          <a:solidFill>
            <a:srgbClr val="E5E59B"/>
          </a:solidFill>
          <a:ln w="38100">
            <a:noFill/>
            <a:miter lim="800000"/>
            <a:headEnd/>
            <a:tailEnd/>
          </a:ln>
          <a:effectLst/>
        </p:spPr>
        <p:txBody>
          <a:bodyPr>
            <a:spAutoFit/>
          </a:bodyPr>
          <a:lstStyle/>
          <a:p>
            <a:pPr algn="ctr"/>
            <a:r>
              <a:rPr lang="en-US" sz="2800" b="1" dirty="0" smtClean="0">
                <a:latin typeface="Tempus Sans ITC" pitchFamily="82" charset="0"/>
              </a:rPr>
              <a:t>Angry Moses</a:t>
            </a:r>
            <a:endParaRPr lang="en-US" sz="2800" b="1" dirty="0">
              <a:latin typeface="Tempus Sans ITC" pitchFamily="82" charset="0"/>
            </a:endParaRPr>
          </a:p>
        </p:txBody>
      </p:sp>
      <p:sp>
        <p:nvSpPr>
          <p:cNvPr id="3085" name="Rectangle 13"/>
          <p:cNvSpPr>
            <a:spLocks noChangeArrowheads="1"/>
          </p:cNvSpPr>
          <p:nvPr/>
        </p:nvSpPr>
        <p:spPr bwMode="auto">
          <a:xfrm>
            <a:off x="5181600" y="1111915"/>
            <a:ext cx="3962400"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200" b="1" u="sng" dirty="0" err="1">
                <a:solidFill>
                  <a:srgbClr val="FFFF00"/>
                </a:solidFill>
                <a:latin typeface="Tempus Sans ITC" pitchFamily="82" charset="0"/>
              </a:rPr>
              <a:t>Deut</a:t>
            </a:r>
            <a:r>
              <a:rPr lang="en-US" sz="2200" b="1" u="sng" dirty="0">
                <a:solidFill>
                  <a:srgbClr val="FFFF00"/>
                </a:solidFill>
                <a:latin typeface="Tempus Sans ITC" pitchFamily="82" charset="0"/>
              </a:rPr>
              <a:t> 4:1-2; 5:32</a:t>
            </a:r>
          </a:p>
          <a:p>
            <a:pPr algn="ctr"/>
            <a:r>
              <a:rPr lang="en-US" sz="2200" b="1" dirty="0">
                <a:solidFill>
                  <a:schemeClr val="bg1"/>
                </a:solidFill>
                <a:latin typeface="Tempus Sans ITC" pitchFamily="82" charset="0"/>
              </a:rPr>
              <a:t>Hear now, O Israel, the decrees and laws I am about to teach you. Follow them so that you may live and may go in and take possession of the land that the Lord, the God of your fathers, is giving you. Do not add to what I command you and do not subtract from it, but keep the commands of the Lord your God that I give you…So be careful to do what the Lord your God has </a:t>
            </a:r>
            <a:r>
              <a:rPr lang="en-US" sz="2200" b="1" dirty="0" smtClean="0">
                <a:solidFill>
                  <a:schemeClr val="bg1"/>
                </a:solidFill>
                <a:latin typeface="Tempus Sans ITC" pitchFamily="82" charset="0"/>
              </a:rPr>
              <a:t>commanded </a:t>
            </a:r>
            <a:r>
              <a:rPr lang="en-US" sz="2200" b="1" dirty="0">
                <a:solidFill>
                  <a:schemeClr val="bg1"/>
                </a:solidFill>
                <a:latin typeface="Tempus Sans ITC" pitchFamily="82" charset="0"/>
              </a:rPr>
              <a:t>you; do not turn aside to the right or to the left.</a:t>
            </a:r>
          </a:p>
        </p:txBody>
      </p:sp>
      <p:sp>
        <p:nvSpPr>
          <p:cNvPr id="9" name="Text Box 12"/>
          <p:cNvSpPr txBox="1">
            <a:spLocks noChangeArrowheads="1"/>
          </p:cNvSpPr>
          <p:nvPr/>
        </p:nvSpPr>
        <p:spPr bwMode="auto">
          <a:xfrm>
            <a:off x="-12510" y="0"/>
            <a:ext cx="3276600" cy="523220"/>
          </a:xfrm>
          <a:prstGeom prst="rect">
            <a:avLst/>
          </a:prstGeom>
          <a:solidFill>
            <a:srgbClr val="E5E59B"/>
          </a:solidFill>
          <a:ln w="38100">
            <a:noFill/>
            <a:miter lim="800000"/>
            <a:headEnd/>
            <a:tailEnd/>
          </a:ln>
          <a:effectLst/>
        </p:spPr>
        <p:txBody>
          <a:bodyPr>
            <a:spAutoFit/>
          </a:bodyPr>
          <a:lstStyle/>
          <a:p>
            <a:pPr algn="ctr"/>
            <a:r>
              <a:rPr lang="en-US" sz="2800" b="1" dirty="0" err="1" smtClean="0">
                <a:latin typeface="Tempus Sans ITC" pitchFamily="82" charset="0"/>
              </a:rPr>
              <a:t>Mois</a:t>
            </a:r>
            <a:r>
              <a:rPr lang="es-CO" sz="2800" b="1" dirty="0" err="1" smtClean="0">
                <a:latin typeface="Tempus Sans ITC" pitchFamily="82" charset="0"/>
              </a:rPr>
              <a:t>és</a:t>
            </a:r>
            <a:r>
              <a:rPr lang="es-CO" sz="2800" b="1" dirty="0" smtClean="0">
                <a:latin typeface="Tempus Sans ITC" pitchFamily="82" charset="0"/>
              </a:rPr>
              <a:t> Enojado</a:t>
            </a:r>
            <a:endParaRPr lang="en-US" sz="2800" b="1" dirty="0">
              <a:latin typeface="Tempus Sans ITC" pitchFamily="82" charset="0"/>
            </a:endParaRPr>
          </a:p>
        </p:txBody>
      </p:sp>
      <p:sp>
        <p:nvSpPr>
          <p:cNvPr id="11" name="Text Box 9"/>
          <p:cNvSpPr txBox="1">
            <a:spLocks noChangeArrowheads="1"/>
          </p:cNvSpPr>
          <p:nvPr/>
        </p:nvSpPr>
        <p:spPr bwMode="auto">
          <a:xfrm>
            <a:off x="464254" y="504908"/>
            <a:ext cx="232307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dirty="0" err="1" smtClean="0">
                <a:solidFill>
                  <a:srgbClr val="66FF33"/>
                </a:solidFill>
                <a:latin typeface="Tempus Sans ITC" pitchFamily="82" charset="0"/>
              </a:rPr>
              <a:t>Núm</a:t>
            </a:r>
            <a:r>
              <a:rPr lang="en-US" sz="2800" b="1" dirty="0" smtClean="0">
                <a:solidFill>
                  <a:srgbClr val="66FF33"/>
                </a:solidFill>
                <a:latin typeface="Tempus Sans ITC" pitchFamily="82" charset="0"/>
              </a:rPr>
              <a:t> </a:t>
            </a:r>
            <a:r>
              <a:rPr lang="en-US" sz="2800" b="1" dirty="0">
                <a:solidFill>
                  <a:srgbClr val="66FF33"/>
                </a:solidFill>
                <a:latin typeface="Tempus Sans ITC" pitchFamily="82" charset="0"/>
              </a:rPr>
              <a:t>20:2-12</a:t>
            </a: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ppt_h</p:attrName>
                                        </p:attrNameLst>
                                      </p:cBhvr>
                                      <p:tavLst>
                                        <p:tav tm="0">
                                          <p:val>
                                            <p:strVal val="#ppt_h/20"/>
                                          </p:val>
                                        </p:tav>
                                        <p:tav tm="50000">
                                          <p:val>
                                            <p:strVal val="#ppt_h/20"/>
                                          </p:val>
                                        </p:tav>
                                        <p:tav tm="100000">
                                          <p:val>
                                            <p:strVal val="#ppt_h"/>
                                          </p:val>
                                        </p:tav>
                                      </p:tavLst>
                                    </p:anim>
                                    <p:anim calcmode="lin" valueType="num">
                                      <p:cBhvr>
                                        <p:cTn id="8" dur="1000" fill="hold"/>
                                        <p:tgtEl>
                                          <p:spTgt spid="12"/>
                                        </p:tgtEl>
                                        <p:attrNameLst>
                                          <p:attrName>ppt_w</p:attrName>
                                        </p:attrNameLst>
                                      </p:cBhvr>
                                      <p:tavLst>
                                        <p:tav tm="0">
                                          <p:val>
                                            <p:strVal val="#ppt_w+.3"/>
                                          </p:val>
                                        </p:tav>
                                        <p:tav tm="50000">
                                          <p:val>
                                            <p:strVal val="#ppt_w+.3"/>
                                          </p:val>
                                        </p:tav>
                                        <p:tav tm="100000">
                                          <p:val>
                                            <p:strVal val="#ppt_w"/>
                                          </p:val>
                                        </p:tav>
                                      </p:tavLst>
                                    </p:anim>
                                    <p:anim calcmode="lin" valueType="num">
                                      <p:cBhvr>
                                        <p:cTn id="9" dur="1000" fill="hold"/>
                                        <p:tgtEl>
                                          <p:spTgt spid="12"/>
                                        </p:tgtEl>
                                        <p:attrNameLst>
                                          <p:attrName>ppt_x</p:attrName>
                                        </p:attrNameLst>
                                      </p:cBhvr>
                                      <p:tavLst>
                                        <p:tav tm="0">
                                          <p:val>
                                            <p:strVal val="#ppt_x-.3"/>
                                          </p:val>
                                        </p:tav>
                                        <p:tav tm="50000">
                                          <p:val>
                                            <p:strVal val="#ppt_x"/>
                                          </p:val>
                                        </p:tav>
                                        <p:tav tm="100000">
                                          <p:val>
                                            <p:strVal val="#ppt_x"/>
                                          </p:val>
                                        </p:tav>
                                      </p:tavLst>
                                    </p:anim>
                                    <p:anim calcmode="lin" valueType="num">
                                      <p:cBhvr>
                                        <p:cTn id="10" dur="1000" fill="hold"/>
                                        <p:tgtEl>
                                          <p:spTgt spid="12"/>
                                        </p:tgtEl>
                                        <p:attrNameLst>
                                          <p:attrName>ppt_y</p:attrName>
                                        </p:attrNameLst>
                                      </p:cBhvr>
                                      <p:tavLst>
                                        <p:tav tm="0">
                                          <p:val>
                                            <p:strVal val="#ppt_y"/>
                                          </p:val>
                                        </p:tav>
                                        <p:tav tm="100000">
                                          <p:val>
                                            <p:strVal val="#ppt_y"/>
                                          </p:val>
                                        </p:tav>
                                      </p:tavLst>
                                    </p:anim>
                                  </p:childTnLst>
                                </p:cTn>
                              </p:par>
                              <p:par>
                                <p:cTn id="11" presetID="39" presetClass="entr" presetSubtype="0" accel="100000" fill="hold" grpId="0" nodeType="withEffect">
                                  <p:stCondLst>
                                    <p:cond delay="0"/>
                                  </p:stCondLst>
                                  <p:childTnLst>
                                    <p:set>
                                      <p:cBhvr>
                                        <p:cTn id="12" dur="1" fill="hold">
                                          <p:stCondLst>
                                            <p:cond delay="0"/>
                                          </p:stCondLst>
                                        </p:cTn>
                                        <p:tgtEl>
                                          <p:spTgt spid="3085"/>
                                        </p:tgtEl>
                                        <p:attrNameLst>
                                          <p:attrName>style.visibility</p:attrName>
                                        </p:attrNameLst>
                                      </p:cBhvr>
                                      <p:to>
                                        <p:strVal val="visible"/>
                                      </p:to>
                                    </p:set>
                                    <p:anim calcmode="lin" valueType="num">
                                      <p:cBhvr>
                                        <p:cTn id="13" dur="1000" fill="hold"/>
                                        <p:tgtEl>
                                          <p:spTgt spid="3085"/>
                                        </p:tgtEl>
                                        <p:attrNameLst>
                                          <p:attrName>ppt_h</p:attrName>
                                        </p:attrNameLst>
                                      </p:cBhvr>
                                      <p:tavLst>
                                        <p:tav tm="0">
                                          <p:val>
                                            <p:strVal val="#ppt_h/20"/>
                                          </p:val>
                                        </p:tav>
                                        <p:tav tm="50000">
                                          <p:val>
                                            <p:strVal val="#ppt_h/20"/>
                                          </p:val>
                                        </p:tav>
                                        <p:tav tm="100000">
                                          <p:val>
                                            <p:strVal val="#ppt_h"/>
                                          </p:val>
                                        </p:tav>
                                      </p:tavLst>
                                    </p:anim>
                                    <p:anim calcmode="lin" valueType="num">
                                      <p:cBhvr>
                                        <p:cTn id="14" dur="1000" fill="hold"/>
                                        <p:tgtEl>
                                          <p:spTgt spid="3085"/>
                                        </p:tgtEl>
                                        <p:attrNameLst>
                                          <p:attrName>ppt_w</p:attrName>
                                        </p:attrNameLst>
                                      </p:cBhvr>
                                      <p:tavLst>
                                        <p:tav tm="0">
                                          <p:val>
                                            <p:strVal val="#ppt_w+.3"/>
                                          </p:val>
                                        </p:tav>
                                        <p:tav tm="50000">
                                          <p:val>
                                            <p:strVal val="#ppt_w+.3"/>
                                          </p:val>
                                        </p:tav>
                                        <p:tav tm="100000">
                                          <p:val>
                                            <p:strVal val="#ppt_w"/>
                                          </p:val>
                                        </p:tav>
                                      </p:tavLst>
                                    </p:anim>
                                    <p:anim calcmode="lin" valueType="num">
                                      <p:cBhvr>
                                        <p:cTn id="15" dur="1000" fill="hold"/>
                                        <p:tgtEl>
                                          <p:spTgt spid="3085"/>
                                        </p:tgtEl>
                                        <p:attrNameLst>
                                          <p:attrName>ppt_x</p:attrName>
                                        </p:attrNameLst>
                                      </p:cBhvr>
                                      <p:tavLst>
                                        <p:tav tm="0">
                                          <p:val>
                                            <p:strVal val="#ppt_x-.3"/>
                                          </p:val>
                                        </p:tav>
                                        <p:tav tm="50000">
                                          <p:val>
                                            <p:strVal val="#ppt_x"/>
                                          </p:val>
                                        </p:tav>
                                        <p:tav tm="100000">
                                          <p:val>
                                            <p:strVal val="#ppt_x"/>
                                          </p:val>
                                        </p:tav>
                                      </p:tavLst>
                                    </p:anim>
                                    <p:anim calcmode="lin" valueType="num">
                                      <p:cBhvr>
                                        <p:cTn id="16" dur="1000" fill="hold"/>
                                        <p:tgtEl>
                                          <p:spTgt spid="308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08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4876800" y="0"/>
            <a:ext cx="4267200" cy="6410216"/>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85000"/>
              </a:lnSpc>
            </a:pPr>
            <a:r>
              <a:rPr lang="en-US" sz="2100" b="1" dirty="0" err="1">
                <a:solidFill>
                  <a:srgbClr val="FFFF00"/>
                </a:solidFill>
                <a:latin typeface="Tempus Sans ITC" pitchFamily="82" charset="0"/>
              </a:rPr>
              <a:t>Num</a:t>
            </a:r>
            <a:r>
              <a:rPr lang="en-US" sz="2100" b="1" dirty="0">
                <a:solidFill>
                  <a:srgbClr val="FFFF00"/>
                </a:solidFill>
                <a:latin typeface="Tempus Sans ITC" pitchFamily="82" charset="0"/>
              </a:rPr>
              <a:t> 20:2-12 -</a:t>
            </a:r>
            <a:r>
              <a:rPr lang="en-US" sz="2100" b="1" dirty="0">
                <a:solidFill>
                  <a:schemeClr val="bg1"/>
                </a:solidFill>
                <a:latin typeface="Tempus Sans ITC" pitchFamily="82" charset="0"/>
              </a:rPr>
              <a:t> Now there was no water for the community, and the people gathered in opposition to Moses and Aaron. </a:t>
            </a:r>
            <a:r>
              <a:rPr lang="en-US" sz="2100" b="1" dirty="0" smtClean="0">
                <a:solidFill>
                  <a:schemeClr val="bg1"/>
                </a:solidFill>
                <a:latin typeface="Tempus Sans ITC" pitchFamily="82" charset="0"/>
              </a:rPr>
              <a:t> </a:t>
            </a:r>
            <a:r>
              <a:rPr lang="en-US" sz="2100" b="1" dirty="0">
                <a:solidFill>
                  <a:schemeClr val="bg1"/>
                </a:solidFill>
                <a:latin typeface="Tempus Sans ITC" pitchFamily="82" charset="0"/>
              </a:rPr>
              <a:t>They quarreled with Moses and said, "If only we had died when our brothers fell dead before the Lord! </a:t>
            </a:r>
            <a:r>
              <a:rPr lang="en-US" sz="2100" b="1" dirty="0" smtClean="0">
                <a:solidFill>
                  <a:schemeClr val="bg1"/>
                </a:solidFill>
                <a:latin typeface="Tempus Sans ITC" pitchFamily="82" charset="0"/>
              </a:rPr>
              <a:t> </a:t>
            </a:r>
            <a:r>
              <a:rPr lang="en-US" sz="2100" b="1" dirty="0">
                <a:solidFill>
                  <a:schemeClr val="bg1"/>
                </a:solidFill>
                <a:latin typeface="Tempus Sans ITC" pitchFamily="82" charset="0"/>
              </a:rPr>
              <a:t>Why did you bring the Lord's community into this desert, that we and our livestock should die here? </a:t>
            </a:r>
            <a:r>
              <a:rPr lang="en-US" sz="2100" b="1" dirty="0" smtClean="0">
                <a:solidFill>
                  <a:schemeClr val="bg1"/>
                </a:solidFill>
                <a:latin typeface="Tempus Sans ITC" pitchFamily="82" charset="0"/>
              </a:rPr>
              <a:t>… there </a:t>
            </a:r>
            <a:r>
              <a:rPr lang="en-US" sz="2100" b="1" dirty="0">
                <a:solidFill>
                  <a:schemeClr val="bg1"/>
                </a:solidFill>
                <a:latin typeface="Tempus Sans ITC" pitchFamily="82" charset="0"/>
              </a:rPr>
              <a:t>is no water to drink!" </a:t>
            </a:r>
            <a:r>
              <a:rPr lang="en-US" sz="2100" b="1" dirty="0" smtClean="0">
                <a:solidFill>
                  <a:schemeClr val="bg1"/>
                </a:solidFill>
                <a:latin typeface="Tempus Sans ITC" pitchFamily="82" charset="0"/>
              </a:rPr>
              <a:t> Moses </a:t>
            </a:r>
            <a:r>
              <a:rPr lang="en-US" sz="2100" b="1" dirty="0">
                <a:solidFill>
                  <a:schemeClr val="bg1"/>
                </a:solidFill>
                <a:latin typeface="Tempus Sans ITC" pitchFamily="82" charset="0"/>
              </a:rPr>
              <a:t>and Aaron went from the assembly to the entrance to the Tent of Meeting and fell facedown, and the glory of the Lord appeared to them. </a:t>
            </a:r>
            <a:r>
              <a:rPr lang="en-US" sz="2100" b="1" dirty="0" smtClean="0">
                <a:solidFill>
                  <a:schemeClr val="bg1"/>
                </a:solidFill>
                <a:latin typeface="Tempus Sans ITC" pitchFamily="82" charset="0"/>
              </a:rPr>
              <a:t> </a:t>
            </a:r>
            <a:r>
              <a:rPr lang="en-US" sz="2100" b="1" dirty="0">
                <a:solidFill>
                  <a:schemeClr val="bg1"/>
                </a:solidFill>
                <a:latin typeface="Tempus Sans ITC" pitchFamily="82" charset="0"/>
              </a:rPr>
              <a:t>The Lord said to Moses, </a:t>
            </a:r>
            <a:r>
              <a:rPr lang="en-US" sz="2100" b="1" dirty="0" smtClean="0">
                <a:solidFill>
                  <a:schemeClr val="bg1"/>
                </a:solidFill>
                <a:latin typeface="Tempus Sans ITC" pitchFamily="82" charset="0"/>
              </a:rPr>
              <a:t> </a:t>
            </a:r>
            <a:r>
              <a:rPr lang="en-US" sz="2100" b="1" dirty="0">
                <a:solidFill>
                  <a:schemeClr val="bg1"/>
                </a:solidFill>
                <a:latin typeface="Tempus Sans ITC" pitchFamily="82" charset="0"/>
              </a:rPr>
              <a:t>"Take the staff, and you and your brother Aaron gather the assembly together. Speak to that rock </a:t>
            </a:r>
            <a:r>
              <a:rPr lang="en-US" sz="2100" b="1" dirty="0" smtClean="0">
                <a:solidFill>
                  <a:schemeClr val="bg1"/>
                </a:solidFill>
                <a:latin typeface="Tempus Sans ITC" pitchFamily="82" charset="0"/>
              </a:rPr>
              <a:t>before </a:t>
            </a:r>
            <a:r>
              <a:rPr lang="en-US" sz="2100" b="1" dirty="0">
                <a:solidFill>
                  <a:schemeClr val="bg1"/>
                </a:solidFill>
                <a:latin typeface="Tempus Sans ITC" pitchFamily="82" charset="0"/>
              </a:rPr>
              <a:t>their eyes and it will pour out its water. You will bring water out of the rock for the community so they and their livestock can drink</a:t>
            </a:r>
            <a:r>
              <a:rPr lang="en-US" sz="2100" b="1" dirty="0" smtClean="0">
                <a:solidFill>
                  <a:schemeClr val="bg1"/>
                </a:solidFill>
                <a:latin typeface="Tempus Sans ITC" pitchFamily="82" charset="0"/>
              </a:rPr>
              <a:t>..”</a:t>
            </a:r>
            <a:endParaRPr lang="en-US" sz="2100" b="1" dirty="0">
              <a:solidFill>
                <a:schemeClr val="bg1"/>
              </a:solidFill>
              <a:latin typeface="Tempus Sans ITC" pitchFamily="82" charset="0"/>
            </a:endParaRPr>
          </a:p>
        </p:txBody>
      </p:sp>
      <p:sp>
        <p:nvSpPr>
          <p:cNvPr id="6" name="Rectangle 4"/>
          <p:cNvSpPr>
            <a:spLocks noChangeArrowheads="1"/>
          </p:cNvSpPr>
          <p:nvPr/>
        </p:nvSpPr>
        <p:spPr bwMode="auto">
          <a:xfrm>
            <a:off x="0" y="3412"/>
            <a:ext cx="4343400" cy="6684907"/>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85000"/>
              </a:lnSpc>
            </a:pPr>
            <a:r>
              <a:rPr lang="en-US" sz="2100" b="1" dirty="0" err="1">
                <a:solidFill>
                  <a:srgbClr val="FFFF00"/>
                </a:solidFill>
                <a:latin typeface="Tempus Sans ITC" pitchFamily="82" charset="0"/>
              </a:rPr>
              <a:t>Num</a:t>
            </a:r>
            <a:r>
              <a:rPr lang="en-US" sz="2100" b="1" dirty="0">
                <a:solidFill>
                  <a:srgbClr val="FFFF00"/>
                </a:solidFill>
                <a:latin typeface="Tempus Sans ITC" pitchFamily="82" charset="0"/>
              </a:rPr>
              <a:t> 20:2-12 -</a:t>
            </a:r>
            <a:r>
              <a:rPr lang="en-US" sz="2100" b="1" dirty="0">
                <a:solidFill>
                  <a:schemeClr val="bg1"/>
                </a:solidFill>
                <a:latin typeface="Tempus Sans ITC" pitchFamily="82" charset="0"/>
              </a:rPr>
              <a:t> </a:t>
            </a:r>
            <a:r>
              <a:rPr lang="es-ES" sz="2100" b="1" dirty="0" smtClean="0">
                <a:solidFill>
                  <a:schemeClr val="bg1"/>
                </a:solidFill>
                <a:latin typeface="Tempus Sans ITC" pitchFamily="82" charset="0"/>
              </a:rPr>
              <a:t>Y porque no había agua para la congregación, se juntaron contra Moisés y Aarón.  Y habló el pueblo contra Moisés, diciendo: ¡Ojalá hubiéramos muerto cuando perecieron nuestros hermanos delante de Jehová!  ¿Por qué hiciste venir la congregación de Jehová a este desierto, para que muramos aquí nosotros y nuestras bestias … no hay agua para beber.  Y se fueron Moisés y Aarón de delante de la congregación a la puerta del tabernáculo de reunión, y se postraron sobre sus rostros; y la gloria de Jehová apareció sobre ellos.  Y habló Jehová a Moisés, diciendo:  Toma la vara, y reúne la congregación, tú y Aarón tu hermano, y hablad a la peña a vista de ellos; y ella dará su agua, y les sacarás aguas de la peña, y darás de beber a la congregación y a sus bestias.</a:t>
            </a:r>
            <a:endParaRPr lang="es-ES" sz="2100" b="1" dirty="0">
              <a:solidFill>
                <a:schemeClr val="bg1"/>
              </a:solidFill>
              <a:latin typeface="Tempus Sans ITC" pitchFamily="82" charset="0"/>
            </a:endParaRPr>
          </a:p>
        </p:txBody>
      </p:sp>
    </p:spTree>
  </p:cSld>
  <p:clrMapOvr>
    <a:masterClrMapping/>
  </p:clrMapOvr>
  <p:transition spd="slow">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4953000" y="533400"/>
            <a:ext cx="4191000" cy="5808513"/>
          </a:xfrm>
          <a:prstGeom prst="rect">
            <a:avLst/>
          </a:prstGeom>
          <a:noFill/>
          <a:ln>
            <a:noFill/>
          </a:ln>
          <a:effectLst/>
        </p:spPr>
        <p:txBody>
          <a:bodyPr wrap="square">
            <a:spAutoFit/>
          </a:bodyPr>
          <a:lstStyle/>
          <a:p>
            <a:pPr algn="ctr">
              <a:lnSpc>
                <a:spcPct val="85000"/>
              </a:lnSpc>
            </a:pPr>
            <a:r>
              <a:rPr lang="en-US" sz="2300" b="1" dirty="0" smtClean="0">
                <a:solidFill>
                  <a:schemeClr val="bg1"/>
                </a:solidFill>
                <a:latin typeface="Tempus Sans ITC" pitchFamily="82" charset="0"/>
              </a:rPr>
              <a:t>So </a:t>
            </a:r>
            <a:r>
              <a:rPr lang="en-US" sz="2300" b="1" dirty="0">
                <a:solidFill>
                  <a:schemeClr val="bg1"/>
                </a:solidFill>
                <a:latin typeface="Tempus Sans ITC" pitchFamily="82" charset="0"/>
              </a:rPr>
              <a:t>Moses took the staff from the Lord's presence, just as he </a:t>
            </a:r>
            <a:r>
              <a:rPr lang="en-US" sz="2300" b="1" dirty="0" smtClean="0">
                <a:solidFill>
                  <a:schemeClr val="bg1"/>
                </a:solidFill>
                <a:latin typeface="Tempus Sans ITC" pitchFamily="82" charset="0"/>
              </a:rPr>
              <a:t>commanded </a:t>
            </a:r>
            <a:r>
              <a:rPr lang="en-US" sz="2300" b="1" dirty="0">
                <a:solidFill>
                  <a:schemeClr val="bg1"/>
                </a:solidFill>
                <a:latin typeface="Tempus Sans ITC" pitchFamily="82" charset="0"/>
              </a:rPr>
              <a:t>him</a:t>
            </a:r>
            <a:r>
              <a:rPr lang="en-US" sz="2300" b="1" dirty="0" smtClean="0">
                <a:solidFill>
                  <a:schemeClr val="bg1"/>
                </a:solidFill>
                <a:latin typeface="Tempus Sans ITC" pitchFamily="82" charset="0"/>
              </a:rPr>
              <a:t>.  </a:t>
            </a:r>
            <a:r>
              <a:rPr lang="en-US" sz="2300" b="1" dirty="0">
                <a:solidFill>
                  <a:schemeClr val="bg1"/>
                </a:solidFill>
                <a:latin typeface="Tempus Sans ITC" pitchFamily="82" charset="0"/>
              </a:rPr>
              <a:t>He and Aaron gathered the assembly together in front of the rock and Moses said to them, "Listen, you rebels, must we bring you water out of this rock?" </a:t>
            </a:r>
            <a:r>
              <a:rPr lang="en-US" sz="2300" b="1" dirty="0" smtClean="0">
                <a:solidFill>
                  <a:schemeClr val="bg1"/>
                </a:solidFill>
                <a:latin typeface="Tempus Sans ITC" pitchFamily="82" charset="0"/>
              </a:rPr>
              <a:t> </a:t>
            </a:r>
            <a:r>
              <a:rPr lang="en-US" sz="2300" b="1" dirty="0">
                <a:solidFill>
                  <a:schemeClr val="bg1"/>
                </a:solidFill>
                <a:latin typeface="Tempus Sans ITC" pitchFamily="82" charset="0"/>
              </a:rPr>
              <a:t>Then Moses raised his arm and struck the rock twice with his staff. Water gushed out, and the </a:t>
            </a:r>
            <a:r>
              <a:rPr lang="en-US" sz="2300" b="1" dirty="0" smtClean="0">
                <a:solidFill>
                  <a:schemeClr val="bg1"/>
                </a:solidFill>
                <a:latin typeface="Tempus Sans ITC" pitchFamily="82" charset="0"/>
              </a:rPr>
              <a:t>community </a:t>
            </a:r>
            <a:r>
              <a:rPr lang="en-US" sz="2300" b="1" dirty="0">
                <a:solidFill>
                  <a:schemeClr val="bg1"/>
                </a:solidFill>
                <a:latin typeface="Tempus Sans ITC" pitchFamily="82" charset="0"/>
              </a:rPr>
              <a:t>and their livestock drank.  </a:t>
            </a:r>
            <a:r>
              <a:rPr lang="en-US" sz="2300" b="1" dirty="0" smtClean="0">
                <a:solidFill>
                  <a:schemeClr val="bg1"/>
                </a:solidFill>
                <a:latin typeface="Tempus Sans ITC" pitchFamily="82" charset="0"/>
              </a:rPr>
              <a:t>But </a:t>
            </a:r>
            <a:r>
              <a:rPr lang="en-US" sz="2300" b="1" dirty="0">
                <a:solidFill>
                  <a:schemeClr val="bg1"/>
                </a:solidFill>
                <a:latin typeface="Tempus Sans ITC" pitchFamily="82" charset="0"/>
              </a:rPr>
              <a:t>the Lord said to Moses and Aaron, "Because you did not trust in me enough to honor me as holy in the sight of the Israelites, you will not bring this community into the land I give them."</a:t>
            </a:r>
          </a:p>
        </p:txBody>
      </p:sp>
      <p:sp>
        <p:nvSpPr>
          <p:cNvPr id="3" name="Rectangle 4"/>
          <p:cNvSpPr>
            <a:spLocks noChangeArrowheads="1"/>
          </p:cNvSpPr>
          <p:nvPr/>
        </p:nvSpPr>
        <p:spPr bwMode="auto">
          <a:xfrm>
            <a:off x="0" y="551597"/>
            <a:ext cx="3962400" cy="5821787"/>
          </a:xfrm>
          <a:prstGeom prst="rect">
            <a:avLst/>
          </a:prstGeom>
          <a:noFill/>
          <a:ln>
            <a:noFill/>
          </a:ln>
          <a:effectLst/>
        </p:spPr>
        <p:txBody>
          <a:bodyPr wrap="square">
            <a:spAutoFit/>
          </a:bodyPr>
          <a:lstStyle/>
          <a:p>
            <a:pPr algn="ctr">
              <a:lnSpc>
                <a:spcPct val="85000"/>
              </a:lnSpc>
            </a:pPr>
            <a:r>
              <a:rPr lang="es-ES" sz="2300" b="1" dirty="0" smtClean="0">
                <a:solidFill>
                  <a:schemeClr val="bg1"/>
                </a:solidFill>
                <a:latin typeface="Tempus Sans ITC" pitchFamily="82" charset="0"/>
              </a:rPr>
              <a:t>Entonces Moisés tomó la vara de delante de Jehová, como él le mandó.  Y reunieron Moisés y Aarón a la congregación delante de la peña, y les dijo: ¡Oíd ahora, rebeldes! ¿Os hemos de hacer salir aguas de esta peña? Entonces alzó Moisés su mano y golpeó la peña con su vara dos veces; y salieron muchas aguas, y bebió la congregación, y sus bestias.  Y Jehová dijo a Moisés y a Aarón: Por cuanto no creísteis en mí, para santificarme delante de los hijos de Israel, por tanto, no meteréis esta congregación en la tierra que les he dado. </a:t>
            </a:r>
          </a:p>
        </p:txBody>
      </p:sp>
    </p:spTree>
    <p:extLst>
      <p:ext uri="{BB962C8B-B14F-4D97-AF65-F5344CB8AC3E}">
        <p14:creationId xmlns:p14="http://schemas.microsoft.com/office/powerpoint/2010/main" val="3867854033"/>
      </p:ext>
    </p:extLst>
  </p:cSld>
  <p:clrMapOvr>
    <a:masterClrMapping/>
  </p:clrMapOvr>
  <p:transition spd="slow">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AutoShape 7"/>
          <p:cNvSpPr>
            <a:spLocks/>
          </p:cNvSpPr>
          <p:nvPr/>
        </p:nvSpPr>
        <p:spPr bwMode="auto">
          <a:xfrm>
            <a:off x="3279200" y="2762569"/>
            <a:ext cx="3422558" cy="931862"/>
          </a:xfrm>
          <a:prstGeom prst="borderCallout2">
            <a:avLst>
              <a:gd name="adj1" fmla="val 14343"/>
              <a:gd name="adj2" fmla="val 101111"/>
              <a:gd name="adj3" fmla="val 14343"/>
              <a:gd name="adj4" fmla="val 104931"/>
              <a:gd name="adj5" fmla="val 220783"/>
              <a:gd name="adj6" fmla="val 105053"/>
            </a:avLst>
          </a:prstGeom>
          <a:solidFill>
            <a:srgbClr val="993300"/>
          </a:solidFill>
          <a:ln w="190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s-CO" sz="2800" b="1" dirty="0" smtClean="0">
                <a:solidFill>
                  <a:schemeClr val="bg1"/>
                </a:solidFill>
                <a:latin typeface="Tempus Sans ITC" pitchFamily="82" charset="0"/>
              </a:rPr>
              <a:t>¿Por qué lo hizo?</a:t>
            </a:r>
            <a:endParaRPr lang="en-US" sz="2800" b="1" dirty="0" smtClean="0">
              <a:solidFill>
                <a:schemeClr val="bg1"/>
              </a:solidFill>
              <a:latin typeface="Tempus Sans ITC" pitchFamily="82" charset="0"/>
            </a:endParaRPr>
          </a:p>
          <a:p>
            <a:pPr algn="ctr"/>
            <a:r>
              <a:rPr lang="en-US" sz="2800" b="1" dirty="0" smtClean="0">
                <a:solidFill>
                  <a:schemeClr val="bg1"/>
                </a:solidFill>
                <a:latin typeface="Tempus Sans ITC" pitchFamily="82" charset="0"/>
              </a:rPr>
              <a:t>Why </a:t>
            </a:r>
            <a:r>
              <a:rPr lang="en-US" sz="2800" b="1" dirty="0">
                <a:solidFill>
                  <a:schemeClr val="bg1"/>
                </a:solidFill>
                <a:latin typeface="Tempus Sans ITC" pitchFamily="82" charset="0"/>
              </a:rPr>
              <a:t>did you do it? </a:t>
            </a:r>
            <a:endParaRPr lang="en-US" sz="2400" b="1" dirty="0">
              <a:solidFill>
                <a:schemeClr val="bg1"/>
              </a:solidFill>
              <a:latin typeface="Tempus Sans ITC" pitchFamily="82" charset="0"/>
            </a:endParaRPr>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6552"/>
            <a:ext cx="3040144" cy="3861286"/>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27758" y="4161460"/>
            <a:ext cx="2147244" cy="2696539"/>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305" y="4161461"/>
            <a:ext cx="2041453" cy="2672448"/>
          </a:xfrm>
          <a:prstGeom prst="rect">
            <a:avLst/>
          </a:prstGeom>
        </p:spPr>
      </p:pic>
      <p:sp>
        <p:nvSpPr>
          <p:cNvPr id="8198" name="AutoShape 6"/>
          <p:cNvSpPr>
            <a:spLocks noChangeArrowheads="1"/>
          </p:cNvSpPr>
          <p:nvPr/>
        </p:nvSpPr>
        <p:spPr bwMode="auto">
          <a:xfrm>
            <a:off x="3657600" y="462887"/>
            <a:ext cx="4477603" cy="1295400"/>
          </a:xfrm>
          <a:prstGeom prst="wedgeRoundRectCallout">
            <a:avLst>
              <a:gd name="adj1" fmla="val -67374"/>
              <a:gd name="adj2" fmla="val -19667"/>
              <a:gd name="adj3" fmla="val 16667"/>
            </a:avLst>
          </a:prstGeom>
          <a:solidFill>
            <a:srgbClr val="FFFF00"/>
          </a:solidFill>
          <a:ln w="19050">
            <a:solidFill>
              <a:srgbClr val="CC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s-CO" sz="2800" b="1" dirty="0" smtClean="0">
                <a:latin typeface="Tempus Sans ITC" pitchFamily="82" charset="0"/>
              </a:rPr>
              <a:t>¡Yo era tan </a:t>
            </a:r>
            <a:r>
              <a:rPr lang="es-CO" sz="3600" b="1" i="1" u="sng" dirty="0" smtClean="0">
                <a:latin typeface="Tempus Sans ITC" pitchFamily="82" charset="0"/>
              </a:rPr>
              <a:t>enojado</a:t>
            </a:r>
            <a:r>
              <a:rPr lang="es-CO" sz="3600" b="1" i="1" dirty="0" smtClean="0">
                <a:latin typeface="Tempus Sans ITC" pitchFamily="82" charset="0"/>
              </a:rPr>
              <a:t>!</a:t>
            </a:r>
            <a:endParaRPr lang="en-US" sz="1200" b="1" dirty="0">
              <a:latin typeface="Tempus Sans ITC" pitchFamily="82" charset="0"/>
            </a:endParaRPr>
          </a:p>
          <a:p>
            <a:pPr algn="ctr"/>
            <a:r>
              <a:rPr lang="en-US" sz="2800" b="1" dirty="0" smtClean="0">
                <a:latin typeface="Tempus Sans ITC" pitchFamily="82" charset="0"/>
              </a:rPr>
              <a:t>I </a:t>
            </a:r>
            <a:r>
              <a:rPr lang="en-US" sz="2800" b="1" dirty="0">
                <a:latin typeface="Tempus Sans ITC" pitchFamily="82" charset="0"/>
              </a:rPr>
              <a:t>was so </a:t>
            </a:r>
            <a:r>
              <a:rPr lang="en-US" sz="3600" b="1" i="1" u="sng" dirty="0">
                <a:latin typeface="Tempus Sans ITC" pitchFamily="82" charset="0"/>
              </a:rPr>
              <a:t>a</a:t>
            </a:r>
            <a:r>
              <a:rPr lang="en-US" sz="3600" b="1" i="1" u="sng" dirty="0" smtClean="0">
                <a:latin typeface="Tempus Sans ITC" pitchFamily="82" charset="0"/>
              </a:rPr>
              <a:t>ngry</a:t>
            </a:r>
            <a:r>
              <a:rPr lang="en-US" sz="3600" b="1" dirty="0" smtClean="0">
                <a:latin typeface="Tempus Sans ITC" pitchFamily="82" charset="0"/>
              </a:rPr>
              <a:t>!</a:t>
            </a:r>
            <a:endParaRPr lang="en-US" sz="3400" b="1" dirty="0">
              <a:latin typeface="Tempus Sans ITC" pitchFamily="82" charset="0"/>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strips(downLeft)">
                                      <p:cBhvr>
                                        <p:cTn id="7" dur="1250"/>
                                        <p:tgtEl>
                                          <p:spTgt spid="15"/>
                                        </p:tgtEl>
                                      </p:cBhvr>
                                    </p:animEffect>
                                  </p:childTnLst>
                                </p:cTn>
                              </p:par>
                              <p:par>
                                <p:cTn id="8" presetID="18" presetClass="entr" presetSubtype="6"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trips(downRight)">
                                      <p:cBhvr>
                                        <p:cTn id="10" dur="125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8199"/>
                                        </p:tgtEl>
                                        <p:attrNameLst>
                                          <p:attrName>style.visibility</p:attrName>
                                        </p:attrNameLst>
                                      </p:cBhvr>
                                      <p:to>
                                        <p:strVal val="visible"/>
                                      </p:to>
                                    </p:set>
                                    <p:anim calcmode="lin" valueType="num">
                                      <p:cBhvr>
                                        <p:cTn id="15" dur="1250" fill="hold"/>
                                        <p:tgtEl>
                                          <p:spTgt spid="8199"/>
                                        </p:tgtEl>
                                        <p:attrNameLst>
                                          <p:attrName>ppt_w</p:attrName>
                                        </p:attrNameLst>
                                      </p:cBhvr>
                                      <p:tavLst>
                                        <p:tav tm="0">
                                          <p:val>
                                            <p:fltVal val="0"/>
                                          </p:val>
                                        </p:tav>
                                        <p:tav tm="100000">
                                          <p:val>
                                            <p:strVal val="#ppt_w"/>
                                          </p:val>
                                        </p:tav>
                                      </p:tavLst>
                                    </p:anim>
                                    <p:anim calcmode="lin" valueType="num">
                                      <p:cBhvr>
                                        <p:cTn id="16" dur="1250" fill="hold"/>
                                        <p:tgtEl>
                                          <p:spTgt spid="8199"/>
                                        </p:tgtEl>
                                        <p:attrNameLst>
                                          <p:attrName>ppt_h</p:attrName>
                                        </p:attrNameLst>
                                      </p:cBhvr>
                                      <p:tavLst>
                                        <p:tav tm="0">
                                          <p:val>
                                            <p:fltVal val="0"/>
                                          </p:val>
                                        </p:tav>
                                        <p:tav tm="100000">
                                          <p:val>
                                            <p:strVal val="#ppt_h"/>
                                          </p:val>
                                        </p:tav>
                                      </p:tavLst>
                                    </p:anim>
                                    <p:anim calcmode="lin" valueType="num">
                                      <p:cBhvr>
                                        <p:cTn id="17" dur="1250" fill="hold"/>
                                        <p:tgtEl>
                                          <p:spTgt spid="8199"/>
                                        </p:tgtEl>
                                        <p:attrNameLst>
                                          <p:attrName>style.rotation</p:attrName>
                                        </p:attrNameLst>
                                      </p:cBhvr>
                                      <p:tavLst>
                                        <p:tav tm="0">
                                          <p:val>
                                            <p:fltVal val="90"/>
                                          </p:val>
                                        </p:tav>
                                        <p:tav tm="100000">
                                          <p:val>
                                            <p:fltVal val="0"/>
                                          </p:val>
                                        </p:tav>
                                      </p:tavLst>
                                    </p:anim>
                                    <p:animEffect transition="in" filter="fade">
                                      <p:cBhvr>
                                        <p:cTn id="18" dur="1250"/>
                                        <p:tgtEl>
                                          <p:spTgt spid="8199"/>
                                        </p:tgtEl>
                                      </p:cBhvr>
                                    </p:animEffect>
                                  </p:childTnLst>
                                </p:cTn>
                              </p:par>
                            </p:childTnLst>
                          </p:cTn>
                        </p:par>
                      </p:childTnLst>
                    </p:cTn>
                  </p:par>
                  <p:par>
                    <p:cTn id="19" fill="hold">
                      <p:stCondLst>
                        <p:cond delay="indefinite"/>
                      </p:stCondLst>
                      <p:childTnLst>
                        <p:par>
                          <p:cTn id="20" fill="hold">
                            <p:stCondLst>
                              <p:cond delay="0"/>
                            </p:stCondLst>
                            <p:childTnLst>
                              <p:par>
                                <p:cTn id="21" presetID="52" presetClass="entr" presetSubtype="0" fill="hold" grpId="0" nodeType="clickEffect">
                                  <p:stCondLst>
                                    <p:cond delay="0"/>
                                  </p:stCondLst>
                                  <p:childTnLst>
                                    <p:set>
                                      <p:cBhvr>
                                        <p:cTn id="22" dur="1" fill="hold">
                                          <p:stCondLst>
                                            <p:cond delay="0"/>
                                          </p:stCondLst>
                                        </p:cTn>
                                        <p:tgtEl>
                                          <p:spTgt spid="8198"/>
                                        </p:tgtEl>
                                        <p:attrNameLst>
                                          <p:attrName>style.visibility</p:attrName>
                                        </p:attrNameLst>
                                      </p:cBhvr>
                                      <p:to>
                                        <p:strVal val="visible"/>
                                      </p:to>
                                    </p:set>
                                    <p:animScale>
                                      <p:cBhvr>
                                        <p:cTn id="23" dur="1250" decel="50000" fill="hold">
                                          <p:stCondLst>
                                            <p:cond delay="0"/>
                                          </p:stCondLst>
                                        </p:cTn>
                                        <p:tgtEl>
                                          <p:spTgt spid="819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4" dur="1250" decel="50000" fill="hold">
                                          <p:stCondLst>
                                            <p:cond delay="0"/>
                                          </p:stCondLst>
                                        </p:cTn>
                                        <p:tgtEl>
                                          <p:spTgt spid="8198"/>
                                        </p:tgtEl>
                                        <p:attrNameLst>
                                          <p:attrName>ppt_x</p:attrName>
                                          <p:attrName>ppt_y</p:attrName>
                                        </p:attrNameLst>
                                      </p:cBhvr>
                                    </p:animMotion>
                                    <p:animEffect transition="in" filter="fade">
                                      <p:cBhvr>
                                        <p:cTn id="25" dur="1250"/>
                                        <p:tgtEl>
                                          <p:spTgt spid="8198"/>
                                        </p:tgtEl>
                                      </p:cBhvr>
                                    </p:animEffect>
                                  </p:childTnLst>
                                </p:cTn>
                              </p:par>
                              <p:par>
                                <p:cTn id="26" presetID="16" presetClass="entr" presetSubtype="37" fill="hold" grpId="1" nodeType="withEffect">
                                  <p:stCondLst>
                                    <p:cond delay="0"/>
                                  </p:stCondLst>
                                  <p:childTnLst>
                                    <p:set>
                                      <p:cBhvr>
                                        <p:cTn id="27" dur="1" fill="hold">
                                          <p:stCondLst>
                                            <p:cond delay="0"/>
                                          </p:stCondLst>
                                        </p:cTn>
                                        <p:tgtEl>
                                          <p:spTgt spid="8198"/>
                                        </p:tgtEl>
                                        <p:attrNameLst>
                                          <p:attrName>style.visibility</p:attrName>
                                        </p:attrNameLst>
                                      </p:cBhvr>
                                      <p:to>
                                        <p:strVal val="visible"/>
                                      </p:to>
                                    </p:set>
                                    <p:animEffect transition="in" filter="barn(outVertical)">
                                      <p:cBhvr>
                                        <p:cTn id="28" dur="1250"/>
                                        <p:tgtEl>
                                          <p:spTgt spid="8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animBg="1"/>
      <p:bldP spid="8198" grpId="0" animBg="1"/>
      <p:bldP spid="8198"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2" name="Text Box 10"/>
          <p:cNvSpPr txBox="1">
            <a:spLocks noChangeArrowheads="1"/>
          </p:cNvSpPr>
          <p:nvPr/>
        </p:nvSpPr>
        <p:spPr bwMode="auto">
          <a:xfrm>
            <a:off x="5029200" y="46251"/>
            <a:ext cx="4114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3200" b="1" dirty="0">
                <a:solidFill>
                  <a:srgbClr val="66FF33"/>
                </a:solidFill>
                <a:latin typeface="Tempus Sans ITC" pitchFamily="82" charset="0"/>
              </a:rPr>
              <a:t>The </a:t>
            </a:r>
            <a:r>
              <a:rPr lang="en-US" sz="3200" b="1" dirty="0" smtClean="0">
                <a:solidFill>
                  <a:srgbClr val="66FF33"/>
                </a:solidFill>
                <a:latin typeface="Tempus Sans ITC" pitchFamily="82" charset="0"/>
              </a:rPr>
              <a:t>Consequence</a:t>
            </a:r>
            <a:endParaRPr lang="en-US" sz="2000" b="1" dirty="0">
              <a:solidFill>
                <a:srgbClr val="66FF33"/>
              </a:solidFill>
              <a:latin typeface="Tempus Sans ITC" pitchFamily="82" charset="0"/>
            </a:endParaRPr>
          </a:p>
        </p:txBody>
      </p:sp>
      <p:sp>
        <p:nvSpPr>
          <p:cNvPr id="8203" name="Rectangle 11"/>
          <p:cNvSpPr>
            <a:spLocks noChangeArrowheads="1"/>
          </p:cNvSpPr>
          <p:nvPr/>
        </p:nvSpPr>
        <p:spPr bwMode="auto">
          <a:xfrm>
            <a:off x="4800600" y="762000"/>
            <a:ext cx="434340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400" b="1" dirty="0" smtClean="0">
                <a:solidFill>
                  <a:schemeClr val="bg1"/>
                </a:solidFill>
                <a:latin typeface="Tempus Sans ITC" pitchFamily="82" charset="0"/>
              </a:rPr>
              <a:t>But </a:t>
            </a:r>
            <a:r>
              <a:rPr lang="en-US" sz="2400" b="1" dirty="0">
                <a:solidFill>
                  <a:schemeClr val="bg1"/>
                </a:solidFill>
                <a:latin typeface="Tempus Sans ITC" pitchFamily="82" charset="0"/>
              </a:rPr>
              <a:t>because of you the Lord was angry with me and would not listen to me. "That is enough," the Lord said. "Do not speak to me anymore about this matter. </a:t>
            </a:r>
            <a:r>
              <a:rPr lang="en-US" sz="2400" b="1" dirty="0" smtClean="0">
                <a:solidFill>
                  <a:schemeClr val="bg1"/>
                </a:solidFill>
                <a:latin typeface="Tempus Sans ITC" pitchFamily="82" charset="0"/>
              </a:rPr>
              <a:t> </a:t>
            </a:r>
            <a:r>
              <a:rPr lang="en-US" sz="2400" b="1" dirty="0">
                <a:solidFill>
                  <a:schemeClr val="bg1"/>
                </a:solidFill>
                <a:latin typeface="Tempus Sans ITC" pitchFamily="82" charset="0"/>
              </a:rPr>
              <a:t>Go up to the top of Pisgah and look west and north and south and east. Look at the land with your own eyes, since you are not going to cross this Jordan. </a:t>
            </a:r>
            <a:endParaRPr lang="en-US" sz="2400" b="1" dirty="0" smtClean="0">
              <a:solidFill>
                <a:schemeClr val="bg1"/>
              </a:solidFill>
              <a:latin typeface="Tempus Sans ITC" pitchFamily="82" charset="0"/>
            </a:endParaRPr>
          </a:p>
          <a:p>
            <a:pPr algn="ctr"/>
            <a:r>
              <a:rPr lang="en-US" sz="2400" b="1" dirty="0" err="1" smtClean="0">
                <a:solidFill>
                  <a:srgbClr val="FFFF00"/>
                </a:solidFill>
                <a:latin typeface="Tempus Sans ITC" pitchFamily="82" charset="0"/>
              </a:rPr>
              <a:t>Deut</a:t>
            </a:r>
            <a:r>
              <a:rPr lang="en-US" sz="2400" b="1" dirty="0" smtClean="0">
                <a:solidFill>
                  <a:srgbClr val="FFFF00"/>
                </a:solidFill>
                <a:latin typeface="Tempus Sans ITC" pitchFamily="82" charset="0"/>
              </a:rPr>
              <a:t> </a:t>
            </a:r>
            <a:r>
              <a:rPr lang="en-US" sz="2400" b="1" dirty="0">
                <a:solidFill>
                  <a:srgbClr val="FFFF00"/>
                </a:solidFill>
                <a:latin typeface="Tempus Sans ITC" pitchFamily="82" charset="0"/>
              </a:rPr>
              <a:t>3:23-27</a:t>
            </a:r>
          </a:p>
        </p:txBody>
      </p:sp>
      <p:sp>
        <p:nvSpPr>
          <p:cNvPr id="10" name="Text Box 10"/>
          <p:cNvSpPr txBox="1">
            <a:spLocks noChangeArrowheads="1"/>
          </p:cNvSpPr>
          <p:nvPr/>
        </p:nvSpPr>
        <p:spPr bwMode="auto">
          <a:xfrm>
            <a:off x="9099" y="28054"/>
            <a:ext cx="387710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3200" b="1" dirty="0" smtClean="0">
                <a:solidFill>
                  <a:srgbClr val="66FF33"/>
                </a:solidFill>
                <a:latin typeface="Tempus Sans ITC" pitchFamily="82" charset="0"/>
              </a:rPr>
              <a:t>La </a:t>
            </a:r>
            <a:r>
              <a:rPr lang="en-US" sz="3200" b="1" dirty="0" err="1" smtClean="0">
                <a:solidFill>
                  <a:srgbClr val="66FF33"/>
                </a:solidFill>
                <a:latin typeface="Tempus Sans ITC" pitchFamily="82" charset="0"/>
              </a:rPr>
              <a:t>Consequencia</a:t>
            </a:r>
            <a:endParaRPr lang="en-US" sz="2000" b="1" dirty="0">
              <a:solidFill>
                <a:srgbClr val="66FF33"/>
              </a:solidFill>
              <a:latin typeface="Tempus Sans ITC" pitchFamily="82" charset="0"/>
            </a:endParaRPr>
          </a:p>
        </p:txBody>
      </p:sp>
      <p:sp>
        <p:nvSpPr>
          <p:cNvPr id="11" name="Rectangle 11"/>
          <p:cNvSpPr>
            <a:spLocks noChangeArrowheads="1"/>
          </p:cNvSpPr>
          <p:nvPr/>
        </p:nvSpPr>
        <p:spPr bwMode="auto">
          <a:xfrm>
            <a:off x="0" y="757451"/>
            <a:ext cx="411480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s-ES" sz="2400" b="1" dirty="0" smtClean="0">
                <a:solidFill>
                  <a:schemeClr val="bg1"/>
                </a:solidFill>
                <a:latin typeface="Tempus Sans ITC" pitchFamily="82" charset="0"/>
              </a:rPr>
              <a:t>Pero Jehová se había enojado contra mí a causa de vosotros, por lo cual no me escuchó; y me dijo Jehová: Basta, no me hables más de este asunto.  Sube a la cumbre del </a:t>
            </a:r>
            <a:r>
              <a:rPr lang="es-ES" sz="2400" b="1" dirty="0" err="1" smtClean="0">
                <a:solidFill>
                  <a:schemeClr val="bg1"/>
                </a:solidFill>
                <a:latin typeface="Tempus Sans ITC" pitchFamily="82" charset="0"/>
              </a:rPr>
              <a:t>Pisga</a:t>
            </a:r>
            <a:r>
              <a:rPr lang="es-ES" sz="2400" b="1" dirty="0" smtClean="0">
                <a:solidFill>
                  <a:schemeClr val="bg1"/>
                </a:solidFill>
                <a:latin typeface="Tempus Sans ITC" pitchFamily="82" charset="0"/>
              </a:rPr>
              <a:t> y alza tus ojos al oeste, y al norte, y al sur, y al este, y mira con tus propios ojos; porque no pasarás el Jordán. </a:t>
            </a:r>
            <a:endParaRPr lang="en-US" sz="2400" b="1" dirty="0">
              <a:solidFill>
                <a:srgbClr val="FFFF00"/>
              </a:solidFill>
              <a:latin typeface="Tempus Sans ITC" pitchFamily="82" charset="0"/>
            </a:endParaRPr>
          </a:p>
          <a:p>
            <a:pPr algn="ctr"/>
            <a:r>
              <a:rPr lang="en-US" sz="2400" b="1" dirty="0" err="1" smtClean="0">
                <a:solidFill>
                  <a:srgbClr val="FFFF00"/>
                </a:solidFill>
                <a:latin typeface="Tempus Sans ITC" pitchFamily="82" charset="0"/>
              </a:rPr>
              <a:t>Deut</a:t>
            </a:r>
            <a:r>
              <a:rPr lang="en-US" sz="2400" b="1" dirty="0" smtClean="0">
                <a:solidFill>
                  <a:srgbClr val="FFFF00"/>
                </a:solidFill>
                <a:latin typeface="Tempus Sans ITC" pitchFamily="82" charset="0"/>
              </a:rPr>
              <a:t> </a:t>
            </a:r>
            <a:r>
              <a:rPr lang="en-US" sz="2400" b="1" dirty="0">
                <a:solidFill>
                  <a:srgbClr val="FFFF00"/>
                </a:solidFill>
                <a:latin typeface="Tempus Sans ITC" pitchFamily="82" charset="0"/>
              </a:rPr>
              <a:t>3:23-27</a:t>
            </a:r>
          </a:p>
        </p:txBody>
      </p:sp>
    </p:spTree>
    <p:extLst>
      <p:ext uri="{BB962C8B-B14F-4D97-AF65-F5344CB8AC3E}">
        <p14:creationId xmlns:p14="http://schemas.microsoft.com/office/powerpoint/2010/main" val="2353326415"/>
      </p:ext>
    </p:extLst>
  </p:cSld>
  <p:clrMapOvr>
    <a:masterClrMapping/>
  </p:clrMapOvr>
  <p:transition spd="slow">
    <p:spli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withEffect">
                                  <p:stCondLst>
                                    <p:cond delay="0"/>
                                  </p:stCondLst>
                                  <p:iterate type="lt">
                                    <p:tmPct val="10000"/>
                                  </p:iterate>
                                  <p:childTnLst>
                                    <p:set>
                                      <p:cBhvr>
                                        <p:cTn id="6" dur="1" fill="hold">
                                          <p:stCondLst>
                                            <p:cond delay="0"/>
                                          </p:stCondLst>
                                        </p:cTn>
                                        <p:tgtEl>
                                          <p:spTgt spid="8202"/>
                                        </p:tgtEl>
                                        <p:attrNameLst>
                                          <p:attrName>style.visibility</p:attrName>
                                        </p:attrNameLst>
                                      </p:cBhvr>
                                      <p:to>
                                        <p:strVal val="visible"/>
                                      </p:to>
                                    </p:set>
                                    <p:animEffect transition="in" filter="fade">
                                      <p:cBhvr>
                                        <p:cTn id="7" dur="500"/>
                                        <p:tgtEl>
                                          <p:spTgt spid="8202"/>
                                        </p:tgtEl>
                                      </p:cBhvr>
                                    </p:animEffect>
                                    <p:anim calcmode="lin" valueType="num">
                                      <p:cBhvr>
                                        <p:cTn id="8" dur="500" fill="hold"/>
                                        <p:tgtEl>
                                          <p:spTgt spid="8202"/>
                                        </p:tgtEl>
                                        <p:attrNameLst>
                                          <p:attrName>ppt_x</p:attrName>
                                        </p:attrNameLst>
                                      </p:cBhvr>
                                      <p:tavLst>
                                        <p:tav tm="0">
                                          <p:val>
                                            <p:strVal val="#ppt_x-.1"/>
                                          </p:val>
                                        </p:tav>
                                        <p:tav tm="100000">
                                          <p:val>
                                            <p:strVal val="#ppt_x"/>
                                          </p:val>
                                        </p:tav>
                                      </p:tavLst>
                                    </p:anim>
                                    <p:anim calcmode="lin" valueType="num">
                                      <p:cBhvr>
                                        <p:cTn id="9" dur="500" fill="hold"/>
                                        <p:tgtEl>
                                          <p:spTgt spid="8202"/>
                                        </p:tgtEl>
                                        <p:attrNameLst>
                                          <p:attrName>ppt_y</p:attrName>
                                        </p:attrNameLst>
                                      </p:cBhvr>
                                      <p:tavLst>
                                        <p:tav tm="0">
                                          <p:val>
                                            <p:strVal val="#ppt_y"/>
                                          </p:val>
                                        </p:tav>
                                        <p:tav tm="100000">
                                          <p:val>
                                            <p:strVal val="#ppt_y"/>
                                          </p:val>
                                        </p:tav>
                                      </p:tavLst>
                                    </p:anim>
                                  </p:childTnLst>
                                </p:cTn>
                              </p:par>
                              <p:par>
                                <p:cTn id="10" presetID="13" presetClass="entr" presetSubtype="16" fill="hold" grpId="0" nodeType="withEffect">
                                  <p:stCondLst>
                                    <p:cond delay="0"/>
                                  </p:stCondLst>
                                  <p:childTnLst>
                                    <p:set>
                                      <p:cBhvr>
                                        <p:cTn id="11" dur="1" fill="hold">
                                          <p:stCondLst>
                                            <p:cond delay="0"/>
                                          </p:stCondLst>
                                        </p:cTn>
                                        <p:tgtEl>
                                          <p:spTgt spid="8203"/>
                                        </p:tgtEl>
                                        <p:attrNameLst>
                                          <p:attrName>style.visibility</p:attrName>
                                        </p:attrNameLst>
                                      </p:cBhvr>
                                      <p:to>
                                        <p:strVal val="visible"/>
                                      </p:to>
                                    </p:set>
                                    <p:animEffect transition="in" filter="plus(in)">
                                      <p:cBhvr>
                                        <p:cTn id="12" dur="1500"/>
                                        <p:tgtEl>
                                          <p:spTgt spid="8203"/>
                                        </p:tgtEl>
                                      </p:cBhvr>
                                    </p:animEffect>
                                  </p:childTnLst>
                                </p:cTn>
                              </p:par>
                              <p:par>
                                <p:cTn id="13" presetID="40" presetClass="entr" presetSubtype="0" fill="hold" grpId="0" nodeType="withEffect">
                                  <p:stCondLst>
                                    <p:cond delay="0"/>
                                  </p:stCondLst>
                                  <p:iterate type="lt">
                                    <p:tmPct val="10000"/>
                                  </p:iterate>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anim calcmode="lin" valueType="num">
                                      <p:cBhvr>
                                        <p:cTn id="16" dur="500" fill="hold"/>
                                        <p:tgtEl>
                                          <p:spTgt spid="10"/>
                                        </p:tgtEl>
                                        <p:attrNameLst>
                                          <p:attrName>ppt_x</p:attrName>
                                        </p:attrNameLst>
                                      </p:cBhvr>
                                      <p:tavLst>
                                        <p:tav tm="0">
                                          <p:val>
                                            <p:strVal val="#ppt_x-.1"/>
                                          </p:val>
                                        </p:tav>
                                        <p:tav tm="100000">
                                          <p:val>
                                            <p:strVal val="#ppt_x"/>
                                          </p:val>
                                        </p:tav>
                                      </p:tavLst>
                                    </p:anim>
                                    <p:anim calcmode="lin" valueType="num">
                                      <p:cBhvr>
                                        <p:cTn id="17" dur="500" fill="hold"/>
                                        <p:tgtEl>
                                          <p:spTgt spid="10"/>
                                        </p:tgtEl>
                                        <p:attrNameLst>
                                          <p:attrName>ppt_y</p:attrName>
                                        </p:attrNameLst>
                                      </p:cBhvr>
                                      <p:tavLst>
                                        <p:tav tm="0">
                                          <p:val>
                                            <p:strVal val="#ppt_y"/>
                                          </p:val>
                                        </p:tav>
                                        <p:tav tm="100000">
                                          <p:val>
                                            <p:strVal val="#ppt_y"/>
                                          </p:val>
                                        </p:tav>
                                      </p:tavLst>
                                    </p:anim>
                                  </p:childTnLst>
                                </p:cTn>
                              </p:par>
                              <p:par>
                                <p:cTn id="18" presetID="13" presetClass="entr" presetSubtype="16"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plus(in)">
                                      <p:cBhvr>
                                        <p:cTn id="20" dur="1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 grpId="0"/>
      <p:bldP spid="8203"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4" name="Rectangle 14"/>
          <p:cNvSpPr>
            <a:spLocks noChangeArrowheads="1"/>
          </p:cNvSpPr>
          <p:nvPr/>
        </p:nvSpPr>
        <p:spPr bwMode="auto">
          <a:xfrm>
            <a:off x="5933844" y="1238426"/>
            <a:ext cx="3193576"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400" b="1" dirty="0">
                <a:solidFill>
                  <a:schemeClr val="bg1"/>
                </a:solidFill>
                <a:latin typeface="Tempus Sans ITC" pitchFamily="82" charset="0"/>
              </a:rPr>
              <a:t>Aaron's sons </a:t>
            </a:r>
            <a:r>
              <a:rPr lang="en-US" sz="2400" b="1" dirty="0" err="1">
                <a:solidFill>
                  <a:schemeClr val="bg1"/>
                </a:solidFill>
                <a:latin typeface="Tempus Sans ITC" pitchFamily="82" charset="0"/>
              </a:rPr>
              <a:t>Nadab</a:t>
            </a:r>
            <a:r>
              <a:rPr lang="en-US" sz="2400" b="1" dirty="0">
                <a:solidFill>
                  <a:schemeClr val="bg1"/>
                </a:solidFill>
                <a:latin typeface="Tempus Sans ITC" pitchFamily="82" charset="0"/>
              </a:rPr>
              <a:t> and </a:t>
            </a:r>
            <a:r>
              <a:rPr lang="en-US" sz="2400" b="1" dirty="0" err="1">
                <a:solidFill>
                  <a:schemeClr val="bg1"/>
                </a:solidFill>
                <a:latin typeface="Tempus Sans ITC" pitchFamily="82" charset="0"/>
              </a:rPr>
              <a:t>Abihu</a:t>
            </a:r>
            <a:r>
              <a:rPr lang="en-US" sz="2400" b="1" dirty="0">
                <a:solidFill>
                  <a:schemeClr val="bg1"/>
                </a:solidFill>
                <a:latin typeface="Tempus Sans ITC" pitchFamily="82" charset="0"/>
              </a:rPr>
              <a:t> took their censers, put fire in them and added incense; and they offered unauthorized fire before the Lord, contrary to his command.</a:t>
            </a:r>
          </a:p>
        </p:txBody>
      </p:sp>
      <p:sp>
        <p:nvSpPr>
          <p:cNvPr id="19" name="Text Box 9"/>
          <p:cNvSpPr txBox="1">
            <a:spLocks noChangeArrowheads="1"/>
          </p:cNvSpPr>
          <p:nvPr/>
        </p:nvSpPr>
        <p:spPr bwMode="auto">
          <a:xfrm>
            <a:off x="6705600" y="534476"/>
            <a:ext cx="137890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dirty="0" smtClean="0">
                <a:solidFill>
                  <a:srgbClr val="66FF33"/>
                </a:solidFill>
                <a:latin typeface="Tempus Sans ITC" pitchFamily="82" charset="0"/>
              </a:rPr>
              <a:t>Lev 10:1</a:t>
            </a:r>
            <a:endParaRPr lang="en-US" sz="2800" b="1" dirty="0">
              <a:solidFill>
                <a:srgbClr val="66FF33"/>
              </a:solidFill>
              <a:latin typeface="Tempus Sans ITC" pitchFamily="82" charset="0"/>
            </a:endParaRPr>
          </a:p>
        </p:txBody>
      </p:sp>
      <p:sp>
        <p:nvSpPr>
          <p:cNvPr id="20" name="Text Box 12"/>
          <p:cNvSpPr txBox="1">
            <a:spLocks noChangeArrowheads="1"/>
          </p:cNvSpPr>
          <p:nvPr/>
        </p:nvSpPr>
        <p:spPr bwMode="auto">
          <a:xfrm>
            <a:off x="5860576" y="-1"/>
            <a:ext cx="3276600" cy="492443"/>
          </a:xfrm>
          <a:prstGeom prst="rect">
            <a:avLst/>
          </a:prstGeom>
          <a:solidFill>
            <a:srgbClr val="E5E59B"/>
          </a:solidFill>
          <a:ln w="38100">
            <a:noFill/>
            <a:miter lim="800000"/>
            <a:headEnd/>
            <a:tailEnd/>
          </a:ln>
          <a:effectLst/>
        </p:spPr>
        <p:txBody>
          <a:bodyPr>
            <a:spAutoFit/>
          </a:bodyPr>
          <a:lstStyle/>
          <a:p>
            <a:r>
              <a:rPr lang="en-US" sz="2600" b="1" dirty="0" smtClean="0">
                <a:latin typeface="Tempus Sans ITC" pitchFamily="82" charset="0"/>
              </a:rPr>
              <a:t>Blind </a:t>
            </a:r>
            <a:r>
              <a:rPr lang="en-US" sz="2600" b="1" dirty="0" err="1" smtClean="0">
                <a:latin typeface="Tempus Sans ITC" pitchFamily="82" charset="0"/>
              </a:rPr>
              <a:t>Nadab</a:t>
            </a:r>
            <a:r>
              <a:rPr lang="en-US" sz="2600" b="1" dirty="0" smtClean="0">
                <a:latin typeface="Tempus Sans ITC" pitchFamily="82" charset="0"/>
              </a:rPr>
              <a:t> &amp; </a:t>
            </a:r>
            <a:r>
              <a:rPr lang="en-US" sz="2600" b="1" dirty="0" err="1" smtClean="0">
                <a:latin typeface="Tempus Sans ITC" pitchFamily="82" charset="0"/>
              </a:rPr>
              <a:t>Abihu</a:t>
            </a:r>
            <a:endParaRPr lang="en-US" sz="2600" b="1" dirty="0">
              <a:latin typeface="Tempus Sans ITC" pitchFamily="82" charset="0"/>
            </a:endParaRPr>
          </a:p>
        </p:txBody>
      </p:sp>
      <p:sp>
        <p:nvSpPr>
          <p:cNvPr id="21" name="Text Box 12"/>
          <p:cNvSpPr txBox="1">
            <a:spLocks noChangeArrowheads="1"/>
          </p:cNvSpPr>
          <p:nvPr/>
        </p:nvSpPr>
        <p:spPr bwMode="auto">
          <a:xfrm>
            <a:off x="-12510" y="0"/>
            <a:ext cx="3276600" cy="492443"/>
          </a:xfrm>
          <a:prstGeom prst="rect">
            <a:avLst/>
          </a:prstGeom>
          <a:solidFill>
            <a:srgbClr val="E5E59B"/>
          </a:solidFill>
          <a:ln w="38100">
            <a:noFill/>
            <a:miter lim="800000"/>
            <a:headEnd/>
            <a:tailEnd/>
          </a:ln>
          <a:effectLst/>
        </p:spPr>
        <p:txBody>
          <a:bodyPr>
            <a:spAutoFit/>
          </a:bodyPr>
          <a:lstStyle/>
          <a:p>
            <a:pPr algn="ctr"/>
            <a:r>
              <a:rPr lang="es-CO" sz="2600" b="1" dirty="0" smtClean="0">
                <a:latin typeface="Tempus Sans ITC" pitchFamily="82" charset="0"/>
              </a:rPr>
              <a:t>Ciegos </a:t>
            </a:r>
            <a:r>
              <a:rPr lang="es-CO" sz="2600" b="1" dirty="0" err="1" smtClean="0">
                <a:latin typeface="Tempus Sans ITC" pitchFamily="82" charset="0"/>
              </a:rPr>
              <a:t>Nadab</a:t>
            </a:r>
            <a:r>
              <a:rPr lang="es-CO" sz="2600" b="1" dirty="0" smtClean="0">
                <a:latin typeface="Tempus Sans ITC" pitchFamily="82" charset="0"/>
              </a:rPr>
              <a:t> y </a:t>
            </a:r>
            <a:r>
              <a:rPr lang="es-CO" sz="2600" b="1" dirty="0" err="1" smtClean="0">
                <a:latin typeface="Tempus Sans ITC" pitchFamily="82" charset="0"/>
              </a:rPr>
              <a:t>Abiú</a:t>
            </a:r>
            <a:endParaRPr lang="en-US" sz="2600" b="1" dirty="0">
              <a:latin typeface="Tempus Sans ITC" pitchFamily="82" charset="0"/>
            </a:endParaRPr>
          </a:p>
        </p:txBody>
      </p:sp>
      <p:sp>
        <p:nvSpPr>
          <p:cNvPr id="22" name="Text Box 9"/>
          <p:cNvSpPr txBox="1">
            <a:spLocks noChangeArrowheads="1"/>
          </p:cNvSpPr>
          <p:nvPr/>
        </p:nvSpPr>
        <p:spPr bwMode="auto">
          <a:xfrm>
            <a:off x="796448" y="504908"/>
            <a:ext cx="137890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dirty="0" smtClean="0">
                <a:solidFill>
                  <a:srgbClr val="66FF33"/>
                </a:solidFill>
                <a:latin typeface="Tempus Sans ITC" pitchFamily="82" charset="0"/>
              </a:rPr>
              <a:t>Lev 10:1</a:t>
            </a:r>
            <a:endParaRPr lang="en-US" sz="2800" b="1" dirty="0">
              <a:solidFill>
                <a:srgbClr val="66FF33"/>
              </a:solidFill>
              <a:latin typeface="Tempus Sans ITC" pitchFamily="82" charset="0"/>
            </a:endParaRPr>
          </a:p>
        </p:txBody>
      </p:sp>
      <p:sp>
        <p:nvSpPr>
          <p:cNvPr id="23" name="Rectangle 14"/>
          <p:cNvSpPr>
            <a:spLocks noChangeArrowheads="1"/>
          </p:cNvSpPr>
          <p:nvPr/>
        </p:nvSpPr>
        <p:spPr bwMode="auto">
          <a:xfrm>
            <a:off x="1137" y="1219200"/>
            <a:ext cx="3123063"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s-ES" sz="2400" b="1" dirty="0" err="1" smtClean="0">
                <a:solidFill>
                  <a:schemeClr val="bg1"/>
                </a:solidFill>
                <a:latin typeface="Tempus Sans ITC" pitchFamily="82" charset="0"/>
              </a:rPr>
              <a:t>Nadab</a:t>
            </a:r>
            <a:r>
              <a:rPr lang="es-ES" sz="2400" b="1" dirty="0" smtClean="0">
                <a:solidFill>
                  <a:schemeClr val="bg1"/>
                </a:solidFill>
                <a:latin typeface="Tempus Sans ITC" pitchFamily="82" charset="0"/>
              </a:rPr>
              <a:t> y </a:t>
            </a:r>
            <a:r>
              <a:rPr lang="es-ES" sz="2400" b="1" dirty="0" err="1" smtClean="0">
                <a:solidFill>
                  <a:schemeClr val="bg1"/>
                </a:solidFill>
                <a:latin typeface="Tempus Sans ITC" pitchFamily="82" charset="0"/>
              </a:rPr>
              <a:t>Abiú</a:t>
            </a:r>
            <a:r>
              <a:rPr lang="es-ES" sz="2400" b="1" dirty="0" smtClean="0">
                <a:solidFill>
                  <a:schemeClr val="bg1"/>
                </a:solidFill>
                <a:latin typeface="Tempus Sans ITC" pitchFamily="82" charset="0"/>
              </a:rPr>
              <a:t>, hijos de Aarón, tomaron cada uno su incensario, y pusieron en ellos fuego, sobre el cual pusieron incienso, y ofrecieron delante de Jehová fuego extraño, que él nunca les </a:t>
            </a:r>
            <a:r>
              <a:rPr lang="es-ES" sz="2400" b="1" dirty="0" err="1" smtClean="0">
                <a:solidFill>
                  <a:schemeClr val="bg1"/>
                </a:solidFill>
                <a:latin typeface="Tempus Sans ITC" pitchFamily="82" charset="0"/>
              </a:rPr>
              <a:t>mand</a:t>
            </a:r>
            <a:endParaRPr lang="es-ES" sz="2400" b="1" dirty="0" smtClean="0">
              <a:solidFill>
                <a:schemeClr val="bg1"/>
              </a:solidFill>
              <a:latin typeface="Tempus Sans ITC" pitchFamily="82"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69801" y="3859408"/>
            <a:ext cx="2390775" cy="1590675"/>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4988" y="748321"/>
            <a:ext cx="1075588" cy="2742124"/>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5943" y="748321"/>
            <a:ext cx="1075588" cy="2742124"/>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iterate type="wd">
                                    <p:tmPct val="1000"/>
                                  </p:iterate>
                                  <p:childTnLst>
                                    <p:set>
                                      <p:cBhvr>
                                        <p:cTn id="6" dur="1" fill="hold">
                                          <p:stCondLst>
                                            <p:cond delay="0"/>
                                          </p:stCondLst>
                                        </p:cTn>
                                        <p:tgtEl>
                                          <p:spTgt spid="10254"/>
                                        </p:tgtEl>
                                        <p:attrNameLst>
                                          <p:attrName>style.visibility</p:attrName>
                                        </p:attrNameLst>
                                      </p:cBhvr>
                                      <p:to>
                                        <p:strVal val="visible"/>
                                      </p:to>
                                    </p:set>
                                    <p:anim calcmode="lin" valueType="num">
                                      <p:cBhvr>
                                        <p:cTn id="7" dur="1250" fill="hold"/>
                                        <p:tgtEl>
                                          <p:spTgt spid="10254"/>
                                        </p:tgtEl>
                                        <p:attrNameLst>
                                          <p:attrName>ppt_x</p:attrName>
                                        </p:attrNameLst>
                                      </p:cBhvr>
                                      <p:tavLst>
                                        <p:tav tm="0">
                                          <p:val>
                                            <p:strVal val="#ppt_x-#ppt_w/2"/>
                                          </p:val>
                                        </p:tav>
                                        <p:tav tm="100000">
                                          <p:val>
                                            <p:strVal val="#ppt_x"/>
                                          </p:val>
                                        </p:tav>
                                      </p:tavLst>
                                    </p:anim>
                                    <p:anim calcmode="lin" valueType="num">
                                      <p:cBhvr>
                                        <p:cTn id="8" dur="1250" fill="hold"/>
                                        <p:tgtEl>
                                          <p:spTgt spid="10254"/>
                                        </p:tgtEl>
                                        <p:attrNameLst>
                                          <p:attrName>ppt_y</p:attrName>
                                        </p:attrNameLst>
                                      </p:cBhvr>
                                      <p:tavLst>
                                        <p:tav tm="0">
                                          <p:val>
                                            <p:strVal val="#ppt_y"/>
                                          </p:val>
                                        </p:tav>
                                        <p:tav tm="100000">
                                          <p:val>
                                            <p:strVal val="#ppt_y"/>
                                          </p:val>
                                        </p:tav>
                                      </p:tavLst>
                                    </p:anim>
                                    <p:anim calcmode="lin" valueType="num">
                                      <p:cBhvr>
                                        <p:cTn id="9" dur="1250" fill="hold"/>
                                        <p:tgtEl>
                                          <p:spTgt spid="10254"/>
                                        </p:tgtEl>
                                        <p:attrNameLst>
                                          <p:attrName>ppt_w</p:attrName>
                                        </p:attrNameLst>
                                      </p:cBhvr>
                                      <p:tavLst>
                                        <p:tav tm="0">
                                          <p:val>
                                            <p:fltVal val="0"/>
                                          </p:val>
                                        </p:tav>
                                        <p:tav tm="100000">
                                          <p:val>
                                            <p:strVal val="#ppt_w"/>
                                          </p:val>
                                        </p:tav>
                                      </p:tavLst>
                                    </p:anim>
                                    <p:anim calcmode="lin" valueType="num">
                                      <p:cBhvr>
                                        <p:cTn id="10" dur="1250" fill="hold"/>
                                        <p:tgtEl>
                                          <p:spTgt spid="10254"/>
                                        </p:tgtEl>
                                        <p:attrNameLst>
                                          <p:attrName>ppt_h</p:attrName>
                                        </p:attrNameLst>
                                      </p:cBhvr>
                                      <p:tavLst>
                                        <p:tav tm="0">
                                          <p:val>
                                            <p:strVal val="#ppt_h"/>
                                          </p:val>
                                        </p:tav>
                                        <p:tav tm="100000">
                                          <p:val>
                                            <p:strVal val="#ppt_h"/>
                                          </p:val>
                                        </p:tav>
                                      </p:tavLst>
                                    </p:anim>
                                  </p:childTnLst>
                                </p:cTn>
                              </p:par>
                              <p:par>
                                <p:cTn id="11" presetID="17" presetClass="entr" presetSubtype="2" fill="hold" grpId="0" nodeType="withEffect">
                                  <p:stCondLst>
                                    <p:cond delay="0"/>
                                  </p:stCondLst>
                                  <p:iterate type="wd">
                                    <p:tmPct val="1000"/>
                                  </p:iterate>
                                  <p:childTnLst>
                                    <p:set>
                                      <p:cBhvr>
                                        <p:cTn id="12" dur="1" fill="hold">
                                          <p:stCondLst>
                                            <p:cond delay="0"/>
                                          </p:stCondLst>
                                        </p:cTn>
                                        <p:tgtEl>
                                          <p:spTgt spid="23"/>
                                        </p:tgtEl>
                                        <p:attrNameLst>
                                          <p:attrName>style.visibility</p:attrName>
                                        </p:attrNameLst>
                                      </p:cBhvr>
                                      <p:to>
                                        <p:strVal val="visible"/>
                                      </p:to>
                                    </p:set>
                                    <p:anim calcmode="lin" valueType="num">
                                      <p:cBhvr>
                                        <p:cTn id="13" dur="1250" fill="hold"/>
                                        <p:tgtEl>
                                          <p:spTgt spid="23"/>
                                        </p:tgtEl>
                                        <p:attrNameLst>
                                          <p:attrName>ppt_x</p:attrName>
                                        </p:attrNameLst>
                                      </p:cBhvr>
                                      <p:tavLst>
                                        <p:tav tm="0">
                                          <p:val>
                                            <p:strVal val="#ppt_x+#ppt_w/2"/>
                                          </p:val>
                                        </p:tav>
                                        <p:tav tm="100000">
                                          <p:val>
                                            <p:strVal val="#ppt_x"/>
                                          </p:val>
                                        </p:tav>
                                      </p:tavLst>
                                    </p:anim>
                                    <p:anim calcmode="lin" valueType="num">
                                      <p:cBhvr>
                                        <p:cTn id="14" dur="1250" fill="hold"/>
                                        <p:tgtEl>
                                          <p:spTgt spid="23"/>
                                        </p:tgtEl>
                                        <p:attrNameLst>
                                          <p:attrName>ppt_y</p:attrName>
                                        </p:attrNameLst>
                                      </p:cBhvr>
                                      <p:tavLst>
                                        <p:tav tm="0">
                                          <p:val>
                                            <p:strVal val="#ppt_y"/>
                                          </p:val>
                                        </p:tav>
                                        <p:tav tm="100000">
                                          <p:val>
                                            <p:strVal val="#ppt_y"/>
                                          </p:val>
                                        </p:tav>
                                      </p:tavLst>
                                    </p:anim>
                                    <p:anim calcmode="lin" valueType="num">
                                      <p:cBhvr>
                                        <p:cTn id="15" dur="1250" fill="hold"/>
                                        <p:tgtEl>
                                          <p:spTgt spid="23"/>
                                        </p:tgtEl>
                                        <p:attrNameLst>
                                          <p:attrName>ppt_w</p:attrName>
                                        </p:attrNameLst>
                                      </p:cBhvr>
                                      <p:tavLst>
                                        <p:tav tm="0">
                                          <p:val>
                                            <p:fltVal val="0"/>
                                          </p:val>
                                        </p:tav>
                                        <p:tav tm="100000">
                                          <p:val>
                                            <p:strVal val="#ppt_w"/>
                                          </p:val>
                                        </p:tav>
                                      </p:tavLst>
                                    </p:anim>
                                    <p:anim calcmode="lin" valueType="num">
                                      <p:cBhvr>
                                        <p:cTn id="16" dur="1250" fill="hold"/>
                                        <p:tgtEl>
                                          <p:spTgt spid="23"/>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8" presetClass="entr" presetSubtype="32"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diamond(out)">
                                      <p:cBhvr>
                                        <p:cTn id="21" dur="1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4" grpId="0"/>
      <p:bldP spid="2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1696</TotalTime>
  <Words>2235</Words>
  <Application>Microsoft Office PowerPoint</Application>
  <PresentationFormat>On-screen Show (4:3)</PresentationFormat>
  <Paragraphs>115</Paragraphs>
  <Slides>19</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Arial</vt:lpstr>
      <vt:lpstr>Tempus Sans ITC</vt:lpstr>
      <vt:lpstr>Century Schoolbook</vt:lpstr>
      <vt:lpstr>Litterbox ICG</vt:lpstr>
      <vt:lpstr>BubbleSoft</vt:lpstr>
      <vt:lpstr>Comic Sans MS</vt:lpstr>
      <vt:lpstr>Eras Bold ITC</vt:lpstr>
      <vt:lpstr>Eras Demi ITC</vt:lpstr>
      <vt:lpstr>Chiller</vt:lpstr>
      <vt:lpstr>Forte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WOODMONT CHURCH OF CHRIST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Royce Chandler</dc:creator>
  <cp:lastModifiedBy>paqueof11</cp:lastModifiedBy>
  <cp:revision>183</cp:revision>
  <dcterms:created xsi:type="dcterms:W3CDTF">2004-02-20T20:40:59Z</dcterms:created>
  <dcterms:modified xsi:type="dcterms:W3CDTF">2012-06-03T02:37:21Z</dcterms:modified>
</cp:coreProperties>
</file>