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76" r:id="rId5"/>
    <p:sldId id="275" r:id="rId6"/>
    <p:sldId id="274" r:id="rId7"/>
    <p:sldId id="273" r:id="rId8"/>
    <p:sldId id="272" r:id="rId9"/>
    <p:sldId id="271" r:id="rId10"/>
    <p:sldId id="270" r:id="rId11"/>
    <p:sldId id="277" r:id="rId12"/>
    <p:sldId id="269" r:id="rId13"/>
    <p:sldId id="268" r:id="rId14"/>
    <p:sldId id="278" r:id="rId15"/>
    <p:sldId id="267" r:id="rId16"/>
    <p:sldId id="279" r:id="rId17"/>
    <p:sldId id="280" r:id="rId18"/>
    <p:sldId id="281" r:id="rId19"/>
    <p:sldId id="266" r:id="rId20"/>
    <p:sldId id="265" r:id="rId21"/>
    <p:sldId id="282" r:id="rId22"/>
    <p:sldId id="283" r:id="rId23"/>
    <p:sldId id="284" r:id="rId24"/>
    <p:sldId id="297" r:id="rId25"/>
    <p:sldId id="264" r:id="rId26"/>
    <p:sldId id="263" r:id="rId27"/>
    <p:sldId id="298" r:id="rId28"/>
    <p:sldId id="299" r:id="rId29"/>
    <p:sldId id="300" r:id="rId30"/>
    <p:sldId id="302" r:id="rId31"/>
    <p:sldId id="303" r:id="rId32"/>
    <p:sldId id="262" r:id="rId33"/>
    <p:sldId id="261" r:id="rId34"/>
    <p:sldId id="304" r:id="rId35"/>
    <p:sldId id="305" r:id="rId36"/>
    <p:sldId id="306" r:id="rId37"/>
    <p:sldId id="307" r:id="rId38"/>
    <p:sldId id="308" r:id="rId39"/>
    <p:sldId id="260" r:id="rId40"/>
    <p:sldId id="285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9900CC"/>
    <a:srgbClr val="6600FF"/>
    <a:srgbClr val="6600CC"/>
    <a:srgbClr val="CC00FF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14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7CBB3-8EA4-44B6-A7BE-A584644A5FBB}" type="datetimeFigureOut">
              <a:rPr lang="es-NI" smtClean="0"/>
              <a:t>12/4/2025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D2A5D-8B43-4E50-B7B2-AB5AC969ADDC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805878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7CBB3-8EA4-44B6-A7BE-A584644A5FBB}" type="datetimeFigureOut">
              <a:rPr lang="es-NI" smtClean="0"/>
              <a:t>12/4/2025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D2A5D-8B43-4E50-B7B2-AB5AC969ADDC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925149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7CBB3-8EA4-44B6-A7BE-A584644A5FBB}" type="datetimeFigureOut">
              <a:rPr lang="es-NI" smtClean="0"/>
              <a:t>12/4/2025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D2A5D-8B43-4E50-B7B2-AB5AC969ADDC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826335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7CBB3-8EA4-44B6-A7BE-A584644A5FBB}" type="datetimeFigureOut">
              <a:rPr lang="es-NI" smtClean="0"/>
              <a:t>12/4/2025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D2A5D-8B43-4E50-B7B2-AB5AC969ADDC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992484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7CBB3-8EA4-44B6-A7BE-A584644A5FBB}" type="datetimeFigureOut">
              <a:rPr lang="es-NI" smtClean="0"/>
              <a:t>12/4/2025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D2A5D-8B43-4E50-B7B2-AB5AC969ADDC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05188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7CBB3-8EA4-44B6-A7BE-A584644A5FBB}" type="datetimeFigureOut">
              <a:rPr lang="es-NI" smtClean="0"/>
              <a:t>12/4/2025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D2A5D-8B43-4E50-B7B2-AB5AC969ADDC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894113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7CBB3-8EA4-44B6-A7BE-A584644A5FBB}" type="datetimeFigureOut">
              <a:rPr lang="es-NI" smtClean="0"/>
              <a:t>12/4/2025</a:t>
            </a:fld>
            <a:endParaRPr lang="es-N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D2A5D-8B43-4E50-B7B2-AB5AC969ADDC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935738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7CBB3-8EA4-44B6-A7BE-A584644A5FBB}" type="datetimeFigureOut">
              <a:rPr lang="es-NI" smtClean="0"/>
              <a:t>12/4/2025</a:t>
            </a:fld>
            <a:endParaRPr lang="es-N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D2A5D-8B43-4E50-B7B2-AB5AC969ADDC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884915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7CBB3-8EA4-44B6-A7BE-A584644A5FBB}" type="datetimeFigureOut">
              <a:rPr lang="es-NI" smtClean="0"/>
              <a:t>12/4/2025</a:t>
            </a:fld>
            <a:endParaRPr lang="es-N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D2A5D-8B43-4E50-B7B2-AB5AC969ADDC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066672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7CBB3-8EA4-44B6-A7BE-A584644A5FBB}" type="datetimeFigureOut">
              <a:rPr lang="es-NI" smtClean="0"/>
              <a:t>12/4/2025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D2A5D-8B43-4E50-B7B2-AB5AC969ADDC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717726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7CBB3-8EA4-44B6-A7BE-A584644A5FBB}" type="datetimeFigureOut">
              <a:rPr lang="es-NI" smtClean="0"/>
              <a:t>12/4/2025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D2A5D-8B43-4E50-B7B2-AB5AC969ADDC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666906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7CBB3-8EA4-44B6-A7BE-A584644A5FBB}" type="datetimeFigureOut">
              <a:rPr lang="es-NI" smtClean="0"/>
              <a:t>12/4/2025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D2A5D-8B43-4E50-B7B2-AB5AC969ADDC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587894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56D2E48-5444-435E-B1BD-4759DAEF9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F893C37-E5CC-4A12-AF6B-007701A67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</a:br>
            <a:r>
              <a:rPr lang="es-ES" sz="53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aiandra GD" panose="020E0502030308020204" pitchFamily="34" charset="0"/>
              </a:rPr>
              <a:t>CUATRO PASOS AL PECADO.</a:t>
            </a:r>
            <a:br>
              <a:rPr lang="es-ES" sz="53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aiandra GD" panose="020E0502030308020204" pitchFamily="34" charset="0"/>
              </a:rPr>
            </a:br>
            <a:r>
              <a:rPr lang="es-ES" sz="53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aiandra GD" panose="020E0502030308020204" pitchFamily="34" charset="0"/>
              </a:rPr>
              <a:t>MARCOS.14:29-54.</a:t>
            </a:r>
            <a:b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</a:b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7294FB7-E9B4-4869-A4DE-2548F495A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97497"/>
            <a:ext cx="9144000" cy="5360504"/>
          </a:xfrm>
        </p:spPr>
        <p:txBody>
          <a:bodyPr>
            <a:normAutofit/>
          </a:bodyPr>
          <a:lstStyle/>
          <a:p>
            <a:r>
              <a:rPr lang="es-ES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INTRODUCCIÓN: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Veremos en este estudio cuatro pasos al pecado, tomando en cuenta la dura experiencia del apóstol Pedro.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Jesús esta declarando que todos se iban a apartar- Escandalizar, caer por que esta escrito: “HERIRE AL PASTOR Y LAS OVEJAS SE DISPERSARAN”.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Marcos.14:27.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Jesús les dijo*: Todos vosotros os apartaréis, porque escrito está: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"HERIRE AL PASTOR, Y LAS OVEJAS SE DISPERSARAN."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Zacarias.13:7.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2403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99487EF-ED12-4697-9291-981BA3D70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DB9AC8-BFAA-4D5A-AF00-366025191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2974" y="723901"/>
            <a:ext cx="4731026" cy="6124956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J</a:t>
            </a:r>
            <a:r>
              <a:rPr lang="es-NI" b="1" dirty="0" err="1">
                <a:solidFill>
                  <a:schemeClr val="bg1"/>
                </a:solidFill>
                <a:latin typeface="Maiandra GD" panose="020E0502030308020204" pitchFamily="34" charset="0"/>
              </a:rPr>
              <a:t>esús</a:t>
            </a:r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 nos advirtió a no entrar en la tentación.</a:t>
            </a:r>
          </a:p>
          <a:p>
            <a:pPr algn="ctr"/>
            <a:r>
              <a:rPr lang="es-NI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Mateo.26:41.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Velad y orad para que no entréis en tentación;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el espíritu está dispuesto, pero la carne es débil.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muchas veces Nosotros mismo buscamos la tentación.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Debemos huir de ella.</a:t>
            </a:r>
          </a:p>
          <a:p>
            <a:pPr algn="ctr"/>
            <a:r>
              <a:rPr lang="es-NI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II Timoteo.2:22.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699BA08-4A3C-47EC-A305-D47DB6C3DF53}"/>
              </a:ext>
            </a:extLst>
          </p:cNvPr>
          <p:cNvSpPr txBox="1"/>
          <p:nvPr/>
        </p:nvSpPr>
        <p:spPr>
          <a:xfrm>
            <a:off x="0" y="9144"/>
            <a:ext cx="86669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CONFIAR DESMEDIDAMENTE EN SI MISMO.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0443FE0-F87F-435E-A76B-EA15C677E4E5}"/>
              </a:ext>
            </a:extLst>
          </p:cNvPr>
          <p:cNvSpPr txBox="1"/>
          <p:nvPr/>
        </p:nvSpPr>
        <p:spPr>
          <a:xfrm>
            <a:off x="0" y="4423922"/>
            <a:ext cx="449248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Maiandra GD" panose="020E0502030308020204" pitchFamily="34" charset="0"/>
              </a:rPr>
              <a:t>Huye, pues, de las pasiones juveniles</a:t>
            </a:r>
            <a:r>
              <a:rPr lang="es-ES" sz="2800" b="1" dirty="0">
                <a:solidFill>
                  <a:schemeClr val="bg1"/>
                </a:solidFill>
                <a:latin typeface="Maiandra GD" panose="020E0502030308020204" pitchFamily="34" charset="0"/>
              </a:rPr>
              <a:t> y sigue la justicia, la fe, el amor y la paz, con los que invocan al Señor con un corazón puro. </a:t>
            </a:r>
            <a:endParaRPr lang="es-NI" sz="28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CE84988-6BAC-4FA9-8790-A26EDC75B7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3901"/>
            <a:ext cx="4280452" cy="352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428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99487EF-ED12-4697-9291-981BA3D70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DB9AC8-BFAA-4D5A-AF00-366025191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7442" y="685800"/>
            <a:ext cx="4916557" cy="6163056"/>
          </a:xfrm>
        </p:spPr>
        <p:txBody>
          <a:bodyPr>
            <a:normAutofit/>
          </a:bodyPr>
          <a:lstStyle/>
          <a:p>
            <a:pPr algn="ctr"/>
            <a:r>
              <a:rPr lang="es-NI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Salmos.27:1.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 SEÑOR es mi luz y mi salvación;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Maiandra GD" panose="020E0502030308020204" pitchFamily="34" charset="0"/>
              </a:rPr>
              <a:t>¿a quién temeré? El SEÑOR es la fortaleza de mi vida; ¿de quién tendré temor?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 nadie por que Él Señor es el que me ayuda.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Hebreos.13:6.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 manera que decimos confiadamente: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00CC"/>
                </a:highlight>
                <a:latin typeface="Maiandra GD" panose="020E0502030308020204" pitchFamily="34" charset="0"/>
              </a:rPr>
              <a:t>EL SEÑOR ES EL QUE ME AYUDA; NO TEMERE. ¿QUE PODRA HACERME EL HOMBRE?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5C15696-AB23-408C-A14F-E44E458FC1A3}"/>
              </a:ext>
            </a:extLst>
          </p:cNvPr>
          <p:cNvSpPr txBox="1"/>
          <p:nvPr/>
        </p:nvSpPr>
        <p:spPr>
          <a:xfrm>
            <a:off x="0" y="9144"/>
            <a:ext cx="60164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DEDEMOS CONFIAR EN DIOS.</a:t>
            </a:r>
            <a:endParaRPr lang="es-NI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BDB8016-7B3D-444F-82CC-F4AFA35BD7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740885"/>
            <a:ext cx="4227441" cy="6163056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38663559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99487EF-ED12-4697-9291-981BA3D70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DB9AC8-BFAA-4D5A-AF00-366025191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208" y="631639"/>
            <a:ext cx="4823791" cy="6217218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99"/>
                </a:highlight>
                <a:latin typeface="Maiandra GD" panose="020E0502030308020204" pitchFamily="34" charset="0"/>
              </a:rPr>
              <a:t>Sí Dios con nosotros.</a:t>
            </a:r>
            <a:r>
              <a:rPr lang="es-ES" b="1" u="sng" dirty="0">
                <a:solidFill>
                  <a:srgbClr val="7030A0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¿Quién contra Nosotros?.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Romanos.8:31.</a:t>
            </a:r>
            <a:r>
              <a:rPr lang="es-NI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00FF"/>
                </a:highlight>
                <a:latin typeface="Maiandra GD" panose="020E0502030308020204" pitchFamily="34" charset="0"/>
              </a:rPr>
              <a:t>Entonces, ¿qué diremos a esto? Si Dios está por nosotros,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¿quién estará contra nosotros?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Con Cristo somos </a:t>
            </a:r>
            <a:r>
              <a:rPr lang="es-ES" b="1" dirty="0" err="1">
                <a:solidFill>
                  <a:schemeClr val="bg1"/>
                </a:solidFill>
                <a:latin typeface="Maiandra GD" panose="020E0502030308020204" pitchFamily="34" charset="0"/>
              </a:rPr>
              <a:t>m´ss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que vencedores.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Romanos.8:37.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C00FF"/>
                </a:highlight>
                <a:latin typeface="Maiandra GD" panose="020E0502030308020204" pitchFamily="34" charset="0"/>
              </a:rPr>
              <a:t>Pero en todas estas cosas somos más que vencedores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por medio de aquel que nos amó.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5C15696-AB23-408C-A14F-E44E458FC1A3}"/>
              </a:ext>
            </a:extLst>
          </p:cNvPr>
          <p:cNvSpPr txBox="1"/>
          <p:nvPr/>
        </p:nvSpPr>
        <p:spPr>
          <a:xfrm>
            <a:off x="0" y="9144"/>
            <a:ext cx="60164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DEDEMOS CONFIAR EN DIOS.</a:t>
            </a:r>
            <a:endParaRPr lang="es-NI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DEC1A3C-CF99-4BF3-A06F-1B71825D5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631638"/>
            <a:ext cx="4320207" cy="622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3025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99487EF-ED12-4697-9291-981BA3D70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DB9AC8-BFAA-4D5A-AF00-366025191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723900"/>
            <a:ext cx="4572000" cy="6124956"/>
          </a:xfrm>
        </p:spPr>
        <p:txBody>
          <a:bodyPr/>
          <a:lstStyle/>
          <a:p>
            <a:pPr algn="ctr"/>
            <a:r>
              <a:rPr lang="es-NI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I Corintios.10:12.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tanto, el que cree que está firme,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6600CC"/>
                </a:highlight>
                <a:latin typeface="Maiandra GD" panose="020E0502030308020204" pitchFamily="34" charset="0"/>
              </a:rPr>
              <a:t>tenga cuidado, no sea que caiga.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pPr algn="ctr"/>
            <a:r>
              <a:rPr lang="es-NI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I Corintios.9:27.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sino que golpeo mi cuerpo y lo hago mi esclavo, no sea que,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6600FF"/>
                </a:highlight>
                <a:latin typeface="Maiandra GD" panose="020E0502030308020204" pitchFamily="34" charset="0"/>
              </a:rPr>
              <a:t>habiendo predicado a otros, yo mismo sea descalificado.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Advertencia contra toda presunción o confianza desmedida.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747A816-B0AB-4E1E-86F7-F7E0B4AFC611}"/>
              </a:ext>
            </a:extLst>
          </p:cNvPr>
          <p:cNvSpPr txBox="1"/>
          <p:nvPr/>
        </p:nvSpPr>
        <p:spPr>
          <a:xfrm>
            <a:off x="0" y="9144"/>
            <a:ext cx="86006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ÉL QUE PIENSA ESTAR FRME MIRE QUE NO CAIGA. </a:t>
            </a:r>
            <a:endParaRPr lang="es-NI" sz="2800" b="1" u="sng" dirty="0">
              <a:solidFill>
                <a:srgbClr val="00B0F0"/>
              </a:solidFill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6018022-E100-45D3-A70A-1AC78CF339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3900"/>
            <a:ext cx="4571999" cy="612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9386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99487EF-ED12-4697-9291-981BA3D70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DB9AC8-BFAA-4D5A-AF00-366025191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609600"/>
            <a:ext cx="4572000" cy="6239256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 peligro más serio.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considerar la astucia del enemigo.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I Pedro.5:8.</a:t>
            </a:r>
            <a:r>
              <a:rPr lang="es-NI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Sed de espíritu sobrio, estad alerta. Vuestro adversario,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00CC"/>
                </a:highlight>
                <a:latin typeface="Maiandra GD" panose="020E0502030308020204" pitchFamily="34" charset="0"/>
              </a:rPr>
              <a:t>el diablo, anda al acecho como león rugiente, buscando a quien devorar.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Él apóstol Pablo reconoce el peligro de caer.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I Corintios.9:27.</a:t>
            </a:r>
            <a:endParaRPr lang="es-NI" b="1" u="sng" dirty="0">
              <a:solidFill>
                <a:srgbClr val="FFFF00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747A816-B0AB-4E1E-86F7-F7E0B4AFC611}"/>
              </a:ext>
            </a:extLst>
          </p:cNvPr>
          <p:cNvSpPr txBox="1"/>
          <p:nvPr/>
        </p:nvSpPr>
        <p:spPr>
          <a:xfrm>
            <a:off x="0" y="9144"/>
            <a:ext cx="86006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EL QUE PIENSA ESTAR FRME MIRE QUE NO CAIGA. </a:t>
            </a:r>
            <a:endParaRPr lang="es-NI" sz="2800" b="1" u="sng" dirty="0">
              <a:solidFill>
                <a:srgbClr val="00B0F0"/>
              </a:solidFill>
              <a:latin typeface="Maiandra GD" panose="020E0502030308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1885DE5-B624-4953-AD27-569C27F32182}"/>
              </a:ext>
            </a:extLst>
          </p:cNvPr>
          <p:cNvSpPr txBox="1"/>
          <p:nvPr/>
        </p:nvSpPr>
        <p:spPr>
          <a:xfrm>
            <a:off x="-1" y="4602087"/>
            <a:ext cx="464488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Maiandra GD" panose="020E0502030308020204" pitchFamily="34" charset="0"/>
              </a:rPr>
              <a:t>sino que golpeo mi cuerpo y lo hago mi esclavo, no sea que, </a:t>
            </a:r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99"/>
                </a:highlight>
                <a:latin typeface="Maiandra GD" panose="020E0502030308020204" pitchFamily="34" charset="0"/>
              </a:rPr>
              <a:t>habiendo predicado a otros, yo mismo sea descalificado.</a:t>
            </a:r>
            <a:r>
              <a:rPr lang="es-ES" sz="2800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  <a:endParaRPr lang="es-NI" sz="28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BA5201E-CD70-474F-B2BB-59EA62C08D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4588"/>
            <a:ext cx="4452730" cy="3681882"/>
          </a:xfrm>
          <a:prstGeom prst="rect">
            <a:avLst/>
          </a:prstGeom>
          <a:solidFill>
            <a:srgbClr val="C00000"/>
          </a:solidFill>
        </p:spPr>
      </p:pic>
    </p:spTree>
    <p:extLst>
      <p:ext uri="{BB962C8B-B14F-4D97-AF65-F5344CB8AC3E}">
        <p14:creationId xmlns:p14="http://schemas.microsoft.com/office/powerpoint/2010/main" val="22245550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99487EF-ED12-4697-9291-981BA3D70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DB9AC8-BFAA-4D5A-AF00-366025191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609600"/>
            <a:ext cx="4572000" cy="6239256"/>
          </a:xfrm>
        </p:spPr>
        <p:txBody>
          <a:bodyPr/>
          <a:lstStyle/>
          <a:p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Por eso Él decía:</a:t>
            </a:r>
          </a:p>
          <a:p>
            <a:pPr algn="ctr"/>
            <a:r>
              <a:rPr lang="es-NI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Filipenses.3:12.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No que ya lo haya alcanzado o que ya haya llegado a ser perfecto,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sino que sigo adelante, a fin de poder alcanzar aquello para lo cual también fui alcanzado por Cristo Jesús.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99"/>
                </a:highlight>
                <a:latin typeface="Maiandra GD" panose="020E0502030308020204" pitchFamily="34" charset="0"/>
              </a:rPr>
              <a:t>¿Quién nos separa del amor de Cristo?.</a:t>
            </a:r>
            <a:r>
              <a:rPr lang="es-ES" b="1" u="sng" dirty="0">
                <a:solidFill>
                  <a:srgbClr val="7030A0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Romanos.8:35-39.</a:t>
            </a:r>
            <a:r>
              <a:rPr lang="es-NI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15D80B5-D2B4-4865-8EAB-D2B62CA971CB}"/>
              </a:ext>
            </a:extLst>
          </p:cNvPr>
          <p:cNvSpPr txBox="1"/>
          <p:nvPr/>
        </p:nvSpPr>
        <p:spPr>
          <a:xfrm>
            <a:off x="0" y="9144"/>
            <a:ext cx="87729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EL QUE PIENSA ESTAR FRME MIRE QUE NO CAIGA.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E8BCB2D-323A-4A63-9634-47F637CF07D8}"/>
              </a:ext>
            </a:extLst>
          </p:cNvPr>
          <p:cNvSpPr txBox="1"/>
          <p:nvPr/>
        </p:nvSpPr>
        <p:spPr>
          <a:xfrm>
            <a:off x="0" y="4424967"/>
            <a:ext cx="473102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¿Quién nos separará del amor de Cristo?</a:t>
            </a:r>
            <a:r>
              <a:rPr lang="es-ES" sz="2800" b="1" dirty="0">
                <a:solidFill>
                  <a:schemeClr val="bg1"/>
                </a:solidFill>
                <a:latin typeface="Maiandra GD" panose="020E0502030308020204" pitchFamily="34" charset="0"/>
              </a:rPr>
              <a:t> ¿Tribulación, o angustia, o persecución, o hambre, o desnudez, o peligro, o espada? </a:t>
            </a:r>
            <a:endParaRPr lang="es-NI" sz="28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C698D8B-CD32-46B4-992E-A9DA749049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09600"/>
            <a:ext cx="4479235" cy="381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880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99487EF-ED12-4697-9291-981BA3D70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DB9AC8-BFAA-4D5A-AF00-366025191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609600"/>
            <a:ext cx="4572000" cy="6239256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Tal como está escrito: POR CAUSA TUYA SOMOS PUESTOS A MUERTE TODO EL DIA;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SOMOS CONSIDERADOS COMO OVEJAS PARA EL MATADERO.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V.37. 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Pero en todas estas cosas somos más que vencedores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por medio de aquel que nos amó. </a:t>
            </a:r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NI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V.38.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15D80B5-D2B4-4865-8EAB-D2B62CA971CB}"/>
              </a:ext>
            </a:extLst>
          </p:cNvPr>
          <p:cNvSpPr txBox="1"/>
          <p:nvPr/>
        </p:nvSpPr>
        <p:spPr>
          <a:xfrm>
            <a:off x="0" y="9144"/>
            <a:ext cx="87729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EL QUE PIENSA ESTAR FRME MIRE QUE NO CAIGA.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F2F06C1-946E-4F0C-B4B3-C0CAECCD4C94}"/>
              </a:ext>
            </a:extLst>
          </p:cNvPr>
          <p:cNvSpPr txBox="1"/>
          <p:nvPr/>
        </p:nvSpPr>
        <p:spPr>
          <a:xfrm>
            <a:off x="0" y="4131142"/>
            <a:ext cx="4572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Porque estoy convencido de que ni la muerte, ni la vida,</a:t>
            </a:r>
            <a:r>
              <a:rPr lang="es-ES" sz="2800" b="1" dirty="0">
                <a:solidFill>
                  <a:schemeClr val="bg1"/>
                </a:solidFill>
                <a:latin typeface="Maiandra GD" panose="020E0502030308020204" pitchFamily="34" charset="0"/>
              </a:rPr>
              <a:t> ni ángeles, ni principados, ni lo presente, ni lo por venir, ni los poderes,</a:t>
            </a:r>
            <a:endParaRPr lang="es-NI" sz="28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9A27ADC-118F-4EB8-B49D-AA98983EE1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5825"/>
            <a:ext cx="4452730" cy="3195776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11261500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99487EF-ED12-4697-9291-981BA3D70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DB9AC8-BFAA-4D5A-AF00-366025191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541508"/>
            <a:ext cx="4572000" cy="6307348"/>
          </a:xfrm>
        </p:spPr>
        <p:txBody>
          <a:bodyPr>
            <a:normAutofit/>
          </a:bodyPr>
          <a:lstStyle/>
          <a:p>
            <a:pPr algn="ctr"/>
            <a:r>
              <a:rPr lang="es-NI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V.39.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ni lo alto, ni lo profundo,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ni ninguna otra cosa creada nos podrá separar del amor de Dios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que es en Cristo Jesús Señor nuestro. </a:t>
            </a:r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Todo lo puedo en Cristo que me fortalece.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Filipenses.4:13.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Todo lo puedo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en Cristo que me fortalece.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Solo en Cristo podemos todo.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15D80B5-D2B4-4865-8EAB-D2B62CA971CB}"/>
              </a:ext>
            </a:extLst>
          </p:cNvPr>
          <p:cNvSpPr txBox="1"/>
          <p:nvPr/>
        </p:nvSpPr>
        <p:spPr>
          <a:xfrm>
            <a:off x="0" y="9144"/>
            <a:ext cx="87729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EL QUE PIENSA ESTAR FRME MIRE QUE NO CAIGA.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517B0E1-6141-452A-B097-E919763651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5325"/>
            <a:ext cx="4426226" cy="350561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202E32C-D279-4674-816C-B852B41E8E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0939"/>
            <a:ext cx="4426226" cy="2647917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24449142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99487EF-ED12-4697-9291-981BA3D70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DB9AC8-BFAA-4D5A-AF00-366025191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4436" y="704850"/>
            <a:ext cx="4969564" cy="6144006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Ya que fuera del Él nada podemos hacer.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Juan.15:5.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Yo soy la vid, vosotros los sarmientos; el que permanece en mí y yo en él, ése da mucho fruto,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porque separados de mí nada podéis hacer.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Debemos confiar en Dios no en Nosotros mismos.</a:t>
            </a:r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No nos </a:t>
            </a:r>
            <a:r>
              <a:rPr lang="es-NI" b="1" dirty="0" err="1">
                <a:solidFill>
                  <a:schemeClr val="bg1"/>
                </a:solidFill>
                <a:latin typeface="Maiandra GD" panose="020E0502030308020204" pitchFamily="34" charset="0"/>
              </a:rPr>
              <a:t>aparternos</a:t>
            </a:r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 de Él nunca, aunque las cosas no nos vayan tan bien.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15D80B5-D2B4-4865-8EAB-D2B62CA971CB}"/>
              </a:ext>
            </a:extLst>
          </p:cNvPr>
          <p:cNvSpPr txBox="1"/>
          <p:nvPr/>
        </p:nvSpPr>
        <p:spPr>
          <a:xfrm>
            <a:off x="0" y="9144"/>
            <a:ext cx="87729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EL QUE PIENSA ESTAR FRME MIRE QUE NO CAIGA.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9CA0E71-FB5E-45C9-8160-B7D7F83A39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4850"/>
            <a:ext cx="4174436" cy="6144005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36988402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99487EF-ED12-4697-9291-981BA3D70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E461C06-2660-47A1-974A-B3C67BE37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9144000" cy="1028667"/>
          </a:xfrm>
        </p:spPr>
        <p:txBody>
          <a:bodyPr>
            <a:normAutofit/>
          </a:bodyPr>
          <a:lstStyle/>
          <a:p>
            <a:pPr algn="ctr"/>
            <a:r>
              <a:rPr lang="es-NI" sz="48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aiandra GD" panose="020E0502030308020204" pitchFamily="34" charset="0"/>
              </a:rPr>
              <a:t>FALLAR EN VELAR Y ORAR.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DB9AC8-BFAA-4D5A-AF00-366025191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8904" y="1065177"/>
            <a:ext cx="5155096" cy="5774567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99"/>
                </a:highlight>
                <a:latin typeface="Maiandra GD" panose="020E0502030308020204" pitchFamily="34" charset="0"/>
              </a:rPr>
              <a:t>Velad Y Orad.</a:t>
            </a:r>
            <a:r>
              <a:rPr lang="es-ES" b="1" u="sng" dirty="0">
                <a:solidFill>
                  <a:srgbClr val="7030A0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Marcos.14:37-38.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Entonces vino* y los halló* durmiendo, y dijo*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a Pedro: Simón, ¿duermes? ¿No pudiste velar ni por una hora?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V.38.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Velad y orad para que no entréis en tentación;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el espíritu está dispuesto, pero la carne es débil.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Significa mantenerse despierto y no ir a dormir.</a:t>
            </a:r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6F9FCB0-3B16-425B-B98D-A569896A07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4" y="1046923"/>
            <a:ext cx="3893240" cy="579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3012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99487EF-ED12-4697-9291-981BA3D70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DB9AC8-BFAA-4D5A-AF00-366025191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5896" y="1422400"/>
            <a:ext cx="5208104" cy="5426456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Despierta, espada, contra mi pastor, y contra el hombre compañero mío --declara el SEÑOR de los ejércitos.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Hiere al pastor y se dispersarán las ovejas, y volveré mi mano contra los pequeños.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Marcos.14:32.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llegaron* a un lugar que se llama Getsemaní, y dijo* a sus discípulos: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Sentaos aquí hasta que yo haya orado.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7F41B95-0409-4A77-B91D-B63460940705}"/>
              </a:ext>
            </a:extLst>
          </p:cNvPr>
          <p:cNvSpPr txBox="1"/>
          <p:nvPr/>
        </p:nvSpPr>
        <p:spPr>
          <a:xfrm>
            <a:off x="0" y="9144"/>
            <a:ext cx="9144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aiandra GD" panose="020E0502030308020204" pitchFamily="34" charset="0"/>
              </a:rPr>
              <a:t>"</a:t>
            </a:r>
            <a:r>
              <a:rPr lang="es-ES" sz="40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aiandra GD" panose="020E0502030308020204" pitchFamily="34" charset="0"/>
              </a:rPr>
              <a:t>HERIRE AL PASTOR, Y LAS OVEJAS SE DISPERSARÁN." </a:t>
            </a:r>
            <a:endParaRPr lang="es-NI" sz="4000" b="1" u="sng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aiandra GD" panose="020E0502030308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314DF09-0791-40D4-B367-3588C52FE6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2400"/>
            <a:ext cx="3803374" cy="5426456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13230851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99487EF-ED12-4697-9291-981BA3D70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668"/>
            <a:ext cx="9144000" cy="6871667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DB9AC8-BFAA-4D5A-AF00-366025191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790575"/>
            <a:ext cx="4572000" cy="6058281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Con el propósito de no entrar en el terreno del enemigo.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La tentación.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 un mandamiento orar, para no entrar en la tentación.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Mateo.6:13.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Maiandra GD" panose="020E0502030308020204" pitchFamily="34" charset="0"/>
              </a:rPr>
              <a:t>"Y no nos metas en tentación, mas líbranos del mal.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Porque tuyo es el reino y el poder y la gloria para siempre jamás. Amén."</a:t>
            </a:r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F9028E2-FEB1-4012-8ECF-521A260DE09E}"/>
              </a:ext>
            </a:extLst>
          </p:cNvPr>
          <p:cNvSpPr txBox="1"/>
          <p:nvPr/>
        </p:nvSpPr>
        <p:spPr>
          <a:xfrm>
            <a:off x="0" y="0"/>
            <a:ext cx="62020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36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FALLAR EN VELAR Y ORAR.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A09300B-8B1E-47E0-B395-6A973A8E5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90575"/>
            <a:ext cx="4571999" cy="605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559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99487EF-ED12-4697-9291-981BA3D70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DB9AC8-BFAA-4D5A-AF00-366025191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742951"/>
            <a:ext cx="4572000" cy="6105906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Lucas.22:40, 46.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Cuando llegó al lugar, les dijo: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Maiandra GD" panose="020E0502030308020204" pitchFamily="34" charset="0"/>
              </a:rPr>
              <a:t>Orad para que no entréis en tentación.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V.46.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les dijo: ¿Por qué dormís?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00FF"/>
                </a:highlight>
                <a:latin typeface="Maiandra GD" panose="020E0502030308020204" pitchFamily="34" charset="0"/>
              </a:rPr>
              <a:t>Levantaos y orad para que no entréis en tentación.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Debemos orar para no entrar ni siquiera en una tentación.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Debemos de estar velando- Vigilando- Mantenerse despierto.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F9028E2-FEB1-4012-8ECF-521A260DE09E}"/>
              </a:ext>
            </a:extLst>
          </p:cNvPr>
          <p:cNvSpPr txBox="1"/>
          <p:nvPr/>
        </p:nvSpPr>
        <p:spPr>
          <a:xfrm>
            <a:off x="0" y="0"/>
            <a:ext cx="62020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36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FALLAR EN VELAR Y ORAR.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147ED1A-5BE7-42D1-811D-7D5336ACE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42950"/>
            <a:ext cx="4572000" cy="610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0769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99487EF-ED12-4697-9291-981BA3D70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DB9AC8-BFAA-4D5A-AF00-366025191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714375"/>
            <a:ext cx="4572000" cy="6134481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Debemos de ser Sobrio y velar en oración.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I Pedro.4:7.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Mas el fin de todas las cosas se acerca;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C00FF"/>
                </a:highlight>
                <a:latin typeface="Maiandra GD" panose="020E0502030308020204" pitchFamily="34" charset="0"/>
              </a:rPr>
              <a:t>sed pues prudentes y de espíritu sobrio para la oración.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Pedro al parecer aprendió la lección.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Debemos de estar despiertos, hablando espiritualmente, vigilando siempre Nuestra salvación.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F9028E2-FEB1-4012-8ECF-521A260DE09E}"/>
              </a:ext>
            </a:extLst>
          </p:cNvPr>
          <p:cNvSpPr txBox="1"/>
          <p:nvPr/>
        </p:nvSpPr>
        <p:spPr>
          <a:xfrm>
            <a:off x="0" y="0"/>
            <a:ext cx="62020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36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FALLAR EN VELAR Y ORAR.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1974763-BD0F-4479-A745-08A24B2DA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828675"/>
            <a:ext cx="4410075" cy="6063347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19496575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99487EF-ED12-4697-9291-981BA3D70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2765"/>
            <a:ext cx="9144000" cy="6950765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DB9AC8-BFAA-4D5A-AF00-366025191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739097"/>
            <a:ext cx="4572000" cy="6109760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que Él Diablo anda a la casa buscando a quién devorar. </a:t>
            </a:r>
          </a:p>
          <a:p>
            <a:pPr algn="ctr"/>
            <a:r>
              <a:rPr lang="es-NI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I Pedro.5:8.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Sed de espíritu sobrio, estad alerta. Vuestro adversario,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6600CC"/>
                </a:highlight>
                <a:latin typeface="Maiandra GD" panose="020E0502030308020204" pitchFamily="34" charset="0"/>
              </a:rPr>
              <a:t>el diablo, anda al acecho como león rugiente, buscando a quien devorar.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Debemos orar sin cesar. </a:t>
            </a:r>
          </a:p>
          <a:p>
            <a:pPr algn="ctr"/>
            <a:r>
              <a:rPr lang="es-NI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I Tesalonicenses.5:17.</a:t>
            </a:r>
          </a:p>
          <a:p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6600FF"/>
                </a:highlight>
                <a:latin typeface="Maiandra GD" panose="020E0502030308020204" pitchFamily="34" charset="0"/>
              </a:rPr>
              <a:t>orad</a:t>
            </a:r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 sin cesar;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F9028E2-FEB1-4012-8ECF-521A260DE09E}"/>
              </a:ext>
            </a:extLst>
          </p:cNvPr>
          <p:cNvSpPr txBox="1"/>
          <p:nvPr/>
        </p:nvSpPr>
        <p:spPr>
          <a:xfrm>
            <a:off x="0" y="0"/>
            <a:ext cx="62020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36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FALLAR EN VELAR Y ORAR.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EB12A9D-3EEF-4625-A74D-36469AA3E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9096"/>
            <a:ext cx="4572000" cy="610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9897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99487EF-ED12-4697-9291-981BA3D70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DB9AC8-BFAA-4D5A-AF00-366025191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762001"/>
            <a:ext cx="4572000" cy="6086856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Con toda oración y suplica, orad en todo tiempo.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Efesios.6:18.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00CC"/>
                </a:highlight>
                <a:latin typeface="Maiandra GD" panose="020E0502030308020204" pitchFamily="34" charset="0"/>
              </a:rPr>
              <a:t>Con toda oración y súplica orad en todo tiempo en el Espíritu,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así, velad con toda perseverancia y súplica por todos los santos;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Descuidar el velar y orar fue el segundo paso en falso que dio Pedro.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F9028E2-FEB1-4012-8ECF-521A260DE09E}"/>
              </a:ext>
            </a:extLst>
          </p:cNvPr>
          <p:cNvSpPr txBox="1"/>
          <p:nvPr/>
        </p:nvSpPr>
        <p:spPr>
          <a:xfrm>
            <a:off x="0" y="0"/>
            <a:ext cx="62020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36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FALLAR EN VELAR Y ORAR.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B10ADA6-D046-43D4-A658-9F44E6BC00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46332"/>
            <a:ext cx="4571999" cy="620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636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99487EF-ED12-4697-9291-981BA3D70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CF61AD8-694B-4908-A3DF-09D7D558A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88"/>
            <a:ext cx="9144000" cy="1121399"/>
          </a:xfrm>
        </p:spPr>
        <p:txBody>
          <a:bodyPr>
            <a:normAutofit/>
          </a:bodyPr>
          <a:lstStyle/>
          <a:p>
            <a:pPr algn="ctr"/>
            <a:r>
              <a:rPr lang="es-NI" sz="60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aiandra GD" panose="020E0502030308020204" pitchFamily="34" charset="0"/>
              </a:rPr>
              <a:t>SEGUIRLE DE LEJOS.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DB9AC8-BFAA-4D5A-AF00-366025191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2974" y="1139687"/>
            <a:ext cx="4731026" cy="5700025"/>
          </a:xfrm>
        </p:spPr>
        <p:txBody>
          <a:bodyPr>
            <a:normAutofit fontScale="925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99"/>
                </a:highlight>
                <a:latin typeface="Maiandra GD" panose="020E0502030308020204" pitchFamily="34" charset="0"/>
              </a:rPr>
              <a:t>Seguir a Jesús de lejos.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Marcos.14:54. 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Pedro le siguió de lejos hasta dentro del patio del sumo sacerdote;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estaba sentado con los alguaciles, calentándose al fuego.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Aquí veremos la cobardía y debilidad de Pedro.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Pedro seguía al Señor, pero de lejos, había en su corazón alguna chispa de amor y afecto hacia su Maestro y por eso le seguía,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1D08171-46E6-4ACC-81AE-429B230124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" y="1157976"/>
            <a:ext cx="4403449" cy="5681736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16434871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99487EF-ED12-4697-9291-981BA3D70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DB9AC8-BFAA-4D5A-AF00-366025191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8175" y="0"/>
            <a:ext cx="4695824" cy="6848856"/>
          </a:xfrm>
        </p:spPr>
        <p:txBody>
          <a:bodyPr>
            <a:normAutofit/>
          </a:bodyPr>
          <a:lstStyle/>
          <a:p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P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ero prevalece el miedo y la preocupación por su propio bienestar y por eso le seguía de lejos.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Muestra mala condición y malos resultados.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Los que profesan ser discípulos de Cristo, y no gustan ser conocidos como tales.</a:t>
            </a:r>
          </a:p>
          <a:p>
            <a:pPr algn="ctr"/>
            <a:r>
              <a:rPr lang="es-NI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Marcos.14:66-72. 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Estando Pedro abajo en el patio,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llegó* una de las sirvientas del sumo sacerdote,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289AEB3-B545-4B8D-876D-1A55DFB551D4}"/>
              </a:ext>
            </a:extLst>
          </p:cNvPr>
          <p:cNvSpPr txBox="1"/>
          <p:nvPr/>
        </p:nvSpPr>
        <p:spPr>
          <a:xfrm>
            <a:off x="0" y="9144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36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SEGUIRLE DE LEJOS.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594B988-F70C-4143-B264-A84E488291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81878"/>
            <a:ext cx="4227441" cy="6066978"/>
          </a:xfrm>
          <a:prstGeom prst="rect">
            <a:avLst/>
          </a:prstGeom>
          <a:solidFill>
            <a:srgbClr val="002060"/>
          </a:solidFill>
        </p:spPr>
      </p:pic>
    </p:spTree>
    <p:extLst>
      <p:ext uri="{BB962C8B-B14F-4D97-AF65-F5344CB8AC3E}">
        <p14:creationId xmlns:p14="http://schemas.microsoft.com/office/powerpoint/2010/main" val="23663745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99487EF-ED12-4697-9291-981BA3D70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DB9AC8-BFAA-4D5A-AF00-366025191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9965" y="1"/>
            <a:ext cx="4784034" cy="6848856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V.67.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al ver a Pedro calentándose, lo miró y dijo*: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Tú también estabas con Jesús el Nazareno.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V.68. 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Pero él lo negó,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diciendo: Ni sé, ni entiendo de qué hablas. Y salió al portal, y un gallo cantó. </a:t>
            </a:r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NI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V.69.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Cuando la sirvienta lo vio, de nuevo comenzó a decir a los que estaban allí: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Este es uno de ellos.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289AEB3-B545-4B8D-876D-1A55DFB551D4}"/>
              </a:ext>
            </a:extLst>
          </p:cNvPr>
          <p:cNvSpPr txBox="1"/>
          <p:nvPr/>
        </p:nvSpPr>
        <p:spPr>
          <a:xfrm>
            <a:off x="0" y="9144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36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SEGUIRLE DE LEJOS.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492AF9E-8D7E-4017-B551-5811980E89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4618"/>
            <a:ext cx="4359964" cy="618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9888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99487EF-ED12-4697-9291-981BA3D70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DB9AC8-BFAA-4D5A-AF00-366025191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9" y="-9143"/>
            <a:ext cx="4572000" cy="6858000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V.70.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Pero él lo negó otra vez.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poco después los que estaban allí volvieron a decirle a Pedro: Seguro que tú eres uno de ellos, pues también eres galileo.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V.71. 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él comenzó a maldecir y a jurar: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¡Yo no conozco a este hombre de quien habláis!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Pedro negó a Jesús, por seguirle de lejos, de largo.</a:t>
            </a:r>
          </a:p>
          <a:p>
            <a:pPr algn="ctr"/>
            <a:r>
              <a:rPr lang="es-NI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V.72.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289AEB3-B545-4B8D-876D-1A55DFB551D4}"/>
              </a:ext>
            </a:extLst>
          </p:cNvPr>
          <p:cNvSpPr txBox="1"/>
          <p:nvPr/>
        </p:nvSpPr>
        <p:spPr>
          <a:xfrm>
            <a:off x="0" y="9144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36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SEGUIRLE DE LEJOS.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64B2AEF-EDF1-47E4-8021-79BC6A872401}"/>
              </a:ext>
            </a:extLst>
          </p:cNvPr>
          <p:cNvSpPr txBox="1"/>
          <p:nvPr/>
        </p:nvSpPr>
        <p:spPr>
          <a:xfrm>
            <a:off x="0" y="3740313"/>
            <a:ext cx="457199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Al instante un gallo cantó por segunda vez. Entonces Pedro recordó lo que Jesús le había dicho:</a:t>
            </a:r>
            <a:r>
              <a:rPr lang="es-ES" sz="2800" b="1" dirty="0">
                <a:solidFill>
                  <a:schemeClr val="bg1"/>
                </a:solidFill>
                <a:latin typeface="Maiandra GD" panose="020E0502030308020204" pitchFamily="34" charset="0"/>
              </a:rPr>
              <a:t> Antes que el gallo cante dos veces, me negarás tres veces. Y se echó a llorar. </a:t>
            </a:r>
            <a:endParaRPr lang="es-NI" sz="28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D9454FF-CF07-46C6-BD7E-822D0F99AE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1635"/>
            <a:ext cx="4571998" cy="275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8235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99487EF-ED12-4697-9291-981BA3D70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DB9AC8-BFAA-4D5A-AF00-366025191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7" y="9145"/>
            <a:ext cx="4572001" cy="6839712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Seguir de lejos a Cristo comparte el retirarse poco a poco de Él.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Está es la practica de muchos cristianos indiferentes que no quieren un compromiso serio con Cristo solo quieren seguirle de lejos.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identificarse con Él.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eso muchos cristianos no se congregan por qué quieren seguir de lejos a Jesús.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Hebreos.10:25.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289AEB3-B545-4B8D-876D-1A55DFB551D4}"/>
              </a:ext>
            </a:extLst>
          </p:cNvPr>
          <p:cNvSpPr txBox="1"/>
          <p:nvPr/>
        </p:nvSpPr>
        <p:spPr>
          <a:xfrm>
            <a:off x="0" y="9144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36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SEGUIRLE DE LEJOS.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1CD994B-E370-4762-8F94-77186DEE4E50}"/>
              </a:ext>
            </a:extLst>
          </p:cNvPr>
          <p:cNvSpPr txBox="1"/>
          <p:nvPr/>
        </p:nvSpPr>
        <p:spPr>
          <a:xfrm>
            <a:off x="0" y="4065182"/>
            <a:ext cx="464488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no dejando de congregarnos, como algunos tienen por costumbre,</a:t>
            </a:r>
            <a:r>
              <a:rPr lang="es-ES" sz="2800" b="1" dirty="0">
                <a:solidFill>
                  <a:schemeClr val="bg1"/>
                </a:solidFill>
                <a:latin typeface="Maiandra GD" panose="020E0502030308020204" pitchFamily="34" charset="0"/>
              </a:rPr>
              <a:t> sino exhortándonos unos a otros, y mucho más al ver que el día se acerca. </a:t>
            </a:r>
            <a:endParaRPr lang="es-NI" sz="28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F18C1B1-0A5A-45CF-B21F-279196347C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0766"/>
            <a:ext cx="4465983" cy="300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0296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99487EF-ED12-4697-9291-981BA3D70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DB9AC8-BFAA-4D5A-AF00-366025191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5896" y="975360"/>
            <a:ext cx="5208104" cy="5873496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Vemos que Jesús esta con sus discípulos en el huerto de Getsemaní los Judíos malvados han llegado para arrestar a Jesús.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¿Que harían los discípulos viendo, espadas y palos?.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Dice el Versículo 50. </a:t>
            </a:r>
          </a:p>
          <a:p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Y abandonándole, </a:t>
            </a:r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huyeron todos.</a:t>
            </a:r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Todos lo dejaron solo, lo abandonaron.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DAA1656-57AC-448D-A01E-0DD5A7EBBCCA}"/>
              </a:ext>
            </a:extLst>
          </p:cNvPr>
          <p:cNvSpPr txBox="1"/>
          <p:nvPr/>
        </p:nvSpPr>
        <p:spPr>
          <a:xfrm>
            <a:off x="0" y="120241"/>
            <a:ext cx="42804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36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INTRODUCCIÓN: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8C0D520-BBD7-4D69-9096-D47152138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5360"/>
            <a:ext cx="3935896" cy="588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5249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99487EF-ED12-4697-9291-981BA3D70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DB9AC8-BFAA-4D5A-AF00-366025191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6470" y="9144"/>
            <a:ext cx="4757529" cy="6839712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 queremos seguir de cerca a Jesús tenemos que congregarnos.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 no aprender de la Palabra de Dios, y no ocuparnos en ella, es otra evidencia que estamos siguiendo de lejos a Jesús.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Debemos estar entregado totalmente a la palabra de Dios.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I Timoteo.4:13.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Entretanto que llego, ocúpate en la lectura de las Escrituras,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la exhortación y la enseñanza.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289AEB3-B545-4B8D-876D-1A55DFB551D4}"/>
              </a:ext>
            </a:extLst>
          </p:cNvPr>
          <p:cNvSpPr txBox="1"/>
          <p:nvPr/>
        </p:nvSpPr>
        <p:spPr>
          <a:xfrm>
            <a:off x="0" y="9144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36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SEGUIRLE DE LEJOS.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8B836FC-71B0-48B5-967F-6291049687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16" y="901147"/>
            <a:ext cx="4276311" cy="59477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5066827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99487EF-ED12-4697-9291-981BA3D70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DB9AC8-BFAA-4D5A-AF00-366025191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6226" y="9145"/>
            <a:ext cx="4717773" cy="6839712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Ninguno que milita se enreda en los negocios de esta vida.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II Timoteo.2:4.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Maiandra GD" panose="020E0502030308020204" pitchFamily="34" charset="0"/>
              </a:rPr>
              <a:t>Ningún soldado en servicio activo se enreda en los negocios de la vida diaria,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a fin de poder agradar al que lo reclutó como soldado.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Lucas.9:62.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Jesús le dijo: Nadie, que después de poner la mano en el arado mira atrás,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Maiandra GD" panose="020E0502030308020204" pitchFamily="34" charset="0"/>
              </a:rPr>
              <a:t>es apto para el reino de Dios.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289AEB3-B545-4B8D-876D-1A55DFB551D4}"/>
              </a:ext>
            </a:extLst>
          </p:cNvPr>
          <p:cNvSpPr txBox="1"/>
          <p:nvPr/>
        </p:nvSpPr>
        <p:spPr>
          <a:xfrm>
            <a:off x="0" y="9144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36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SEGUIRLE DE LEJOS.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2935471-C692-471F-9652-A3F948559F1A}"/>
              </a:ext>
            </a:extLst>
          </p:cNvPr>
          <p:cNvSpPr txBox="1"/>
          <p:nvPr/>
        </p:nvSpPr>
        <p:spPr>
          <a:xfrm>
            <a:off x="-1" y="4171200"/>
            <a:ext cx="463494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Maiandra GD" panose="020E0502030308020204" pitchFamily="34" charset="0"/>
              </a:rPr>
              <a:t>Dios quiere contar con Nosotros, si le seguimos de lejos no servimos a sus propósitos. </a:t>
            </a:r>
          </a:p>
          <a:p>
            <a:pPr algn="ctr"/>
            <a:r>
              <a:rPr lang="es-ES" sz="2800" b="1" dirty="0">
                <a:solidFill>
                  <a:schemeClr val="bg1"/>
                </a:solidFill>
                <a:latin typeface="Maiandra GD" panose="020E0502030308020204" pitchFamily="34" charset="0"/>
              </a:rPr>
              <a:t>Este fue el tercer error de Pedro.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CE6E518-8F11-40D0-B540-24964BA29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84586"/>
            <a:ext cx="4426226" cy="2845291"/>
          </a:xfrm>
          <a:prstGeom prst="rect">
            <a:avLst/>
          </a:prstGeom>
          <a:solidFill>
            <a:srgbClr val="C00000"/>
          </a:solidFill>
        </p:spPr>
      </p:pic>
    </p:spTree>
    <p:extLst>
      <p:ext uri="{BB962C8B-B14F-4D97-AF65-F5344CB8AC3E}">
        <p14:creationId xmlns:p14="http://schemas.microsoft.com/office/powerpoint/2010/main" val="14697201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99487EF-ED12-4697-9291-981BA3D70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AC7EA45-A1AC-4A82-BF2F-FD4C4007E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8288"/>
            <a:ext cx="9143998" cy="1019937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aiandra GD" panose="020E0502030308020204" pitchFamily="34" charset="0"/>
              </a:rPr>
              <a:t>UNIRSE A LOS ENEMIGOS DE CRISTO.</a:t>
            </a:r>
            <a:endParaRPr lang="es-NI" b="1" u="sng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DB9AC8-BFAA-4D5A-AF00-366025191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7443" y="1038225"/>
            <a:ext cx="4916556" cy="580148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Pedro estaba sentado con los alguaciles calentándose al fuego.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Marcos.14:54.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Pedro le siguió de lejos hasta dentro del patio del sumo sacerdote;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00FF"/>
                </a:highlight>
                <a:latin typeface="Maiandra GD" panose="020E0502030308020204" pitchFamily="34" charset="0"/>
              </a:rPr>
              <a:t>estaba sentado con los alguaciles, calentándose al fuego.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NI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Juan.18:25.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C00FF"/>
                </a:highlight>
                <a:latin typeface="Maiandra GD" panose="020E0502030308020204" pitchFamily="34" charset="0"/>
              </a:rPr>
              <a:t>Simón Pedro estaba de pie, calentándose; entonces le dijeron: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¿No eres tú también uno de sus discípulos? El lo negó y dijo: No lo soy. </a:t>
            </a:r>
          </a:p>
          <a:p>
            <a:endParaRPr lang="es-NI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106A6D8-19D8-4E95-BCDF-C312A22DAF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8225"/>
            <a:ext cx="4227443" cy="580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56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99487EF-ED12-4697-9291-981BA3D70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DB9AC8-BFAA-4D5A-AF00-366025191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5982" y="1314450"/>
            <a:ext cx="4678017" cy="5534406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I Corintios.15:33.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os dejéis engañar: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6600CC"/>
                </a:highlight>
                <a:latin typeface="Maiandra GD" panose="020E0502030308020204" pitchFamily="34" charset="0"/>
              </a:rPr>
              <a:t>"Las malas compañías corrompen las buenas costumbres."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debemos de seguir a la multitud.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Exodo.23:2.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6600FF"/>
                </a:highlight>
                <a:latin typeface="Maiandra GD" panose="020E0502030308020204" pitchFamily="34" charset="0"/>
              </a:rPr>
              <a:t>No seguirás a la multitud para hacer el mal,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ni testificarás en un pleito inclinándote a la multitud para pervertir la justicia;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BE476CB-791D-42B2-AB82-018E906AFAC2}"/>
              </a:ext>
            </a:extLst>
          </p:cNvPr>
          <p:cNvSpPr txBox="1"/>
          <p:nvPr/>
        </p:nvSpPr>
        <p:spPr>
          <a:xfrm>
            <a:off x="-46383" y="9144"/>
            <a:ext cx="855427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LAS MALAS CMOPÑIAS CORROMPEN LAS BUENAS COSTUMBRES. </a:t>
            </a:r>
            <a:endParaRPr lang="es-NI" sz="3200" b="1" u="sng" dirty="0">
              <a:solidFill>
                <a:srgbClr val="00B0F0"/>
              </a:solidFill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2E3BB35-0B5D-4491-8EC7-5EF987348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4227443" cy="5638800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43596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99487EF-ED12-4697-9291-981BA3D70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DB9AC8-BFAA-4D5A-AF00-366025191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5982" y="1095506"/>
            <a:ext cx="4678017" cy="5753350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debemos ir en el camino de los malvados.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Proverbios.4:14.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entres en la senda de los impíos,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00CC"/>
                </a:highlight>
                <a:latin typeface="Maiandra GD" panose="020E0502030308020204" pitchFamily="34" charset="0"/>
              </a:rPr>
              <a:t>ni vayas por el camino de los malvados.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Proverbios.24:1.</a:t>
            </a:r>
            <a:r>
              <a:rPr lang="es-NI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tengas envidia de los malvados,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99"/>
                </a:highlight>
                <a:latin typeface="Maiandra GD" panose="020E0502030308020204" pitchFamily="34" charset="0"/>
              </a:rPr>
              <a:t>ni desees estar con ellos;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asociarnos con Ellos.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BE476CB-791D-42B2-AB82-018E906AFAC2}"/>
              </a:ext>
            </a:extLst>
          </p:cNvPr>
          <p:cNvSpPr txBox="1"/>
          <p:nvPr/>
        </p:nvSpPr>
        <p:spPr>
          <a:xfrm>
            <a:off x="-46383" y="9144"/>
            <a:ext cx="855427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LAS MALAS CMOPÑIAS CORROMPEN LAS BUENAS COSTUMBRES. </a:t>
            </a:r>
            <a:endParaRPr lang="es-NI" sz="3200" b="1" u="sng" dirty="0">
              <a:solidFill>
                <a:srgbClr val="00B0F0"/>
              </a:solidFill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DC082A6-6F7B-4137-BD89-34D626F0D4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66825"/>
            <a:ext cx="4359966" cy="5582031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41666642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99487EF-ED12-4697-9291-981BA3D70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DB9AC8-BFAA-4D5A-AF00-366025191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1095506"/>
            <a:ext cx="4571999" cy="5753350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Proverbios.22:24.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No te asocies con el hombre iracundo;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ni andes con el hombre violento,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V.25.  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no sea que aprendas sus maneras,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tiendas lazo para tu vida. </a:t>
            </a:r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debemos unirnos en yugo desigual con los incrédulos.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II Corintios.6:14.</a:t>
            </a:r>
            <a:endParaRPr lang="es-NI" b="1" u="sng" dirty="0">
              <a:solidFill>
                <a:srgbClr val="FFFF00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BE476CB-791D-42B2-AB82-018E906AFAC2}"/>
              </a:ext>
            </a:extLst>
          </p:cNvPr>
          <p:cNvSpPr txBox="1"/>
          <p:nvPr/>
        </p:nvSpPr>
        <p:spPr>
          <a:xfrm>
            <a:off x="-46383" y="9144"/>
            <a:ext cx="855427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LAS MALAS CMOPÑIAS CORROMPEN LAS BUENAS COSTUMBRES. </a:t>
            </a:r>
            <a:endParaRPr lang="es-NI" sz="3200" b="1" u="sng" dirty="0">
              <a:solidFill>
                <a:srgbClr val="00B0F0"/>
              </a:solidFill>
              <a:latin typeface="Maiandra GD" panose="020E0502030308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2EAE9D5-DA0F-4522-A570-D8723061A512}"/>
              </a:ext>
            </a:extLst>
          </p:cNvPr>
          <p:cNvSpPr txBox="1"/>
          <p:nvPr/>
        </p:nvSpPr>
        <p:spPr>
          <a:xfrm>
            <a:off x="-46383" y="4127694"/>
            <a:ext cx="468464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No estéis unidos en yugo desigual con los incrédulos,</a:t>
            </a:r>
            <a:r>
              <a:rPr lang="es-ES" sz="2800" b="1" dirty="0">
                <a:solidFill>
                  <a:schemeClr val="bg1"/>
                </a:solidFill>
                <a:latin typeface="Maiandra GD" panose="020E0502030308020204" pitchFamily="34" charset="0"/>
              </a:rPr>
              <a:t> pues ¿qué asociación tienen la justicia y la iniquidad? ¿O qué comunión la luz con las tinieblas? </a:t>
            </a:r>
            <a:endParaRPr lang="es-NI" sz="28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78583E5-5CE5-4A0B-AA7C-9658A2091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9" y="1235586"/>
            <a:ext cx="4558750" cy="284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956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99487EF-ED12-4697-9291-981BA3D70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4626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DB9AC8-BFAA-4D5A-AF00-366025191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9" y="1095506"/>
            <a:ext cx="4572000" cy="5753350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 nos hacemos amigos del mundo, Dios es enemigo de Nosotros y su amor no esta en nosotros.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I Juan.2:15. </a:t>
            </a:r>
            <a:r>
              <a:rPr lang="es-NI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améis al mundo ni las cosas que están en el mundo.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Si alguno ama al mundo, el amor del Padre no está en él.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debemos estar en amistad con el mundo.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Santiago.4:4.</a:t>
            </a:r>
            <a:endParaRPr lang="es-NI" b="1" u="sng" dirty="0">
              <a:solidFill>
                <a:srgbClr val="FFFF00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BE476CB-791D-42B2-AB82-018E906AFAC2}"/>
              </a:ext>
            </a:extLst>
          </p:cNvPr>
          <p:cNvSpPr txBox="1"/>
          <p:nvPr/>
        </p:nvSpPr>
        <p:spPr>
          <a:xfrm>
            <a:off x="-46383" y="9144"/>
            <a:ext cx="855427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LAS MALAS CMOPÑIAS CORROMPEN LAS BUENAS COSTUMBRES. </a:t>
            </a:r>
            <a:endParaRPr lang="es-NI" sz="3200" b="1" u="sng" dirty="0">
              <a:solidFill>
                <a:srgbClr val="00B0F0"/>
              </a:solidFill>
              <a:latin typeface="Maiandra GD" panose="020E0502030308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0BFC829-A699-4E1C-90F4-8C16BB8DC9EF}"/>
              </a:ext>
            </a:extLst>
          </p:cNvPr>
          <p:cNvSpPr txBox="1"/>
          <p:nvPr/>
        </p:nvSpPr>
        <p:spPr>
          <a:xfrm>
            <a:off x="0" y="3740313"/>
            <a:ext cx="457200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¡Oh almas adúlteras! ¿No sabéis que la amistad del mundo es enemistad hacia Dios?</a:t>
            </a:r>
            <a:r>
              <a:rPr lang="es-ES" sz="2800" b="1" dirty="0">
                <a:solidFill>
                  <a:schemeClr val="bg1"/>
                </a:solidFill>
                <a:latin typeface="Maiandra GD" panose="020E0502030308020204" pitchFamily="34" charset="0"/>
              </a:rPr>
              <a:t> Por tanto, el que quiere ser amigo del mundo, se constituye enemigo de Dios. </a:t>
            </a:r>
            <a:endParaRPr lang="es-NI" sz="28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3E55FEC-2D1E-42FF-BB13-D99BEA494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2018"/>
            <a:ext cx="4293705" cy="234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802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99487EF-ED12-4697-9291-981BA3D70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DB9AC8-BFAA-4D5A-AF00-366025191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5982" y="1209675"/>
            <a:ext cx="4678017" cy="5639181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Este fue el último paso en falso que dio Pedro y que desembocó en la negación.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Lucas.22:60-62.</a:t>
            </a:r>
            <a:r>
              <a:rPr lang="es-NI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Pedro dijo: Hombre, yo no sé de qué hablas.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Y al instante, estando él todavía hablando, cantó un gallo.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V.61.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Entonces el Señor se volvió y miró a Pedro. Y recordó Pedro la palabra del Señor, cómo le había dicho: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Antes que el gallo cante hoy, me negarás tres veces.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BE476CB-791D-42B2-AB82-018E906AFAC2}"/>
              </a:ext>
            </a:extLst>
          </p:cNvPr>
          <p:cNvSpPr txBox="1"/>
          <p:nvPr/>
        </p:nvSpPr>
        <p:spPr>
          <a:xfrm>
            <a:off x="-46383" y="9144"/>
            <a:ext cx="855427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LAS MALAS CMOPÑIAS CORROMPEN LAS BUENAS COSTUMBRES. </a:t>
            </a:r>
            <a:endParaRPr lang="es-NI" sz="3200" b="1" u="sng" dirty="0">
              <a:solidFill>
                <a:srgbClr val="00B0F0"/>
              </a:solidFill>
              <a:latin typeface="Maiandra GD" panose="020E0502030308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93C9C3A-BE8F-40EE-9101-EC2BC4940A44}"/>
              </a:ext>
            </a:extLst>
          </p:cNvPr>
          <p:cNvSpPr txBox="1"/>
          <p:nvPr/>
        </p:nvSpPr>
        <p:spPr>
          <a:xfrm>
            <a:off x="119270" y="5463861"/>
            <a:ext cx="445273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 V.62.</a:t>
            </a:r>
          </a:p>
          <a:p>
            <a:pPr algn="ctr"/>
            <a:r>
              <a:rPr lang="es-ES" sz="2800" b="1" dirty="0">
                <a:solidFill>
                  <a:schemeClr val="bg1"/>
                </a:solidFill>
                <a:latin typeface="Maiandra GD" panose="020E0502030308020204" pitchFamily="34" charset="0"/>
              </a:rPr>
              <a:t>Y saliendo fuera, lloró amargamente. </a:t>
            </a:r>
            <a:endParaRPr lang="es-NI" sz="28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16B4110-BD91-473F-B65D-F09D6CC946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95506"/>
            <a:ext cx="4346713" cy="419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2542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99487EF-ED12-4697-9291-981BA3D70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DB9AC8-BFAA-4D5A-AF00-366025191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5982" y="1095506"/>
            <a:ext cx="4678017" cy="5753350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Aquí vemos a un hombre dejar a Cristo después de haber dicho que si era posible iba a morir por Él.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Marcos.14:31.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Pedro con insistencia repetía: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Aunque tenga que morir contigo, no te negaré.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todos decían también lo mismo.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Muchos hoy en día estamos haciendo lo mismo.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BE476CB-791D-42B2-AB82-018E906AFAC2}"/>
              </a:ext>
            </a:extLst>
          </p:cNvPr>
          <p:cNvSpPr txBox="1"/>
          <p:nvPr/>
        </p:nvSpPr>
        <p:spPr>
          <a:xfrm>
            <a:off x="-46383" y="9144"/>
            <a:ext cx="855427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LAS MALAS CMOPÑIAS CORROMPEN LAS BUENAS COSTUMBRES. </a:t>
            </a:r>
            <a:endParaRPr lang="es-NI" sz="3200" b="1" u="sng" dirty="0">
              <a:solidFill>
                <a:srgbClr val="00B0F0"/>
              </a:solidFill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16FA81F-8959-475C-98EC-67196ABCBE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675"/>
            <a:ext cx="4465981" cy="563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5698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99487EF-ED12-4697-9291-981BA3D70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9B065A7-BBA5-487D-AB0B-8A2BAC401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9143998" cy="1134270"/>
          </a:xfrm>
        </p:spPr>
        <p:txBody>
          <a:bodyPr>
            <a:noAutofit/>
          </a:bodyPr>
          <a:lstStyle/>
          <a:p>
            <a:pPr algn="ctr"/>
            <a:r>
              <a:rPr lang="es-NI" sz="80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aiandra GD" panose="020E0502030308020204" pitchFamily="34" charset="0"/>
              </a:rPr>
              <a:t>CONCLUSIÓN: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DB9AC8-BFAA-4D5A-AF00-366025191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057276"/>
            <a:ext cx="9143999" cy="5782470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Cualquier cristiano: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1. Que confía en sí mismo desmedidamente.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2. Descuida el velar y orar.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3. Sigue a Jesús de lejos.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4. Se une a los enemigos de Cristo.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Camina rumbo al pecado de la traición, este camino le causó a Pedro muchas lagrimas.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¿Usted hermano que está haciendo?.</a:t>
            </a:r>
          </a:p>
          <a:p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Aleje de su vida todo lo que lo puede estar separando de Cristo. </a:t>
            </a:r>
          </a:p>
          <a:p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Apéguese a Cristo siempre sin dudar de Él nunca, y saldrá victorioso siempre.</a:t>
            </a:r>
          </a:p>
        </p:txBody>
      </p:sp>
    </p:spTree>
    <p:extLst>
      <p:ext uri="{BB962C8B-B14F-4D97-AF65-F5344CB8AC3E}">
        <p14:creationId xmlns:p14="http://schemas.microsoft.com/office/powerpoint/2010/main" val="3163009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99487EF-ED12-4697-9291-981BA3D70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DB9AC8-BFAA-4D5A-AF00-366025191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77669"/>
            <a:ext cx="9144000" cy="5971187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Entonces todos los discípulos huyeron, los primeros que tuvieron que hacer está decisión no eran personas incrédulas, si no seguidores de Jesús y vemos que en el momento peligroso dejaron a Jesús.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Hoy también Él discípulo de Jesús tiene que enfrentar la prueba de su fe.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ejemplo: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Al joven cristiano a veces se le tienta a tomar drogas o alcohol.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Se le tienta a mentir a engañar a sus padres o a fornicar con su novia o novio.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Cuando Él cristiano se rinde a la tentación en verdad está dejando a Cristo y huyendo hacia el pecado.</a:t>
            </a:r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3850CA9-F1EC-481E-8EF7-43AD23F13514}"/>
              </a:ext>
            </a:extLst>
          </p:cNvPr>
          <p:cNvSpPr txBox="1"/>
          <p:nvPr/>
        </p:nvSpPr>
        <p:spPr>
          <a:xfrm>
            <a:off x="0" y="120241"/>
            <a:ext cx="43467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36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INTRODUCCIÓN:</a:t>
            </a:r>
          </a:p>
        </p:txBody>
      </p:sp>
    </p:spTree>
    <p:extLst>
      <p:ext uri="{BB962C8B-B14F-4D97-AF65-F5344CB8AC3E}">
        <p14:creationId xmlns:p14="http://schemas.microsoft.com/office/powerpoint/2010/main" val="28184040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99487EF-ED12-4697-9291-981BA3D70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A47EFB49-43B1-4870-B911-E74E3E83DDD9}"/>
              </a:ext>
            </a:extLst>
          </p:cNvPr>
          <p:cNvSpPr/>
          <p:nvPr/>
        </p:nvSpPr>
        <p:spPr>
          <a:xfrm>
            <a:off x="0" y="5770880"/>
            <a:ext cx="9144000" cy="107797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aiandra GD" panose="020E0502030308020204" pitchFamily="34" charset="0"/>
              </a:rPr>
              <a:t>DIOS NOS BENDIGA A TODOS.</a:t>
            </a:r>
            <a:endParaRPr lang="es-NI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aiandra GD" panose="020E0502030308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25F25B8-3115-4670-8803-72389B44BE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770880"/>
          </a:xfrm>
          <a:prstGeom prst="rect">
            <a:avLst/>
          </a:prstGeom>
        </p:spPr>
      </p:pic>
      <p:sp>
        <p:nvSpPr>
          <p:cNvPr id="9" name="Bocadillo nube: nube 8">
            <a:extLst>
              <a:ext uri="{FF2B5EF4-FFF2-40B4-BE49-F238E27FC236}">
                <a16:creationId xmlns:a16="http://schemas.microsoft.com/office/drawing/2014/main" id="{C28A5152-4BC9-4139-82E6-FFAB39DF5F0E}"/>
              </a:ext>
            </a:extLst>
          </p:cNvPr>
          <p:cNvSpPr/>
          <p:nvPr/>
        </p:nvSpPr>
        <p:spPr>
          <a:xfrm>
            <a:off x="4572000" y="9144"/>
            <a:ext cx="4571999" cy="3577336"/>
          </a:xfrm>
          <a:prstGeom prst="cloudCallout">
            <a:avLst>
              <a:gd name="adj1" fmla="val -55780"/>
              <a:gd name="adj2" fmla="val 50396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aiandra GD" panose="020E0502030308020204" pitchFamily="34" charset="0"/>
              </a:rPr>
              <a:t>POR SU </a:t>
            </a:r>
            <a:r>
              <a:rPr lang="es-ES" sz="4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aiandra GD" panose="020E0502030308020204" pitchFamily="34" charset="0"/>
              </a:rPr>
              <a:t>FINA ATENCIÓN</a:t>
            </a:r>
            <a:r>
              <a:rPr lang="es-E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aiandra GD" panose="020E0502030308020204" pitchFamily="34" charset="0"/>
              </a:rPr>
              <a:t>.</a:t>
            </a:r>
            <a:endParaRPr lang="es-NI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87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99487EF-ED12-4697-9291-981BA3D70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70340EA-5649-4A9A-B679-330D7648A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9144000" cy="1325563"/>
          </a:xfrm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aiandra GD" panose="020E0502030308020204" pitchFamily="34" charset="0"/>
              </a:rPr>
              <a:t>CONFIAR DESMEDIDAMENTE EN SI MISMO.</a:t>
            </a:r>
            <a:endParaRPr lang="es-NI" sz="4800" b="1" u="sng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DB9AC8-BFAA-4D5A-AF00-366025191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1775791"/>
            <a:ext cx="4572000" cy="5063954"/>
          </a:xfrm>
        </p:spPr>
        <p:txBody>
          <a:bodyPr>
            <a:normAutofit lnSpcReduction="10000"/>
          </a:bodyPr>
          <a:lstStyle/>
          <a:p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Todos os escandalizareis de mi esta noche. </a:t>
            </a:r>
          </a:p>
          <a:p>
            <a:pPr algn="ctr"/>
            <a:r>
              <a:rPr lang="es-NI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Marcos.14:27.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Jesús les dijo*: Todos vosotros os apartaréis, porque escrito está: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"HERIRE AL PASTOR, Y LAS OVEJAS SE DISPERSARÁN."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Respuesta de Pedro, Aunque todos se escandalicen yo no. 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A10E373-77FA-4C5F-B25F-175A8DA5E3DC}"/>
              </a:ext>
            </a:extLst>
          </p:cNvPr>
          <p:cNvSpPr txBox="1"/>
          <p:nvPr/>
        </p:nvSpPr>
        <p:spPr>
          <a:xfrm>
            <a:off x="0" y="1623725"/>
            <a:ext cx="43599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32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Advertencia de Cristo.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1D2494B-E058-46E0-9C19-1B68474BED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55143"/>
            <a:ext cx="4359965" cy="4484602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18489822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99487EF-ED12-4697-9291-981BA3D70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DB9AC8-BFAA-4D5A-AF00-366025191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200" y="857250"/>
            <a:ext cx="4876800" cy="5991606"/>
          </a:xfrm>
        </p:spPr>
        <p:txBody>
          <a:bodyPr>
            <a:normAutofit/>
          </a:bodyPr>
          <a:lstStyle/>
          <a:p>
            <a:pPr algn="ctr"/>
            <a:r>
              <a:rPr lang="es-NI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Marcos.14:29.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Entonces Pedro le dijo: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Aunque todos se aparten, yo, sin embargo, no lo haré.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Marcos registra aquí la jactancia de Pedro de lealtad, aunque todo lo abandonen, Pedro estaba dominado por el pensamiento de que debía demostrar que Él era superior a todos los demás Pedro tenia un arsenal de autoconfianza,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82914D0-0923-4CB2-A83D-72BB38EAAB68}"/>
              </a:ext>
            </a:extLst>
          </p:cNvPr>
          <p:cNvSpPr txBox="1"/>
          <p:nvPr/>
        </p:nvSpPr>
        <p:spPr>
          <a:xfrm>
            <a:off x="0" y="9144"/>
            <a:ext cx="87596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CONFIAR DESMEDIDAMENTE EN SI MISMO.</a:t>
            </a:r>
            <a:endParaRPr lang="es-NI" sz="3200" b="1" u="sng" dirty="0">
              <a:solidFill>
                <a:srgbClr val="00B0F0"/>
              </a:solidFill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719FD9D-D375-4D4B-9679-D657F3DFF9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1" y="603063"/>
            <a:ext cx="4068419" cy="624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7308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99487EF-ED12-4697-9291-981BA3D70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DB9AC8-BFAA-4D5A-AF00-366025191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0904" y="704851"/>
            <a:ext cx="4393095" cy="6144006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Se imagino que estaba mejor armado contra la tentación que ningún otro, Pedro da por supuesto que todos, no solo algunos pueden escandalizarse, pero Él ha de salir mejor que ninguno. </a:t>
            </a:r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Cristo amonesta a Pedro en particular, acerca de lo que iba a hacer.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Marcos.14:30.</a:t>
            </a:r>
            <a:endParaRPr lang="es-NI" b="1" u="sng" dirty="0">
              <a:solidFill>
                <a:srgbClr val="FFFF00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1FBDF6D-2961-4CE5-B0F9-1EE849DDE649}"/>
              </a:ext>
            </a:extLst>
          </p:cNvPr>
          <p:cNvSpPr txBox="1"/>
          <p:nvPr/>
        </p:nvSpPr>
        <p:spPr>
          <a:xfrm>
            <a:off x="0" y="9144"/>
            <a:ext cx="84813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CONFIAR DESMEDIDAMENTE EN SI MISMO.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907FF01-2FE9-4A8F-A3C8-1DE76F8848BA}"/>
              </a:ext>
            </a:extLst>
          </p:cNvPr>
          <p:cNvSpPr txBox="1"/>
          <p:nvPr/>
        </p:nvSpPr>
        <p:spPr>
          <a:xfrm>
            <a:off x="0" y="4396146"/>
            <a:ext cx="475090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Maiandra GD" panose="020E0502030308020204" pitchFamily="34" charset="0"/>
              </a:rPr>
              <a:t>Y Jesús le dijo*: En verdad te digo que tú, hoy, </a:t>
            </a:r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esta misma noche, antes que el gallo cante dos veces, me negarás tres veces.</a:t>
            </a:r>
            <a:r>
              <a:rPr lang="es-ES" sz="2800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  <a:endParaRPr lang="es-NI" sz="28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22FBD8A-64D8-4498-974F-82B16B1150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919"/>
            <a:ext cx="4572000" cy="3596286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38615402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99487EF-ED12-4697-9291-981BA3D70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DB9AC8-BFAA-4D5A-AF00-366025191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9234" y="857250"/>
            <a:ext cx="4664765" cy="5991606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Se imaginaba Pedro que en la hora de la tentación iba a salir mejor librado que los demás y Cristo le dice que va a salir peor librado que ninguno.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“DE CIERTO TE DIGO”.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Haz caso de mi palabra, pues te conozco mejor que lo que tú te conoces.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Pedro confiaba en sí mismo, muchos confiamos en Nosotros mismos.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7567AA0-F74C-4F31-AE7F-C41B64D8C047}"/>
              </a:ext>
            </a:extLst>
          </p:cNvPr>
          <p:cNvSpPr txBox="1"/>
          <p:nvPr/>
        </p:nvSpPr>
        <p:spPr>
          <a:xfrm>
            <a:off x="0" y="181797"/>
            <a:ext cx="85344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CONFIAR DESMEDIDAMENTE EN SI MISMO.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4AE14F0-3005-490B-AD6E-83F2D6ADB2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57250"/>
            <a:ext cx="4346713" cy="600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5303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99487EF-ED12-4697-9291-981BA3D70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DB9AC8-BFAA-4D5A-AF00-366025191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3460" y="685800"/>
            <a:ext cx="4810539" cy="6163056"/>
          </a:xfrm>
        </p:spPr>
        <p:txBody>
          <a:bodyPr>
            <a:normAutofit lnSpcReduction="10000"/>
          </a:bodyPr>
          <a:lstStyle/>
          <a:p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Lamentablemente Nosotros somos como Pedro.</a:t>
            </a:r>
          </a:p>
          <a:p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Dios nos advierte en su Palabra y Nosotros muchas veces respondemos como Pedro.</a:t>
            </a:r>
          </a:p>
          <a:p>
            <a:pPr algn="ctr"/>
            <a:r>
              <a:rPr lang="es-NI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“A MI NO ME VA A PASAR”.</a:t>
            </a:r>
          </a:p>
          <a:p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Dios nos advierte sobre no mirar al vino.</a:t>
            </a:r>
          </a:p>
          <a:p>
            <a:pPr algn="ctr"/>
            <a:r>
              <a:rPr lang="es-NI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Proverbios.23:31.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No mires al vino cuando rojea,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cuando resplandece en la copa; entra suavemente,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DF1B0F5-CD6E-4E58-9C87-A6F038078BD8}"/>
              </a:ext>
            </a:extLst>
          </p:cNvPr>
          <p:cNvSpPr txBox="1"/>
          <p:nvPr/>
        </p:nvSpPr>
        <p:spPr>
          <a:xfrm>
            <a:off x="0" y="9144"/>
            <a:ext cx="85211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CONFIAR DESMEDIDAMENTE EN SI MISMO.</a:t>
            </a:r>
            <a:r>
              <a:rPr lang="es-ES" dirty="0"/>
              <a:t>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3CECB2F-8CF9-4564-ACB9-9AB6AE650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85800"/>
            <a:ext cx="4200940" cy="616305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0627204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285</TotalTime>
  <Words>3134</Words>
  <Application>Microsoft Office PowerPoint</Application>
  <PresentationFormat>Presentación en pantalla (4:3)</PresentationFormat>
  <Paragraphs>258</Paragraphs>
  <Slides>40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45" baseType="lpstr">
      <vt:lpstr>Arial</vt:lpstr>
      <vt:lpstr>Calibri</vt:lpstr>
      <vt:lpstr>Calibri Light</vt:lpstr>
      <vt:lpstr>Maiandra GD</vt:lpstr>
      <vt:lpstr>Tema de Office</vt:lpstr>
      <vt:lpstr> CUATRO PASOS AL PECADO. MARCOS.14:29-54. </vt:lpstr>
      <vt:lpstr>Presentación de PowerPoint</vt:lpstr>
      <vt:lpstr>Presentación de PowerPoint</vt:lpstr>
      <vt:lpstr>Presentación de PowerPoint</vt:lpstr>
      <vt:lpstr>CONFIAR DESMEDIDAMENTE EN SI MISMO.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FALLAR EN VELAR Y ORAR.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SEGUIRLE DE LEJOS.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UNIRSE A LOS ENEMIGOS DE CRISTO.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CONCLUSIÓN: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CUATRO PASOS AL PECADO. MARCOS.14:29-54. </dc:title>
  <dc:creator>Mario Moreno</dc:creator>
  <cp:lastModifiedBy>Mario Moreno</cp:lastModifiedBy>
  <cp:revision>10</cp:revision>
  <dcterms:created xsi:type="dcterms:W3CDTF">2021-07-28T23:43:39Z</dcterms:created>
  <dcterms:modified xsi:type="dcterms:W3CDTF">2025-04-12T14:21:26Z</dcterms:modified>
</cp:coreProperties>
</file>