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9" r:id="rId14"/>
    <p:sldId id="269" r:id="rId15"/>
    <p:sldId id="270" r:id="rId16"/>
    <p:sldId id="271" r:id="rId17"/>
    <p:sldId id="272" r:id="rId18"/>
    <p:sldId id="273" r:id="rId19"/>
    <p:sldId id="277" r:id="rId20"/>
    <p:sldId id="276" r:id="rId21"/>
    <p:sldId id="278" r:id="rId22"/>
    <p:sldId id="275" r:id="rId2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0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F3F66-FB4D-46D8-A63A-526BF8476172}" type="datetimeFigureOut">
              <a:rPr lang="es-ES" smtClean="0"/>
              <a:t>23/08/2024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16B76-4C13-4495-A6DC-0FA89347BA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8917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F3F66-FB4D-46D8-A63A-526BF8476172}" type="datetimeFigureOut">
              <a:rPr lang="es-ES" smtClean="0"/>
              <a:t>23/08/2024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16B76-4C13-4495-A6DC-0FA89347BA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1802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F3F66-FB4D-46D8-A63A-526BF8476172}" type="datetimeFigureOut">
              <a:rPr lang="es-ES" smtClean="0"/>
              <a:t>23/08/2024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16B76-4C13-4495-A6DC-0FA89347BA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4061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F3F66-FB4D-46D8-A63A-526BF8476172}" type="datetimeFigureOut">
              <a:rPr lang="es-ES" smtClean="0"/>
              <a:t>23/08/2024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16B76-4C13-4495-A6DC-0FA89347BA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3148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F3F66-FB4D-46D8-A63A-526BF8476172}" type="datetimeFigureOut">
              <a:rPr lang="es-ES" smtClean="0"/>
              <a:t>23/08/2024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16B76-4C13-4495-A6DC-0FA89347BA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7048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F3F66-FB4D-46D8-A63A-526BF8476172}" type="datetimeFigureOut">
              <a:rPr lang="es-ES" smtClean="0"/>
              <a:t>23/08/2024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16B76-4C13-4495-A6DC-0FA89347BA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497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F3F66-FB4D-46D8-A63A-526BF8476172}" type="datetimeFigureOut">
              <a:rPr lang="es-ES" smtClean="0"/>
              <a:t>23/08/2024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16B76-4C13-4495-A6DC-0FA89347BA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6161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F3F66-FB4D-46D8-A63A-526BF8476172}" type="datetimeFigureOut">
              <a:rPr lang="es-ES" smtClean="0"/>
              <a:t>23/08/2024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16B76-4C13-4495-A6DC-0FA89347BA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8817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F3F66-FB4D-46D8-A63A-526BF8476172}" type="datetimeFigureOut">
              <a:rPr lang="es-ES" smtClean="0"/>
              <a:t>23/08/2024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16B76-4C13-4495-A6DC-0FA89347BA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6245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F3F66-FB4D-46D8-A63A-526BF8476172}" type="datetimeFigureOut">
              <a:rPr lang="es-ES" smtClean="0"/>
              <a:t>23/08/2024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16B76-4C13-4495-A6DC-0FA89347BA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9241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F3F66-FB4D-46D8-A63A-526BF8476172}" type="datetimeFigureOut">
              <a:rPr lang="es-ES" smtClean="0"/>
              <a:t>23/08/2024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16B76-4C13-4495-A6DC-0FA89347BA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8088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F3F66-FB4D-46D8-A63A-526BF8476172}" type="datetimeFigureOut">
              <a:rPr lang="es-ES" smtClean="0"/>
              <a:t>23/08/2024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16B76-4C13-4495-A6DC-0FA89347BA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9687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6.jpg"/><Relationship Id="rId7" Type="http://schemas.openxmlformats.org/officeDocument/2006/relationships/image" Target="../media/image4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gif"/><Relationship Id="rId5" Type="http://schemas.openxmlformats.org/officeDocument/2006/relationships/image" Target="../media/image38.jpg"/><Relationship Id="rId4" Type="http://schemas.openxmlformats.org/officeDocument/2006/relationships/image" Target="../media/image3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42.gif"/><Relationship Id="rId7" Type="http://schemas.openxmlformats.org/officeDocument/2006/relationships/image" Target="../media/image4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7" Type="http://schemas.openxmlformats.org/officeDocument/2006/relationships/image" Target="../media/image5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gif"/><Relationship Id="rId5" Type="http://schemas.openxmlformats.org/officeDocument/2006/relationships/image" Target="../media/image52.gif"/><Relationship Id="rId4" Type="http://schemas.openxmlformats.org/officeDocument/2006/relationships/image" Target="../media/image5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Proceso alternativo 5"/>
          <p:cNvSpPr/>
          <p:nvPr/>
        </p:nvSpPr>
        <p:spPr>
          <a:xfrm>
            <a:off x="0" y="-26505"/>
            <a:ext cx="9144000" cy="910425"/>
          </a:xfrm>
          <a:prstGeom prst="flowChartAlternateProcess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92765" y="0"/>
            <a:ext cx="9051235" cy="883920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CUIDANDO NUESTRA SALVACIÓN.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0" y="910425"/>
            <a:ext cx="9144000" cy="5947575"/>
          </a:xfrm>
        </p:spPr>
        <p:txBody>
          <a:bodyPr>
            <a:normAutofit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INTRODUCCIÓN: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Biblia nos advierte para que estemos siempre pendiente y alerta para cuidar nuestra salvación.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Nuestra salvación es lo más importante que tenemos en este mundo.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 perdemos nuestra salvación lo hemos perdido todo nada en este mundo vale más la pena que nuestra salvación.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estar alerta cuidando nuestra salvación siempre cada día cada hora cada minuto nuestra salvación esta en peligro.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nuestro enemigo no duerme no descansa nunca, anda en todo momento buscando a quien devorar.</a:t>
            </a:r>
          </a:p>
        </p:txBody>
      </p:sp>
    </p:spTree>
    <p:extLst>
      <p:ext uri="{BB962C8B-B14F-4D97-AF65-F5344CB8AC3E}">
        <p14:creationId xmlns:p14="http://schemas.microsoft.com/office/powerpoint/2010/main" val="31067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83182" y="1"/>
            <a:ext cx="4760818" cy="1223682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s-ES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HEBREOS.10:25.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15554"/>
            <a:ext cx="3763147" cy="3442446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4" name="Rectángulo redondeado 3"/>
          <p:cNvSpPr/>
          <p:nvPr/>
        </p:nvSpPr>
        <p:spPr>
          <a:xfrm>
            <a:off x="-1" y="1882588"/>
            <a:ext cx="4074161" cy="115644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latin typeface="Maiandra GD" panose="020E0502030308020204" pitchFamily="34" charset="0"/>
              </a:rPr>
              <a:t>PARA NO DESCUIDAR NUESTRA SALVACION DEBEMOS DE CONGREGARNOS.</a:t>
            </a:r>
          </a:p>
        </p:txBody>
      </p:sp>
      <p:sp>
        <p:nvSpPr>
          <p:cNvPr id="5" name="Llamada de nube 4"/>
          <p:cNvSpPr/>
          <p:nvPr/>
        </p:nvSpPr>
        <p:spPr>
          <a:xfrm>
            <a:off x="4182035" y="1223682"/>
            <a:ext cx="4961965" cy="2799678"/>
          </a:xfrm>
          <a:prstGeom prst="cloudCallout">
            <a:avLst>
              <a:gd name="adj1" fmla="val -71617"/>
              <a:gd name="adj2" fmla="val 5531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 </a:t>
            </a:r>
            <a:r>
              <a:rPr lang="es-E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No dejando de congregarnos,</a:t>
            </a:r>
            <a:r>
              <a:rPr lang="es-ES" sz="2000" b="1" dirty="0">
                <a:latin typeface="Maiandra GD" panose="020E0502030308020204" pitchFamily="34" charset="0"/>
              </a:rPr>
              <a:t> como algunos tienen por costumbre, sino exhortándonos unos a otros, y mucho más al ver que el día se acerca.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176" y="4023361"/>
            <a:ext cx="5378825" cy="283464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" y="0"/>
            <a:ext cx="2157692" cy="1882588"/>
          </a:xfrm>
          <a:prstGeom prst="rect">
            <a:avLst/>
          </a:prstGeom>
          <a:solidFill>
            <a:srgbClr val="7030A0"/>
          </a:solidFill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261" y="-5883"/>
            <a:ext cx="2203636" cy="188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8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6250" y="0"/>
            <a:ext cx="4857750" cy="1223681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s-ES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I TIMOTEO.4:12.</a:t>
            </a:r>
          </a:p>
        </p:txBody>
      </p:sp>
      <p:sp>
        <p:nvSpPr>
          <p:cNvPr id="3" name="Rectángulo redondeado 2"/>
          <p:cNvSpPr/>
          <p:nvPr/>
        </p:nvSpPr>
        <p:spPr>
          <a:xfrm>
            <a:off x="0" y="2151529"/>
            <a:ext cx="3469341" cy="106231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latin typeface="Maiandra GD" panose="020E0502030308020204" pitchFamily="34" charset="0"/>
              </a:rPr>
              <a:t>CUIDEMOS NUESTRA CONDUCTA.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213846"/>
            <a:ext cx="2931459" cy="3644153"/>
          </a:xfrm>
          <a:prstGeom prst="rect">
            <a:avLst/>
          </a:prstGeom>
        </p:spPr>
      </p:pic>
      <p:sp>
        <p:nvSpPr>
          <p:cNvPr id="5" name="Llamada de nube 4"/>
          <p:cNvSpPr/>
          <p:nvPr/>
        </p:nvSpPr>
        <p:spPr>
          <a:xfrm>
            <a:off x="4286250" y="1223682"/>
            <a:ext cx="4857750" cy="2420471"/>
          </a:xfrm>
          <a:prstGeom prst="cloudCallout">
            <a:avLst>
              <a:gd name="adj1" fmla="val -82840"/>
              <a:gd name="adj2" fmla="val 70833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No permitas que nadie menosprecie tu juventud;</a:t>
            </a:r>
            <a:r>
              <a:rPr lang="es-ES" sz="2000" b="1" dirty="0">
                <a:latin typeface="Maiandra GD" panose="020E0502030308020204" pitchFamily="34" charset="0"/>
              </a:rPr>
              <a:t> antes, sé ejemplo de los creyentes en palabra, conducta, amor, fe y pureza.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543" y="3644153"/>
            <a:ext cx="2931458" cy="321384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3173508" cy="21515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sp>
        <p:nvSpPr>
          <p:cNvPr id="8" name="Doble onda 7"/>
          <p:cNvSpPr/>
          <p:nvPr/>
        </p:nvSpPr>
        <p:spPr>
          <a:xfrm>
            <a:off x="3590365" y="4773706"/>
            <a:ext cx="2514600" cy="1196788"/>
          </a:xfrm>
          <a:prstGeom prst="doubleWav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SIENDO LA SAL.</a:t>
            </a:r>
          </a:p>
        </p:txBody>
      </p:sp>
    </p:spTree>
    <p:extLst>
      <p:ext uri="{BB962C8B-B14F-4D97-AF65-F5344CB8AC3E}">
        <p14:creationId xmlns:p14="http://schemas.microsoft.com/office/powerpoint/2010/main" val="415462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65175" y="1"/>
            <a:ext cx="5378825" cy="927846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s-ES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MATEO.5:13-16.</a:t>
            </a:r>
          </a:p>
        </p:txBody>
      </p:sp>
      <p:sp>
        <p:nvSpPr>
          <p:cNvPr id="3" name="Rectángulo redondeado 2"/>
          <p:cNvSpPr/>
          <p:nvPr/>
        </p:nvSpPr>
        <p:spPr>
          <a:xfrm>
            <a:off x="0" y="1855694"/>
            <a:ext cx="3765176" cy="115644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latin typeface="Maiandra GD" panose="020E0502030308020204" pitchFamily="34" charset="0"/>
              </a:rPr>
              <a:t>DEBEMOS SER LA SAL Y LA LUZ DE ESTE MUNDO.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2141"/>
            <a:ext cx="3765176" cy="3845859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765176" y="954351"/>
            <a:ext cx="5378825" cy="593015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Vosotros sois la sal de la tierra;</a:t>
            </a:r>
            <a:r>
              <a:rPr lang="es-ES" sz="2000" b="1" dirty="0">
                <a:latin typeface="Maiandra GD" panose="020E0502030308020204" pitchFamily="34" charset="0"/>
              </a:rPr>
              <a:t> pero si la sal se ha vuelto insípida, ¿con qué se hará salada otra vez? Ya para nada sirve, sino para ser echada fuera y pisoteada por los hombres. </a:t>
            </a:r>
          </a:p>
          <a:p>
            <a:pPr algn="ctr"/>
            <a:r>
              <a:rPr lang="es-ES" sz="2000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V.14.</a:t>
            </a:r>
          </a:p>
          <a:p>
            <a:pPr algn="ctr"/>
            <a:r>
              <a:rPr lang="es-ES" sz="20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Vosotros sois la luz del mundo.</a:t>
            </a:r>
            <a:r>
              <a:rPr lang="es-ES" sz="2000" b="1" dirty="0">
                <a:latin typeface="Maiandra GD" panose="020E0502030308020204" pitchFamily="34" charset="0"/>
              </a:rPr>
              <a:t> Una ciudad situada sobre un monte no se puede ocultar; </a:t>
            </a:r>
          </a:p>
          <a:p>
            <a:pPr algn="ctr"/>
            <a:r>
              <a:rPr lang="es-ES" sz="2000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V.15.</a:t>
            </a:r>
          </a:p>
          <a:p>
            <a:pPr algn="ctr"/>
            <a:r>
              <a:rPr lang="es-ES" sz="2000" b="1" dirty="0">
                <a:latin typeface="Maiandra GD" panose="020E0502030308020204" pitchFamily="34" charset="0"/>
              </a:rPr>
              <a:t>Ni se enciende una lámpara y se pone debajo de un almud, </a:t>
            </a:r>
            <a:r>
              <a:rPr lang="es-ES" sz="20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sino sobre el candelero, y alumbra a todos los que están en la casa.</a:t>
            </a:r>
            <a:r>
              <a:rPr lang="es-ES" sz="2000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sz="2000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V.16.</a:t>
            </a:r>
          </a:p>
          <a:p>
            <a:pPr algn="ctr"/>
            <a:r>
              <a:rPr lang="es-E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Así brille vuestra luz delante de los hombres,</a:t>
            </a:r>
            <a:r>
              <a:rPr lang="es-ES" sz="2000" b="1" dirty="0">
                <a:latin typeface="Maiandra GD" panose="020E0502030308020204" pitchFamily="34" charset="0"/>
              </a:rPr>
              <a:t> para que vean vuestras buenas acciones y glorifiquen a vuestro Padre que está en los cielos. </a:t>
            </a:r>
          </a:p>
          <a:p>
            <a:pPr algn="ctr"/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6894"/>
            <a:ext cx="3765175" cy="18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8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4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4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4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4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26540" y="1"/>
            <a:ext cx="5217460" cy="1116106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s-ES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FILIPENSES.2:15.</a:t>
            </a:r>
          </a:p>
        </p:txBody>
      </p:sp>
      <p:sp>
        <p:nvSpPr>
          <p:cNvPr id="3" name="Rectángulo redondeado 2"/>
          <p:cNvSpPr/>
          <p:nvPr/>
        </p:nvSpPr>
        <p:spPr>
          <a:xfrm>
            <a:off x="0" y="2030506"/>
            <a:ext cx="3684494" cy="110265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SIENDO IRREPRENSIBLE SENCILLOS.</a:t>
            </a:r>
            <a:r>
              <a:rPr lang="es-ES" dirty="0"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3164"/>
            <a:ext cx="3467100" cy="3724836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5" name="Llamada de nube 4"/>
          <p:cNvSpPr/>
          <p:nvPr/>
        </p:nvSpPr>
        <p:spPr>
          <a:xfrm>
            <a:off x="4168589" y="1116106"/>
            <a:ext cx="4975412" cy="3254188"/>
          </a:xfrm>
          <a:prstGeom prst="cloudCallout">
            <a:avLst>
              <a:gd name="adj1" fmla="val -69247"/>
              <a:gd name="adj2" fmla="val 4600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latin typeface="Maiandra GD" panose="020E0502030308020204" pitchFamily="34" charset="0"/>
              </a:rPr>
              <a:t>para que seáis irreprensibles y sencillos, hijos de Dios sin tacha en medio de una generación torcida y perversa, </a:t>
            </a:r>
            <a:r>
              <a:rPr lang="es-E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en medio de la cual resplandecéis como luminares en el mundo,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1" y="4370295"/>
            <a:ext cx="5676900" cy="248770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3926541" cy="203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33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9139944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294" y="3576919"/>
            <a:ext cx="3381375" cy="328108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81081" y="0"/>
            <a:ext cx="5328397" cy="1102659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s-ES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ROMANOS.13:11.</a:t>
            </a:r>
          </a:p>
        </p:txBody>
      </p:sp>
      <p:sp>
        <p:nvSpPr>
          <p:cNvPr id="3" name="Rectángulo redondeado 2"/>
          <p:cNvSpPr/>
          <p:nvPr/>
        </p:nvSpPr>
        <p:spPr>
          <a:xfrm>
            <a:off x="0" y="2514600"/>
            <a:ext cx="3079376" cy="106231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DESPERTARNOS DEL SUEÑO.</a:t>
            </a:r>
          </a:p>
        </p:txBody>
      </p:sp>
      <p:sp>
        <p:nvSpPr>
          <p:cNvPr id="5" name="Llamada de nube 4"/>
          <p:cNvSpPr/>
          <p:nvPr/>
        </p:nvSpPr>
        <p:spPr>
          <a:xfrm>
            <a:off x="3892923" y="1176617"/>
            <a:ext cx="5177118" cy="2675966"/>
          </a:xfrm>
          <a:prstGeom prst="cloudCallout">
            <a:avLst>
              <a:gd name="adj1" fmla="val -73041"/>
              <a:gd name="adj2" fmla="val 767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Maiandra GD" panose="020E0502030308020204" pitchFamily="34" charset="0"/>
              </a:rPr>
              <a:t> </a:t>
            </a:r>
            <a:r>
              <a:rPr lang="es-ES" sz="2000" b="1" dirty="0">
                <a:latin typeface="Maiandra GD" panose="020E0502030308020204" pitchFamily="34" charset="0"/>
              </a:rPr>
              <a:t>Y haced todo esto, conociendo el tiempo, que ya es hora de despertaros del sueño; </a:t>
            </a:r>
            <a:r>
              <a:rPr lang="es-E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porque ahora la salvación está más cerca de nosotros que cuando creímos.</a:t>
            </a:r>
            <a:r>
              <a:rPr lang="es-ES" sz="2000" b="1" dirty="0"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6894"/>
            <a:ext cx="3211181" cy="24877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sp>
        <p:nvSpPr>
          <p:cNvPr id="7" name="Doble onda 6"/>
          <p:cNvSpPr/>
          <p:nvPr/>
        </p:nvSpPr>
        <p:spPr>
          <a:xfrm>
            <a:off x="4040841" y="4840941"/>
            <a:ext cx="5029200" cy="1909483"/>
          </a:xfrm>
          <a:prstGeom prst="doubleWav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b="1" dirty="0"/>
          </a:p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 Aprovechando bien el tiempo, porque los días son malos. </a:t>
            </a:r>
          </a:p>
          <a:p>
            <a:pPr algn="ctr"/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90F1B59-E16E-A362-164D-D77E917C05E5}"/>
              </a:ext>
            </a:extLst>
          </p:cNvPr>
          <p:cNvSpPr txBox="1"/>
          <p:nvPr/>
        </p:nvSpPr>
        <p:spPr>
          <a:xfrm>
            <a:off x="4830418" y="3963923"/>
            <a:ext cx="36277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4400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EFESIOS.5:16.</a:t>
            </a:r>
          </a:p>
        </p:txBody>
      </p:sp>
    </p:spTree>
    <p:extLst>
      <p:ext uri="{BB962C8B-B14F-4D97-AF65-F5344CB8AC3E}">
        <p14:creationId xmlns:p14="http://schemas.microsoft.com/office/powerpoint/2010/main" val="47444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7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77671" y="0"/>
            <a:ext cx="6266328" cy="1095001"/>
          </a:xfrm>
          <a:solidFill>
            <a:srgbClr val="7030A0"/>
          </a:solidFill>
        </p:spPr>
        <p:txBody>
          <a:bodyPr>
            <a:normAutofit/>
          </a:bodyPr>
          <a:lstStyle/>
          <a:p>
            <a:pPr algn="ctr"/>
            <a:r>
              <a:rPr lang="es-ES" sz="32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¿CUANTO TIEMPO LE ESTAMOS DEDICANDO A NUESTRA SALVACION?.</a:t>
            </a:r>
          </a:p>
        </p:txBody>
      </p:sp>
      <p:sp>
        <p:nvSpPr>
          <p:cNvPr id="3" name="Rectángulo redondeado 2"/>
          <p:cNvSpPr/>
          <p:nvPr/>
        </p:nvSpPr>
        <p:spPr>
          <a:xfrm>
            <a:off x="0" y="1438836"/>
            <a:ext cx="5513294" cy="94129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¿QUE ESTA OCUPANDO MAS NUESTRO TIEMPO?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0130"/>
            <a:ext cx="2541494" cy="2057399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528"/>
            <a:ext cx="2419350" cy="242047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50" y="4612340"/>
            <a:ext cx="3333750" cy="22702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52" y="-22319"/>
            <a:ext cx="2898123" cy="146115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50" y="2835181"/>
            <a:ext cx="3333750" cy="1777159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10" name="Llamada ovalada 9"/>
          <p:cNvSpPr/>
          <p:nvPr/>
        </p:nvSpPr>
        <p:spPr>
          <a:xfrm>
            <a:off x="2447925" y="2651126"/>
            <a:ext cx="2729193" cy="643403"/>
          </a:xfrm>
          <a:prstGeom prst="wedgeEllipseCallout">
            <a:avLst>
              <a:gd name="adj1" fmla="val -49410"/>
              <a:gd name="adj2" fmla="val 9803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¿TRABAJO?</a:t>
            </a:r>
          </a:p>
        </p:txBody>
      </p:sp>
      <p:sp>
        <p:nvSpPr>
          <p:cNvPr id="11" name="Llamada ovalada 10"/>
          <p:cNvSpPr/>
          <p:nvPr/>
        </p:nvSpPr>
        <p:spPr>
          <a:xfrm>
            <a:off x="2527906" y="4437528"/>
            <a:ext cx="3005839" cy="941295"/>
          </a:xfrm>
          <a:prstGeom prst="wedgeEllipseCallout">
            <a:avLst>
              <a:gd name="adj1" fmla="val -59347"/>
              <a:gd name="adj2" fmla="val 7829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/>
              <a:t>¿QUEHACERES DE LA CASA?</a:t>
            </a:r>
          </a:p>
        </p:txBody>
      </p:sp>
      <p:sp>
        <p:nvSpPr>
          <p:cNvPr id="12" name="Llamada ovalada 11"/>
          <p:cNvSpPr/>
          <p:nvPr/>
        </p:nvSpPr>
        <p:spPr>
          <a:xfrm flipH="1">
            <a:off x="2756646" y="3520280"/>
            <a:ext cx="2352255" cy="796225"/>
          </a:xfrm>
          <a:prstGeom prst="wedgeEllipseCallout">
            <a:avLst>
              <a:gd name="adj1" fmla="val -91891"/>
              <a:gd name="adj2" fmla="val 6594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¿CELULAR?</a:t>
            </a:r>
          </a:p>
        </p:txBody>
      </p:sp>
      <p:sp>
        <p:nvSpPr>
          <p:cNvPr id="13" name="Llamada ovalada 12"/>
          <p:cNvSpPr/>
          <p:nvPr/>
        </p:nvSpPr>
        <p:spPr>
          <a:xfrm flipH="1">
            <a:off x="2593180" y="5768789"/>
            <a:ext cx="2583938" cy="779928"/>
          </a:xfrm>
          <a:prstGeom prst="wedgeEllipseCallout">
            <a:avLst>
              <a:gd name="adj1" fmla="val -79119"/>
              <a:gd name="adj2" fmla="val -46121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¿FAMILIA?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746" y="1365997"/>
            <a:ext cx="3610254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6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324" y="-1"/>
            <a:ext cx="3350347" cy="186914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69139"/>
            <a:ext cx="3160059" cy="237900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094" y="4248150"/>
            <a:ext cx="2944906" cy="26098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150"/>
            <a:ext cx="2743200" cy="26098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094" y="1869140"/>
            <a:ext cx="2944906" cy="2379010"/>
          </a:xfrm>
          <a:prstGeom prst="rect">
            <a:avLst/>
          </a:prstGeom>
        </p:spPr>
      </p:pic>
      <p:sp>
        <p:nvSpPr>
          <p:cNvPr id="8" name="Llamada ovalada 7"/>
          <p:cNvSpPr/>
          <p:nvPr/>
        </p:nvSpPr>
        <p:spPr>
          <a:xfrm>
            <a:off x="-2" y="0"/>
            <a:ext cx="2954297" cy="1021976"/>
          </a:xfrm>
          <a:prstGeom prst="wedgeEllipseCallout">
            <a:avLst>
              <a:gd name="adj1" fmla="val 943"/>
              <a:gd name="adj2" fmla="val 120395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¿LOS PASEOS?</a:t>
            </a:r>
          </a:p>
        </p:txBody>
      </p:sp>
      <p:sp>
        <p:nvSpPr>
          <p:cNvPr id="9" name="Llamada ovalada 8"/>
          <p:cNvSpPr/>
          <p:nvPr/>
        </p:nvSpPr>
        <p:spPr>
          <a:xfrm>
            <a:off x="6306671" y="27453"/>
            <a:ext cx="2837329" cy="1088653"/>
          </a:xfrm>
          <a:prstGeom prst="wedgeEllipseCallout">
            <a:avLst>
              <a:gd name="adj1" fmla="val 7002"/>
              <a:gd name="adj2" fmla="val 118745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¿LA TELEVISION?</a:t>
            </a:r>
          </a:p>
        </p:txBody>
      </p:sp>
      <p:sp>
        <p:nvSpPr>
          <p:cNvPr id="10" name="Llamada ovalada 9"/>
          <p:cNvSpPr/>
          <p:nvPr/>
        </p:nvSpPr>
        <p:spPr>
          <a:xfrm>
            <a:off x="2743199" y="4121243"/>
            <a:ext cx="3240742" cy="1021976"/>
          </a:xfrm>
          <a:prstGeom prst="wedgeEllipseCallout">
            <a:avLst>
              <a:gd name="adj1" fmla="val -64402"/>
              <a:gd name="adj2" fmla="val 2302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¿EL INTERNET?</a:t>
            </a:r>
          </a:p>
        </p:txBody>
      </p:sp>
      <p:sp>
        <p:nvSpPr>
          <p:cNvPr id="11" name="Llamada ovalada 10"/>
          <p:cNvSpPr/>
          <p:nvPr/>
        </p:nvSpPr>
        <p:spPr>
          <a:xfrm flipH="1">
            <a:off x="2675964" y="5553075"/>
            <a:ext cx="3307977" cy="914400"/>
          </a:xfrm>
          <a:prstGeom prst="wedgeEllipseCallout">
            <a:avLst>
              <a:gd name="adj1" fmla="val -53353"/>
              <a:gd name="adj2" fmla="val 41912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¿LAS COSAS DE DIOS?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058" y="1978747"/>
            <a:ext cx="2944906" cy="2107126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262335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0074" y="1"/>
            <a:ext cx="5193926" cy="1073425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s-ES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SANTIAGO.1:8.</a:t>
            </a:r>
          </a:p>
        </p:txBody>
      </p:sp>
      <p:sp>
        <p:nvSpPr>
          <p:cNvPr id="3" name="Rectángulo redondeado 2"/>
          <p:cNvSpPr/>
          <p:nvPr/>
        </p:nvSpPr>
        <p:spPr>
          <a:xfrm>
            <a:off x="0" y="2245658"/>
            <a:ext cx="3173506" cy="102197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NO SIENDO DE DOBLE ANIMO.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7635"/>
            <a:ext cx="3063900" cy="3590365"/>
          </a:xfrm>
          <a:prstGeom prst="rect">
            <a:avLst/>
          </a:prstGeom>
        </p:spPr>
      </p:pic>
      <p:sp>
        <p:nvSpPr>
          <p:cNvPr id="5" name="Llamada de nube 4"/>
          <p:cNvSpPr/>
          <p:nvPr/>
        </p:nvSpPr>
        <p:spPr>
          <a:xfrm>
            <a:off x="4235824" y="1149723"/>
            <a:ext cx="4908176" cy="1815353"/>
          </a:xfrm>
          <a:prstGeom prst="cloudCallout">
            <a:avLst>
              <a:gd name="adj1" fmla="val -91518"/>
              <a:gd name="adj2" fmla="val 118056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Siendo hombre de doble ánimo,</a:t>
            </a:r>
            <a:r>
              <a:rPr lang="es-ES" sz="2400" b="1" dirty="0">
                <a:latin typeface="Maiandra GD" panose="020E0502030308020204" pitchFamily="34" charset="0"/>
              </a:rPr>
              <a:t> inestable en todos sus caminos. </a:t>
            </a:r>
          </a:p>
        </p:txBody>
      </p:sp>
      <p:sp>
        <p:nvSpPr>
          <p:cNvPr id="6" name="Doble onda 5"/>
          <p:cNvSpPr/>
          <p:nvPr/>
        </p:nvSpPr>
        <p:spPr>
          <a:xfrm>
            <a:off x="3065929" y="4902346"/>
            <a:ext cx="6078072" cy="1955653"/>
          </a:xfrm>
          <a:prstGeom prst="doubleWav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 b="1" dirty="0"/>
          </a:p>
          <a:p>
            <a:pPr algn="ctr"/>
            <a:r>
              <a:rPr lang="es-E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¡Oh almas adúlteras!</a:t>
            </a:r>
            <a:r>
              <a:rPr lang="es-ES" sz="2000" b="1" dirty="0">
                <a:latin typeface="Maiandra GD" panose="020E0502030308020204" pitchFamily="34" charset="0"/>
              </a:rPr>
              <a:t> ¿No sabéis que la amistad del mundo es enemistad hacia Dios? Por tanto, el que quiere ser amigo del mundo, se constituye enemigo de Dios. </a:t>
            </a:r>
          </a:p>
          <a:p>
            <a:pPr algn="ctr"/>
            <a:endParaRPr lang="es-ES" dirty="0"/>
          </a:p>
        </p:txBody>
      </p:sp>
      <p:sp>
        <p:nvSpPr>
          <p:cNvPr id="8" name="Elipse 7"/>
          <p:cNvSpPr/>
          <p:nvPr/>
        </p:nvSpPr>
        <p:spPr>
          <a:xfrm>
            <a:off x="4671666" y="3021492"/>
            <a:ext cx="3644153" cy="941294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latin typeface="Maiandra GD" panose="020E0502030308020204" pitchFamily="34" charset="0"/>
              </a:rPr>
              <a:t>ES TENER DOS AMANTES.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E717B5-1229-40A0-8214-0D3C7CA18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121427" cy="211118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4FDEE82-BCCE-582F-16C2-5186776708D1}"/>
              </a:ext>
            </a:extLst>
          </p:cNvPr>
          <p:cNvSpPr txBox="1"/>
          <p:nvPr/>
        </p:nvSpPr>
        <p:spPr>
          <a:xfrm>
            <a:off x="3950074" y="4132905"/>
            <a:ext cx="49081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4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SANTIAGO.4:4.</a:t>
            </a:r>
          </a:p>
        </p:txBody>
      </p:sp>
    </p:spTree>
    <p:extLst>
      <p:ext uri="{BB962C8B-B14F-4D97-AF65-F5344CB8AC3E}">
        <p14:creationId xmlns:p14="http://schemas.microsoft.com/office/powerpoint/2010/main" val="101947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8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7779" y="-864"/>
            <a:ext cx="5326222" cy="965340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s-ES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APOCALIPSIS.2:4.</a:t>
            </a:r>
          </a:p>
        </p:txBody>
      </p:sp>
      <p:sp>
        <p:nvSpPr>
          <p:cNvPr id="3" name="Rectángulo redondeado 2"/>
          <p:cNvSpPr/>
          <p:nvPr/>
        </p:nvSpPr>
        <p:spPr>
          <a:xfrm>
            <a:off x="10926" y="2155043"/>
            <a:ext cx="2918012" cy="84716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NO DEJAR SU PRIMER AMOR.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852" y="3180486"/>
            <a:ext cx="2896160" cy="3677514"/>
          </a:xfrm>
          <a:prstGeom prst="rect">
            <a:avLst/>
          </a:prstGeom>
        </p:spPr>
      </p:pic>
      <p:sp>
        <p:nvSpPr>
          <p:cNvPr id="5" name="Llamada de nube 4"/>
          <p:cNvSpPr/>
          <p:nvPr/>
        </p:nvSpPr>
        <p:spPr>
          <a:xfrm>
            <a:off x="4071097" y="1359787"/>
            <a:ext cx="5072903" cy="1425388"/>
          </a:xfrm>
          <a:prstGeom prst="cloudCallout">
            <a:avLst>
              <a:gd name="adj1" fmla="val -57526"/>
              <a:gd name="adj2" fmla="val 15286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latin typeface="Maiandra GD" panose="020E0502030308020204" pitchFamily="34" charset="0"/>
              </a:rPr>
              <a:t> 'Pero tengo esto contra ti: que </a:t>
            </a:r>
            <a:r>
              <a:rPr lang="es-E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has dejado tu primer amor.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988560" y="4840551"/>
            <a:ext cx="4155440" cy="203050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latin typeface="Maiandra GD" panose="020E0502030308020204" pitchFamily="34" charset="0"/>
              </a:rPr>
              <a:t>¿HAS DEJADO DE ORAR?</a:t>
            </a:r>
          </a:p>
          <a:p>
            <a:pPr algn="ctr"/>
            <a:r>
              <a:rPr lang="es-ES" sz="2000" b="1" dirty="0">
                <a:latin typeface="Maiandra GD" panose="020E0502030308020204" pitchFamily="34" charset="0"/>
              </a:rPr>
              <a:t>¿DE ESTUDIAR LA BIBLIA?</a:t>
            </a:r>
          </a:p>
          <a:p>
            <a:pPr algn="ctr"/>
            <a:r>
              <a:rPr lang="es-ES" sz="2000" b="1" dirty="0">
                <a:latin typeface="Maiandra GD" panose="020E0502030308020204" pitchFamily="34" charset="0"/>
              </a:rPr>
              <a:t>¿DE VISITAR A LOS HERMANOS?</a:t>
            </a:r>
          </a:p>
          <a:p>
            <a:pPr algn="ctr"/>
            <a:r>
              <a:rPr lang="es-ES" sz="2000" b="1" dirty="0">
                <a:latin typeface="Maiandra GD" panose="020E0502030308020204" pitchFamily="34" charset="0"/>
              </a:rPr>
              <a:t>¿DE REUNIRTE?</a:t>
            </a:r>
          </a:p>
          <a:p>
            <a:pPr algn="ctr"/>
            <a:r>
              <a:rPr lang="es-ES" sz="2000" b="1" dirty="0">
                <a:latin typeface="Maiandra GD" panose="020E0502030308020204" pitchFamily="34" charset="0"/>
              </a:rPr>
              <a:t>ENTONCES HAS DEJADO TU PRIMER AMOR.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777" y="3180486"/>
            <a:ext cx="1627093" cy="16335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870" y="2819399"/>
            <a:ext cx="2380130" cy="2007488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2" y="0"/>
            <a:ext cx="3776102" cy="214198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938" y="4289612"/>
            <a:ext cx="2057593" cy="2568388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15941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4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4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4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0" y="0"/>
            <a:ext cx="5123328" cy="6858000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Hermano no descuide su salvación porque vamos a perder nuestra alma.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 mas valioso precioso que tenemos.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Así que no retrocedamos ni descuidemos nuestra salvación.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Hebreos.10:35-39.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tanto, no desechéis vuestra confianza,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la cual tiene gran recompensa.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V.36.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Porque tenéis necesidad de paciencia,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para que cuando hayáis hecho la voluntad de Dios, obtengáis la promesa.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V.37.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328" y="-1"/>
            <a:ext cx="4020671" cy="68580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1577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4935071" cy="6858000"/>
          </a:xfrm>
        </p:spPr>
        <p:txBody>
          <a:bodyPr>
            <a:normAutofit fontScale="925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lamentablemente en vez de estar cuidando nuestra salvación la estamos descuidando.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Tenemos o damos más tiempo a las cosas de este mundo que a nuestra salvación.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¿Qué tanto tiempo estamos dedicando a nuestra salvación?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¿Cuánto tiempo Usted dedica a este mundo?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 comparamos el tiempo que dedicamos al mundo y el tiempo que dedicamos a nuestra salvación veremos que la estamos descuidando y mucho.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072" y="0"/>
            <a:ext cx="4208928" cy="6858000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161293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0" y="0"/>
            <a:ext cx="5123329" cy="685800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DENTRO DE MUY POCO TIEMPO,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EL QUE HA DE VENIR VENDRA Y NO TARDARA.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V.38.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MAS MI JUSTO VIVIRA POR LA FE;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SI RETROCEDE, MI ALMA NO SE COMPLACERA EN EL.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V.39.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Pero nosotros no somos de los que retroceden para perdición,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sino de los que tienen fe para la preservación del alma.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retrocedamos porque perderemos nuestra salvación. 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60" y="0"/>
            <a:ext cx="39265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3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5" name="Proceso alternativo 4"/>
          <p:cNvSpPr/>
          <p:nvPr/>
        </p:nvSpPr>
        <p:spPr>
          <a:xfrm>
            <a:off x="0" y="0"/>
            <a:ext cx="9143999" cy="1223682"/>
          </a:xfrm>
          <a:prstGeom prst="flowChartAlternateProcess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23682"/>
          </a:xfrm>
        </p:spPr>
        <p:txBody>
          <a:bodyPr>
            <a:normAutofit/>
          </a:bodyPr>
          <a:lstStyle/>
          <a:p>
            <a:pPr algn="ctr"/>
            <a:r>
              <a:rPr lang="es-ES" sz="8000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CONCLUSIÓN: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223682"/>
            <a:ext cx="9144000" cy="5634318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Biblia nos advierte que no descuidemos nuestra salvación que seamos diligentes en ocuparnos de nuestra salvación.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¿Qué tanto estamos haciendo por nuestra salvación?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descuidemos nuestra salvación.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1. Siendo de doble ánimos.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2. Dejando nuestro primer amor.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3. Dejando de orar.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4. Dejando de reunirnos.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5. Siendo la sal y la luz de este mundo.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Ganemos nuestra alma lo mas importante valioso que tenemos.</a:t>
            </a:r>
          </a:p>
        </p:txBody>
      </p:sp>
    </p:spTree>
    <p:extLst>
      <p:ext uri="{BB962C8B-B14F-4D97-AF65-F5344CB8AC3E}">
        <p14:creationId xmlns:p14="http://schemas.microsoft.com/office/powerpoint/2010/main" val="299517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804452"/>
            <a:ext cx="9144000" cy="105354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5400" b="1" dirty="0"/>
              <a:t>DIOS NOS BENDIGA A TODOS.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933661"/>
          </a:xfrm>
          <a:prstGeom prst="rect">
            <a:avLst/>
          </a:prstGeom>
        </p:spPr>
      </p:pic>
      <p:sp>
        <p:nvSpPr>
          <p:cNvPr id="4" name="Llamada de nube 3"/>
          <p:cNvSpPr/>
          <p:nvPr/>
        </p:nvSpPr>
        <p:spPr>
          <a:xfrm>
            <a:off x="2918012" y="0"/>
            <a:ext cx="3818965" cy="2111188"/>
          </a:xfrm>
          <a:prstGeom prst="cloudCallout">
            <a:avLst>
              <a:gd name="adj1" fmla="val 2054"/>
              <a:gd name="adj2" fmla="val 144029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dirty="0"/>
              <a:t>POR SU </a:t>
            </a:r>
            <a:r>
              <a:rPr lang="es-ES" sz="3600" b="1"/>
              <a:t>FINA ATENCIÓN</a:t>
            </a:r>
            <a:r>
              <a:rPr lang="es-ES" sz="36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865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1972" cy="685800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056956" y="29134"/>
            <a:ext cx="5087044" cy="1167839"/>
          </a:xfrm>
        </p:spPr>
        <p:txBody>
          <a:bodyPr/>
          <a:lstStyle/>
          <a:p>
            <a:pPr algn="ctr"/>
            <a:r>
              <a:rPr lang="es-ES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FILIPENSES.2:12.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1833"/>
            <a:ext cx="4061012" cy="427616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34"/>
            <a:ext cx="4058984" cy="2552699"/>
          </a:xfrm>
          <a:prstGeom prst="rect">
            <a:avLst/>
          </a:prstGeom>
        </p:spPr>
      </p:pic>
      <p:sp>
        <p:nvSpPr>
          <p:cNvPr id="3" name="Rectángulo redondeado 2"/>
          <p:cNvSpPr/>
          <p:nvPr/>
        </p:nvSpPr>
        <p:spPr>
          <a:xfrm>
            <a:off x="4058984" y="4395483"/>
            <a:ext cx="5085016" cy="2502273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Así que, amados míos, tal como siempre habéis obedecido, no sólo en mi presencia, sino ahora mucho más en mi ausencia, </a:t>
            </a:r>
            <a:r>
              <a:rPr lang="es-ES" sz="2400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ocupaos en vuestra salvación con temor y temblor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012" y="1007409"/>
            <a:ext cx="5082988" cy="2502273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CFA263A-3099-4F70-9421-C012E5D41C9F}"/>
              </a:ext>
            </a:extLst>
          </p:cNvPr>
          <p:cNvSpPr txBox="1"/>
          <p:nvPr/>
        </p:nvSpPr>
        <p:spPr>
          <a:xfrm>
            <a:off x="4056956" y="3473420"/>
            <a:ext cx="5085016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Forma enfática de </a:t>
            </a:r>
            <a:r>
              <a:rPr lang="es-ES" sz="2400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ergazomai</a:t>
            </a:r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, trabajar, producir, llevar a cabo;</a:t>
            </a:r>
          </a:p>
        </p:txBody>
      </p:sp>
    </p:spTree>
    <p:extLst>
      <p:ext uri="{BB962C8B-B14F-4D97-AF65-F5344CB8AC3E}">
        <p14:creationId xmlns:p14="http://schemas.microsoft.com/office/powerpoint/2010/main" val="127741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779" y="0"/>
            <a:ext cx="7886700" cy="1048871"/>
          </a:xfrm>
        </p:spPr>
        <p:txBody>
          <a:bodyPr/>
          <a:lstStyle/>
          <a:p>
            <a:pPr algn="ctr"/>
            <a:r>
              <a:rPr lang="es-ES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MATEO.16:26.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1048871"/>
            <a:ext cx="4760258" cy="18288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NUESTRA SALVACION ES LO MAS IMPORTANTE DE NADA VA SERVIR GANAR EL MUNDO Y PERDER NUESTRA ALMA.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8012"/>
            <a:ext cx="3714750" cy="39399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sp>
        <p:nvSpPr>
          <p:cNvPr id="5" name="Llamada rectangular redondeada 4"/>
          <p:cNvSpPr/>
          <p:nvPr/>
        </p:nvSpPr>
        <p:spPr>
          <a:xfrm>
            <a:off x="5015753" y="3899647"/>
            <a:ext cx="4128247" cy="2958353"/>
          </a:xfrm>
          <a:prstGeom prst="wedgeRoundRectCallout">
            <a:avLst>
              <a:gd name="adj1" fmla="val -93334"/>
              <a:gd name="adj2" fmla="val -30159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Pues ¿qué provecho obtendrá un hombre si gana el mundo entero, </a:t>
            </a:r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pero pierde su alma?</a:t>
            </a:r>
            <a:r>
              <a:rPr lang="es-ES" sz="2400" b="1" dirty="0">
                <a:latin typeface="Maiandra GD" panose="020E0502030308020204" pitchFamily="34" charset="0"/>
              </a:rPr>
              <a:t> O ¿qué dará un hombre a cambio de su alma?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259" y="1048871"/>
            <a:ext cx="4383742" cy="285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99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77073" y="28014"/>
            <a:ext cx="4991103" cy="784786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s-ES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HEBREOS.2:1-4.</a:t>
            </a:r>
          </a:p>
        </p:txBody>
      </p:sp>
      <p:sp>
        <p:nvSpPr>
          <p:cNvPr id="3" name="Rectángulo redondeado 2"/>
          <p:cNvSpPr/>
          <p:nvPr/>
        </p:nvSpPr>
        <p:spPr>
          <a:xfrm>
            <a:off x="0" y="1909482"/>
            <a:ext cx="3778624" cy="145228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DEBEMOS PRESTAR MUCHA MAYOR ATENCION A NUESTRA SALVACIÓN.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61765"/>
            <a:ext cx="3778625" cy="349623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801249" y="840814"/>
            <a:ext cx="5342752" cy="605694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Por tanto, debemos prestar mucha mayor atención</a:t>
            </a:r>
            <a:r>
              <a:rPr lang="es-ES" sz="2000" b="1" dirty="0">
                <a:latin typeface="Maiandra GD" panose="020E0502030308020204" pitchFamily="34" charset="0"/>
              </a:rPr>
              <a:t> a lo que hemos oído, no sea que nos desviemos. </a:t>
            </a:r>
          </a:p>
          <a:p>
            <a:pPr algn="ctr"/>
            <a:r>
              <a:rPr lang="es-ES" sz="2000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V.2.</a:t>
            </a:r>
          </a:p>
          <a:p>
            <a:pPr algn="ctr"/>
            <a:r>
              <a:rPr lang="es-ES" sz="2000" b="1" dirty="0">
                <a:latin typeface="Maiandra GD" panose="020E0502030308020204" pitchFamily="34" charset="0"/>
              </a:rPr>
              <a:t> </a:t>
            </a:r>
            <a:r>
              <a:rPr lang="es-E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Porque si la palabra hablada por medio de ángeles resultó ser inmutable,</a:t>
            </a:r>
            <a:r>
              <a:rPr lang="es-ES" sz="2000" b="1" dirty="0">
                <a:latin typeface="Maiandra GD" panose="020E0502030308020204" pitchFamily="34" charset="0"/>
              </a:rPr>
              <a:t> y toda transgresión y desobediencia recibió una justa retribución, </a:t>
            </a:r>
          </a:p>
          <a:p>
            <a:pPr algn="ctr"/>
            <a:r>
              <a:rPr lang="es-ES" sz="2000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V.3.</a:t>
            </a:r>
          </a:p>
          <a:p>
            <a:pPr algn="ctr"/>
            <a:r>
              <a:rPr lang="es-E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 ¿cómo escaparemos nosotros si descuidamos una salvación tan grande?</a:t>
            </a:r>
            <a:r>
              <a:rPr lang="es-ES" sz="2000" b="1" dirty="0">
                <a:latin typeface="Maiandra GD" panose="020E0502030308020204" pitchFamily="34" charset="0"/>
              </a:rPr>
              <a:t> La cual, después que fue anunciada primeramente por medio del Señor, nos fue confirmada por los que oyeron, </a:t>
            </a:r>
          </a:p>
          <a:p>
            <a:pPr algn="ctr"/>
            <a:r>
              <a:rPr lang="es-ES" sz="2000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V.4.</a:t>
            </a:r>
          </a:p>
          <a:p>
            <a:pPr algn="ctr"/>
            <a:r>
              <a:rPr lang="es-E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testificando Dios juntamente con ellos,</a:t>
            </a:r>
            <a:r>
              <a:rPr lang="es-ES" sz="2000" b="1" dirty="0">
                <a:latin typeface="Maiandra GD" panose="020E0502030308020204" pitchFamily="34" charset="0"/>
              </a:rPr>
              <a:t> tanto por señales como por prodigios, y por diversos milagros y por dones del Espíritu Santo según su propia voluntad. </a:t>
            </a:r>
          </a:p>
          <a:p>
            <a:pPr algn="ctr"/>
            <a:endParaRPr lang="es-ES" sz="20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2" y="28015"/>
            <a:ext cx="3753972" cy="1881467"/>
          </a:xfrm>
          <a:prstGeom prst="rect">
            <a:avLst/>
          </a:prstGeom>
          <a:solidFill>
            <a:srgbClr val="002060"/>
          </a:solidFill>
        </p:spPr>
      </p:pic>
    </p:spTree>
    <p:extLst>
      <p:ext uri="{BB962C8B-B14F-4D97-AF65-F5344CB8AC3E}">
        <p14:creationId xmlns:p14="http://schemas.microsoft.com/office/powerpoint/2010/main" val="102921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4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4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4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4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6" y="-1"/>
            <a:ext cx="9139944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41399" y="1"/>
            <a:ext cx="4835339" cy="954741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s-ES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I PEDRO.2:1-3.</a:t>
            </a:r>
          </a:p>
        </p:txBody>
      </p:sp>
      <p:sp>
        <p:nvSpPr>
          <p:cNvPr id="3" name="Rectángulo redondeado 2"/>
          <p:cNvSpPr/>
          <p:nvPr/>
        </p:nvSpPr>
        <p:spPr>
          <a:xfrm>
            <a:off x="0" y="2139427"/>
            <a:ext cx="3913094" cy="11430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latin typeface="Maiandra GD" panose="020E0502030308020204" pitchFamily="34" charset="0"/>
              </a:rPr>
              <a:t>PARA NO DESCUIDAR NUESTRA SALVACION DEBEMOS DE DESECHAR.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0560"/>
            <a:ext cx="4257040" cy="3647439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5" name="Rectángulo 4"/>
          <p:cNvSpPr/>
          <p:nvPr/>
        </p:nvSpPr>
        <p:spPr>
          <a:xfrm>
            <a:off x="4257041" y="2428241"/>
            <a:ext cx="4886960" cy="446951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 </a:t>
            </a:r>
            <a:r>
              <a:rPr lang="es-ES" sz="2400" b="1" u="sng" dirty="0">
                <a:solidFill>
                  <a:schemeClr val="tx1"/>
                </a:solidFill>
                <a:highlight>
                  <a:srgbClr val="FFFF00"/>
                </a:highlight>
                <a:latin typeface="Maiandra GD" panose="020E0502030308020204" pitchFamily="34" charset="0"/>
              </a:rPr>
              <a:t>Por tanto, desechando</a:t>
            </a:r>
            <a:r>
              <a:rPr lang="es-ES" sz="2400" b="1" dirty="0">
                <a:latin typeface="Maiandra GD" panose="020E0502030308020204" pitchFamily="34" charset="0"/>
              </a:rPr>
              <a:t> toda malicia y todo engaño, e hipocresías, envidias y toda difamación, </a:t>
            </a:r>
          </a:p>
          <a:p>
            <a:pPr algn="ctr"/>
            <a:r>
              <a:rPr lang="es-ES" sz="2400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V.2.</a:t>
            </a:r>
          </a:p>
          <a:p>
            <a:pPr algn="ctr"/>
            <a:r>
              <a:rPr lang="es-ES" sz="2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Desead como niños recién nacidos,</a:t>
            </a:r>
            <a:r>
              <a:rPr lang="es-ES" sz="2400" b="1" dirty="0">
                <a:latin typeface="Maiandra GD" panose="020E0502030308020204" pitchFamily="34" charset="0"/>
              </a:rPr>
              <a:t> la leche pura de la palabra, para que por ella crezcáis para salvación, </a:t>
            </a:r>
          </a:p>
          <a:p>
            <a:pPr algn="ctr"/>
            <a:r>
              <a:rPr lang="es-ES" sz="2400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V.3</a:t>
            </a:r>
          </a:p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si es que habéis </a:t>
            </a:r>
            <a:r>
              <a:rPr lang="es-ES" sz="2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probado la benignidad del Señor.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528" y="954742"/>
            <a:ext cx="5087471" cy="143374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41398" cy="209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4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4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9612" y="21292"/>
            <a:ext cx="4854388" cy="1155326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s-ES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I TIMOTEO.4:16.</a:t>
            </a:r>
          </a:p>
        </p:txBody>
      </p:sp>
      <p:sp>
        <p:nvSpPr>
          <p:cNvPr id="3" name="Rectángulo redondeado 2"/>
          <p:cNvSpPr/>
          <p:nvPr/>
        </p:nvSpPr>
        <p:spPr>
          <a:xfrm>
            <a:off x="0" y="1855694"/>
            <a:ext cx="4094480" cy="135815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DEBEMOS DE CUIDARNOS A NOSOTROS MISMOS Y LA ENSEÑANZA.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3847"/>
            <a:ext cx="3596640" cy="3644153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5" name="Llamada de nube 4"/>
          <p:cNvSpPr/>
          <p:nvPr/>
        </p:nvSpPr>
        <p:spPr>
          <a:xfrm>
            <a:off x="4195482" y="1176617"/>
            <a:ext cx="4948518" cy="2904565"/>
          </a:xfrm>
          <a:prstGeom prst="cloudCallout">
            <a:avLst>
              <a:gd name="adj1" fmla="val -67186"/>
              <a:gd name="adj2" fmla="val 63302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/>
              <a:t> </a:t>
            </a:r>
            <a:r>
              <a:rPr lang="es-ES" sz="2000" b="1" u="sng" dirty="0">
                <a:solidFill>
                  <a:schemeClr val="tx1"/>
                </a:solidFill>
                <a:highlight>
                  <a:srgbClr val="FFFF00"/>
                </a:highlight>
                <a:latin typeface="Maiandra GD" panose="020E0502030308020204" pitchFamily="34" charset="0"/>
              </a:rPr>
              <a:t>Ten cuidado de ti mismo y de la enseñanza;</a:t>
            </a:r>
            <a:r>
              <a:rPr lang="es-ES" sz="2000" b="1" dirty="0">
                <a:latin typeface="Maiandra GD" panose="020E0502030308020204" pitchFamily="34" charset="0"/>
              </a:rPr>
              <a:t> persevera en estas cosas, porque haciéndolo asegurarás la salvación tanto para ti mismo como para los que te escuchan.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259" y="4081182"/>
            <a:ext cx="4383741" cy="277681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67" y="-24653"/>
            <a:ext cx="4415679" cy="188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84494" y="0"/>
            <a:ext cx="5459506" cy="1008529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s-ES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HEBREOS.3:13.</a:t>
            </a:r>
          </a:p>
        </p:txBody>
      </p:sp>
      <p:sp>
        <p:nvSpPr>
          <p:cNvPr id="3" name="Rectángulo redondeado 2"/>
          <p:cNvSpPr/>
          <p:nvPr/>
        </p:nvSpPr>
        <p:spPr>
          <a:xfrm>
            <a:off x="0" y="1687606"/>
            <a:ext cx="3684494" cy="119678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CUIDARNOS DE NO TENER UN CORAZÓN INCREDULO.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082"/>
            <a:ext cx="3219450" cy="3571875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5" name="Llamada de nube 4"/>
          <p:cNvSpPr/>
          <p:nvPr/>
        </p:nvSpPr>
        <p:spPr>
          <a:xfrm>
            <a:off x="4222377" y="1008529"/>
            <a:ext cx="4921624" cy="2554942"/>
          </a:xfrm>
          <a:prstGeom prst="cloudCallout">
            <a:avLst>
              <a:gd name="adj1" fmla="val -77663"/>
              <a:gd name="adj2" fmla="val 8135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Antes exhortaos los unos a los otros cada día,</a:t>
            </a:r>
            <a:r>
              <a:rPr lang="es-ES" sz="2000" b="1" dirty="0">
                <a:latin typeface="Maiandra GD" panose="020E0502030308020204" pitchFamily="34" charset="0"/>
              </a:rPr>
              <a:t> mientras todavía se dice: Hoy; no sea que alguno de vosotros sea endurecido por el engaño del pecado. </a:t>
            </a:r>
          </a:p>
        </p:txBody>
      </p:sp>
      <p:sp>
        <p:nvSpPr>
          <p:cNvPr id="7" name="Esquina doblada 6"/>
          <p:cNvSpPr/>
          <p:nvPr/>
        </p:nvSpPr>
        <p:spPr>
          <a:xfrm>
            <a:off x="0" y="0"/>
            <a:ext cx="3684494" cy="1223682"/>
          </a:xfrm>
          <a:prstGeom prst="foldedCorner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latin typeface="Maiandra GD" panose="020E0502030308020204" pitchFamily="34" charset="0"/>
              </a:rPr>
              <a:t>EL EPCADO NOS ENGAÑA Y PERDEREMOS NUESTRA SALVACIÓN.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577" y="4303059"/>
            <a:ext cx="2766944" cy="25549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550" y="3697941"/>
            <a:ext cx="3219450" cy="315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2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19499" y="1"/>
            <a:ext cx="4989979" cy="941294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SANTIAGO.1:22-24.</a:t>
            </a:r>
          </a:p>
        </p:txBody>
      </p:sp>
      <p:sp>
        <p:nvSpPr>
          <p:cNvPr id="3" name="Rectángulo redondeado 2"/>
          <p:cNvSpPr/>
          <p:nvPr/>
        </p:nvSpPr>
        <p:spPr>
          <a:xfrm>
            <a:off x="0" y="2057400"/>
            <a:ext cx="3778624" cy="98163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latin typeface="Maiandra GD" panose="020E0502030308020204" pitchFamily="34" charset="0"/>
              </a:rPr>
              <a:t>DEBEMOS DE SER HACEDORES DE LA PALABRA.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4326592" y="2877085"/>
            <a:ext cx="4817408" cy="402067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Sed hacedores de la palabra</a:t>
            </a:r>
            <a:r>
              <a:rPr lang="es-ES" sz="2000" b="1" dirty="0">
                <a:latin typeface="Maiandra GD" panose="020E0502030308020204" pitchFamily="34" charset="0"/>
              </a:rPr>
              <a:t> y no solamente oidores que se engañan a sí mismos.</a:t>
            </a:r>
          </a:p>
          <a:p>
            <a:pPr algn="ctr"/>
            <a:r>
              <a:rPr lang="es-ES" sz="2000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V.23.</a:t>
            </a:r>
          </a:p>
          <a:p>
            <a:pPr algn="ctr"/>
            <a:r>
              <a:rPr lang="es-E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Porque si alguno es oidor de la palabra, y no hacedor,</a:t>
            </a:r>
            <a:r>
              <a:rPr lang="es-ES" sz="2000" b="1" dirty="0">
                <a:latin typeface="Maiandra GD" panose="020E0502030308020204" pitchFamily="34" charset="0"/>
              </a:rPr>
              <a:t> es semejante a un hombre que mira su rostro natural en un espejo; </a:t>
            </a:r>
          </a:p>
          <a:p>
            <a:pPr algn="ctr"/>
            <a:r>
              <a:rPr lang="es-ES" sz="2000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V.24.</a:t>
            </a:r>
          </a:p>
          <a:p>
            <a:pPr algn="ctr"/>
            <a:r>
              <a:rPr lang="es-ES" sz="2000" b="1" dirty="0">
                <a:latin typeface="Maiandra GD" panose="020E0502030308020204" pitchFamily="34" charset="0"/>
              </a:rPr>
              <a:t>Pues después de mirarse a sí mismo e irse, inmediatamente </a:t>
            </a:r>
            <a:r>
              <a:rPr lang="es-E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se olvida de qué clase de persona es.</a:t>
            </a:r>
            <a:r>
              <a:rPr lang="es-ES" sz="2000" b="1" dirty="0">
                <a:latin typeface="Maiandra GD" panose="020E0502030308020204" pitchFamily="34" charset="0"/>
              </a:rPr>
              <a:t> </a:t>
            </a:r>
          </a:p>
          <a:p>
            <a:pPr algn="ctr"/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33" y="0"/>
            <a:ext cx="3528733" cy="2057399"/>
          </a:xfrm>
          <a:prstGeom prst="rect">
            <a:avLst/>
          </a:prstGeom>
          <a:solidFill>
            <a:srgbClr val="7030A0"/>
          </a:solidFill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33" y="3039034"/>
            <a:ext cx="4326592" cy="381896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157" y="941294"/>
            <a:ext cx="5341843" cy="1935791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274014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4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366</TotalTime>
  <Words>1382</Words>
  <Application>Microsoft Office PowerPoint</Application>
  <PresentationFormat>Presentación en pantalla (4:3)</PresentationFormat>
  <Paragraphs>124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Maiandra GD</vt:lpstr>
      <vt:lpstr>Tema de Office</vt:lpstr>
      <vt:lpstr>CUIDANDO NUESTRA SALVACIÓN.</vt:lpstr>
      <vt:lpstr>Presentación de PowerPoint</vt:lpstr>
      <vt:lpstr>FILIPENSES.2:12.</vt:lpstr>
      <vt:lpstr>MATEO.16:26.</vt:lpstr>
      <vt:lpstr>HEBREOS.2:1-4.</vt:lpstr>
      <vt:lpstr>I PEDRO.2:1-3.</vt:lpstr>
      <vt:lpstr>I TIMOTEO.4:16.</vt:lpstr>
      <vt:lpstr>HEBREOS.3:13.</vt:lpstr>
      <vt:lpstr>SANTIAGO.1:22-24.</vt:lpstr>
      <vt:lpstr>HEBREOS.10:25.</vt:lpstr>
      <vt:lpstr>I TIMOTEO.4:12.</vt:lpstr>
      <vt:lpstr>MATEO.5:13-16.</vt:lpstr>
      <vt:lpstr>FILIPENSES.2:15.</vt:lpstr>
      <vt:lpstr>ROMANOS.13:11.</vt:lpstr>
      <vt:lpstr>¿CUANTO TIEMPO LE ESTAMOS DEDICANDO A NUESTRA SALVACION?.</vt:lpstr>
      <vt:lpstr>Presentación de PowerPoint</vt:lpstr>
      <vt:lpstr>SANTIAGO.1:8.</vt:lpstr>
      <vt:lpstr>APOCALIPSIS.2:4.</vt:lpstr>
      <vt:lpstr>Presentación de PowerPoint</vt:lpstr>
      <vt:lpstr>Presentación de PowerPoint</vt:lpstr>
      <vt:lpstr>CONCLUSIÓN: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CUIDANDO NUESTRA SALVACION.</dc:title>
  <dc:creator>MARIO</dc:creator>
  <cp:lastModifiedBy>Mario Moreno</cp:lastModifiedBy>
  <cp:revision>39</cp:revision>
  <dcterms:created xsi:type="dcterms:W3CDTF">2020-03-04T16:25:27Z</dcterms:created>
  <dcterms:modified xsi:type="dcterms:W3CDTF">2024-08-24T01:10:54Z</dcterms:modified>
</cp:coreProperties>
</file>