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NI"/>
          </a:p>
        </p:txBody>
      </p:sp>
      <p:sp>
        <p:nvSpPr>
          <p:cNvPr id="4" name="3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6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6AC70A-31A6-4FB1-BD7D-F8E2D4A08FDB}" type="datetimeFigureOut">
              <a:rPr lang="es-NI" smtClean="0"/>
              <a:pPr/>
              <a:t>1/12/2022</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607B6721-1ABD-4450-B77B-1A8E0CFD0BCA}"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C70A-31A6-4FB1-BD7D-F8E2D4A08FDB}" type="datetimeFigureOut">
              <a:rPr lang="es-NI" smtClean="0"/>
              <a:pPr/>
              <a:t>1/12/2022</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6721-1ABD-4450-B77B-1A8E0CFD0BCA}"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br>
              <a:rPr lang="es-MX" b="1" u="sng" dirty="0"/>
            </a:br>
            <a:r>
              <a:rPr lang="es-MX" b="1" dirty="0"/>
              <a:t>LA CURACIÓN DEL PARALÍTICO.</a:t>
            </a:r>
            <a:br>
              <a:rPr lang="es-NI" dirty="0"/>
            </a:br>
            <a:r>
              <a:rPr lang="es-MX" b="1" dirty="0"/>
              <a:t>MARCOS.2:1-12.</a:t>
            </a:r>
            <a:br>
              <a:rPr lang="es-NI" dirty="0"/>
            </a:br>
            <a:endParaRPr lang="es-NI" dirty="0"/>
          </a:p>
        </p:txBody>
      </p:sp>
      <p:sp>
        <p:nvSpPr>
          <p:cNvPr id="5" name="4 Marcador de contenido"/>
          <p:cNvSpPr>
            <a:spLocks noGrp="1"/>
          </p:cNvSpPr>
          <p:nvPr>
            <p:ph idx="1"/>
          </p:nvPr>
        </p:nvSpPr>
        <p:spPr>
          <a:xfrm>
            <a:off x="0" y="1412776"/>
            <a:ext cx="9144000" cy="5445224"/>
          </a:xfrm>
        </p:spPr>
        <p:style>
          <a:lnRef idx="1">
            <a:schemeClr val="accent3"/>
          </a:lnRef>
          <a:fillRef idx="3">
            <a:schemeClr val="accent3"/>
          </a:fillRef>
          <a:effectRef idx="2">
            <a:schemeClr val="accent3"/>
          </a:effectRef>
          <a:fontRef idx="minor">
            <a:schemeClr val="lt1"/>
          </a:fontRef>
        </p:style>
        <p:txBody>
          <a:bodyPr>
            <a:normAutofit/>
          </a:bodyPr>
          <a:lstStyle/>
          <a:p>
            <a:r>
              <a:rPr lang="es-MX" b="1" u="sng" dirty="0"/>
              <a:t>INTRODUCCIÓN:</a:t>
            </a:r>
            <a:endParaRPr lang="es-NI" dirty="0"/>
          </a:p>
          <a:p>
            <a:pPr lvl="0" algn="just"/>
            <a:r>
              <a:rPr lang="es-MX" b="1" dirty="0"/>
              <a:t>Veremos un relato en la vida de Jesús, cuando sano a un paralítico.</a:t>
            </a:r>
            <a:endParaRPr lang="es-NI" b="1" dirty="0"/>
          </a:p>
          <a:p>
            <a:pPr lvl="0" algn="just"/>
            <a:r>
              <a:rPr lang="es-MX" b="1" dirty="0"/>
              <a:t>Este paralítico fue llevado por cuatro amigos que eran verdaderos amigos de él, por haber hecho todo lo que hicieron por su amigo, para que él se sanara de su enfermedad.</a:t>
            </a:r>
            <a:endParaRPr lang="es-NI" b="1" dirty="0"/>
          </a:p>
          <a:p>
            <a:pPr lvl="0" algn="just"/>
            <a:r>
              <a:rPr lang="es-MX" b="1" dirty="0"/>
              <a:t>Veremos este relato para sacar algunas lecciones y aprender a vencer cualquier obstáculo que Satanás nos quiera poner, para no acercarnos a Dios.</a:t>
            </a:r>
            <a:endParaRPr lang="es-NI" b="1" dirty="0"/>
          </a:p>
          <a:p>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diamond(in)">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amond(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amond(in)">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amond(in)">
                                      <p:cBhvr>
                                        <p:cTn id="3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340968"/>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Pero estos cuatros no se quedaron con las manos cruzadas, sino que se las ingeniaron: </a:t>
            </a:r>
            <a:r>
              <a:rPr lang="es-MX" b="1" u="sng" dirty="0"/>
              <a:t>“LEVANTARON EL TECHO”.</a:t>
            </a:r>
            <a:r>
              <a:rPr lang="es-MX" b="1" dirty="0"/>
              <a:t> En el oriente las casas generalmente tenían techos planos para que los moradores se beneficiaran, tomando el aire sobre ellas.</a:t>
            </a:r>
            <a:endParaRPr lang="es-NI" b="1" dirty="0"/>
          </a:p>
          <a:p>
            <a:endParaRPr lang="es-NI" dirty="0"/>
          </a:p>
        </p:txBody>
      </p:sp>
      <p:pic>
        <p:nvPicPr>
          <p:cNvPr id="22530" name="Picture 2" descr="C:\Users\MARIO MORENO\Desktop\Señales\El Paralitico\sickpalsy4.jpg"/>
          <p:cNvPicPr>
            <a:picLocks noChangeAspect="1" noChangeArrowheads="1"/>
          </p:cNvPicPr>
          <p:nvPr/>
        </p:nvPicPr>
        <p:blipFill>
          <a:blip r:embed="rId2" cstate="print"/>
          <a:srcRect/>
          <a:stretch>
            <a:fillRect/>
          </a:stretch>
        </p:blipFill>
        <p:spPr bwMode="auto">
          <a:xfrm>
            <a:off x="0" y="3113584"/>
            <a:ext cx="4860032" cy="3744416"/>
          </a:xfrm>
          <a:prstGeom prst="rect">
            <a:avLst/>
          </a:prstGeom>
          <a:noFill/>
        </p:spPr>
      </p:pic>
      <p:pic>
        <p:nvPicPr>
          <p:cNvPr id="22531" name="Picture 3" descr="C:\Users\MARIO MORENO\Desktop\Señales\El Paralitico\sickpalsy5.jpg"/>
          <p:cNvPicPr>
            <a:picLocks noChangeAspect="1" noChangeArrowheads="1"/>
          </p:cNvPicPr>
          <p:nvPr/>
        </p:nvPicPr>
        <p:blipFill>
          <a:blip r:embed="rId3" cstate="print"/>
          <a:srcRect/>
          <a:stretch>
            <a:fillRect/>
          </a:stretch>
        </p:blipFill>
        <p:spPr bwMode="auto">
          <a:xfrm>
            <a:off x="4860032" y="3068960"/>
            <a:ext cx="4283968"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diamond(in)">
                                      <p:cBhvr>
                                        <p:cTn id="17" dur="2000"/>
                                        <p:tgtEl>
                                          <p:spTgt spid="2253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diamond(in)">
                                      <p:cBhvr>
                                        <p:cTn id="22"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pPr lvl="0"/>
            <a:r>
              <a:rPr lang="es-MX" b="1" dirty="0"/>
              <a:t>¿Cuales son nuestros obstáculos para no servir a Dios?.</a:t>
            </a:r>
            <a:endParaRPr lang="es-NI" b="1" dirty="0"/>
          </a:p>
          <a:p>
            <a:pPr lvl="0"/>
            <a:r>
              <a:rPr lang="es-MX" b="1" dirty="0"/>
              <a:t>Puede ser el trabajo.</a:t>
            </a:r>
            <a:endParaRPr lang="es-NI" b="1" dirty="0"/>
          </a:p>
          <a:p>
            <a:pPr lvl="0"/>
            <a:r>
              <a:rPr lang="es-MX" b="1" dirty="0"/>
              <a:t>Nuestra familia.</a:t>
            </a:r>
            <a:endParaRPr lang="es-NI" b="1" dirty="0"/>
          </a:p>
          <a:p>
            <a:pPr lvl="0"/>
            <a:r>
              <a:rPr lang="es-MX" b="1" dirty="0"/>
              <a:t>Nuestros amigos.</a:t>
            </a:r>
            <a:endParaRPr lang="es-NI" b="1" dirty="0"/>
          </a:p>
          <a:p>
            <a:pPr lvl="0"/>
            <a:r>
              <a:rPr lang="es-MX" b="1" dirty="0"/>
              <a:t>El mundo con sus placeres.</a:t>
            </a:r>
            <a:endParaRPr lang="es-NI" b="1" dirty="0"/>
          </a:p>
          <a:p>
            <a:pPr lvl="0"/>
            <a:r>
              <a:rPr lang="es-MX" b="1" dirty="0"/>
              <a:t>¿Que estamos haciendo para vencerlos?.</a:t>
            </a:r>
            <a:endParaRPr lang="es-NI" b="1" dirty="0"/>
          </a:p>
          <a:p>
            <a:pPr lvl="0"/>
            <a:r>
              <a:rPr lang="es-MX" b="1" dirty="0"/>
              <a:t>Estos amigos hicieron tres cosas:</a:t>
            </a:r>
            <a:endParaRPr lang="es-NI" b="1" dirty="0"/>
          </a:p>
          <a:p>
            <a:pPr lvl="0"/>
            <a:r>
              <a:rPr lang="es-MX" b="1" dirty="0"/>
              <a:t>Hicieron lo difícil- Subieron a su amigo por el techo.</a:t>
            </a:r>
            <a:endParaRPr lang="es-NI" b="1" dirty="0"/>
          </a:p>
          <a:p>
            <a:pPr lvl="0"/>
            <a:r>
              <a:rPr lang="es-MX" b="1" dirty="0"/>
              <a:t>Hicieron lo inesperado- Levantaron el techo.</a:t>
            </a:r>
            <a:endParaRPr lang="es-NI" b="1" dirty="0"/>
          </a:p>
          <a:p>
            <a:pPr lvl="0"/>
            <a:r>
              <a:rPr lang="es-MX" b="1" dirty="0"/>
              <a:t>Hicieron lo costoso- Al destruir el techo, ahora lo tenían que reparar.</a:t>
            </a:r>
            <a:endParaRPr lang="es-NI" b="1" dirty="0"/>
          </a:p>
          <a:p>
            <a:pPr lvl="0"/>
            <a:r>
              <a:rPr lang="es-MX" b="1" dirty="0"/>
              <a:t>¿Que estamos haciendo nosotros para llevar a la gente a Jesús?.</a:t>
            </a:r>
            <a:endParaRPr lang="es-NI" b="1" dirty="0"/>
          </a:p>
          <a:p>
            <a:pPr lvl="0"/>
            <a:r>
              <a:rPr lang="es-MX" b="1" dirty="0"/>
              <a:t>Muchos de nosotros hallamos que cada vez es más difícil llevar gente al Señor.</a:t>
            </a:r>
            <a:endParaRPr lang="es-NI" b="1" dirty="0"/>
          </a:p>
          <a:p>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amond(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amond(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diamond(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diamond(in)">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diamond(in)">
                                      <p:cBhvr>
                                        <p:cTn id="6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717031"/>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lvl="0"/>
            <a:r>
              <a:rPr lang="es-MX" b="1" dirty="0"/>
              <a:t>La multitud constituye un obstáculo, el horario de nuestros amigos, nuestro horario, la indiferencia de la gente a las cosas de Dios, y nuestra indiferencias a las almas, todos constituyen obstáculo. </a:t>
            </a:r>
          </a:p>
          <a:p>
            <a:pPr lvl="0"/>
            <a:r>
              <a:rPr lang="es-MX" b="1" dirty="0"/>
              <a:t>No obstante si nos convencemos de que Jesús es la respuesta no descansaremos hasta que encontremos una vía para llevarlos a Cristo.</a:t>
            </a:r>
            <a:endParaRPr lang="es-NI" b="1" dirty="0"/>
          </a:p>
          <a:p>
            <a:pPr lvl="0"/>
            <a:r>
              <a:rPr lang="es-MX" b="1" dirty="0"/>
              <a:t>Vamos a estar dispuesto a hacer lo difícil, lo inesperado, y lo costoso.  </a:t>
            </a:r>
            <a:endParaRPr lang="es-NI" b="1" dirty="0"/>
          </a:p>
          <a:p>
            <a:endParaRPr lang="es-NI" dirty="0"/>
          </a:p>
        </p:txBody>
      </p:sp>
      <p:pic>
        <p:nvPicPr>
          <p:cNvPr id="23554" name="Picture 2" descr="C:\Users\MARIO MORENO\Desktop\Señales\El Paralitico\sickpalsy4.jpg"/>
          <p:cNvPicPr>
            <a:picLocks noChangeAspect="1" noChangeArrowheads="1"/>
          </p:cNvPicPr>
          <p:nvPr/>
        </p:nvPicPr>
        <p:blipFill>
          <a:blip r:embed="rId2" cstate="print"/>
          <a:srcRect/>
          <a:stretch>
            <a:fillRect/>
          </a:stretch>
        </p:blipFill>
        <p:spPr bwMode="auto">
          <a:xfrm>
            <a:off x="0" y="4221088"/>
            <a:ext cx="3059832" cy="2636912"/>
          </a:xfrm>
          <a:prstGeom prst="rect">
            <a:avLst/>
          </a:prstGeom>
          <a:noFill/>
        </p:spPr>
      </p:pic>
      <p:sp>
        <p:nvSpPr>
          <p:cNvPr id="5" name="4 Rectángulo"/>
          <p:cNvSpPr/>
          <p:nvPr/>
        </p:nvSpPr>
        <p:spPr>
          <a:xfrm>
            <a:off x="323528" y="3789040"/>
            <a:ext cx="168507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MX" b="1" dirty="0"/>
              <a:t>Lo difícil subirlo</a:t>
            </a:r>
            <a:endParaRPr lang="es-NI" dirty="0"/>
          </a:p>
        </p:txBody>
      </p:sp>
      <p:sp>
        <p:nvSpPr>
          <p:cNvPr id="7" name="6 Rectángulo"/>
          <p:cNvSpPr/>
          <p:nvPr/>
        </p:nvSpPr>
        <p:spPr>
          <a:xfrm>
            <a:off x="2699792" y="3717032"/>
            <a:ext cx="373063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MX" b="1" dirty="0"/>
              <a:t>Lo inesperado abrir el techo y bajarlo</a:t>
            </a:r>
            <a:endParaRPr lang="es-NI" dirty="0"/>
          </a:p>
        </p:txBody>
      </p:sp>
      <p:pic>
        <p:nvPicPr>
          <p:cNvPr id="23556" name="Picture 4" descr="C:\Users\MARIO MORENO\Desktop\Señales\El Paralitico\ima-01.jpg"/>
          <p:cNvPicPr>
            <a:picLocks noChangeAspect="1" noChangeArrowheads="1"/>
          </p:cNvPicPr>
          <p:nvPr/>
        </p:nvPicPr>
        <p:blipFill>
          <a:blip r:embed="rId3" cstate="print"/>
          <a:srcRect/>
          <a:stretch>
            <a:fillRect/>
          </a:stretch>
        </p:blipFill>
        <p:spPr bwMode="auto">
          <a:xfrm>
            <a:off x="3059832" y="4149080"/>
            <a:ext cx="3456384" cy="2708920"/>
          </a:xfrm>
          <a:prstGeom prst="rect">
            <a:avLst/>
          </a:prstGeom>
          <a:noFill/>
        </p:spPr>
      </p:pic>
      <p:pic>
        <p:nvPicPr>
          <p:cNvPr id="23557" name="Picture 5" descr="C:\Users\MARIO MORENO\Desktop\Señales\El Paralitico\REPARA~1.JPG"/>
          <p:cNvPicPr>
            <a:picLocks noChangeAspect="1" noChangeArrowheads="1"/>
          </p:cNvPicPr>
          <p:nvPr/>
        </p:nvPicPr>
        <p:blipFill>
          <a:blip r:embed="rId4" cstate="print"/>
          <a:srcRect/>
          <a:stretch>
            <a:fillRect/>
          </a:stretch>
        </p:blipFill>
        <p:spPr bwMode="auto">
          <a:xfrm>
            <a:off x="6430429" y="4149081"/>
            <a:ext cx="2713572" cy="2708920"/>
          </a:xfrm>
          <a:prstGeom prst="rect">
            <a:avLst/>
          </a:prstGeom>
          <a:noFill/>
        </p:spPr>
      </p:pic>
      <p:sp>
        <p:nvSpPr>
          <p:cNvPr id="10" name="9 Rectángulo"/>
          <p:cNvSpPr/>
          <p:nvPr/>
        </p:nvSpPr>
        <p:spPr>
          <a:xfrm>
            <a:off x="6433386" y="3717032"/>
            <a:ext cx="271061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MX" b="1" dirty="0"/>
              <a:t>lo costoso reparar el techo</a:t>
            </a:r>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3554"/>
                                        </p:tgtEl>
                                        <p:attrNameLst>
                                          <p:attrName>style.visibility</p:attrName>
                                        </p:attrNameLst>
                                      </p:cBhvr>
                                      <p:to>
                                        <p:strVal val="visible"/>
                                      </p:to>
                                    </p:set>
                                    <p:animEffect transition="in" filter="diamond(in)">
                                      <p:cBhvr>
                                        <p:cTn id="32" dur="2000"/>
                                        <p:tgtEl>
                                          <p:spTgt spid="2355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3556"/>
                                        </p:tgtEl>
                                        <p:attrNameLst>
                                          <p:attrName>style.visibility</p:attrName>
                                        </p:attrNameLst>
                                      </p:cBhvr>
                                      <p:to>
                                        <p:strVal val="visible"/>
                                      </p:to>
                                    </p:set>
                                    <p:animEffect transition="in" filter="diamond(in)">
                                      <p:cBhvr>
                                        <p:cTn id="42" dur="2000"/>
                                        <p:tgtEl>
                                          <p:spTgt spid="2355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23557"/>
                                        </p:tgtEl>
                                        <p:attrNameLst>
                                          <p:attrName>style.visibility</p:attrName>
                                        </p:attrNameLst>
                                      </p:cBhvr>
                                      <p:to>
                                        <p:strVal val="visible"/>
                                      </p:to>
                                    </p:set>
                                    <p:animEffect transition="in" filter="diamond(in)">
                                      <p:cBhvr>
                                        <p:cTn id="52"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br>
              <a:rPr lang="es-MX" b="1" u="sng" dirty="0"/>
            </a:br>
            <a:r>
              <a:rPr lang="es-MX" b="1" dirty="0"/>
              <a:t>JESÚS Y ÉL PARALÍTICO. </a:t>
            </a:r>
            <a:br>
              <a:rPr lang="es-MX" b="1" dirty="0"/>
            </a:br>
            <a:r>
              <a:rPr lang="es-MX" b="1" dirty="0"/>
              <a:t>MARCOS.2:5-12.</a:t>
            </a:r>
            <a:br>
              <a:rPr lang="es-NI" dirty="0"/>
            </a:br>
            <a:endParaRPr lang="es-NI" dirty="0"/>
          </a:p>
        </p:txBody>
      </p:sp>
      <p:sp>
        <p:nvSpPr>
          <p:cNvPr id="3" name="2 Marcador de contenido"/>
          <p:cNvSpPr>
            <a:spLocks noGrp="1"/>
          </p:cNvSpPr>
          <p:nvPr>
            <p:ph idx="1"/>
          </p:nvPr>
        </p:nvSpPr>
        <p:spPr>
          <a:xfrm>
            <a:off x="0" y="1484784"/>
            <a:ext cx="9144000" cy="2044824"/>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Ya cuando han bajado al paralítico, Jesús alaba la fe de ellos. V.5.  La fe de los cuatro ellos y la del paralítico y por eso le perdono sus pecados.</a:t>
            </a:r>
            <a:endParaRPr lang="es-NI" b="1" dirty="0"/>
          </a:p>
          <a:p>
            <a:endParaRPr lang="es-NI" dirty="0"/>
          </a:p>
        </p:txBody>
      </p:sp>
      <p:sp>
        <p:nvSpPr>
          <p:cNvPr id="4" name="3 Rectángulo"/>
          <p:cNvSpPr/>
          <p:nvPr/>
        </p:nvSpPr>
        <p:spPr>
          <a:xfrm>
            <a:off x="0" y="3645024"/>
            <a:ext cx="4572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Al ver Jesús la fe de ellos, dijo al paralítico: Hijo, tus pecados te son perdonados.</a:t>
            </a:r>
          </a:p>
        </p:txBody>
      </p:sp>
      <p:sp>
        <p:nvSpPr>
          <p:cNvPr id="24577" name="Rectangle 1"/>
          <p:cNvSpPr>
            <a:spLocks noChangeArrowheads="1"/>
          </p:cNvSpPr>
          <p:nvPr/>
        </p:nvSpPr>
        <p:spPr bwMode="auto">
          <a:xfrm>
            <a:off x="4355976" y="4437112"/>
            <a:ext cx="4788024" cy="1631216"/>
          </a:xfrm>
          <a:prstGeom prst="rect">
            <a:avLst/>
          </a:prstGeom>
          <a:solidFill>
            <a:srgbClr val="FFC0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14325" algn="l"/>
              </a:tabLst>
            </a:pPr>
            <a:r>
              <a:rPr kumimoji="0" lang="es-MX" sz="2000" b="1" i="0" u="none" strike="noStrike" cap="none" normalizeH="0" baseline="0" dirty="0">
                <a:ln>
                  <a:noFill/>
                </a:ln>
                <a:solidFill>
                  <a:schemeClr val="tx1"/>
                </a:solidFill>
                <a:effectLst/>
                <a:ea typeface="Times New Roman" pitchFamily="18" charset="0"/>
                <a:cs typeface="Arial" pitchFamily="34" charset="0"/>
              </a:rPr>
              <a:t>Lo asombro tanto para él paralítico como para los cuatros amigos, es que Jesús le perdono los pecados en lugar de sanarlo, por lo que habían llegado y habían hecho tanto esfuerzo.</a:t>
            </a:r>
            <a:endParaRPr kumimoji="0" lang="es-MX" sz="2000" b="1" i="0" u="none" strike="noStrike" cap="none" normalizeH="0" baseline="0" dirty="0">
              <a:ln>
                <a:noFill/>
              </a:ln>
              <a:solidFill>
                <a:schemeClr val="tx1"/>
              </a:solidFill>
              <a:effectLst/>
              <a:cs typeface="Arial" pitchFamily="34" charset="0"/>
            </a:endParaRPr>
          </a:p>
        </p:txBody>
      </p:sp>
      <p:pic>
        <p:nvPicPr>
          <p:cNvPr id="24578" name="Picture 2" descr="C:\Users\MARIO MORENO\Desktop\Señales\El Paralitico\repe252.jpg"/>
          <p:cNvPicPr>
            <a:picLocks noChangeAspect="1" noChangeArrowheads="1"/>
          </p:cNvPicPr>
          <p:nvPr/>
        </p:nvPicPr>
        <p:blipFill>
          <a:blip r:embed="rId2" cstate="print"/>
          <a:srcRect/>
          <a:stretch>
            <a:fillRect/>
          </a:stretch>
        </p:blipFill>
        <p:spPr bwMode="auto">
          <a:xfrm>
            <a:off x="0" y="4653136"/>
            <a:ext cx="4139952" cy="220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4578"/>
                                        </p:tgtEl>
                                        <p:attrNameLst>
                                          <p:attrName>style.visibility</p:attrName>
                                        </p:attrNameLst>
                                      </p:cBhvr>
                                      <p:to>
                                        <p:strVal val="visible"/>
                                      </p:to>
                                    </p:set>
                                    <p:animEffect transition="in" filter="diamond(in)">
                                      <p:cBhvr>
                                        <p:cTn id="27" dur="2000"/>
                                        <p:tgtEl>
                                          <p:spTgt spid="2457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577"/>
                                        </p:tgtEl>
                                        <p:attrNameLst>
                                          <p:attrName>style.visibility</p:attrName>
                                        </p:attrNameLst>
                                      </p:cBhvr>
                                      <p:to>
                                        <p:strVal val="visible"/>
                                      </p:to>
                                    </p:set>
                                    <p:animEffect transition="in" filter="diamond(in)">
                                      <p:cBhvr>
                                        <p:cTn id="32" dur="2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245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08504" cy="1612776"/>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Pero aquí vemos que Jesús esta más interesado en lo espiritual que en lo material. Mateo.6:33; Colosenses.3:1-2.</a:t>
            </a:r>
            <a:endParaRPr lang="es-NI" b="1" dirty="0"/>
          </a:p>
          <a:p>
            <a:endParaRPr lang="es-NI" dirty="0"/>
          </a:p>
        </p:txBody>
      </p:sp>
      <p:sp>
        <p:nvSpPr>
          <p:cNvPr id="4" name="3 Rectángulo"/>
          <p:cNvSpPr/>
          <p:nvPr/>
        </p:nvSpPr>
        <p:spPr>
          <a:xfrm>
            <a:off x="0" y="2492896"/>
            <a:ext cx="4932040" cy="64633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Mas buscad primeramente el reino de Dios y su justicia, y todas estas cosas os serán añadidas.</a:t>
            </a:r>
          </a:p>
        </p:txBody>
      </p:sp>
      <p:sp>
        <p:nvSpPr>
          <p:cNvPr id="5" name="4 Rectángulo"/>
          <p:cNvSpPr/>
          <p:nvPr/>
        </p:nvSpPr>
        <p:spPr>
          <a:xfrm>
            <a:off x="0" y="4267979"/>
            <a:ext cx="4932040" cy="9233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Si, pues, habéis resucitado con Cristo, buscad las cosas de arriba, donde está Cristo sentado a la diestra de Dios.</a:t>
            </a:r>
          </a:p>
        </p:txBody>
      </p:sp>
      <p:sp>
        <p:nvSpPr>
          <p:cNvPr id="6" name="5 Rectángulo"/>
          <p:cNvSpPr/>
          <p:nvPr/>
        </p:nvSpPr>
        <p:spPr>
          <a:xfrm>
            <a:off x="0" y="5733256"/>
            <a:ext cx="4932040"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solidFill>
                  <a:schemeClr val="tx1"/>
                </a:solidFill>
              </a:rPr>
              <a:t>Poned la mira en las cosas de arriba, no en las de la tierra.</a:t>
            </a:r>
          </a:p>
        </p:txBody>
      </p:sp>
      <p:pic>
        <p:nvPicPr>
          <p:cNvPr id="26626" name="Picture 2" descr="C:\Users\MARIO MORENO\Desktop\Señales\El Paralitico\untitled (3).png"/>
          <p:cNvPicPr>
            <a:picLocks noChangeAspect="1" noChangeArrowheads="1"/>
          </p:cNvPicPr>
          <p:nvPr/>
        </p:nvPicPr>
        <p:blipFill>
          <a:blip r:embed="rId2" cstate="print"/>
          <a:srcRect/>
          <a:stretch>
            <a:fillRect/>
          </a:stretch>
        </p:blipFill>
        <p:spPr bwMode="auto">
          <a:xfrm>
            <a:off x="4932040" y="1612776"/>
            <a:ext cx="4211960" cy="52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6626"/>
                                        </p:tgtEl>
                                        <p:attrNameLst>
                                          <p:attrName>style.visibility</p:attrName>
                                        </p:attrNameLst>
                                      </p:cBhvr>
                                      <p:to>
                                        <p:strVal val="visible"/>
                                      </p:to>
                                    </p:set>
                                    <p:animEffect transition="in" filter="diamond(in)">
                                      <p:cBhvr>
                                        <p:cTn id="32"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21297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lvl="0"/>
            <a:r>
              <a:rPr lang="es-MX" b="1" u="sng" dirty="0"/>
              <a:t>“PERO ESTABAN ALLÍ LOS ESCRIBAS LOS CUALES PENSABAN EN SUS CORAZONES”.</a:t>
            </a:r>
            <a:r>
              <a:rPr lang="es-MX" b="1" dirty="0"/>
              <a:t> Marcos.2:6. </a:t>
            </a:r>
          </a:p>
          <a:p>
            <a:pPr lvl="0"/>
            <a:r>
              <a:rPr lang="es-MX" b="1" dirty="0"/>
              <a:t>Los escribas eran los responsables de copiar la ley de Moisés, estos escribas estaban allí para provocar y detectar deficiencias en la enseñanza y en la conducta de Jesús.</a:t>
            </a:r>
            <a:endParaRPr lang="es-NI" b="1" dirty="0"/>
          </a:p>
          <a:p>
            <a:endParaRPr lang="es-NI" dirty="0"/>
          </a:p>
        </p:txBody>
      </p:sp>
      <p:sp>
        <p:nvSpPr>
          <p:cNvPr id="4" name="3 Rectángulo"/>
          <p:cNvSpPr/>
          <p:nvPr/>
        </p:nvSpPr>
        <p:spPr>
          <a:xfrm>
            <a:off x="0" y="3429000"/>
            <a:ext cx="4572000" cy="64633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Estaban allí sentados algunos de los escribas, los cuales cavilaban en sus corazones:</a:t>
            </a:r>
          </a:p>
        </p:txBody>
      </p:sp>
      <p:pic>
        <p:nvPicPr>
          <p:cNvPr id="27651" name="Picture 3" descr="C:\Users\MARIO MORENO\Desktop\Señales\El Paralitico\untitled.png1.png"/>
          <p:cNvPicPr>
            <a:picLocks noChangeAspect="1" noChangeArrowheads="1"/>
          </p:cNvPicPr>
          <p:nvPr/>
        </p:nvPicPr>
        <p:blipFill>
          <a:blip r:embed="rId2" cstate="print"/>
          <a:srcRect/>
          <a:stretch>
            <a:fillRect/>
          </a:stretch>
        </p:blipFill>
        <p:spPr bwMode="auto">
          <a:xfrm>
            <a:off x="0" y="4221089"/>
            <a:ext cx="4644008" cy="2636912"/>
          </a:xfrm>
          <a:prstGeom prst="rect">
            <a:avLst/>
          </a:prstGeom>
          <a:noFill/>
        </p:spPr>
      </p:pic>
      <p:pic>
        <p:nvPicPr>
          <p:cNvPr id="6" name="Picture 2" descr="C:\Users\MARIO MORENO\Desktop\Señales\El Paralitico\3-elders-judging-church-discipline.jpg"/>
          <p:cNvPicPr>
            <a:picLocks noChangeAspect="1" noChangeArrowheads="1"/>
          </p:cNvPicPr>
          <p:nvPr/>
        </p:nvPicPr>
        <p:blipFill>
          <a:blip r:embed="rId3" cstate="print"/>
          <a:srcRect/>
          <a:stretch>
            <a:fillRect/>
          </a:stretch>
        </p:blipFill>
        <p:spPr bwMode="auto">
          <a:xfrm>
            <a:off x="4644008" y="3212976"/>
            <a:ext cx="4499992" cy="3645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7651"/>
                                        </p:tgtEl>
                                        <p:attrNameLst>
                                          <p:attrName>style.visibility</p:attrName>
                                        </p:attrNameLst>
                                      </p:cBhvr>
                                      <p:to>
                                        <p:strVal val="visible"/>
                                      </p:to>
                                    </p:set>
                                    <p:animEffect transition="in" filter="diamond(in)">
                                      <p:cBhvr>
                                        <p:cTn id="27" dur="2000"/>
                                        <p:tgtEl>
                                          <p:spTgt spid="2765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620888"/>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lvl="0"/>
            <a:r>
              <a:rPr lang="es-MX" b="1" u="sng" dirty="0"/>
              <a:t>“ELLOS PENSABAN DENTRO DE SI QUE JESÚS ESTA BLASFEMANDO AL DECIR TUS PECADOS TE SON PERDONADOS”. </a:t>
            </a:r>
            <a:r>
              <a:rPr lang="es-MX" b="1" dirty="0"/>
              <a:t>Marcos.2:7. </a:t>
            </a:r>
          </a:p>
          <a:p>
            <a:pPr lvl="0"/>
            <a:r>
              <a:rPr lang="es-MX" b="1" dirty="0"/>
              <a:t>La palabra blasfemia- Significa hablar injuriosamente o calumniosamente.</a:t>
            </a:r>
            <a:endParaRPr lang="es-NI" b="1" dirty="0"/>
          </a:p>
          <a:p>
            <a:endParaRPr lang="es-NI" dirty="0"/>
          </a:p>
        </p:txBody>
      </p:sp>
      <p:pic>
        <p:nvPicPr>
          <p:cNvPr id="28674" name="Picture 2" descr="C:\Users\MARIO MORENO\Desktop\Señales\El Paralitico\3-elders-judging-church-discipline.jpg"/>
          <p:cNvPicPr>
            <a:picLocks noChangeAspect="1" noChangeArrowheads="1"/>
          </p:cNvPicPr>
          <p:nvPr/>
        </p:nvPicPr>
        <p:blipFill>
          <a:blip r:embed="rId2" cstate="print"/>
          <a:srcRect/>
          <a:stretch>
            <a:fillRect/>
          </a:stretch>
        </p:blipFill>
        <p:spPr bwMode="auto">
          <a:xfrm>
            <a:off x="4211960" y="2780928"/>
            <a:ext cx="4932040" cy="4077072"/>
          </a:xfrm>
          <a:prstGeom prst="rect">
            <a:avLst/>
          </a:prstGeom>
          <a:noFill/>
        </p:spPr>
      </p:pic>
      <p:sp>
        <p:nvSpPr>
          <p:cNvPr id="5" name="4 Rectángulo"/>
          <p:cNvSpPr/>
          <p:nvPr/>
        </p:nvSpPr>
        <p:spPr>
          <a:xfrm>
            <a:off x="0" y="2780928"/>
            <a:ext cx="4572000" cy="9233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¿Por qué habla éste así? Blasfemias dice. ¿Quién puede perdonar pecados, sino sólo Dios?</a:t>
            </a:r>
          </a:p>
        </p:txBody>
      </p:sp>
      <p:sp>
        <p:nvSpPr>
          <p:cNvPr id="28675" name="Rectangle 3"/>
          <p:cNvSpPr>
            <a:spLocks noChangeArrowheads="1"/>
          </p:cNvSpPr>
          <p:nvPr/>
        </p:nvSpPr>
        <p:spPr bwMode="auto">
          <a:xfrm>
            <a:off x="0" y="3950186"/>
            <a:ext cx="3851920" cy="2862322"/>
          </a:xfrm>
          <a:prstGeom prst="rect">
            <a:avLst/>
          </a:prstGeom>
          <a:solidFill>
            <a:srgbClr val="FFC0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85750" algn="l"/>
              </a:tabLst>
            </a:pPr>
            <a:r>
              <a:rPr kumimoji="0" lang="es-MX" sz="2000" b="1" i="0" u="none" strike="noStrike" cap="none" normalizeH="0" baseline="0" dirty="0">
                <a:ln>
                  <a:noFill/>
                </a:ln>
                <a:solidFill>
                  <a:schemeClr val="tx1"/>
                </a:solidFill>
                <a:effectLst/>
                <a:latin typeface="+mj-lt"/>
                <a:ea typeface="Times New Roman" pitchFamily="18" charset="0"/>
                <a:cs typeface="Arial" pitchFamily="34" charset="0"/>
              </a:rPr>
              <a:t>Para ellos era blasfemia que Jesús asumiera esta posición divina, la lógica de ellos era correcta solo Dios puede perdonar pecado.</a:t>
            </a:r>
          </a:p>
          <a:p>
            <a:pPr marL="0" marR="0" lvl="0" indent="0" algn="just" defTabSz="914400" rtl="0" eaLnBrk="1" fontAlgn="base" latinLnBrk="0" hangingPunct="1">
              <a:lnSpc>
                <a:spcPct val="100000"/>
              </a:lnSpc>
              <a:spcBef>
                <a:spcPct val="0"/>
              </a:spcBef>
              <a:spcAft>
                <a:spcPct val="0"/>
              </a:spcAft>
              <a:buClrTx/>
              <a:buSzTx/>
              <a:tabLst>
                <a:tab pos="285750" algn="l"/>
              </a:tabLst>
            </a:pPr>
            <a:endParaRPr kumimoji="0" lang="es-NI" sz="2000" b="1"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85750" algn="l"/>
              </a:tabLst>
            </a:pPr>
            <a:r>
              <a:rPr kumimoji="0" lang="es-MX" sz="2000" b="1" i="0" u="none" strike="noStrike" cap="none" normalizeH="0" baseline="0" dirty="0">
                <a:ln>
                  <a:noFill/>
                </a:ln>
                <a:solidFill>
                  <a:schemeClr val="tx1"/>
                </a:solidFill>
                <a:effectLst/>
                <a:latin typeface="+mj-lt"/>
                <a:ea typeface="Times New Roman" pitchFamily="18" charset="0"/>
                <a:cs typeface="Arial" pitchFamily="34" charset="0"/>
              </a:rPr>
              <a:t>El único fallo en ella era pasar por alto de que Jesús era Dios, ellos lo creían un simple hombre, y no </a:t>
            </a:r>
            <a:r>
              <a:rPr kumimoji="0" lang="es-MX" sz="2000" b="1" i="0" u="sng" strike="noStrike" cap="none" normalizeH="0" baseline="0" dirty="0">
                <a:ln>
                  <a:noFill/>
                </a:ln>
                <a:solidFill>
                  <a:schemeClr val="tx1"/>
                </a:solidFill>
                <a:effectLst/>
                <a:latin typeface="+mj-lt"/>
                <a:ea typeface="Times New Roman" pitchFamily="18" charset="0"/>
                <a:cs typeface="Arial" pitchFamily="34" charset="0"/>
              </a:rPr>
              <a:t>“ÉL HIJO DE DIOS”.</a:t>
            </a:r>
            <a:endParaRPr kumimoji="0" lang="es-MX" sz="2000" b="1" i="0" u="none" strike="noStrike" cap="none" normalizeH="0" baseline="0" dirty="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675"/>
                                        </p:tgtEl>
                                        <p:attrNameLst>
                                          <p:attrName>style.visibility</p:attrName>
                                        </p:attrNameLst>
                                      </p:cBhvr>
                                      <p:to>
                                        <p:strVal val="visible"/>
                                      </p:to>
                                    </p:set>
                                    <p:animEffect transition="in" filter="diamond(in)">
                                      <p:cBhvr>
                                        <p:cTn id="27" dur="2000"/>
                                        <p:tgtEl>
                                          <p:spTgt spid="2867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8674"/>
                                        </p:tgtEl>
                                        <p:attrNameLst>
                                          <p:attrName>style.visibility</p:attrName>
                                        </p:attrNameLst>
                                      </p:cBhvr>
                                      <p:to>
                                        <p:strVal val="visible"/>
                                      </p:to>
                                    </p:set>
                                    <p:animEffect transition="in" filter="diamond(in)">
                                      <p:cBhvr>
                                        <p:cTn id="32"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286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764904"/>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Jesús conoce al instantes lo que ellos están pensando. Marcos.2:8. Aquí vemos la </a:t>
            </a:r>
            <a:r>
              <a:rPr lang="es-MX" b="1" u="sng" dirty="0"/>
              <a:t>“OMNICIENCIA DE JESÚS”.</a:t>
            </a:r>
            <a:r>
              <a:rPr lang="es-MX" b="1" dirty="0"/>
              <a:t> </a:t>
            </a:r>
          </a:p>
          <a:p>
            <a:pPr lvl="0"/>
            <a:r>
              <a:rPr lang="es-MX" b="1" dirty="0"/>
              <a:t>Que él lo sabe todo, sin que se lo digan. Juan.1:47-48; 2:23-25</a:t>
            </a:r>
            <a:endParaRPr lang="es-NI" b="1" dirty="0"/>
          </a:p>
          <a:p>
            <a:endParaRPr lang="es-NI" dirty="0"/>
          </a:p>
        </p:txBody>
      </p:sp>
      <p:sp>
        <p:nvSpPr>
          <p:cNvPr id="4" name="3 Rectángulo"/>
          <p:cNvSpPr/>
          <p:nvPr/>
        </p:nvSpPr>
        <p:spPr>
          <a:xfrm>
            <a:off x="0" y="2886380"/>
            <a:ext cx="4572000" cy="12003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Y conociendo luego Jesús en su espíritu que cavilaban de esta manera dentro de sí mismos, les dijo: ¿Por qué caviláis así en vuestros corazones?</a:t>
            </a:r>
          </a:p>
        </p:txBody>
      </p:sp>
      <p:sp>
        <p:nvSpPr>
          <p:cNvPr id="5" name="4 Rectángulo"/>
          <p:cNvSpPr/>
          <p:nvPr/>
        </p:nvSpPr>
        <p:spPr>
          <a:xfrm>
            <a:off x="0" y="4365104"/>
            <a:ext cx="4572000" cy="9233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solidFill>
                  <a:schemeClr val="tx1"/>
                </a:solidFill>
              </a:rPr>
              <a:t>Cuando Jesús vio a Natanael que se le acercaba, dijo de él: He aquí un verdadero israelita, en quien no hay engaño.</a:t>
            </a:r>
          </a:p>
        </p:txBody>
      </p:sp>
      <p:sp>
        <p:nvSpPr>
          <p:cNvPr id="6" name="5 Rectángulo"/>
          <p:cNvSpPr/>
          <p:nvPr/>
        </p:nvSpPr>
        <p:spPr>
          <a:xfrm>
            <a:off x="-4048" y="5625767"/>
            <a:ext cx="4572000" cy="12003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Le dijo Natanael: ¿De dónde me conoces? Respondió Jesús y le dijo: Antes que Felipe te llamara, cuando estabas debajo de la higuera, te vi.</a:t>
            </a:r>
          </a:p>
        </p:txBody>
      </p:sp>
      <p:sp>
        <p:nvSpPr>
          <p:cNvPr id="7" name="6 Rectángulo"/>
          <p:cNvSpPr/>
          <p:nvPr/>
        </p:nvSpPr>
        <p:spPr>
          <a:xfrm>
            <a:off x="4572000" y="2924944"/>
            <a:ext cx="4572000" cy="923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Estando en Jerusalén en la fiesta de la pascua, muchos creyeron en su nombre, viendo las señales que hacía.</a:t>
            </a:r>
          </a:p>
        </p:txBody>
      </p:sp>
      <p:sp>
        <p:nvSpPr>
          <p:cNvPr id="8" name="7 Rectángulo"/>
          <p:cNvSpPr/>
          <p:nvPr/>
        </p:nvSpPr>
        <p:spPr>
          <a:xfrm>
            <a:off x="4572000" y="4534794"/>
            <a:ext cx="4572000" cy="6463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Pero Jesús mismo no se fiaba de ellos, porque conocía a todos,</a:t>
            </a:r>
          </a:p>
        </p:txBody>
      </p:sp>
      <p:sp>
        <p:nvSpPr>
          <p:cNvPr id="9" name="8 Rectángulo"/>
          <p:cNvSpPr/>
          <p:nvPr/>
        </p:nvSpPr>
        <p:spPr>
          <a:xfrm>
            <a:off x="4567952" y="5902766"/>
            <a:ext cx="4572000" cy="9233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y no tenía necesidad de que nadie le diese testimonio del hombre, pues él sabía lo que había en el hombre.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933056"/>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Ahora Jesús reta a los escribas a que ellos digan que es más fácil. Marcos.2:9.</a:t>
            </a:r>
            <a:endParaRPr lang="es-NI" b="1" dirty="0"/>
          </a:p>
          <a:p>
            <a:pPr lvl="0"/>
            <a:r>
              <a:rPr lang="es-MX" b="1" dirty="0"/>
              <a:t>Decir tus pecados te son perdonados.</a:t>
            </a:r>
            <a:endParaRPr lang="es-NI" b="1" dirty="0"/>
          </a:p>
          <a:p>
            <a:pPr lvl="0"/>
            <a:r>
              <a:rPr lang="es-MX" b="1" dirty="0"/>
              <a:t>O decir levántate toma tu lecho y anda.</a:t>
            </a:r>
            <a:endParaRPr lang="es-NI" b="1" dirty="0"/>
          </a:p>
          <a:p>
            <a:pPr lvl="0"/>
            <a:r>
              <a:rPr lang="es-MX" b="1" dirty="0"/>
              <a:t>Jesús los retas a que digan cual de las dos cosas es más fácil, por que Jesús puede hacer cualquiera de las dos cosas, por que él es Dios es divino.</a:t>
            </a:r>
            <a:endParaRPr lang="es-NI" b="1" dirty="0"/>
          </a:p>
          <a:p>
            <a:endParaRPr lang="es-NI" dirty="0"/>
          </a:p>
        </p:txBody>
      </p:sp>
      <p:sp>
        <p:nvSpPr>
          <p:cNvPr id="4" name="3 Rectángulo"/>
          <p:cNvSpPr/>
          <p:nvPr/>
        </p:nvSpPr>
        <p:spPr>
          <a:xfrm>
            <a:off x="0" y="3933056"/>
            <a:ext cx="514806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¿Qué es más fácil, decir al paralítico: Tus pecados te son perdonados, o decirle: Levántate, toma tu lecho y anda?</a:t>
            </a:r>
          </a:p>
        </p:txBody>
      </p:sp>
      <p:pic>
        <p:nvPicPr>
          <p:cNvPr id="29698" name="Picture 2" descr="C:\Users\MARIO MORENO\Desktop\Señales\El Paralitico\repe252.jpg"/>
          <p:cNvPicPr>
            <a:picLocks noChangeAspect="1" noChangeArrowheads="1"/>
          </p:cNvPicPr>
          <p:nvPr/>
        </p:nvPicPr>
        <p:blipFill>
          <a:blip r:embed="rId2" cstate="print"/>
          <a:srcRect/>
          <a:stretch>
            <a:fillRect/>
          </a:stretch>
        </p:blipFill>
        <p:spPr bwMode="auto">
          <a:xfrm>
            <a:off x="5548759" y="3861048"/>
            <a:ext cx="3595241" cy="2996952"/>
          </a:xfrm>
          <a:prstGeom prst="rect">
            <a:avLst/>
          </a:prstGeom>
          <a:noFill/>
        </p:spPr>
      </p:pic>
      <p:pic>
        <p:nvPicPr>
          <p:cNvPr id="29699" name="Picture 3" descr="C:\Users\MARIO MORENO\Desktop\Señales\El Paralitico\ba6cbb4366586360fecc5ea754c6c8efbbc3444c049fade6aabe590be3c182ec.jpg"/>
          <p:cNvPicPr>
            <a:picLocks noChangeAspect="1" noChangeArrowheads="1"/>
          </p:cNvPicPr>
          <p:nvPr/>
        </p:nvPicPr>
        <p:blipFill>
          <a:blip r:embed="rId3" cstate="print"/>
          <a:srcRect/>
          <a:stretch>
            <a:fillRect/>
          </a:stretch>
        </p:blipFill>
        <p:spPr bwMode="auto">
          <a:xfrm>
            <a:off x="0" y="4941168"/>
            <a:ext cx="5148064" cy="1916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9698"/>
                                        </p:tgtEl>
                                        <p:attrNameLst>
                                          <p:attrName>style.visibility</p:attrName>
                                        </p:attrNameLst>
                                      </p:cBhvr>
                                      <p:to>
                                        <p:strVal val="visible"/>
                                      </p:to>
                                    </p:set>
                                    <p:animEffect transition="in" filter="diamond(in)">
                                      <p:cBhvr>
                                        <p:cTn id="37" dur="2000"/>
                                        <p:tgtEl>
                                          <p:spTgt spid="2969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9699"/>
                                        </p:tgtEl>
                                        <p:attrNameLst>
                                          <p:attrName>style.visibility</p:attrName>
                                        </p:attrNameLst>
                                      </p:cBhvr>
                                      <p:to>
                                        <p:strVal val="visible"/>
                                      </p:to>
                                    </p:set>
                                    <p:animEffect transition="in" filter="diamond(in)">
                                      <p:cBhvr>
                                        <p:cTn id="42"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048074"/>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Ahora Jesús hace el milagro le dice al paralítico que se levante. Marcos.2:10-11. Con esto le esta enseñando a los escribas que él tiene autoridad para perdonar pecado.</a:t>
            </a:r>
            <a:endParaRPr lang="es-NI" b="1" dirty="0"/>
          </a:p>
          <a:p>
            <a:endParaRPr lang="es-NI" dirty="0"/>
          </a:p>
        </p:txBody>
      </p:sp>
      <p:sp>
        <p:nvSpPr>
          <p:cNvPr id="4" name="3 Rectángulo"/>
          <p:cNvSpPr/>
          <p:nvPr/>
        </p:nvSpPr>
        <p:spPr>
          <a:xfrm>
            <a:off x="0" y="2204864"/>
            <a:ext cx="4355976" cy="9233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Pues para que sepáis que el Hijo del Hombre tiene potestad en la tierra para perdonar pecados (dijo al paralítico):</a:t>
            </a:r>
          </a:p>
        </p:txBody>
      </p:sp>
      <p:pic>
        <p:nvPicPr>
          <p:cNvPr id="30722" name="Picture 2" descr="C:\Users\MARIO MORENO\Desktop\Señales\El Paralitico\paralitico3.jpg"/>
          <p:cNvPicPr>
            <a:picLocks noChangeAspect="1" noChangeArrowheads="1"/>
          </p:cNvPicPr>
          <p:nvPr/>
        </p:nvPicPr>
        <p:blipFill>
          <a:blip r:embed="rId2" cstate="print"/>
          <a:srcRect/>
          <a:stretch>
            <a:fillRect/>
          </a:stretch>
        </p:blipFill>
        <p:spPr bwMode="auto">
          <a:xfrm>
            <a:off x="4427984" y="2779187"/>
            <a:ext cx="4716016" cy="2030739"/>
          </a:xfrm>
          <a:prstGeom prst="rect">
            <a:avLst/>
          </a:prstGeom>
          <a:noFill/>
        </p:spPr>
      </p:pic>
      <p:sp>
        <p:nvSpPr>
          <p:cNvPr id="6" name="5 Rectángulo"/>
          <p:cNvSpPr/>
          <p:nvPr/>
        </p:nvSpPr>
        <p:spPr>
          <a:xfrm>
            <a:off x="4572000" y="2132856"/>
            <a:ext cx="4572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A ti te digo: Levántate, toma tu lecho, y vete a tu casa.</a:t>
            </a:r>
          </a:p>
        </p:txBody>
      </p:sp>
      <p:sp>
        <p:nvSpPr>
          <p:cNvPr id="8" name="7 Rectángulo"/>
          <p:cNvSpPr/>
          <p:nvPr/>
        </p:nvSpPr>
        <p:spPr>
          <a:xfrm>
            <a:off x="0" y="5657671"/>
            <a:ext cx="4572000" cy="12003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Entonces él se levantó en seguida, y tomando su lecho, salió delante de todos, de manera que todos se asombraron, y glorificaron a Dios, diciendo: Nunca hemos visto tal cosa.</a:t>
            </a:r>
          </a:p>
        </p:txBody>
      </p:sp>
      <p:pic>
        <p:nvPicPr>
          <p:cNvPr id="30723" name="Picture 3" descr="C:\Users\MARIO MORENO\Desktop\Señales\El Paralitico\01.jpg"/>
          <p:cNvPicPr>
            <a:picLocks noChangeAspect="1" noChangeArrowheads="1"/>
          </p:cNvPicPr>
          <p:nvPr/>
        </p:nvPicPr>
        <p:blipFill>
          <a:blip r:embed="rId3" cstate="print"/>
          <a:srcRect/>
          <a:stretch>
            <a:fillRect/>
          </a:stretch>
        </p:blipFill>
        <p:spPr bwMode="auto">
          <a:xfrm>
            <a:off x="4572000" y="4797152"/>
            <a:ext cx="4572000" cy="2060848"/>
          </a:xfrm>
          <a:prstGeom prst="rect">
            <a:avLst/>
          </a:prstGeom>
          <a:noFill/>
        </p:spPr>
      </p:pic>
      <p:pic>
        <p:nvPicPr>
          <p:cNvPr id="30724" name="Picture 4" descr="C:\Users\MARIO MORENO\Desktop\Señales\El Paralitico\paralitico_betesda.jpg"/>
          <p:cNvPicPr>
            <a:picLocks noChangeAspect="1" noChangeArrowheads="1"/>
          </p:cNvPicPr>
          <p:nvPr/>
        </p:nvPicPr>
        <p:blipFill>
          <a:blip r:embed="rId4" cstate="print"/>
          <a:srcRect/>
          <a:stretch>
            <a:fillRect/>
          </a:stretch>
        </p:blipFill>
        <p:spPr bwMode="auto">
          <a:xfrm>
            <a:off x="0" y="3284983"/>
            <a:ext cx="4427984" cy="2372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724"/>
                                        </p:tgtEl>
                                        <p:attrNameLst>
                                          <p:attrName>style.visibility</p:attrName>
                                        </p:attrNameLst>
                                      </p:cBhvr>
                                      <p:to>
                                        <p:strVal val="visible"/>
                                      </p:to>
                                    </p:set>
                                    <p:animEffect transition="in" filter="diamond(in)">
                                      <p:cBhvr>
                                        <p:cTn id="22" dur="2000"/>
                                        <p:tgtEl>
                                          <p:spTgt spid="3072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0722"/>
                                        </p:tgtEl>
                                        <p:attrNameLst>
                                          <p:attrName>style.visibility</p:attrName>
                                        </p:attrNameLst>
                                      </p:cBhvr>
                                      <p:to>
                                        <p:strVal val="visible"/>
                                      </p:to>
                                    </p:set>
                                    <p:animEffect transition="in" filter="diamond(in)">
                                      <p:cBhvr>
                                        <p:cTn id="32" dur="2000"/>
                                        <p:tgtEl>
                                          <p:spTgt spid="307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723"/>
                                        </p:tgtEl>
                                        <p:attrNameLst>
                                          <p:attrName>style.visibility</p:attrName>
                                        </p:attrNameLst>
                                      </p:cBhvr>
                                      <p:to>
                                        <p:strVal val="visible"/>
                                      </p:to>
                                    </p:set>
                                    <p:animEffect transition="in" filter="diamond(in)">
                                      <p:cBhvr>
                                        <p:cTn id="42"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MX" b="1" dirty="0"/>
              <a:t>CUATRO AMIGOS Y UN PARALÍTICO. MARCOS.2:1-4.</a:t>
            </a:r>
            <a:endParaRPr lang="es-NI" dirty="0"/>
          </a:p>
        </p:txBody>
      </p:sp>
      <p:sp>
        <p:nvSpPr>
          <p:cNvPr id="3" name="2 Marcador de contenido"/>
          <p:cNvSpPr>
            <a:spLocks noGrp="1"/>
          </p:cNvSpPr>
          <p:nvPr>
            <p:ph idx="1"/>
          </p:nvPr>
        </p:nvSpPr>
        <p:spPr>
          <a:xfrm>
            <a:off x="0" y="1600201"/>
            <a:ext cx="9144000" cy="3556992"/>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lvl="0" algn="just"/>
            <a:r>
              <a:rPr lang="es-MX" b="1" dirty="0"/>
              <a:t>El relato empieza diciendo que Jesús entro de Nuevo en </a:t>
            </a:r>
            <a:r>
              <a:rPr lang="es-MX" b="1" dirty="0" err="1"/>
              <a:t>Capernaúm</a:t>
            </a:r>
            <a:r>
              <a:rPr lang="es-MX" b="1" dirty="0"/>
              <a:t>. V.1.</a:t>
            </a:r>
          </a:p>
          <a:p>
            <a:pPr lvl="0" algn="just"/>
            <a:r>
              <a:rPr lang="es-MX" b="1" dirty="0" err="1"/>
              <a:t>Capernaúm</a:t>
            </a:r>
            <a:r>
              <a:rPr lang="es-MX" b="1" dirty="0"/>
              <a:t>- Era una ciudad principal de Galilea en tiempo de Cristo, quedaba en la playa. N.O. Del mar de Galilea, también era un puesto aduanero donde se exigían impuestos.</a:t>
            </a:r>
            <a:endParaRPr lang="es-NI" b="1" dirty="0"/>
          </a:p>
          <a:p>
            <a:pPr lvl="0" algn="just"/>
            <a:r>
              <a:rPr lang="es-MX" b="1" dirty="0" err="1"/>
              <a:t>Capernaúm</a:t>
            </a:r>
            <a:r>
              <a:rPr lang="es-MX" b="1" dirty="0"/>
              <a:t> se había convertido en el centro de operaciones de Jesús, mientras estaba  en Galilea.</a:t>
            </a:r>
            <a:endParaRPr lang="es-NI" b="1" dirty="0"/>
          </a:p>
          <a:p>
            <a:pPr lvl="0" algn="just"/>
            <a:endParaRPr lang="es-NI" b="1" dirty="0"/>
          </a:p>
          <a:p>
            <a:endParaRPr lang="es-NI" dirty="0"/>
          </a:p>
        </p:txBody>
      </p:sp>
      <p:sp>
        <p:nvSpPr>
          <p:cNvPr id="4" name="3 Rectángulo"/>
          <p:cNvSpPr/>
          <p:nvPr/>
        </p:nvSpPr>
        <p:spPr>
          <a:xfrm>
            <a:off x="0" y="5517232"/>
            <a:ext cx="478802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NI" b="1" dirty="0"/>
              <a:t>Entró Jesús otra vez en </a:t>
            </a:r>
            <a:r>
              <a:rPr lang="es-NI" b="1" dirty="0" err="1"/>
              <a:t>Capernaum</a:t>
            </a:r>
            <a:r>
              <a:rPr lang="es-NI" b="1" dirty="0"/>
              <a:t> después de algunos días; y se oyó que estaba en casa.</a:t>
            </a:r>
          </a:p>
        </p:txBody>
      </p:sp>
      <p:pic>
        <p:nvPicPr>
          <p:cNvPr id="1026" name="Picture 2" descr="C:\Users\MARIO MORENO\Desktop\Señales\El Paralitico\apostol-san-pablo-y-bernabe-en-la-sinagoga.jpg"/>
          <p:cNvPicPr>
            <a:picLocks noChangeAspect="1" noChangeArrowheads="1"/>
          </p:cNvPicPr>
          <p:nvPr/>
        </p:nvPicPr>
        <p:blipFill>
          <a:blip r:embed="rId2" cstate="print"/>
          <a:srcRect/>
          <a:stretch>
            <a:fillRect/>
          </a:stretch>
        </p:blipFill>
        <p:spPr bwMode="auto">
          <a:xfrm>
            <a:off x="4788024" y="4869160"/>
            <a:ext cx="4153396" cy="1988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diamond(in)">
                                      <p:cBhvr>
                                        <p:cTn id="3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196952"/>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dirty="0"/>
              <a:t>Después de ver el milagro la gente estaba asombrada y glorificaba a Dios. Marcos.2:12. Jesús siempre glorificaba a Dios, como deberíamos hacerlo nosotros.</a:t>
            </a:r>
            <a:endParaRPr lang="es-NI" b="1" dirty="0"/>
          </a:p>
          <a:p>
            <a:pPr lvl="0"/>
            <a:r>
              <a:rPr lang="es-MX" b="1" dirty="0"/>
              <a:t>Por eso debemos ser luz en este mundo, para que la gente glorifique a Dios. Mateo.5:15-16.</a:t>
            </a:r>
            <a:endParaRPr lang="es-NI" b="1" dirty="0"/>
          </a:p>
          <a:p>
            <a:endParaRPr lang="es-NI" dirty="0"/>
          </a:p>
        </p:txBody>
      </p:sp>
      <p:sp>
        <p:nvSpPr>
          <p:cNvPr id="4" name="3 Rectángulo"/>
          <p:cNvSpPr/>
          <p:nvPr/>
        </p:nvSpPr>
        <p:spPr>
          <a:xfrm>
            <a:off x="0" y="3212976"/>
            <a:ext cx="4572000" cy="12003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Entonces él se levantó en seguida, y tomando su lecho, salió delante de todos, de manera que todos se asombraron, y glorificaron a Dios, diciendo: Nunca hemos visto tal cosa.</a:t>
            </a:r>
          </a:p>
        </p:txBody>
      </p:sp>
      <p:sp>
        <p:nvSpPr>
          <p:cNvPr id="5" name="4 Rectángulo"/>
          <p:cNvSpPr/>
          <p:nvPr/>
        </p:nvSpPr>
        <p:spPr>
          <a:xfrm>
            <a:off x="15880" y="4573823"/>
            <a:ext cx="4572000" cy="9233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Ni se enciende una luz y se pone debajo de un almud, sino sobre el candelero, y alumbra a todos los que están en casa.</a:t>
            </a:r>
          </a:p>
        </p:txBody>
      </p:sp>
      <p:sp>
        <p:nvSpPr>
          <p:cNvPr id="6" name="5 Rectángulo"/>
          <p:cNvSpPr/>
          <p:nvPr/>
        </p:nvSpPr>
        <p:spPr>
          <a:xfrm>
            <a:off x="0" y="5657671"/>
            <a:ext cx="45720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Así alumbre vuestra luz delante de los hombres, para que vean vuestras buenas obras, y glorifiquen a vuestro Padre que está en los cielos.</a:t>
            </a:r>
          </a:p>
        </p:txBody>
      </p:sp>
      <p:pic>
        <p:nvPicPr>
          <p:cNvPr id="31746" name="Picture 2" descr="C:\Users\MARIO MORENO\Desktop\Señales\El Paralitico\alabanza1.jpg"/>
          <p:cNvPicPr>
            <a:picLocks noChangeAspect="1" noChangeArrowheads="1"/>
          </p:cNvPicPr>
          <p:nvPr/>
        </p:nvPicPr>
        <p:blipFill>
          <a:blip r:embed="rId2" cstate="print"/>
          <a:srcRect/>
          <a:stretch>
            <a:fillRect/>
          </a:stretch>
        </p:blipFill>
        <p:spPr bwMode="auto">
          <a:xfrm>
            <a:off x="4572000" y="3098170"/>
            <a:ext cx="4572000" cy="3762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1746"/>
                                        </p:tgtEl>
                                        <p:attrNameLst>
                                          <p:attrName>style.visibility</p:attrName>
                                        </p:attrNameLst>
                                      </p:cBhvr>
                                      <p:to>
                                        <p:strVal val="visible"/>
                                      </p:to>
                                    </p:set>
                                    <p:animEffect transition="in" filter="diamond(in)">
                                      <p:cBhvr>
                                        <p:cTn id="3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p:spPr>
        <p:style>
          <a:lnRef idx="2">
            <a:schemeClr val="accent4">
              <a:shade val="50000"/>
            </a:schemeClr>
          </a:lnRef>
          <a:fillRef idx="1">
            <a:schemeClr val="accent4"/>
          </a:fillRef>
          <a:effectRef idx="0">
            <a:schemeClr val="accent4"/>
          </a:effectRef>
          <a:fontRef idx="minor">
            <a:schemeClr val="lt1"/>
          </a:fontRef>
        </p:style>
        <p:txBody>
          <a:bodyPr/>
          <a:lstStyle/>
          <a:p>
            <a:r>
              <a:rPr lang="es-MX" b="1" dirty="0"/>
              <a:t>CONCLUSIÓN:</a:t>
            </a:r>
            <a:endParaRPr lang="es-NI" dirty="0"/>
          </a:p>
        </p:txBody>
      </p:sp>
      <p:sp>
        <p:nvSpPr>
          <p:cNvPr id="3" name="2 Marcador de contenido"/>
          <p:cNvSpPr>
            <a:spLocks noGrp="1"/>
          </p:cNvSpPr>
          <p:nvPr>
            <p:ph idx="1"/>
          </p:nvPr>
        </p:nvSpPr>
        <p:spPr>
          <a:xfrm>
            <a:off x="0" y="1124744"/>
            <a:ext cx="9144000" cy="5733256"/>
          </a:xfrm>
        </p:spPr>
        <p:style>
          <a:lnRef idx="2">
            <a:schemeClr val="accent3">
              <a:shade val="50000"/>
            </a:schemeClr>
          </a:lnRef>
          <a:fillRef idx="1">
            <a:schemeClr val="accent3"/>
          </a:fillRef>
          <a:effectRef idx="0">
            <a:schemeClr val="accent3"/>
          </a:effectRef>
          <a:fontRef idx="minor">
            <a:schemeClr val="lt1"/>
          </a:fontRef>
        </p:style>
        <p:txBody>
          <a:bodyPr/>
          <a:lstStyle/>
          <a:p>
            <a:pPr lvl="0" algn="just"/>
            <a:r>
              <a:rPr lang="es-MX" b="1" dirty="0"/>
              <a:t>Hemos visto un relato de la vida de Jesús al sanar a un paralítico.</a:t>
            </a:r>
            <a:endParaRPr lang="es-NI" b="1" dirty="0"/>
          </a:p>
          <a:p>
            <a:pPr lvl="0" algn="just"/>
            <a:r>
              <a:rPr lang="es-MX" b="1" dirty="0"/>
              <a:t>Vimos la fe de él y de los cuatros amigos, para llevarlo a Jesús, aunque se encontraron con un obstáculo, nosotros también nos encontramos con muchos obstáculos.  ¿Estamos venciéndolos, como hicieron estos cuatros?.</a:t>
            </a:r>
            <a:endParaRPr lang="es-NI" b="1" dirty="0"/>
          </a:p>
          <a:p>
            <a:pPr lvl="0" algn="just"/>
            <a:r>
              <a:rPr lang="es-MX" b="1" dirty="0"/>
              <a:t>Glorifiquemos a Dios, siendo luz en este mundo lleno de tinieblas. </a:t>
            </a:r>
            <a:endParaRPr lang="es-NI" b="1" dirty="0"/>
          </a:p>
          <a:p>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61248"/>
            <a:ext cx="9144000" cy="11967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NI" sz="5400" b="1" dirty="0"/>
              <a:t>DIOS NOS BENDIGA A TODOS.</a:t>
            </a:r>
          </a:p>
        </p:txBody>
      </p:sp>
      <p:pic>
        <p:nvPicPr>
          <p:cNvPr id="32770" name="Picture 2" descr="C:\Users\MARIO MORENO\Desktop\Señales\jdv1220814919z.gif"/>
          <p:cNvPicPr>
            <a:picLocks noGrp="1" noChangeAspect="1" noChangeArrowheads="1" noCrop="1"/>
          </p:cNvPicPr>
          <p:nvPr>
            <p:ph idx="1"/>
          </p:nvPr>
        </p:nvPicPr>
        <p:blipFill>
          <a:blip r:embed="rId2" cstate="print"/>
          <a:srcRect/>
          <a:stretch>
            <a:fillRect/>
          </a:stretch>
        </p:blipFill>
        <p:spPr bwMode="auto">
          <a:xfrm>
            <a:off x="0" y="0"/>
            <a:ext cx="9144000" cy="5661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1412776"/>
          </a:xfrm>
        </p:spPr>
        <p:style>
          <a:lnRef idx="2">
            <a:schemeClr val="accent3">
              <a:shade val="50000"/>
            </a:schemeClr>
          </a:lnRef>
          <a:fillRef idx="1">
            <a:schemeClr val="accent3"/>
          </a:fillRef>
          <a:effectRef idx="0">
            <a:schemeClr val="accent3"/>
          </a:effectRef>
          <a:fontRef idx="minor">
            <a:schemeClr val="lt1"/>
          </a:fontRef>
        </p:style>
        <p:txBody>
          <a:bodyPr/>
          <a:lstStyle/>
          <a:p>
            <a:pPr lvl="0" algn="just"/>
            <a:r>
              <a:rPr lang="es-MX" b="1" dirty="0"/>
              <a:t>Allí sano a un hombre que tenía un espíritu inmundo. Marcos.1:21,23-26.</a:t>
            </a:r>
            <a:endParaRPr lang="es-NI" b="1" dirty="0"/>
          </a:p>
          <a:p>
            <a:endParaRPr lang="es-NI" dirty="0"/>
          </a:p>
        </p:txBody>
      </p:sp>
      <p:sp>
        <p:nvSpPr>
          <p:cNvPr id="4" name="3 Rectángulo"/>
          <p:cNvSpPr/>
          <p:nvPr/>
        </p:nvSpPr>
        <p:spPr>
          <a:xfrm>
            <a:off x="4355976" y="1604898"/>
            <a:ext cx="4788024"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Y entraron en </a:t>
            </a:r>
            <a:r>
              <a:rPr lang="es-NI" b="1" dirty="0" err="1"/>
              <a:t>Capernaum</a:t>
            </a:r>
            <a:r>
              <a:rPr lang="es-NI" b="1" dirty="0"/>
              <a:t>; y los días de reposo, entrando en la sinagoga, enseñaba.</a:t>
            </a:r>
          </a:p>
        </p:txBody>
      </p:sp>
      <p:sp>
        <p:nvSpPr>
          <p:cNvPr id="5" name="4 Rectángulo"/>
          <p:cNvSpPr/>
          <p:nvPr/>
        </p:nvSpPr>
        <p:spPr>
          <a:xfrm>
            <a:off x="4355976" y="2636912"/>
            <a:ext cx="4788024" cy="646331"/>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NI" b="1" dirty="0"/>
              <a:t>Pero había en la sinagoga de ellos un hombre con espíritu inmundo, que dio voces</a:t>
            </a:r>
          </a:p>
        </p:txBody>
      </p:sp>
      <p:sp>
        <p:nvSpPr>
          <p:cNvPr id="6" name="5 Rectángulo"/>
          <p:cNvSpPr/>
          <p:nvPr/>
        </p:nvSpPr>
        <p:spPr>
          <a:xfrm>
            <a:off x="4355976" y="3690314"/>
            <a:ext cx="4788024" cy="9233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diciendo: ¡Ah! ¿qué tienes con nosotros, Jesús nazareno? ¿Has venido para destruirnos? Sé quién eres, el Santo de Dios.</a:t>
            </a:r>
          </a:p>
        </p:txBody>
      </p:sp>
      <p:sp>
        <p:nvSpPr>
          <p:cNvPr id="7" name="6 Rectángulo"/>
          <p:cNvSpPr/>
          <p:nvPr/>
        </p:nvSpPr>
        <p:spPr>
          <a:xfrm>
            <a:off x="4355976" y="5020715"/>
            <a:ext cx="4779352" cy="646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Pero Jesús le reprendió, diciendo: ¡Cállate, y sal de él!</a:t>
            </a:r>
          </a:p>
        </p:txBody>
      </p:sp>
      <p:sp>
        <p:nvSpPr>
          <p:cNvPr id="8" name="7 Rectángulo"/>
          <p:cNvSpPr/>
          <p:nvPr/>
        </p:nvSpPr>
        <p:spPr>
          <a:xfrm>
            <a:off x="4355976" y="6211669"/>
            <a:ext cx="4788024" cy="6463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Y el espíritu inmundo, sacudiéndole con violencia, y clamando a gran voz, salió de él.</a:t>
            </a:r>
          </a:p>
        </p:txBody>
      </p:sp>
      <p:pic>
        <p:nvPicPr>
          <p:cNvPr id="2050" name="Picture 2" descr="C:\Users\MARIO MORENO\Desktop\Señales\El Paralitico\jesus_expulsa_demonios.jpg"/>
          <p:cNvPicPr>
            <a:picLocks noChangeAspect="1" noChangeArrowheads="1"/>
          </p:cNvPicPr>
          <p:nvPr/>
        </p:nvPicPr>
        <p:blipFill>
          <a:blip r:embed="rId2" cstate="print"/>
          <a:srcRect/>
          <a:stretch>
            <a:fillRect/>
          </a:stretch>
        </p:blipFill>
        <p:spPr bwMode="auto">
          <a:xfrm>
            <a:off x="0" y="1412776"/>
            <a:ext cx="4355976" cy="54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27984" y="1340768"/>
            <a:ext cx="4716016" cy="646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Y la suegra de Simón estaba acostada con fiebre; y en seguida le hablaron de ella.</a:t>
            </a:r>
          </a:p>
        </p:txBody>
      </p:sp>
      <p:sp>
        <p:nvSpPr>
          <p:cNvPr id="5" name="4 Rectángulo"/>
          <p:cNvSpPr/>
          <p:nvPr/>
        </p:nvSpPr>
        <p:spPr>
          <a:xfrm>
            <a:off x="4427984" y="2060848"/>
            <a:ext cx="4716016" cy="9233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Entonces él se acercó, y la tomó de la mano y la levantó; e inmediatamente le dejó la fiebre, y ella les servía.</a:t>
            </a:r>
          </a:p>
        </p:txBody>
      </p:sp>
      <p:sp>
        <p:nvSpPr>
          <p:cNvPr id="6" name="5 Rectángulo"/>
          <p:cNvSpPr/>
          <p:nvPr/>
        </p:nvSpPr>
        <p:spPr>
          <a:xfrm>
            <a:off x="4427984" y="4005064"/>
            <a:ext cx="4716016" cy="9233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Cuando llegó la noche, luego que el sol se puso, le trajeron todos los que tenían enfermedades, y a los endemoniados;</a:t>
            </a:r>
          </a:p>
        </p:txBody>
      </p:sp>
      <p:sp>
        <p:nvSpPr>
          <p:cNvPr id="7" name="6 Rectángulo"/>
          <p:cNvSpPr/>
          <p:nvPr/>
        </p:nvSpPr>
        <p:spPr>
          <a:xfrm>
            <a:off x="4860032" y="5085184"/>
            <a:ext cx="3795911" cy="369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s-NI" b="1" dirty="0"/>
              <a:t>y toda la ciudad se agolpó a la puerta.</a:t>
            </a:r>
          </a:p>
        </p:txBody>
      </p:sp>
      <p:sp>
        <p:nvSpPr>
          <p:cNvPr id="8" name="7 Rectángulo"/>
          <p:cNvSpPr/>
          <p:nvPr/>
        </p:nvSpPr>
        <p:spPr>
          <a:xfrm>
            <a:off x="4427984" y="5657671"/>
            <a:ext cx="4716016" cy="12003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Y sanó a muchos que estaban enfermos de diversas enfermedades, y echó fuera muchos demonios; y no dejaba hablar a los demonios, porque le conocían.</a:t>
            </a:r>
          </a:p>
        </p:txBody>
      </p:sp>
      <p:sp>
        <p:nvSpPr>
          <p:cNvPr id="9" name="8 Rectángulo"/>
          <p:cNvSpPr/>
          <p:nvPr/>
        </p:nvSpPr>
        <p:spPr>
          <a:xfrm>
            <a:off x="4427984" y="620688"/>
            <a:ext cx="4716016" cy="6463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Al salir de la sinagoga, vinieron a casa de Simón y Andrés, con Jacobo y Juan.</a:t>
            </a:r>
          </a:p>
        </p:txBody>
      </p:sp>
      <p:pic>
        <p:nvPicPr>
          <p:cNvPr id="3074" name="Picture 2" descr="C:\Users\MARIO MORENO\Desktop\Señales\El Paralitico\4dbbee_suegra.gif"/>
          <p:cNvPicPr>
            <a:picLocks noChangeAspect="1" noChangeArrowheads="1"/>
          </p:cNvPicPr>
          <p:nvPr/>
        </p:nvPicPr>
        <p:blipFill>
          <a:blip r:embed="rId2" cstate="print"/>
          <a:srcRect/>
          <a:stretch>
            <a:fillRect/>
          </a:stretch>
        </p:blipFill>
        <p:spPr bwMode="auto">
          <a:xfrm>
            <a:off x="0" y="523220"/>
            <a:ext cx="4427984" cy="3049796"/>
          </a:xfrm>
          <a:prstGeom prst="rect">
            <a:avLst/>
          </a:prstGeom>
          <a:noFill/>
        </p:spPr>
      </p:pic>
      <p:pic>
        <p:nvPicPr>
          <p:cNvPr id="3075" name="Picture 3" descr="C:\Users\MARIO MORENO\Desktop\Señales\El Paralitico\unciondelosenfermos.jpg"/>
          <p:cNvPicPr>
            <a:picLocks noChangeAspect="1" noChangeArrowheads="1"/>
          </p:cNvPicPr>
          <p:nvPr/>
        </p:nvPicPr>
        <p:blipFill>
          <a:blip r:embed="rId3" cstate="print"/>
          <a:srcRect/>
          <a:stretch>
            <a:fillRect/>
          </a:stretch>
        </p:blipFill>
        <p:spPr bwMode="auto">
          <a:xfrm>
            <a:off x="0" y="3645025"/>
            <a:ext cx="4427984" cy="3212976"/>
          </a:xfrm>
          <a:prstGeom prst="rect">
            <a:avLst/>
          </a:prstGeom>
          <a:noFill/>
        </p:spPr>
      </p:pic>
      <p:sp>
        <p:nvSpPr>
          <p:cNvPr id="12" name="11 Flecha doblada hacia arriba"/>
          <p:cNvSpPr/>
          <p:nvPr/>
        </p:nvSpPr>
        <p:spPr>
          <a:xfrm flipV="1">
            <a:off x="4067944" y="3645024"/>
            <a:ext cx="1656184" cy="288032"/>
          </a:xfrm>
          <a:prstGeom prst="bentUpArrow">
            <a:avLst>
              <a:gd name="adj1" fmla="val 25000"/>
              <a:gd name="adj2" fmla="val 2980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1" name="10 Rectángulo"/>
          <p:cNvSpPr/>
          <p:nvPr/>
        </p:nvSpPr>
        <p:spPr>
          <a:xfrm>
            <a:off x="0" y="0"/>
            <a:ext cx="91440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a:r>
              <a:rPr lang="es-MX" sz="2800" b="1" dirty="0"/>
              <a:t>También a la suegra de Pedro. V.29-31.</a:t>
            </a:r>
            <a:endParaRPr lang="es-NI" sz="2800" b="1" dirty="0"/>
          </a:p>
        </p:txBody>
      </p:sp>
      <p:sp>
        <p:nvSpPr>
          <p:cNvPr id="13" name="12 Rectángulo"/>
          <p:cNvSpPr/>
          <p:nvPr/>
        </p:nvSpPr>
        <p:spPr>
          <a:xfrm>
            <a:off x="4932040" y="3068960"/>
            <a:ext cx="4027641"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lvl="0" algn="ctr"/>
            <a:r>
              <a:rPr lang="es-MX" sz="2400" b="1" dirty="0"/>
              <a:t>Y a muchas personas. V.32-34.</a:t>
            </a:r>
            <a:endParaRPr lang="es-NI"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amond(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diamond(in)">
                                      <p:cBhvr>
                                        <p:cTn id="37" dur="20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amond(in)">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amond(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amond(in)">
                                      <p:cBhvr>
                                        <p:cTn id="5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260848"/>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u="sng" dirty="0"/>
              <a:t>“SÉ OYO QUE ESTABA EN CASA”.</a:t>
            </a:r>
            <a:r>
              <a:rPr lang="es-MX" b="1" dirty="0"/>
              <a:t> V.1.</a:t>
            </a:r>
            <a:r>
              <a:rPr lang="es-MX" dirty="0"/>
              <a:t> </a:t>
            </a:r>
            <a:r>
              <a:rPr lang="es-MX" b="1" dirty="0"/>
              <a:t>¿Cuál casa?. Ya que Jesús no tenía ni donde recostar su cabeza. Lucas.9:58.</a:t>
            </a:r>
            <a:endParaRPr lang="es-NI" b="1" dirty="0"/>
          </a:p>
          <a:p>
            <a:pPr lvl="0"/>
            <a:r>
              <a:rPr lang="es-MX" b="1" dirty="0"/>
              <a:t>Probablemente se refiere a la casa de Pedro.</a:t>
            </a:r>
            <a:endParaRPr lang="es-NI" b="1" dirty="0"/>
          </a:p>
          <a:p>
            <a:endParaRPr lang="es-NI" dirty="0"/>
          </a:p>
        </p:txBody>
      </p:sp>
      <p:sp>
        <p:nvSpPr>
          <p:cNvPr id="4" name="3 Rectángulo"/>
          <p:cNvSpPr/>
          <p:nvPr/>
        </p:nvSpPr>
        <p:spPr>
          <a:xfrm>
            <a:off x="4355976" y="2636912"/>
            <a:ext cx="4788024" cy="6463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NI" b="1" dirty="0"/>
              <a:t>Entró Jesús otra vez en </a:t>
            </a:r>
            <a:r>
              <a:rPr lang="es-NI" b="1" dirty="0" err="1"/>
              <a:t>Capernaum</a:t>
            </a:r>
            <a:r>
              <a:rPr lang="es-NI" b="1" dirty="0"/>
              <a:t> después de algunos días; y se oyó que estaba en casa.</a:t>
            </a:r>
          </a:p>
        </p:txBody>
      </p:sp>
      <p:pic>
        <p:nvPicPr>
          <p:cNvPr id="4098" name="Picture 2" descr="C:\Users\MARIO MORENO\Desktop\Señales\El Paralitico\untitled (2).png"/>
          <p:cNvPicPr>
            <a:picLocks noChangeAspect="1" noChangeArrowheads="1"/>
          </p:cNvPicPr>
          <p:nvPr/>
        </p:nvPicPr>
        <p:blipFill>
          <a:blip r:embed="rId2" cstate="print"/>
          <a:srcRect/>
          <a:stretch>
            <a:fillRect/>
          </a:stretch>
        </p:blipFill>
        <p:spPr bwMode="auto">
          <a:xfrm>
            <a:off x="0" y="2260848"/>
            <a:ext cx="4355976" cy="4597152"/>
          </a:xfrm>
          <a:prstGeom prst="rect">
            <a:avLst/>
          </a:prstGeom>
          <a:noFill/>
        </p:spPr>
      </p:pic>
      <p:sp>
        <p:nvSpPr>
          <p:cNvPr id="6" name="5 Rectángulo"/>
          <p:cNvSpPr/>
          <p:nvPr/>
        </p:nvSpPr>
        <p:spPr>
          <a:xfrm>
            <a:off x="4355976" y="3961164"/>
            <a:ext cx="4788024" cy="923330"/>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NI" b="1" dirty="0"/>
              <a:t>Y le dijo Jesús: Las zorras tienen guaridas, y las aves de los cielos nidos; mas el Hijo del Hombre no tiene dónde recostar la cabeza.</a:t>
            </a:r>
          </a:p>
        </p:txBody>
      </p:sp>
      <p:pic>
        <p:nvPicPr>
          <p:cNvPr id="1026" name="Picture 2" descr="C:\Users\MARIO MORENO\Desktop\Señales\Poner A Dios\mn-zorro.jpg"/>
          <p:cNvPicPr>
            <a:picLocks noChangeAspect="1" noChangeArrowheads="1"/>
          </p:cNvPicPr>
          <p:nvPr/>
        </p:nvPicPr>
        <p:blipFill>
          <a:blip r:embed="rId3" cstate="print"/>
          <a:srcRect/>
          <a:stretch>
            <a:fillRect/>
          </a:stretch>
        </p:blipFill>
        <p:spPr bwMode="auto">
          <a:xfrm>
            <a:off x="4355976" y="5085185"/>
            <a:ext cx="2448272" cy="1772816"/>
          </a:xfrm>
          <a:prstGeom prst="rect">
            <a:avLst/>
          </a:prstGeom>
          <a:noFill/>
        </p:spPr>
      </p:pic>
      <p:pic>
        <p:nvPicPr>
          <p:cNvPr id="1027" name="Picture 3" descr="C:\Users\MARIO MORENO\Desktop\Señales\Poner A Dios\nidos-pajaros.jpg"/>
          <p:cNvPicPr>
            <a:picLocks noChangeAspect="1" noChangeArrowheads="1"/>
          </p:cNvPicPr>
          <p:nvPr/>
        </p:nvPicPr>
        <p:blipFill>
          <a:blip r:embed="rId4" cstate="print"/>
          <a:srcRect/>
          <a:stretch>
            <a:fillRect/>
          </a:stretch>
        </p:blipFill>
        <p:spPr bwMode="auto">
          <a:xfrm>
            <a:off x="6804248" y="5085184"/>
            <a:ext cx="2339752" cy="17728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diamond(in)">
                                      <p:cBhvr>
                                        <p:cTn id="22" dur="2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diamond(in)">
                                      <p:cBhvr>
                                        <p:cTn id="37" dur="2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diamond(in)">
                                      <p:cBhvr>
                                        <p:cTn id="4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221088"/>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u="sng" dirty="0"/>
              <a:t>“SE REUNIERON MUCHOS”.</a:t>
            </a:r>
            <a:r>
              <a:rPr lang="es-MX" b="1" dirty="0"/>
              <a:t> Marcos.2:2. </a:t>
            </a:r>
            <a:r>
              <a:rPr lang="es-MX" b="1" u="sng" dirty="0"/>
              <a:t>“DE MANERA QUE YA NO CABÍAN A LA PUERTA”-</a:t>
            </a:r>
            <a:r>
              <a:rPr lang="es-MX" dirty="0"/>
              <a:t> </a:t>
            </a:r>
            <a:r>
              <a:rPr lang="es-MX" b="1" dirty="0"/>
              <a:t>Aludiendo al patio que había enfrente de la casa.</a:t>
            </a:r>
            <a:endParaRPr lang="es-NI" b="1" dirty="0"/>
          </a:p>
          <a:p>
            <a:pPr lvl="0"/>
            <a:r>
              <a:rPr lang="es-MX" b="1" u="sng" dirty="0"/>
              <a:t>“LES PREDICABA LA PALABRA”-</a:t>
            </a:r>
            <a:r>
              <a:rPr lang="es-MX" b="1" dirty="0"/>
              <a:t> Miremos que Jesús aprovecha el momento para predicar el evangelio, él había venido para salvar lo que se había perdido. Lucas.19:10</a:t>
            </a:r>
            <a:endParaRPr lang="es-NI" b="1" dirty="0"/>
          </a:p>
          <a:p>
            <a:endParaRPr lang="es-NI" dirty="0"/>
          </a:p>
        </p:txBody>
      </p:sp>
      <p:sp>
        <p:nvSpPr>
          <p:cNvPr id="4" name="3 Rectángulo"/>
          <p:cNvSpPr/>
          <p:nvPr/>
        </p:nvSpPr>
        <p:spPr>
          <a:xfrm>
            <a:off x="4211960" y="4725144"/>
            <a:ext cx="4932040" cy="92333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NI" b="1" dirty="0"/>
              <a:t>E inmediatamente se juntaron muchos, de manera que ya no cabían ni aun a la puerta; y les predicaba la palabra.</a:t>
            </a:r>
          </a:p>
        </p:txBody>
      </p:sp>
      <p:sp>
        <p:nvSpPr>
          <p:cNvPr id="5" name="4 Rectángulo"/>
          <p:cNvSpPr/>
          <p:nvPr/>
        </p:nvSpPr>
        <p:spPr>
          <a:xfrm>
            <a:off x="4211960" y="6021288"/>
            <a:ext cx="4932040"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Porque el Hijo del Hombre vino a buscar y a salvar lo que se había perdido.</a:t>
            </a:r>
          </a:p>
        </p:txBody>
      </p:sp>
      <p:pic>
        <p:nvPicPr>
          <p:cNvPr id="5122" name="Picture 2" descr="C:\Users\MARIO MORENO\Desktop\Señales\El Paralitico\predicando.jpg"/>
          <p:cNvPicPr>
            <a:picLocks noChangeAspect="1" noChangeArrowheads="1"/>
          </p:cNvPicPr>
          <p:nvPr/>
        </p:nvPicPr>
        <p:blipFill>
          <a:blip r:embed="rId2" cstate="print"/>
          <a:srcRect/>
          <a:stretch>
            <a:fillRect/>
          </a:stretch>
        </p:blipFill>
        <p:spPr bwMode="auto">
          <a:xfrm>
            <a:off x="0" y="4221088"/>
            <a:ext cx="4211960" cy="2636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diamond(in)">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848273"/>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lvl="0"/>
            <a:r>
              <a:rPr lang="es-ES" b="1" dirty="0"/>
              <a:t>Esta era su prioridad, su primer punto en su agenda.</a:t>
            </a:r>
          </a:p>
          <a:p>
            <a:pPr lvl="0"/>
            <a:r>
              <a:rPr lang="es-ES" b="1" dirty="0"/>
              <a:t>¿Cuál es nuestra prioridad?. Debemos aprovechar cualquier momento para predicar el evangelio. </a:t>
            </a:r>
          </a:p>
          <a:p>
            <a:pPr lvl="0"/>
            <a:r>
              <a:rPr lang="es-ES" b="1" dirty="0"/>
              <a:t>II Timoteo.4:1-2. Aun cuando el momento que tengamos sea para descansar, imitemos a Jesús que su comida era hacer la voluntad del Padre. </a:t>
            </a:r>
          </a:p>
          <a:p>
            <a:pPr lvl="0"/>
            <a:r>
              <a:rPr lang="es-ES" b="1" dirty="0"/>
              <a:t>Juan.4:34. </a:t>
            </a:r>
          </a:p>
          <a:p>
            <a:pPr lvl="0"/>
            <a:r>
              <a:rPr lang="es-ES" b="1" dirty="0"/>
              <a:t>Por eso nuestro Señor Jesucristo no perdía el tiempo. Lo hacia en todo momento. “A LA CAIDA DE LA TARDE, DESPUÉS DE LA PUESTA DEL SOL”. Marcos.1:32. </a:t>
            </a:r>
          </a:p>
          <a:p>
            <a:pPr lvl="0"/>
            <a:r>
              <a:rPr lang="es-ES" b="1" dirty="0"/>
              <a:t>También lo hacia: “MUY DE MAÑANA”. V.35, 38. </a:t>
            </a:r>
            <a:endParaRPr lang="es-MX" b="1" dirty="0"/>
          </a:p>
          <a:p>
            <a:endParaRPr lang="es-NI" dirty="0"/>
          </a:p>
        </p:txBody>
      </p:sp>
      <p:sp>
        <p:nvSpPr>
          <p:cNvPr id="4" name="3 Rectángulo"/>
          <p:cNvSpPr/>
          <p:nvPr/>
        </p:nvSpPr>
        <p:spPr>
          <a:xfrm>
            <a:off x="0" y="3861048"/>
            <a:ext cx="4572000" cy="9233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Te encarezco delante de Dios y del Señor Jesucristo, que juzgará a los vivos y a los muertos en su manifestación y en su reino,</a:t>
            </a:r>
          </a:p>
        </p:txBody>
      </p:sp>
      <p:sp>
        <p:nvSpPr>
          <p:cNvPr id="5" name="4 Rectángulo"/>
          <p:cNvSpPr/>
          <p:nvPr/>
        </p:nvSpPr>
        <p:spPr>
          <a:xfrm>
            <a:off x="0" y="4941168"/>
            <a:ext cx="4572000" cy="9233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que prediques la palabra; que instes a tiempo y fuera de tiempo; redarguye, reprende, exhorta con toda paciencia y doctrina.</a:t>
            </a:r>
          </a:p>
        </p:txBody>
      </p:sp>
      <p:sp>
        <p:nvSpPr>
          <p:cNvPr id="6" name="5 Rectángulo"/>
          <p:cNvSpPr/>
          <p:nvPr/>
        </p:nvSpPr>
        <p:spPr>
          <a:xfrm>
            <a:off x="0" y="5934670"/>
            <a:ext cx="4572000" cy="923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Jesús les dijo: Mi comida es que haga la voluntad del que me envió, y que acabe su obra.</a:t>
            </a:r>
          </a:p>
        </p:txBody>
      </p:sp>
      <p:sp>
        <p:nvSpPr>
          <p:cNvPr id="7" name="6 Rectángulo"/>
          <p:cNvSpPr/>
          <p:nvPr/>
        </p:nvSpPr>
        <p:spPr>
          <a:xfrm>
            <a:off x="4572000" y="3933056"/>
            <a:ext cx="4572000" cy="923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Cuando llegó la noche, luego que el sol se puso, le trajeron todos los que tenían enfermedades, y a los endemoniados;</a:t>
            </a:r>
          </a:p>
        </p:txBody>
      </p:sp>
      <p:sp>
        <p:nvSpPr>
          <p:cNvPr id="8" name="7 Rectángulo"/>
          <p:cNvSpPr/>
          <p:nvPr/>
        </p:nvSpPr>
        <p:spPr>
          <a:xfrm>
            <a:off x="4572000" y="4941168"/>
            <a:ext cx="4572000" cy="9233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Levantándose muy de mañana, siendo aún muy oscuro, salió y se fue a un lugar desierto, y allí oraba.</a:t>
            </a:r>
          </a:p>
        </p:txBody>
      </p:sp>
      <p:sp>
        <p:nvSpPr>
          <p:cNvPr id="9" name="8 Rectángulo"/>
          <p:cNvSpPr/>
          <p:nvPr/>
        </p:nvSpPr>
        <p:spPr>
          <a:xfrm>
            <a:off x="4572000" y="5934670"/>
            <a:ext cx="4572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El les dijo: Vamos a los lugares vecinos, para que predique también allí; porque para esto he venido.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arn(inVertical)">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barn(inVertical)">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barn(inVertical)">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852936"/>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u="sng" dirty="0"/>
              <a:t>“LE LLEVARON A UN PARALÍTICO”.</a:t>
            </a:r>
            <a:r>
              <a:rPr lang="es-MX" b="1" dirty="0"/>
              <a:t> Marcos.2:3. Cargado por cuatro hombres que tomaban cada uno de las puntas del lecho o camilla, en el cual yacía.</a:t>
            </a:r>
            <a:endParaRPr lang="es-NI" b="1" dirty="0"/>
          </a:p>
          <a:p>
            <a:endParaRPr lang="es-NI" dirty="0"/>
          </a:p>
        </p:txBody>
      </p:sp>
      <p:sp>
        <p:nvSpPr>
          <p:cNvPr id="4" name="3 Rectángulo"/>
          <p:cNvSpPr/>
          <p:nvPr/>
        </p:nvSpPr>
        <p:spPr>
          <a:xfrm>
            <a:off x="4572000" y="3717032"/>
            <a:ext cx="4572000" cy="64633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s-NI" b="1" dirty="0"/>
              <a:t>Entonces vinieron a él unos trayendo un paralítico, que era cargado por cuatro.</a:t>
            </a:r>
          </a:p>
        </p:txBody>
      </p:sp>
      <p:pic>
        <p:nvPicPr>
          <p:cNvPr id="6146" name="Picture 2" descr="C:\Users\MARIO MORENO\Desktop\Señales\El Paralitico\biblestudy0215apardo.jpg"/>
          <p:cNvPicPr>
            <a:picLocks noChangeAspect="1" noChangeArrowheads="1"/>
          </p:cNvPicPr>
          <p:nvPr/>
        </p:nvPicPr>
        <p:blipFill>
          <a:blip r:embed="rId2" cstate="print"/>
          <a:srcRect/>
          <a:stretch>
            <a:fillRect/>
          </a:stretch>
        </p:blipFill>
        <p:spPr bwMode="auto">
          <a:xfrm>
            <a:off x="0" y="2852936"/>
            <a:ext cx="4572000" cy="4005064"/>
          </a:xfrm>
          <a:prstGeom prst="rect">
            <a:avLst/>
          </a:prstGeom>
          <a:noFill/>
        </p:spPr>
      </p:pic>
      <p:sp>
        <p:nvSpPr>
          <p:cNvPr id="6147" name="Rectangle 3"/>
          <p:cNvSpPr>
            <a:spLocks noChangeArrowheads="1"/>
          </p:cNvSpPr>
          <p:nvPr/>
        </p:nvSpPr>
        <p:spPr bwMode="auto">
          <a:xfrm>
            <a:off x="4572000" y="4869160"/>
            <a:ext cx="4572000"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285750" algn="l"/>
              </a:tabLst>
            </a:pPr>
            <a:r>
              <a:rPr kumimoji="0" lang="es-MX" b="1" i="0" u="none" strike="noStrike" cap="none" normalizeH="0" baseline="0" dirty="0">
                <a:ln>
                  <a:noFill/>
                </a:ln>
                <a:solidFill>
                  <a:schemeClr val="tx1"/>
                </a:solidFill>
                <a:effectLst/>
                <a:ea typeface="Times New Roman" pitchFamily="18" charset="0"/>
                <a:cs typeface="Arial" pitchFamily="34" charset="0"/>
              </a:rPr>
              <a:t>¿Cuantos de nosotros tenemos esta actitud de llevar a algún enfermo espiritual a Jesús?. Invitarles a las reuniones de la iglesia, darles un folleto, hablarle de Jesús.</a:t>
            </a:r>
            <a:endParaRPr kumimoji="0" lang="es-MX" b="1" i="0" u="none" strike="noStrike" cap="none" normalizeH="0" baseline="0" dirty="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amond(in)">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diamond(in)">
                                      <p:cBhvr>
                                        <p:cTn id="2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8520" y="0"/>
            <a:ext cx="9252520" cy="1684784"/>
          </a:xfrm>
        </p:spPr>
        <p:style>
          <a:lnRef idx="2">
            <a:schemeClr val="accent3">
              <a:shade val="50000"/>
            </a:schemeClr>
          </a:lnRef>
          <a:fillRef idx="1">
            <a:schemeClr val="accent3"/>
          </a:fillRef>
          <a:effectRef idx="0">
            <a:schemeClr val="accent3"/>
          </a:effectRef>
          <a:fontRef idx="minor">
            <a:schemeClr val="lt1"/>
          </a:fontRef>
        </p:style>
        <p:txBody>
          <a:bodyPr/>
          <a:lstStyle/>
          <a:p>
            <a:pPr lvl="0"/>
            <a:r>
              <a:rPr lang="es-MX" b="1" u="sng" dirty="0"/>
              <a:t>“COMO NO PUDIERON ACERCARSE POR CAUSA DE LA MULTITUD”. </a:t>
            </a:r>
            <a:r>
              <a:rPr lang="es-MX" b="1" dirty="0"/>
              <a:t>Marcos.2:4.</a:t>
            </a:r>
            <a:r>
              <a:rPr lang="es-MX" dirty="0"/>
              <a:t> </a:t>
            </a:r>
            <a:r>
              <a:rPr lang="es-MX" b="1" dirty="0"/>
              <a:t>Aquí esta el obstáculo, la multitud.</a:t>
            </a:r>
            <a:endParaRPr lang="es-NI" b="1" dirty="0"/>
          </a:p>
          <a:p>
            <a:endParaRPr lang="es-NI" dirty="0"/>
          </a:p>
        </p:txBody>
      </p:sp>
      <p:sp>
        <p:nvSpPr>
          <p:cNvPr id="4" name="3 Rectángulo"/>
          <p:cNvSpPr/>
          <p:nvPr/>
        </p:nvSpPr>
        <p:spPr>
          <a:xfrm>
            <a:off x="0" y="2060848"/>
            <a:ext cx="4716016" cy="12003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NI" b="1" dirty="0"/>
              <a:t>Y como no podían acercarse a él a causa de la multitud, descubrieron el techo de donde estaba, y haciendo una abertura, bajaron el lecho en que yacía el paralítico.</a:t>
            </a:r>
          </a:p>
        </p:txBody>
      </p:sp>
      <p:sp>
        <p:nvSpPr>
          <p:cNvPr id="21505" name="Rectangle 1"/>
          <p:cNvSpPr>
            <a:spLocks noChangeArrowheads="1"/>
          </p:cNvSpPr>
          <p:nvPr/>
        </p:nvSpPr>
        <p:spPr bwMode="auto">
          <a:xfrm>
            <a:off x="0" y="3654896"/>
            <a:ext cx="4716016" cy="707886"/>
          </a:xfrm>
          <a:prstGeom prst="rect">
            <a:avLst/>
          </a:prstGeom>
          <a:solidFill>
            <a:srgbClr val="FFFF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285750" algn="l"/>
              </a:tabLst>
            </a:pPr>
            <a:r>
              <a:rPr kumimoji="0" lang="es-MX" sz="2000" b="1" i="0" u="none" strike="noStrike" cap="none" normalizeH="0" baseline="0" dirty="0">
                <a:ln>
                  <a:noFill/>
                </a:ln>
                <a:solidFill>
                  <a:schemeClr val="tx1"/>
                </a:solidFill>
                <a:effectLst/>
                <a:ea typeface="Times New Roman" pitchFamily="18" charset="0"/>
                <a:cs typeface="Arial" pitchFamily="34" charset="0"/>
              </a:rPr>
              <a:t>Pongámonos a pensar que hubiéramos hecho nosotros si hubiéramos estado allí.</a:t>
            </a:r>
            <a:endParaRPr kumimoji="0" lang="es-MX" sz="2000" b="1" i="0" u="none" strike="noStrike" cap="none" normalizeH="0" baseline="0" dirty="0">
              <a:ln>
                <a:noFill/>
              </a:ln>
              <a:solidFill>
                <a:schemeClr val="tx1"/>
              </a:solidFill>
              <a:effectLst/>
              <a:cs typeface="Arial" pitchFamily="34" charset="0"/>
            </a:endParaRPr>
          </a:p>
        </p:txBody>
      </p:sp>
      <p:sp>
        <p:nvSpPr>
          <p:cNvPr id="21506" name="Rectangle 2"/>
          <p:cNvSpPr>
            <a:spLocks noChangeArrowheads="1"/>
          </p:cNvSpPr>
          <p:nvPr/>
        </p:nvSpPr>
        <p:spPr bwMode="auto">
          <a:xfrm>
            <a:off x="0" y="4653136"/>
            <a:ext cx="4716016" cy="1015663"/>
          </a:xfrm>
          <a:prstGeom prst="rect">
            <a:avLst/>
          </a:prstGeom>
          <a:solidFill>
            <a:srgbClr val="7030A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342900" algn="l"/>
              </a:tabLst>
            </a:pPr>
            <a:r>
              <a:rPr kumimoji="0" lang="es-MX" sz="2000" b="1" i="0" u="none" strike="noStrike" cap="none" normalizeH="0" baseline="0" dirty="0">
                <a:ln>
                  <a:noFill/>
                </a:ln>
                <a:solidFill>
                  <a:schemeClr val="bg1"/>
                </a:solidFill>
                <a:effectLst/>
                <a:ea typeface="Times New Roman" pitchFamily="18" charset="0"/>
                <a:cs typeface="Arial" pitchFamily="34" charset="0"/>
              </a:rPr>
              <a:t>Posiblemente le hubiéramos dicho al paralítico, lo intentamos, pero no podemos llegar hasta allí.</a:t>
            </a:r>
            <a:endParaRPr kumimoji="0" lang="es-MX" sz="2000" b="1" i="0" u="none" strike="noStrike" cap="none" normalizeH="0" baseline="0" dirty="0">
              <a:ln>
                <a:noFill/>
              </a:ln>
              <a:solidFill>
                <a:schemeClr val="bg1"/>
              </a:solidFill>
              <a:effectLst/>
              <a:cs typeface="Arial" pitchFamily="34" charset="0"/>
            </a:endParaRPr>
          </a:p>
        </p:txBody>
      </p:sp>
      <p:sp>
        <p:nvSpPr>
          <p:cNvPr id="21507" name="Rectangle 3"/>
          <p:cNvSpPr>
            <a:spLocks noChangeArrowheads="1"/>
          </p:cNvSpPr>
          <p:nvPr/>
        </p:nvSpPr>
        <p:spPr bwMode="auto">
          <a:xfrm>
            <a:off x="0" y="6103168"/>
            <a:ext cx="4716016"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342900" algn="l"/>
              </a:tabLst>
            </a:pPr>
            <a:r>
              <a:rPr kumimoji="0" lang="es-MX" sz="2000" b="1" i="0" u="none" strike="noStrike" cap="none" normalizeH="0" baseline="0" dirty="0">
                <a:ln>
                  <a:noFill/>
                </a:ln>
                <a:solidFill>
                  <a:schemeClr val="tx1"/>
                </a:solidFill>
                <a:effectLst/>
                <a:ea typeface="Times New Roman" pitchFamily="18" charset="0"/>
                <a:cs typeface="Arial" pitchFamily="34" charset="0"/>
              </a:rPr>
              <a:t>O esperemos hasta que la gente se valla.</a:t>
            </a:r>
            <a:endParaRPr kumimoji="0" lang="es-MX" sz="2000" b="1" i="0" u="none" strike="noStrike" cap="none" normalizeH="0" baseline="0" dirty="0">
              <a:ln>
                <a:noFill/>
              </a:ln>
              <a:solidFill>
                <a:schemeClr val="tx1"/>
              </a:solidFill>
              <a:effectLst/>
              <a:cs typeface="Arial" pitchFamily="34" charset="0"/>
            </a:endParaRPr>
          </a:p>
        </p:txBody>
      </p:sp>
      <p:pic>
        <p:nvPicPr>
          <p:cNvPr id="21509" name="Picture 5" descr="C:\Users\MARIO MORENO\Desktop\Señales\El Paralitico\Acolheitagrandemesmomasostrabalhadoressopoucos.jpg"/>
          <p:cNvPicPr>
            <a:picLocks noChangeAspect="1" noChangeArrowheads="1"/>
          </p:cNvPicPr>
          <p:nvPr/>
        </p:nvPicPr>
        <p:blipFill>
          <a:blip r:embed="rId2" cstate="print"/>
          <a:srcRect/>
          <a:stretch>
            <a:fillRect/>
          </a:stretch>
        </p:blipFill>
        <p:spPr bwMode="auto">
          <a:xfrm>
            <a:off x="4716016" y="1684784"/>
            <a:ext cx="4427984" cy="5173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509"/>
                                        </p:tgtEl>
                                        <p:attrNameLst>
                                          <p:attrName>style.visibility</p:attrName>
                                        </p:attrNameLst>
                                      </p:cBhvr>
                                      <p:to>
                                        <p:strVal val="visible"/>
                                      </p:to>
                                    </p:set>
                                    <p:animEffect transition="in" filter="diamond(in)">
                                      <p:cBhvr>
                                        <p:cTn id="22" dur="2000"/>
                                        <p:tgtEl>
                                          <p:spTgt spid="2150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1505"/>
                                        </p:tgtEl>
                                        <p:attrNameLst>
                                          <p:attrName>style.visibility</p:attrName>
                                        </p:attrNameLst>
                                      </p:cBhvr>
                                      <p:to>
                                        <p:strVal val="visible"/>
                                      </p:to>
                                    </p:set>
                                    <p:animEffect transition="in" filter="diamond(in)">
                                      <p:cBhvr>
                                        <p:cTn id="27" dur="2000"/>
                                        <p:tgtEl>
                                          <p:spTgt spid="2150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1506"/>
                                        </p:tgtEl>
                                        <p:attrNameLst>
                                          <p:attrName>style.visibility</p:attrName>
                                        </p:attrNameLst>
                                      </p:cBhvr>
                                      <p:to>
                                        <p:strVal val="visible"/>
                                      </p:to>
                                    </p:set>
                                    <p:animEffect transition="in" filter="diamond(in)">
                                      <p:cBhvr>
                                        <p:cTn id="32" dur="2000"/>
                                        <p:tgtEl>
                                          <p:spTgt spid="2150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1507"/>
                                        </p:tgtEl>
                                        <p:attrNameLst>
                                          <p:attrName>style.visibility</p:attrName>
                                        </p:attrNameLst>
                                      </p:cBhvr>
                                      <p:to>
                                        <p:strVal val="visible"/>
                                      </p:to>
                                    </p:set>
                                    <p:animEffect transition="in" filter="diamond(in)">
                                      <p:cBhvr>
                                        <p:cTn id="3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21505" grpId="0" animBg="1"/>
      <p:bldP spid="21506" grpId="0" animBg="1"/>
      <p:bldP spid="2150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2238</Words>
  <Application>Microsoft Office PowerPoint</Application>
  <PresentationFormat>Presentación en pantalla (4:3)</PresentationFormat>
  <Paragraphs>115</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Tema de Office</vt:lpstr>
      <vt:lpstr> LA CURACIÓN DEL PARALÍTICO. MARCOS.2:1-12. </vt:lpstr>
      <vt:lpstr>CUATRO AMIGOS Y UN PARALÍTICO. MARCOS.2:1-4.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JESÚS Y ÉL PARALÍTICO.  MARCOS.2:5-12.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CURACIÓN DEL PARALÍTICO. TEXTO: MARCOS.2:1-12.</dc:title>
  <dc:creator>MARIO MORENO</dc:creator>
  <cp:lastModifiedBy>Word Group</cp:lastModifiedBy>
  <cp:revision>21</cp:revision>
  <dcterms:created xsi:type="dcterms:W3CDTF">2016-01-04T18:38:14Z</dcterms:created>
  <dcterms:modified xsi:type="dcterms:W3CDTF">2022-12-01T18:00:56Z</dcterms:modified>
</cp:coreProperties>
</file>