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</p:sldMasterIdLst>
  <p:handoutMasterIdLst>
    <p:handoutMasterId r:id="rId20"/>
  </p:handoutMasterIdLst>
  <p:sldIdLst>
    <p:sldId id="256" r:id="rId5"/>
    <p:sldId id="258" r:id="rId6"/>
    <p:sldId id="259" r:id="rId7"/>
    <p:sldId id="269" r:id="rId8"/>
    <p:sldId id="270" r:id="rId9"/>
    <p:sldId id="273" r:id="rId10"/>
    <p:sldId id="265" r:id="rId11"/>
    <p:sldId id="271" r:id="rId12"/>
    <p:sldId id="272" r:id="rId13"/>
    <p:sldId id="261" r:id="rId14"/>
    <p:sldId id="262" r:id="rId15"/>
    <p:sldId id="263" r:id="rId16"/>
    <p:sldId id="264" r:id="rId17"/>
    <p:sldId id="266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FD3D38-090B-46B5-AD15-9DF008FBA17C}" type="datetimeFigureOut">
              <a:rPr lang="es-MX" smtClean="0"/>
              <a:t>17/11/2011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67674-C7A9-4321-AA45-5D0D13E5A75C}" type="slidenum">
              <a:rPr lang="es-MX" smtClean="0"/>
              <a:t>‹#›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2B2DF5A-5815-44CC-B1A5-8F0B1B7E1CEC}" type="datetimeFigureOut">
              <a:rPr lang="en-US" smtClean="0"/>
              <a:pPr/>
              <a:t>11/17/2011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5E84B80B-06BC-45F6-8587-31241A13BDB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13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http://www.gardenlife.com/store/imageuploads/BlackBeauty04050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000000">
              <a:shade val="95000"/>
            </a:srgbClr>
          </a:solidFill>
          <a:ln w="444500" cap="sq">
            <a:solidFill>
              <a:srgbClr val="000000"/>
            </a:solidFill>
            <a:miter lim="800000"/>
          </a:ln>
          <a:effectLst>
            <a:outerShdw blurRad="254000" dist="190500" dir="2700000" sy="90000" algn="bl" rotWithShape="0">
              <a:srgbClr val="000000">
                <a:alpha val="40000"/>
              </a:srgbClr>
            </a:outerShdw>
          </a:effec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1676400"/>
            <a:ext cx="8229600" cy="3230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 </a:t>
            </a:r>
            <a:r>
              <a:rPr kumimoji="0" lang="en-US" sz="7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Hermosura</a:t>
            </a:r>
            <a:r>
              <a:rPr kumimoji="0" lang="en-US" sz="7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de la </a:t>
            </a:r>
            <a:r>
              <a:rPr kumimoji="0" lang="en-US" sz="7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Mujer</a:t>
            </a:r>
            <a:r>
              <a:rPr kumimoji="0" lang="en-US" sz="7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Cristiana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por</a:t>
            </a:r>
            <a:r>
              <a:rPr kumimoji="0" lang="en-US" sz="45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Lucy </a:t>
            </a:r>
            <a:r>
              <a:rPr kumimoji="0" lang="en-US" sz="45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Alvarenga</a:t>
            </a:r>
            <a:endParaRPr kumimoji="0" lang="en-US" sz="45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95600" y="228600"/>
            <a:ext cx="6019800" cy="3733800"/>
          </a:xfrm>
        </p:spPr>
        <p:txBody>
          <a:bodyPr>
            <a:normAutofit fontScale="92500" lnSpcReduction="20000"/>
          </a:bodyPr>
          <a:lstStyle/>
          <a:p>
            <a:pPr lvl="0" algn="ctr">
              <a:buNone/>
            </a:pPr>
            <a:r>
              <a:rPr lang="es-MX" sz="5000" b="1" dirty="0" smtClean="0">
                <a:solidFill>
                  <a:srgbClr val="7030A0"/>
                </a:solidFill>
              </a:rPr>
              <a:t>III.</a:t>
            </a:r>
          </a:p>
          <a:p>
            <a:pPr lvl="0" algn="ctr">
              <a:buNone/>
            </a:pPr>
            <a:r>
              <a:rPr lang="es-MX" sz="5000" b="1" dirty="0" smtClean="0">
                <a:solidFill>
                  <a:srgbClr val="7030A0"/>
                </a:solidFill>
              </a:rPr>
              <a:t>La </a:t>
            </a:r>
            <a:r>
              <a:rPr lang="es-MX" sz="5000" b="1" dirty="0">
                <a:solidFill>
                  <a:srgbClr val="7030A0"/>
                </a:solidFill>
              </a:rPr>
              <a:t>Hermosura de la Mujer Cristiana se Observa en Su Envolvimiento en la Obra del Señor.</a:t>
            </a:r>
            <a:endParaRPr lang="en-US" sz="5000" dirty="0">
              <a:solidFill>
                <a:srgbClr val="7030A0"/>
              </a:solidFill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4098" name="Picture 2" descr="http://www.lancasterunited.org/files/LancasterUMC/0511-0812-2314-5212_Woman_Working_in_a_Homeless_Shelter_Soup_Kitchen_clipart_image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5250" y="76200"/>
            <a:ext cx="2876550" cy="2676525"/>
          </a:xfrm>
          <a:prstGeom prst="rect">
            <a:avLst/>
          </a:prstGeom>
          <a:noFill/>
        </p:spPr>
      </p:pic>
      <p:pic>
        <p:nvPicPr>
          <p:cNvPr id="4100" name="Picture 4" descr="http://www.lancasterunited.org/files/LancasterUMC/Bishop%20in%20food%20line%2011-09%20s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3048000"/>
            <a:ext cx="2381250" cy="1781176"/>
          </a:xfrm>
          <a:prstGeom prst="rect">
            <a:avLst/>
          </a:prstGeom>
          <a:noFill/>
        </p:spPr>
      </p:pic>
      <p:pic>
        <p:nvPicPr>
          <p:cNvPr id="4102" name="Picture 6" descr="http://www.visualphotos.com/photo/2x3093034/woman_teaching_children_178679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71800" y="3886200"/>
            <a:ext cx="48768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err="1">
                <a:solidFill>
                  <a:srgbClr val="C00000"/>
                </a:solidFill>
              </a:rPr>
              <a:t>Á</a:t>
            </a:r>
            <a:r>
              <a:rPr lang="en-US" b="1" dirty="0" err="1" smtClean="0">
                <a:solidFill>
                  <a:srgbClr val="C00000"/>
                </a:solidFill>
              </a:rPr>
              <a:t>reas</a:t>
            </a:r>
            <a:r>
              <a:rPr lang="en-US" b="1" dirty="0" smtClean="0">
                <a:solidFill>
                  <a:srgbClr val="C00000"/>
                </a:solidFill>
              </a:rPr>
              <a:t> de </a:t>
            </a:r>
            <a:r>
              <a:rPr lang="en-US" b="1" dirty="0" err="1" smtClean="0">
                <a:solidFill>
                  <a:srgbClr val="C00000"/>
                </a:solidFill>
              </a:rPr>
              <a:t>trabajo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donde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podemos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conocer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nuestra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hermosura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/>
          </a:bodyPr>
          <a:lstStyle/>
          <a:p>
            <a:pPr lvl="1"/>
            <a:r>
              <a:rPr lang="es-MX" sz="3000" b="1" dirty="0"/>
              <a:t>Impartiendo clases</a:t>
            </a:r>
            <a:r>
              <a:rPr lang="es-MX" sz="3000" dirty="0"/>
              <a:t> a nuestros niños los domingos y los miércoles.</a:t>
            </a:r>
            <a:endParaRPr lang="en-US" sz="3000" dirty="0"/>
          </a:p>
          <a:p>
            <a:pPr lvl="1"/>
            <a:r>
              <a:rPr lang="es-MX" sz="3000" b="1" dirty="0"/>
              <a:t>Educando a nuestros propios hijos</a:t>
            </a:r>
            <a:r>
              <a:rPr lang="es-MX" sz="3000" dirty="0"/>
              <a:t> en el conocimiento de la Palabra de Dios (Deuteronomio 6:4-6; Proverbios 22:6; Efesios 6:4).</a:t>
            </a:r>
            <a:endParaRPr lang="en-US" sz="3000" dirty="0"/>
          </a:p>
          <a:p>
            <a:pPr lvl="1"/>
            <a:r>
              <a:rPr lang="es-MX" sz="3000" b="1" dirty="0"/>
              <a:t>Instruyendo a las jovencitas</a:t>
            </a:r>
            <a:r>
              <a:rPr lang="es-MX" sz="3000" dirty="0"/>
              <a:t> en la Palabra de Dios para que sean un buen ejemplo (Tito 2:3-5).</a:t>
            </a:r>
            <a:endParaRPr lang="en-US" sz="3000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76800"/>
          </a:xfrm>
        </p:spPr>
        <p:txBody>
          <a:bodyPr>
            <a:normAutofit lnSpcReduction="10000"/>
          </a:bodyPr>
          <a:lstStyle/>
          <a:p>
            <a:pPr lvl="1"/>
            <a:r>
              <a:rPr lang="es-MX" sz="3500" b="1" dirty="0" smtClean="0"/>
              <a:t>Ayudando en las actividades</a:t>
            </a:r>
            <a:r>
              <a:rPr lang="es-MX" sz="3500" dirty="0" smtClean="0"/>
              <a:t>, tales como: campañas </a:t>
            </a:r>
            <a:r>
              <a:rPr lang="es-MX" sz="3500" dirty="0" err="1" smtClean="0"/>
              <a:t>evangelísticas</a:t>
            </a:r>
            <a:r>
              <a:rPr lang="es-MX" sz="3500" dirty="0" smtClean="0"/>
              <a:t>, tocadas de puerta, y muchas actividades en las cuales se pueden preparar alimentos, decorar, doblar invitaciones, y mucho más.</a:t>
            </a:r>
            <a:endParaRPr lang="en-US" sz="3500" dirty="0" smtClean="0"/>
          </a:p>
          <a:p>
            <a:pPr lvl="1"/>
            <a:r>
              <a:rPr lang="es-MX" sz="3500" b="1" dirty="0" smtClean="0"/>
              <a:t>Podemos invitar gente a los servicios</a:t>
            </a:r>
            <a:r>
              <a:rPr lang="es-MX" sz="3500" dirty="0" smtClean="0"/>
              <a:t> de adoración, conseguir estudios para el predicador, etc.</a:t>
            </a:r>
            <a:endParaRPr lang="en-US" sz="3500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Areas de </a:t>
            </a:r>
            <a:r>
              <a:rPr lang="en-US" b="1" dirty="0" err="1" smtClean="0">
                <a:solidFill>
                  <a:srgbClr val="C00000"/>
                </a:solidFill>
              </a:rPr>
              <a:t>trabajo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donde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podemos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dar</a:t>
            </a:r>
            <a:r>
              <a:rPr lang="en-US" b="1" dirty="0" smtClean="0">
                <a:solidFill>
                  <a:srgbClr val="C00000"/>
                </a:solidFill>
              </a:rPr>
              <a:t> a </a:t>
            </a:r>
            <a:r>
              <a:rPr lang="en-US" b="1" dirty="0" err="1" smtClean="0">
                <a:solidFill>
                  <a:srgbClr val="C00000"/>
                </a:solidFill>
              </a:rPr>
              <a:t>conocer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nuestra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hermosura</a:t>
            </a:r>
            <a:endParaRPr lang="en-US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rgbClr val="FFFF00"/>
                </a:solidFill>
              </a:rPr>
              <a:t>Mujeres</a:t>
            </a:r>
            <a:r>
              <a:rPr lang="en-US" b="1" dirty="0" smtClean="0">
                <a:solidFill>
                  <a:srgbClr val="FFFF00"/>
                </a:solidFill>
              </a:rPr>
              <a:t> en la </a:t>
            </a:r>
            <a:r>
              <a:rPr lang="en-US" b="1" dirty="0" err="1" smtClean="0">
                <a:solidFill>
                  <a:srgbClr val="FFFF00"/>
                </a:solidFill>
              </a:rPr>
              <a:t>Biblia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que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Mostraron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su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Hermosura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s-MX" dirty="0"/>
              <a:t>María Magdalena, María la madre de Jacobo y de José, y la madre de los hijos de </a:t>
            </a:r>
            <a:r>
              <a:rPr lang="es-MX" dirty="0" err="1"/>
              <a:t>Zebedeo</a:t>
            </a:r>
            <a:r>
              <a:rPr lang="es-MX" dirty="0"/>
              <a:t> (Mateo 27:55-56). </a:t>
            </a:r>
            <a:r>
              <a:rPr lang="es-MX" b="1" dirty="0">
                <a:solidFill>
                  <a:srgbClr val="C00000"/>
                </a:solidFill>
              </a:rPr>
              <a:t>Dice el pasaje que estas mujeres servían a Jesús.</a:t>
            </a:r>
            <a:endParaRPr lang="en-US" sz="2400" b="1" dirty="0">
              <a:solidFill>
                <a:srgbClr val="C00000"/>
              </a:solidFill>
            </a:endParaRPr>
          </a:p>
          <a:p>
            <a:pPr lvl="1"/>
            <a:r>
              <a:rPr lang="es-MX" dirty="0"/>
              <a:t>La suegra de Pedro </a:t>
            </a:r>
            <a:r>
              <a:rPr lang="es-MX" b="1" u="sng" dirty="0">
                <a:solidFill>
                  <a:srgbClr val="C00000"/>
                </a:solidFill>
              </a:rPr>
              <a:t>servía a Jesús y los apóstoles </a:t>
            </a:r>
            <a:r>
              <a:rPr lang="es-MX" dirty="0"/>
              <a:t>(Marcos 1:29-31).</a:t>
            </a:r>
            <a:endParaRPr lang="en-US" sz="2400" dirty="0"/>
          </a:p>
          <a:p>
            <a:pPr lvl="1"/>
            <a:r>
              <a:rPr lang="es-MX" dirty="0" err="1"/>
              <a:t>Evodia</a:t>
            </a:r>
            <a:r>
              <a:rPr lang="es-MX" dirty="0"/>
              <a:t> y </a:t>
            </a:r>
            <a:r>
              <a:rPr lang="es-MX" dirty="0" err="1"/>
              <a:t>Síntique</a:t>
            </a:r>
            <a:r>
              <a:rPr lang="es-MX" dirty="0"/>
              <a:t> </a:t>
            </a:r>
            <a:r>
              <a:rPr lang="es-MX" b="1" u="sng" dirty="0">
                <a:solidFill>
                  <a:srgbClr val="C00000"/>
                </a:solidFill>
              </a:rPr>
              <a:t>ayudaban a Pablo en el evangelio </a:t>
            </a:r>
            <a:r>
              <a:rPr lang="es-MX" dirty="0"/>
              <a:t>(Filipenses 4:2-3).</a:t>
            </a:r>
            <a:endParaRPr lang="en-US" sz="2400" dirty="0"/>
          </a:p>
          <a:p>
            <a:pPr lvl="1"/>
            <a:r>
              <a:rPr lang="es-MX" dirty="0"/>
              <a:t>Febe </a:t>
            </a:r>
            <a:r>
              <a:rPr lang="es-MX" b="1" u="sng" dirty="0">
                <a:solidFill>
                  <a:srgbClr val="C00000"/>
                </a:solidFill>
              </a:rPr>
              <a:t>fue una mujer que servía en la Iglesia </a:t>
            </a:r>
            <a:r>
              <a:rPr lang="es-MX" dirty="0"/>
              <a:t>(Romanos 16:1-2).</a:t>
            </a:r>
            <a:endParaRPr lang="en-US" sz="2400" dirty="0"/>
          </a:p>
          <a:p>
            <a:pPr lvl="1"/>
            <a:r>
              <a:rPr lang="es-MX" dirty="0"/>
              <a:t>Romanos 16:3-15 menciona varias mujeres que se mantenían activas en la obra del Señor.</a:t>
            </a:r>
            <a:endParaRPr lang="en-US" sz="24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23554" name="Picture 2" descr="E:\Biblioteca Electrónica Regresando a la Biblia (edicion completa)\Compilación de Imagenes para PowerPoint\Imagenes para PowerPoint\biblia 8.jpg"/>
          <p:cNvPicPr>
            <a:picLocks noChangeAspect="1" noChangeArrowheads="1"/>
          </p:cNvPicPr>
          <p:nvPr/>
        </p:nvPicPr>
        <p:blipFill>
          <a:blip r:embed="rId2" cstate="print">
            <a:lum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228600" y="1219200"/>
            <a:ext cx="8458200" cy="556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Conclusion: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¿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Estamos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Mostrando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Nuestra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Hermosura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en la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Iglesia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del </a:t>
            </a:r>
            <a:r>
              <a:rPr kumimoji="0" lang="en-US" sz="6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Señor</a:t>
            </a:r>
            <a:r>
              <a:rPr kumimoji="0" lang="en-US" sz="6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Resumen de la lección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b="1" dirty="0" smtClean="0"/>
              <a:t>¿Estamos mostrando nuestra belleza por medio del estudio de la Biblia?</a:t>
            </a:r>
          </a:p>
          <a:p>
            <a:endParaRPr lang="es-MX" b="1" dirty="0" smtClean="0"/>
          </a:p>
          <a:p>
            <a:r>
              <a:rPr lang="es-MX" b="1" dirty="0" smtClean="0"/>
              <a:t>¿Estamos mostrando nuestra belleza por medio de nuestro buen ejemplo?</a:t>
            </a:r>
          </a:p>
          <a:p>
            <a:endParaRPr lang="es-MX" b="1" dirty="0" smtClean="0"/>
          </a:p>
          <a:p>
            <a:r>
              <a:rPr lang="es-MX" b="1" dirty="0" smtClean="0"/>
              <a:t>¿Estamos mostrando nuestra belleza por medio de nuestro envolvimiento en la obra de Dios?</a:t>
            </a:r>
            <a:endParaRPr lang="es-MX" b="1" dirty="0"/>
          </a:p>
        </p:txBody>
      </p:sp>
    </p:spTree>
  </p:cSld>
  <p:clrMapOvr>
    <a:masterClrMapping/>
  </p:clrMapOvr>
  <p:transition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600200"/>
            <a:ext cx="6705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5000" dirty="0" err="1" smtClean="0"/>
              <a:t>Observemos</a:t>
            </a:r>
            <a:r>
              <a:rPr lang="en-US" sz="5000" dirty="0" smtClean="0"/>
              <a:t> </a:t>
            </a:r>
            <a:r>
              <a:rPr lang="en-US" sz="5000" dirty="0" err="1" smtClean="0"/>
              <a:t>algunas</a:t>
            </a:r>
            <a:r>
              <a:rPr lang="en-US" sz="5000" dirty="0" smtClean="0"/>
              <a:t> </a:t>
            </a:r>
            <a:r>
              <a:rPr lang="en-US" sz="5000" dirty="0" err="1" smtClean="0"/>
              <a:t>maneras</a:t>
            </a:r>
            <a:r>
              <a:rPr lang="en-US" sz="5000" dirty="0" smtClean="0"/>
              <a:t> de </a:t>
            </a:r>
            <a:r>
              <a:rPr lang="en-US" sz="5000" dirty="0" err="1" smtClean="0"/>
              <a:t>cómo</a:t>
            </a:r>
            <a:r>
              <a:rPr lang="en-US" sz="5000" dirty="0" smtClean="0"/>
              <a:t> se </a:t>
            </a:r>
            <a:r>
              <a:rPr lang="en-US" sz="5000" dirty="0" err="1" smtClean="0"/>
              <a:t>puede</a:t>
            </a:r>
            <a:r>
              <a:rPr lang="en-US" sz="5000" dirty="0" smtClean="0"/>
              <a:t> </a:t>
            </a:r>
            <a:r>
              <a:rPr lang="en-US" sz="5000" dirty="0" err="1" smtClean="0"/>
              <a:t>observar</a:t>
            </a:r>
            <a:r>
              <a:rPr lang="en-US" sz="5000" dirty="0" smtClean="0"/>
              <a:t> la </a:t>
            </a:r>
            <a:r>
              <a:rPr lang="en-US" sz="5000" dirty="0" err="1" smtClean="0"/>
              <a:t>hermosura</a:t>
            </a:r>
            <a:r>
              <a:rPr lang="en-US" sz="5000" dirty="0" smtClean="0"/>
              <a:t> de la </a:t>
            </a:r>
            <a:r>
              <a:rPr lang="en-US" sz="5000" dirty="0" err="1" smtClean="0"/>
              <a:t>mujer</a:t>
            </a:r>
            <a:r>
              <a:rPr lang="en-US" sz="5000" dirty="0" smtClean="0"/>
              <a:t> </a:t>
            </a:r>
            <a:r>
              <a:rPr lang="en-US" sz="5000" dirty="0" err="1" smtClean="0"/>
              <a:t>cristiana</a:t>
            </a:r>
            <a:endParaRPr lang="en-US" sz="5000" dirty="0"/>
          </a:p>
        </p:txBody>
      </p:sp>
      <p:pic>
        <p:nvPicPr>
          <p:cNvPr id="7170" name="Picture 2" descr="http://1.bp.blogspot.com/_5gu_JAZe8fs/S-9PXjF5eQI/AAAAAAAAACU/uD-ZP7Bxh0c/s320/20090109132231-mujer-lup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2028825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685800"/>
            <a:ext cx="6019800" cy="4906963"/>
          </a:xfrm>
        </p:spPr>
        <p:txBody>
          <a:bodyPr>
            <a:normAutofit fontScale="92500" lnSpcReduction="10000"/>
          </a:bodyPr>
          <a:lstStyle/>
          <a:p>
            <a:pPr lvl="0" algn="ctr">
              <a:buNone/>
            </a:pPr>
            <a:r>
              <a:rPr lang="es-MX" sz="6000" b="1" dirty="0" smtClean="0"/>
              <a:t>I.</a:t>
            </a:r>
          </a:p>
          <a:p>
            <a:pPr lvl="0" algn="ctr">
              <a:buNone/>
            </a:pPr>
            <a:r>
              <a:rPr lang="es-MX" sz="6000" b="1" dirty="0" smtClean="0"/>
              <a:t>La </a:t>
            </a:r>
            <a:r>
              <a:rPr lang="es-MX" sz="6000" b="1" dirty="0"/>
              <a:t>Hermosura de la Mujer Cristiana se Observa en Su Vida de Estudio de la Palabra.</a:t>
            </a:r>
            <a:endParaRPr lang="en-US" sz="6000" dirty="0"/>
          </a:p>
          <a:p>
            <a:pPr>
              <a:buNone/>
            </a:pPr>
            <a:endParaRPr lang="en-US" dirty="0"/>
          </a:p>
        </p:txBody>
      </p:sp>
      <p:pic>
        <p:nvPicPr>
          <p:cNvPr id="6146" name="Picture 2" descr="http://idecc.net/i/LeaMejor/files/mujerEstudiando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143000"/>
            <a:ext cx="2590800" cy="3619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Notemos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Por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qué</a:t>
            </a:r>
            <a:r>
              <a:rPr lang="en-US" b="1" dirty="0" smtClean="0">
                <a:solidFill>
                  <a:schemeClr val="bg1"/>
                </a:solidFill>
              </a:rPr>
              <a:t> El </a:t>
            </a:r>
            <a:r>
              <a:rPr lang="en-US" b="1" dirty="0" err="1" smtClean="0">
                <a:solidFill>
                  <a:schemeClr val="bg1"/>
                </a:solidFill>
              </a:rPr>
              <a:t>Estudio</a:t>
            </a:r>
            <a:r>
              <a:rPr lang="en-US" b="1" dirty="0" smtClean="0">
                <a:solidFill>
                  <a:schemeClr val="bg1"/>
                </a:solidFill>
              </a:rPr>
              <a:t> de la </a:t>
            </a:r>
            <a:r>
              <a:rPr lang="en-US" b="1" dirty="0" err="1" smtClean="0">
                <a:solidFill>
                  <a:schemeClr val="bg1"/>
                </a:solidFill>
              </a:rPr>
              <a:t>Biblia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Puede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Ayudar</a:t>
            </a:r>
            <a:r>
              <a:rPr lang="en-US" b="1" dirty="0" smtClean="0">
                <a:solidFill>
                  <a:schemeClr val="bg1"/>
                </a:solidFill>
              </a:rPr>
              <a:t> a </a:t>
            </a:r>
            <a:r>
              <a:rPr lang="en-US" b="1" dirty="0" err="1" smtClean="0">
                <a:solidFill>
                  <a:schemeClr val="bg1"/>
                </a:solidFill>
              </a:rPr>
              <a:t>Nuestra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Belleza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Espiritual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1"/>
            <a:r>
              <a:rPr lang="es-MX" sz="3500" b="1" dirty="0"/>
              <a:t>El estudio de la Palabra nos ayuda a mantenernos sanos (1 Pedro 2:1-2</a:t>
            </a:r>
            <a:r>
              <a:rPr lang="es-MX" sz="3500" b="1" dirty="0" smtClean="0"/>
              <a:t>).</a:t>
            </a:r>
          </a:p>
          <a:p>
            <a:pPr lvl="1"/>
            <a:endParaRPr lang="en-US" sz="3500" b="1" dirty="0"/>
          </a:p>
          <a:p>
            <a:pPr lvl="1"/>
            <a:r>
              <a:rPr lang="es-MX" sz="3500" b="1" dirty="0"/>
              <a:t>El estudio de la Palabra nos ayuda a </a:t>
            </a:r>
            <a:r>
              <a:rPr lang="es-MX" sz="3500" b="1" dirty="0" smtClean="0"/>
              <a:t>mantenernos </a:t>
            </a:r>
            <a:r>
              <a:rPr lang="es-MX" sz="3500" b="1" dirty="0"/>
              <a:t>sin mancha del pecado (Santiago 1:27; Salmo 119:9, 11).</a:t>
            </a:r>
            <a:endParaRPr lang="en-US" sz="3500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06562"/>
          </a:xfrm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Notemos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Por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qué</a:t>
            </a:r>
            <a:r>
              <a:rPr lang="en-US" b="1" dirty="0" smtClean="0">
                <a:solidFill>
                  <a:schemeClr val="bg1"/>
                </a:solidFill>
              </a:rPr>
              <a:t> El </a:t>
            </a:r>
            <a:r>
              <a:rPr lang="en-US" b="1" dirty="0" err="1" smtClean="0">
                <a:solidFill>
                  <a:schemeClr val="bg1"/>
                </a:solidFill>
              </a:rPr>
              <a:t>Estudio</a:t>
            </a:r>
            <a:r>
              <a:rPr lang="en-US" b="1" dirty="0" smtClean="0">
                <a:solidFill>
                  <a:schemeClr val="bg1"/>
                </a:solidFill>
              </a:rPr>
              <a:t> de la </a:t>
            </a:r>
            <a:r>
              <a:rPr lang="en-US" b="1" dirty="0" err="1" smtClean="0">
                <a:solidFill>
                  <a:schemeClr val="bg1"/>
                </a:solidFill>
              </a:rPr>
              <a:t>Biblia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Puede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Ayudar</a:t>
            </a:r>
            <a:r>
              <a:rPr lang="en-US" b="1" dirty="0" smtClean="0">
                <a:solidFill>
                  <a:schemeClr val="bg1"/>
                </a:solidFill>
              </a:rPr>
              <a:t> a </a:t>
            </a:r>
            <a:r>
              <a:rPr lang="en-US" b="1" dirty="0" err="1" smtClean="0">
                <a:solidFill>
                  <a:schemeClr val="bg1"/>
                </a:solidFill>
              </a:rPr>
              <a:t>Nuestra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Belleza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err="1" smtClean="0">
                <a:solidFill>
                  <a:schemeClr val="bg1"/>
                </a:solidFill>
              </a:rPr>
              <a:t>Espiritual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343400"/>
          </a:xfrm>
        </p:spPr>
        <p:txBody>
          <a:bodyPr>
            <a:normAutofit lnSpcReduction="10000"/>
          </a:bodyPr>
          <a:lstStyle/>
          <a:p>
            <a:pPr lvl="1"/>
            <a:r>
              <a:rPr lang="es-MX" sz="3000" b="1" dirty="0"/>
              <a:t>El estudio de la Palabra nos ayuda a crecer espiritualmente (2 Pedro 3:18</a:t>
            </a:r>
            <a:r>
              <a:rPr lang="es-MX" sz="3000" b="1" dirty="0" smtClean="0"/>
              <a:t>).</a:t>
            </a:r>
          </a:p>
          <a:p>
            <a:pPr lvl="1"/>
            <a:endParaRPr lang="en-US" sz="3000" b="1" dirty="0"/>
          </a:p>
          <a:p>
            <a:pPr lvl="1"/>
            <a:r>
              <a:rPr lang="es-MX" sz="3000" b="1" dirty="0"/>
              <a:t>El estudio de la Palabra nos ayuda a no ser mujeres avergonzadas (2 Timoteo 2:15</a:t>
            </a:r>
            <a:r>
              <a:rPr lang="es-MX" sz="3000" b="1" dirty="0" smtClean="0"/>
              <a:t>).</a:t>
            </a:r>
          </a:p>
          <a:p>
            <a:pPr lvl="1"/>
            <a:endParaRPr lang="en-US" sz="3000" b="1" dirty="0"/>
          </a:p>
          <a:p>
            <a:pPr lvl="1"/>
            <a:r>
              <a:rPr lang="es-MX" sz="3000" b="1" dirty="0"/>
              <a:t>Recordemos que para mantenernos hermosas, es necesario ver el espejo de Dios y utilizarlo (Santiago 1:22-25).</a:t>
            </a:r>
            <a:endParaRPr lang="en-US" sz="3000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5000" b="1" dirty="0" smtClean="0"/>
              <a:t>¿</a:t>
            </a:r>
            <a:r>
              <a:rPr lang="en-US" sz="5000" b="1" dirty="0" err="1" smtClean="0"/>
              <a:t>Qué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tanto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estudiamos</a:t>
            </a:r>
            <a:r>
              <a:rPr lang="en-US" sz="5000" b="1" dirty="0" smtClean="0"/>
              <a:t> la </a:t>
            </a:r>
            <a:r>
              <a:rPr lang="en-US" sz="5000" b="1" dirty="0" err="1" smtClean="0"/>
              <a:t>Palabra</a:t>
            </a:r>
            <a:r>
              <a:rPr lang="en-US" sz="5000" b="1" dirty="0" smtClean="0"/>
              <a:t> de Dios </a:t>
            </a:r>
            <a:r>
              <a:rPr lang="en-US" sz="5000" b="1" dirty="0" err="1" smtClean="0"/>
              <a:t>para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lograr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esa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hermosura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que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Él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desea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que</a:t>
            </a:r>
            <a:r>
              <a:rPr lang="en-US" sz="5000" b="1" dirty="0" smtClean="0"/>
              <a:t> </a:t>
            </a:r>
            <a:r>
              <a:rPr lang="en-US" sz="5000" b="1" dirty="0" err="1" smtClean="0"/>
              <a:t>tengamos</a:t>
            </a:r>
            <a:r>
              <a:rPr lang="en-US" sz="5000" b="1" dirty="0" smtClean="0"/>
              <a:t>?</a:t>
            </a:r>
            <a:endParaRPr lang="en-US" sz="5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E:\Biblioteca Electrónica Regresando a la Biblia (edicion completa)\Compilación de Imagenes para PowerPoint\Imagenes para PowerPoint\biblia_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33400"/>
            <a:ext cx="8153400" cy="4602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s-MX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 Hermosura de la Mujer Cristiana se Observa en Su Buen Ejemplo Ante los demás.</a:t>
            </a:r>
            <a:endParaRPr kumimoji="0" lang="en-US" sz="5000" b="0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La </a:t>
            </a:r>
            <a:r>
              <a:rPr lang="en-US" b="1" dirty="0" err="1" smtClean="0">
                <a:solidFill>
                  <a:srgbClr val="C00000"/>
                </a:solidFill>
              </a:rPr>
              <a:t>Biblia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Nos</a:t>
            </a:r>
            <a:r>
              <a:rPr lang="en-US" b="1" dirty="0" smtClean="0">
                <a:solidFill>
                  <a:srgbClr val="C00000"/>
                </a:solidFill>
              </a:rPr>
              <a:t> </a:t>
            </a:r>
            <a:r>
              <a:rPr lang="en-US" b="1" dirty="0" err="1" smtClean="0">
                <a:solidFill>
                  <a:srgbClr val="C00000"/>
                </a:solidFill>
              </a:rPr>
              <a:t>Exhorta</a:t>
            </a:r>
            <a:r>
              <a:rPr lang="en-US" b="1" dirty="0" smtClean="0">
                <a:solidFill>
                  <a:srgbClr val="C00000"/>
                </a:solidFill>
              </a:rPr>
              <a:t> a Ser Buenos </a:t>
            </a:r>
            <a:r>
              <a:rPr lang="en-US" b="1" dirty="0" err="1" smtClean="0">
                <a:solidFill>
                  <a:srgbClr val="C00000"/>
                </a:solidFill>
              </a:rPr>
              <a:t>Ejemplos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5259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s-MX" sz="4500" b="1" dirty="0" smtClean="0"/>
              <a:t>Leamos </a:t>
            </a:r>
            <a:r>
              <a:rPr lang="es-MX" sz="4500" b="1" dirty="0"/>
              <a:t>los siguientes pasajes: Mateo 5:16; 1 Timoteo </a:t>
            </a:r>
            <a:r>
              <a:rPr lang="es-MX" sz="4500" b="1" dirty="0" smtClean="0"/>
              <a:t>4:12</a:t>
            </a:r>
          </a:p>
          <a:p>
            <a:pPr lvl="1"/>
            <a:endParaRPr lang="en-US" sz="4500" b="1" dirty="0"/>
          </a:p>
          <a:p>
            <a:pPr lvl="1"/>
            <a:r>
              <a:rPr lang="es-MX" sz="4500" b="1" dirty="0"/>
              <a:t>La única manera de poder brillar es siendo un  buen ejemplo.</a:t>
            </a:r>
            <a:endParaRPr lang="en-US" sz="4500" b="1" dirty="0"/>
          </a:p>
          <a:p>
            <a:pPr>
              <a:buNone/>
            </a:pPr>
            <a:endParaRPr lang="en-US" dirty="0"/>
          </a:p>
        </p:txBody>
      </p:sp>
      <p:pic>
        <p:nvPicPr>
          <p:cNvPr id="24578" name="Picture 2" descr="E:\Biblioteca Electrónica Regresando a la Biblia (edicion completa)\Compilación de Imagenes para PowerPoint\Imagenes para PowerPoint\LaBibli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0"/>
            <a:ext cx="21336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 cstate="print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FF00"/>
                </a:solidFill>
              </a:rPr>
              <a:t>La </a:t>
            </a:r>
            <a:r>
              <a:rPr lang="en-US" b="1" dirty="0" err="1" smtClean="0">
                <a:solidFill>
                  <a:srgbClr val="FFFF00"/>
                </a:solidFill>
              </a:rPr>
              <a:t>Hermosura</a:t>
            </a:r>
            <a:r>
              <a:rPr lang="en-US" b="1" dirty="0" smtClean="0">
                <a:solidFill>
                  <a:srgbClr val="FFFF00"/>
                </a:solidFill>
              </a:rPr>
              <a:t> en el </a:t>
            </a:r>
            <a:r>
              <a:rPr lang="en-US" b="1" dirty="0" err="1" smtClean="0">
                <a:solidFill>
                  <a:srgbClr val="FFFF00"/>
                </a:solidFill>
              </a:rPr>
              <a:t>Buen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Ejemplo</a:t>
            </a:r>
            <a:r>
              <a:rPr lang="en-US" b="1" dirty="0" smtClean="0">
                <a:solidFill>
                  <a:srgbClr val="FFFF00"/>
                </a:solidFill>
              </a:rPr>
              <a:t> Se Nota En Los </a:t>
            </a:r>
            <a:r>
              <a:rPr lang="en-US" b="1" dirty="0" err="1" smtClean="0">
                <a:solidFill>
                  <a:srgbClr val="FFFF00"/>
                </a:solidFill>
              </a:rPr>
              <a:t>Siguientes</a:t>
            </a:r>
            <a:r>
              <a:rPr lang="en-US" b="1" dirty="0" smtClean="0">
                <a:solidFill>
                  <a:srgbClr val="FFFF00"/>
                </a:solidFill>
              </a:rPr>
              <a:t> </a:t>
            </a:r>
            <a:r>
              <a:rPr lang="en-US" b="1" dirty="0" err="1" smtClean="0">
                <a:solidFill>
                  <a:srgbClr val="FFFF00"/>
                </a:solidFill>
              </a:rPr>
              <a:t>Puntos</a:t>
            </a:r>
            <a:endParaRPr lang="en-US" b="1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s-MX" sz="4000" b="1" dirty="0"/>
              <a:t>Su manera de </a:t>
            </a:r>
            <a:r>
              <a:rPr lang="es-MX" sz="4000" b="1" dirty="0" smtClean="0"/>
              <a:t>vestir </a:t>
            </a:r>
            <a:r>
              <a:rPr lang="es-MX" sz="4000" b="1" dirty="0" smtClean="0">
                <a:solidFill>
                  <a:srgbClr val="7030A0"/>
                </a:solidFill>
              </a:rPr>
              <a:t>(1 Timoteo 2:9-10)</a:t>
            </a:r>
            <a:endParaRPr lang="en-US" sz="4000" b="1" dirty="0">
              <a:solidFill>
                <a:srgbClr val="7030A0"/>
              </a:solidFill>
            </a:endParaRPr>
          </a:p>
          <a:p>
            <a:pPr lvl="1"/>
            <a:r>
              <a:rPr lang="es-MX" sz="4000" b="1" dirty="0"/>
              <a:t>Su manera de </a:t>
            </a:r>
            <a:r>
              <a:rPr lang="es-MX" sz="4000" b="1" dirty="0" smtClean="0"/>
              <a:t>hablar </a:t>
            </a:r>
            <a:r>
              <a:rPr lang="es-MX" sz="4000" b="1" dirty="0" smtClean="0">
                <a:solidFill>
                  <a:srgbClr val="7030A0"/>
                </a:solidFill>
              </a:rPr>
              <a:t>(Colosenses 4:6)</a:t>
            </a:r>
            <a:endParaRPr lang="en-US" sz="4000" b="1" dirty="0">
              <a:solidFill>
                <a:srgbClr val="7030A0"/>
              </a:solidFill>
            </a:endParaRPr>
          </a:p>
          <a:p>
            <a:pPr lvl="1"/>
            <a:r>
              <a:rPr lang="es-MX" sz="4000" b="1" dirty="0"/>
              <a:t>Su manera de </a:t>
            </a:r>
            <a:r>
              <a:rPr lang="es-MX" sz="4000" b="1" dirty="0" smtClean="0"/>
              <a:t>comportarse</a:t>
            </a:r>
            <a:r>
              <a:rPr lang="es-MX" sz="4000" b="1" dirty="0" smtClean="0">
                <a:solidFill>
                  <a:srgbClr val="7030A0"/>
                </a:solidFill>
              </a:rPr>
              <a:t> (1 Timoteo 4:12)</a:t>
            </a:r>
            <a:endParaRPr lang="en-US" sz="4000" b="1" dirty="0">
              <a:solidFill>
                <a:srgbClr val="7030A0"/>
              </a:solidFill>
            </a:endParaRPr>
          </a:p>
          <a:p>
            <a:pPr lvl="1"/>
            <a:r>
              <a:rPr lang="es-MX" sz="4000" b="1" dirty="0"/>
              <a:t>Su manera de cómo trata a su </a:t>
            </a:r>
            <a:r>
              <a:rPr lang="es-MX" sz="4000" b="1" dirty="0" smtClean="0"/>
              <a:t>esposo</a:t>
            </a:r>
            <a:r>
              <a:rPr lang="es-MX" sz="4000" b="1" dirty="0" smtClean="0">
                <a:solidFill>
                  <a:srgbClr val="7030A0"/>
                </a:solidFill>
              </a:rPr>
              <a:t> (1 Pedro 3:1-2; Efesios 5:22)</a:t>
            </a:r>
            <a:endParaRPr lang="en-US" sz="4000" b="1" dirty="0">
              <a:solidFill>
                <a:srgbClr val="7030A0"/>
              </a:solidFill>
            </a:endParaRPr>
          </a:p>
          <a:p>
            <a:pPr lvl="1"/>
            <a:r>
              <a:rPr lang="es-MX" sz="4000" b="1" dirty="0"/>
              <a:t>Su manera de cómo trata a sus </a:t>
            </a:r>
            <a:r>
              <a:rPr lang="es-MX" sz="4000" b="1" dirty="0" smtClean="0"/>
              <a:t>hijos </a:t>
            </a:r>
            <a:r>
              <a:rPr lang="es-MX" sz="4000" b="1" dirty="0" smtClean="0">
                <a:solidFill>
                  <a:srgbClr val="7030A0"/>
                </a:solidFill>
              </a:rPr>
              <a:t>(Efesios 6:4)</a:t>
            </a:r>
            <a:endParaRPr lang="en-US" sz="4000" b="1" dirty="0">
              <a:solidFill>
                <a:srgbClr val="7030A0"/>
              </a:solidFill>
            </a:endParaRPr>
          </a:p>
          <a:p>
            <a:pPr lvl="1"/>
            <a:r>
              <a:rPr lang="es-MX" sz="4000" b="1" dirty="0"/>
              <a:t>Su fidelidad a los mandamientos del </a:t>
            </a:r>
            <a:r>
              <a:rPr lang="es-MX" sz="4000" b="1" dirty="0" smtClean="0"/>
              <a:t>Señor </a:t>
            </a:r>
            <a:r>
              <a:rPr lang="es-MX" sz="4000" b="1" dirty="0" smtClean="0">
                <a:solidFill>
                  <a:srgbClr val="7030A0"/>
                </a:solidFill>
              </a:rPr>
              <a:t>(Juan 14:15)</a:t>
            </a:r>
            <a:endParaRPr lang="en-US" sz="4000" b="1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598</Words>
  <Application>Microsoft Office PowerPoint</Application>
  <PresentationFormat>On-screen Show (4:3)</PresentationFormat>
  <Paragraphs>51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Office Theme</vt:lpstr>
      <vt:lpstr>Metro</vt:lpstr>
      <vt:lpstr>Foundry</vt:lpstr>
      <vt:lpstr>Equity</vt:lpstr>
      <vt:lpstr>Slide 1</vt:lpstr>
      <vt:lpstr>Slide 2</vt:lpstr>
      <vt:lpstr>Slide 3</vt:lpstr>
      <vt:lpstr>Notemos Por qué El Estudio de la Biblia Puede Ayudar a Nuestra Belleza Espiritual</vt:lpstr>
      <vt:lpstr>Notemos Por qué El Estudio de la Biblia Puede Ayudar a Nuestra Belleza Espiritual</vt:lpstr>
      <vt:lpstr>Slide 6</vt:lpstr>
      <vt:lpstr>Slide 7</vt:lpstr>
      <vt:lpstr>La Biblia Nos Exhorta a Ser Buenos Ejemplos</vt:lpstr>
      <vt:lpstr>La Hermosura en el Buen Ejemplo Se Nota En Los Siguientes Puntos</vt:lpstr>
      <vt:lpstr>Slide 10</vt:lpstr>
      <vt:lpstr>Áreas de trabajo donde podemos dar a conocer nuestra hermosura</vt:lpstr>
      <vt:lpstr>Areas de trabajo donde podemos dar a conocer nuestra hermosura</vt:lpstr>
      <vt:lpstr>Mujeres en la Biblia que Mostraron su Hermosura</vt:lpstr>
      <vt:lpstr>Slide 14</vt:lpstr>
      <vt:lpstr>Resumen de la lección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Willie Alvarenga</dc:creator>
  <cp:lastModifiedBy>Willie</cp:lastModifiedBy>
  <cp:revision>12</cp:revision>
  <dcterms:created xsi:type="dcterms:W3CDTF">2011-11-02T00:54:29Z</dcterms:created>
  <dcterms:modified xsi:type="dcterms:W3CDTF">2011-11-18T02:44:50Z</dcterms:modified>
</cp:coreProperties>
</file>