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82" r:id="rId2"/>
    <p:sldId id="256" r:id="rId3"/>
    <p:sldId id="257" r:id="rId4"/>
    <p:sldId id="259" r:id="rId5"/>
    <p:sldId id="260" r:id="rId6"/>
    <p:sldId id="261" r:id="rId7"/>
    <p:sldId id="264" r:id="rId8"/>
    <p:sldId id="268" r:id="rId9"/>
    <p:sldId id="269" r:id="rId10"/>
    <p:sldId id="270" r:id="rId11"/>
    <p:sldId id="262" r:id="rId12"/>
    <p:sldId id="272" r:id="rId13"/>
    <p:sldId id="263" r:id="rId14"/>
    <p:sldId id="276" r:id="rId15"/>
    <p:sldId id="278" r:id="rId16"/>
    <p:sldId id="279" r:id="rId17"/>
    <p:sldId id="280" r:id="rId18"/>
    <p:sldId id="258" r:id="rId19"/>
    <p:sldId id="281" r:id="rId2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B25D8-278C-4418-B713-4702FFEB334F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81302-B14C-44DC-ABA3-6289A852C3E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7517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81302-B14C-44DC-ABA3-6289A852C3ED}" type="slidenum">
              <a:rPr lang="es-CL" smtClean="0"/>
              <a:t>18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657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0505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305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6065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075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427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354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27510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033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226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6712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155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40751-A48B-4393-B7F1-6743826EF1DD}" type="datetimeFigureOut">
              <a:rPr lang="es-CL" smtClean="0"/>
              <a:t>08-01-2014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42FAC-BEA6-429C-8859-B1B0BB8B7BE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84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296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¡DIOS QUIERE QUE AYUDEMOS A EDIFICAR EL CUERPO DE CRISTO!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348880"/>
            <a:ext cx="8712968" cy="4237931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Si Dios espera algo de nosotros, ¡es porque Él está seguro de que podemos llevarlo a cabo!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Cada cristiano debe preguntarse: "¿Qué puedo hacer yo para contribuir a la edificación de la iglesia?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¿Cómo puedo yo ayudar a mis hermanos a crecer espiritualmente?"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76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COSAS QUE PROMUEVEN EL CRECIMIENTO DE La IGLESIA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La primera estrategia para edificar el cuerpo requiere que usted ¡APARTE UN TIEMPO PARA DIOS Y SUS HERMANOS!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La razón por la cual algunos no contribuyen a la edificación del cuerpo no es porque no tengan la capacidad de hacerlo sino porque no apartan un tiempo de sus quehaceres mundanos para dedicarlo exclusivamente a la obra del Señor.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>
                <a:solidFill>
                  <a:schemeClr val="bg2"/>
                </a:solidFill>
              </a:rPr>
              <a:t>No edifican como deben porque están demasiado ocupados con otras cosas y, por consiguiente, la iglesia no crece como debe.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endParaRPr lang="es-CL" dirty="0" smtClean="0">
              <a:solidFill>
                <a:schemeClr val="bg2"/>
              </a:solidFill>
            </a:endParaRP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4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36104"/>
          </a:xfrm>
        </p:spPr>
        <p:txBody>
          <a:bodyPr>
            <a:noAutofit/>
          </a:bodyPr>
          <a:lstStyle/>
          <a:p>
            <a:r>
              <a:rPr lang="es-CL" sz="3200" b="1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Debemos de cultivar,</a:t>
            </a:r>
            <a:br>
              <a:rPr lang="es-CL" sz="3200" b="1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</a:br>
            <a:r>
              <a:rPr lang="es-CL" sz="3200" b="1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AMOR, </a:t>
            </a: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Ef. 4:16, 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El "</a:t>
            </a:r>
            <a:r>
              <a:rPr lang="es-CL" i="1" dirty="0" smtClean="0">
                <a:solidFill>
                  <a:srgbClr val="FFC000"/>
                </a:solidFill>
              </a:rPr>
              <a:t>funcionamiento adecuado de cada miembro, produce el crecimiento del cuerpo para su propia edificación en amor</a:t>
            </a:r>
            <a:r>
              <a:rPr lang="es-CL" dirty="0" smtClean="0">
                <a:solidFill>
                  <a:schemeClr val="bg2"/>
                </a:solidFill>
              </a:rPr>
              <a:t>" (BLA).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Si nosotros no entendemos lo que significa amar a nuestros hermanos, ¿cómo, pues, ayudaremos a edificar el cuerpo</a:t>
            </a:r>
            <a:r>
              <a:rPr lang="es-CL" dirty="0">
                <a:solidFill>
                  <a:schemeClr val="bg2"/>
                </a:solidFill>
              </a:rPr>
              <a:t>? </a:t>
            </a:r>
            <a:endParaRPr lang="es-CL" dirty="0" smtClean="0">
              <a:solidFill>
                <a:schemeClr val="bg2"/>
              </a:solidFill>
            </a:endParaRP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“</a:t>
            </a:r>
            <a:r>
              <a:rPr lang="es-CL" i="1" dirty="0" smtClean="0">
                <a:solidFill>
                  <a:srgbClr val="FFC000"/>
                </a:solidFill>
              </a:rPr>
              <a:t>Hijitos </a:t>
            </a:r>
            <a:r>
              <a:rPr lang="es-CL" i="1" dirty="0">
                <a:solidFill>
                  <a:srgbClr val="FFC000"/>
                </a:solidFill>
              </a:rPr>
              <a:t>míos, no amemos de palabra ni de lengua, sino de hecho y en </a:t>
            </a:r>
            <a:r>
              <a:rPr lang="es-CL" i="1" dirty="0" smtClean="0">
                <a:solidFill>
                  <a:srgbClr val="FFC000"/>
                </a:solidFill>
              </a:rPr>
              <a:t>verdad</a:t>
            </a:r>
            <a:r>
              <a:rPr lang="es-CL" i="1" dirty="0" smtClean="0">
                <a:solidFill>
                  <a:schemeClr val="bg1"/>
                </a:solidFill>
              </a:rPr>
              <a:t>”</a:t>
            </a:r>
            <a:r>
              <a:rPr lang="es-CL" i="1" dirty="0" smtClean="0">
                <a:solidFill>
                  <a:srgbClr val="FFC000"/>
                </a:solidFill>
              </a:rPr>
              <a:t> </a:t>
            </a:r>
            <a:r>
              <a:rPr lang="es-CL" dirty="0">
                <a:solidFill>
                  <a:schemeClr val="bg1"/>
                </a:solidFill>
              </a:rPr>
              <a:t>(1 Jn. 3:18) </a:t>
            </a:r>
          </a:p>
          <a:p>
            <a:pPr marL="0" indent="0">
              <a:buClr>
                <a:srgbClr val="FF0000"/>
              </a:buClr>
              <a:buNone/>
            </a:pP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89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r>
              <a:rPr lang="es-CL" sz="3200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Debemos de cultivar</a:t>
            </a: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,</a:t>
            </a:r>
            <a:b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</a:b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HUMILDAD, Ef. 4:1,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813995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i="1" dirty="0">
                <a:solidFill>
                  <a:schemeClr val="bg2"/>
                </a:solidFill>
              </a:rPr>
              <a:t>"... </a:t>
            </a:r>
            <a:r>
              <a:rPr lang="es-CL" sz="2800" i="1" dirty="0" smtClean="0">
                <a:solidFill>
                  <a:srgbClr val="FFC000"/>
                </a:solidFill>
              </a:rPr>
              <a:t>os </a:t>
            </a:r>
            <a:r>
              <a:rPr lang="es-CL" sz="2800" i="1" dirty="0">
                <a:solidFill>
                  <a:srgbClr val="FFC000"/>
                </a:solidFill>
              </a:rPr>
              <a:t>ruego que andéis como es digno de la vocación con que fuisteis llamados, </a:t>
            </a:r>
            <a:r>
              <a:rPr lang="es-CL" sz="2800" i="1" dirty="0" smtClean="0">
                <a:solidFill>
                  <a:srgbClr val="FFC000"/>
                </a:solidFill>
              </a:rPr>
              <a:t>con </a:t>
            </a:r>
            <a:r>
              <a:rPr lang="es-CL" sz="2800" i="1" dirty="0">
                <a:solidFill>
                  <a:srgbClr val="FFC000"/>
                </a:solidFill>
              </a:rPr>
              <a:t>toda humildad y mansedumbre, soportándoos con paciencia los unos a los otros en </a:t>
            </a:r>
            <a:r>
              <a:rPr lang="es-CL" sz="2800" i="1" dirty="0" smtClean="0">
                <a:solidFill>
                  <a:srgbClr val="FFC000"/>
                </a:solidFill>
              </a:rPr>
              <a:t>amor</a:t>
            </a:r>
            <a:r>
              <a:rPr lang="es-CL" sz="2800" dirty="0" smtClean="0">
                <a:solidFill>
                  <a:schemeClr val="bg2"/>
                </a:solidFill>
              </a:rPr>
              <a:t>“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rgbClr val="EEECE1"/>
                </a:solidFill>
              </a:rPr>
              <a:t>"</a:t>
            </a:r>
            <a:r>
              <a:rPr lang="es-CL" sz="2800" i="1" dirty="0">
                <a:solidFill>
                  <a:srgbClr val="FFC000"/>
                </a:solidFill>
              </a:rPr>
              <a:t>Nada hagáis por contienda o por vanagloria; antes bien con humildad, estimando cada uno a los demás como superiores a él </a:t>
            </a:r>
            <a:r>
              <a:rPr lang="es-CL" sz="2800" i="1" dirty="0" smtClean="0">
                <a:solidFill>
                  <a:srgbClr val="FFC000"/>
                </a:solidFill>
              </a:rPr>
              <a:t>mismo</a:t>
            </a:r>
            <a:r>
              <a:rPr lang="es-CL" sz="2800" dirty="0" smtClean="0">
                <a:solidFill>
                  <a:srgbClr val="EEECE1"/>
                </a:solidFill>
              </a:rPr>
              <a:t>“ (Fil</a:t>
            </a:r>
            <a:r>
              <a:rPr lang="es-CL" sz="2800" dirty="0">
                <a:solidFill>
                  <a:srgbClr val="EEECE1"/>
                </a:solidFill>
              </a:rPr>
              <a:t>. </a:t>
            </a:r>
            <a:r>
              <a:rPr lang="es-CL" sz="2800" dirty="0" smtClean="0">
                <a:solidFill>
                  <a:srgbClr val="EEECE1"/>
                </a:solidFill>
              </a:rPr>
              <a:t>2:3).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>
                <a:solidFill>
                  <a:srgbClr val="EEECE1"/>
                </a:solidFill>
              </a:rPr>
              <a:t>Los líderes más eficaces de la iglesia local son los que han aprendido a servir a sus hermanos.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endParaRPr lang="es-CL" sz="2400" dirty="0">
              <a:solidFill>
                <a:srgbClr val="EEECE1"/>
              </a:solidFill>
            </a:endParaRP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endParaRPr lang="es-CL" sz="3400" dirty="0" smtClean="0">
              <a:solidFill>
                <a:schemeClr val="bg2"/>
              </a:solidFill>
            </a:endParaRP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>
                    <a:lumMod val="75000"/>
                  </a:schemeClr>
                </a:solidFill>
              </a:rPr>
              <a:t>¿Cómo Podemos Ayudar A Edificar La Iglesia?</a:t>
            </a:r>
            <a:endParaRPr lang="es-CL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52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r>
              <a:rPr lang="es-CL" sz="3200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Debemos de cultivar</a:t>
            </a: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,</a:t>
            </a:r>
            <a:b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</a:b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MANSEDUMBRE, Ef. 4:2.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204864"/>
            <a:ext cx="8784976" cy="4381947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i="1" dirty="0" smtClean="0">
                <a:solidFill>
                  <a:srgbClr val="FFC000"/>
                </a:solidFill>
              </a:rPr>
              <a:t>“…con </a:t>
            </a:r>
            <a:r>
              <a:rPr lang="es-CL" i="1" dirty="0">
                <a:solidFill>
                  <a:srgbClr val="FFC000"/>
                </a:solidFill>
              </a:rPr>
              <a:t>toda humildad y </a:t>
            </a:r>
            <a:r>
              <a:rPr lang="es-CL" i="1" dirty="0" smtClean="0">
                <a:solidFill>
                  <a:srgbClr val="FFC000"/>
                </a:solidFill>
              </a:rPr>
              <a:t>mansedumbre”</a:t>
            </a:r>
            <a:endParaRPr lang="es-CL" i="1" dirty="0">
              <a:solidFill>
                <a:srgbClr val="FFC000"/>
              </a:solidFill>
            </a:endParaRP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La mansedumbre = </a:t>
            </a:r>
            <a:r>
              <a:rPr lang="es-CL" dirty="0">
                <a:solidFill>
                  <a:schemeClr val="bg2"/>
                </a:solidFill>
              </a:rPr>
              <a:t>Docilidad y suavidad que se muestra en el carácter o se manifiesta en el trato</a:t>
            </a:r>
            <a:endParaRPr lang="es-CL" dirty="0" smtClean="0">
              <a:solidFill>
                <a:schemeClr val="bg2"/>
              </a:solidFill>
            </a:endParaRP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El manso demuestra su habilidad de edificar el cuerpo por someterse a Dios en todas las cosas.</a:t>
            </a:r>
          </a:p>
          <a:p>
            <a:pPr marL="0" indent="0">
              <a:buClr>
                <a:srgbClr val="FF0000"/>
              </a:buClr>
              <a:buNone/>
            </a:pP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>
                    <a:lumMod val="75000"/>
                  </a:schemeClr>
                </a:solidFill>
              </a:rPr>
              <a:t>¿Cómo Podemos Ayudar A Edificar La Iglesia?</a:t>
            </a:r>
            <a:endParaRPr lang="es-CL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90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r>
              <a:rPr lang="es-CL" sz="3200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Debemos de cultivar</a:t>
            </a: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,</a:t>
            </a:r>
            <a:b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</a:b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PACIENCIA, Ef. 4:2.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492896"/>
            <a:ext cx="8784976" cy="4093915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La palabra "paciencia" significa perseverancia o longanimidad en las pruebas.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La longanimidad es aquella cualidad de auto-refrenamiento ante la provocación que no toma represalias; es lo opuesto de la ira y se asocia con la misericordia.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>
                    <a:lumMod val="75000"/>
                  </a:schemeClr>
                </a:solidFill>
              </a:rPr>
              <a:t>¿Cómo Podemos Ayudar A Edificar La Iglesia?</a:t>
            </a:r>
            <a:endParaRPr lang="es-CL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64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L" sz="3200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Debemos de cultivar</a:t>
            </a: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,</a:t>
            </a:r>
            <a:b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</a:br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CONVICCIÓN (estabilidad), </a:t>
            </a:r>
            <a:b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</a:br>
            <a:endParaRPr lang="es-CL" sz="24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916832"/>
            <a:ext cx="8496944" cy="4669979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i="1" dirty="0" smtClean="0">
                <a:solidFill>
                  <a:srgbClr val="FFC000"/>
                </a:solidFill>
              </a:rPr>
              <a:t>“Así </a:t>
            </a:r>
            <a:r>
              <a:rPr lang="es-CL" i="1" dirty="0">
                <a:solidFill>
                  <a:srgbClr val="FFC000"/>
                </a:solidFill>
              </a:rPr>
              <a:t>que, hermanos míos amados, estad firmes y constantes, creciendo en la obra del Señor siempre, sabiendo que vuestro trabajo en el Señor no es en </a:t>
            </a:r>
            <a:r>
              <a:rPr lang="es-CL" i="1" dirty="0" smtClean="0">
                <a:solidFill>
                  <a:srgbClr val="FFC000"/>
                </a:solidFill>
              </a:rPr>
              <a:t>vano”</a:t>
            </a:r>
            <a:r>
              <a:rPr lang="es-CL" dirty="0">
                <a:solidFill>
                  <a:schemeClr val="bg2"/>
                </a:solidFill>
              </a:rPr>
              <a:t> </a:t>
            </a:r>
            <a:r>
              <a:rPr lang="es-CL" dirty="0" smtClean="0">
                <a:solidFill>
                  <a:schemeClr val="bg2"/>
                </a:solidFill>
              </a:rPr>
              <a:t>(1 </a:t>
            </a:r>
            <a:r>
              <a:rPr lang="es-CL" dirty="0">
                <a:solidFill>
                  <a:schemeClr val="bg2"/>
                </a:solidFill>
              </a:rPr>
              <a:t>Co. </a:t>
            </a:r>
            <a:r>
              <a:rPr lang="es-CL" dirty="0" smtClean="0">
                <a:solidFill>
                  <a:schemeClr val="bg2"/>
                </a:solidFill>
              </a:rPr>
              <a:t>15:58)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La palabra "convicción" se refiere a una "creencia fuerte o firme".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¡Podemos edificar el cuerpo de Cristo por ser hombres y mujeres de convicción!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40401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>
                    <a:lumMod val="75000"/>
                  </a:schemeClr>
                </a:solidFill>
              </a:rPr>
              <a:t>¿Cómo Podemos Ayudar A Edificar La Iglesia?</a:t>
            </a:r>
            <a:endParaRPr lang="es-CL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04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CONCLUSIÓN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411760" y="1916832"/>
            <a:ext cx="6480720" cy="4669979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Como se dijo al principio del sermón. Edificación </a:t>
            </a:r>
            <a:r>
              <a:rPr lang="es-CL" dirty="0">
                <a:solidFill>
                  <a:schemeClr val="bg2"/>
                </a:solidFill>
              </a:rPr>
              <a:t>es la traducción española de la palabra griega "OIKODOME".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Lo opuesto a edificación lo dice la palabra griega KATASTROPHE en español catástrofe.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¿Cuál de </a:t>
            </a:r>
            <a:r>
              <a:rPr lang="es-CL" dirty="0" smtClean="0">
                <a:solidFill>
                  <a:schemeClr val="bg2"/>
                </a:solidFill>
              </a:rPr>
              <a:t>estas obras estamos participando?</a:t>
            </a:r>
            <a:endParaRPr lang="es-CL" dirty="0" smtClean="0">
              <a:solidFill>
                <a:schemeClr val="bg2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>
                    <a:lumMod val="75000"/>
                  </a:schemeClr>
                </a:solidFill>
              </a:rPr>
              <a:t>¿Cómo Podemos Ayudar A Edificar La Iglesia?</a:t>
            </a:r>
            <a:endParaRPr lang="es-CL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Emilio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48880"/>
            <a:ext cx="219573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Emilio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09121"/>
            <a:ext cx="2155413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6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Operación manual"/>
          <p:cNvSpPr/>
          <p:nvPr/>
        </p:nvSpPr>
        <p:spPr>
          <a:xfrm rot="10566324">
            <a:off x="7903849" y="5178880"/>
            <a:ext cx="681116" cy="715345"/>
          </a:xfrm>
          <a:prstGeom prst="flowChartManualOperation">
            <a:avLst/>
          </a:prstGeom>
          <a:solidFill>
            <a:srgbClr val="FF000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6" name="15 Almacenamiento de acceso directo"/>
          <p:cNvSpPr/>
          <p:nvPr/>
        </p:nvSpPr>
        <p:spPr>
          <a:xfrm>
            <a:off x="5569117" y="3985114"/>
            <a:ext cx="3064754" cy="1204725"/>
          </a:xfrm>
          <a:prstGeom prst="flowChartMagneticDrum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9" name="18 Rectángulo"/>
          <p:cNvSpPr/>
          <p:nvPr/>
        </p:nvSpPr>
        <p:spPr>
          <a:xfrm>
            <a:off x="5823138" y="4079644"/>
            <a:ext cx="27815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6000" dirty="0">
                <a:solidFill>
                  <a:srgbClr val="FF0000"/>
                </a:solidFill>
                <a:latin typeface="Bernard MT Condensed" panose="02050806060905020404" pitchFamily="18" charset="0"/>
              </a:rPr>
              <a:t>EDIFICAR</a:t>
            </a:r>
            <a:endParaRPr lang="es-CL" sz="4000" dirty="0">
              <a:solidFill>
                <a:srgbClr val="FF0000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809949" y="2995193"/>
            <a:ext cx="1065264" cy="213767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1" name="20 CuadroTexto"/>
          <p:cNvSpPr txBox="1"/>
          <p:nvPr/>
        </p:nvSpPr>
        <p:spPr>
          <a:xfrm rot="16200000">
            <a:off x="4681139" y="3861014"/>
            <a:ext cx="18183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Bernard MT Condensed" panose="02050806060905020404" pitchFamily="18" charset="0"/>
              </a:rPr>
              <a:t>PACIENCIA</a:t>
            </a:r>
            <a:endParaRPr lang="es-CL" sz="3200" dirty="0">
              <a:solidFill>
                <a:srgbClr val="FFFF00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 rot="16200000">
            <a:off x="4222379" y="3907188"/>
            <a:ext cx="17588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s-CL" sz="3200" dirty="0">
                <a:solidFill>
                  <a:srgbClr val="FFFF00"/>
                </a:solidFill>
                <a:latin typeface="Bernard MT Condensed" panose="02050806060905020404" pitchFamily="18" charset="0"/>
              </a:rPr>
              <a:t>HUMILDAD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4088511" y="2996953"/>
            <a:ext cx="707886" cy="302433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5" name="24 CuadroTexto"/>
          <p:cNvSpPr txBox="1"/>
          <p:nvPr/>
        </p:nvSpPr>
        <p:spPr>
          <a:xfrm rot="16200000">
            <a:off x="3202664" y="4045852"/>
            <a:ext cx="24795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dirty="0">
                <a:solidFill>
                  <a:srgbClr val="FFFF00"/>
                </a:solidFill>
                <a:latin typeface="Bernard MT Condensed" panose="02050806060905020404" pitchFamily="18" charset="0"/>
              </a:rPr>
              <a:t>CONVICCIÓN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4823290" y="5198195"/>
            <a:ext cx="3057051" cy="845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7" name="26 Rectángulo"/>
          <p:cNvSpPr/>
          <p:nvPr/>
        </p:nvSpPr>
        <p:spPr>
          <a:xfrm>
            <a:off x="4902969" y="5189839"/>
            <a:ext cx="29642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sz="3600" dirty="0">
                <a:solidFill>
                  <a:srgbClr val="FFFF00"/>
                </a:solidFill>
                <a:latin typeface="Impact" panose="020B0806030902050204" pitchFamily="34" charset="0"/>
              </a:rPr>
              <a:t>MANSEDUMBRE</a:t>
            </a:r>
          </a:p>
        </p:txBody>
      </p:sp>
      <p:sp>
        <p:nvSpPr>
          <p:cNvPr id="28" name="27 CuadroTexto"/>
          <p:cNvSpPr txBox="1"/>
          <p:nvPr/>
        </p:nvSpPr>
        <p:spPr>
          <a:xfrm rot="3967975">
            <a:off x="7856320" y="5312950"/>
            <a:ext cx="776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dirty="0" smtClean="0">
                <a:solidFill>
                  <a:srgbClr val="FFFF00"/>
                </a:solidFill>
                <a:latin typeface="Impact" panose="020B0806030902050204" pitchFamily="34" charset="0"/>
              </a:rPr>
              <a:t>AMOR</a:t>
            </a:r>
            <a:endParaRPr lang="es-CL" sz="2000" dirty="0">
              <a:solidFill>
                <a:srgbClr val="FFFF00"/>
              </a:solidFill>
              <a:latin typeface="Impact" panose="020B0806030902050204" pitchFamily="34" charset="0"/>
            </a:endParaRPr>
          </a:p>
        </p:txBody>
      </p:sp>
      <p:sp>
        <p:nvSpPr>
          <p:cNvPr id="29" name="28 Conector"/>
          <p:cNvSpPr/>
          <p:nvPr/>
        </p:nvSpPr>
        <p:spPr>
          <a:xfrm>
            <a:off x="4176815" y="5832270"/>
            <a:ext cx="792088" cy="860274"/>
          </a:xfrm>
          <a:prstGeom prst="flowChartConnector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0" name="29 Conector"/>
          <p:cNvSpPr/>
          <p:nvPr/>
        </p:nvSpPr>
        <p:spPr>
          <a:xfrm>
            <a:off x="5083125" y="5832270"/>
            <a:ext cx="792088" cy="860274"/>
          </a:xfrm>
          <a:prstGeom prst="flowChartConnector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1" name="30 Conector"/>
          <p:cNvSpPr/>
          <p:nvPr/>
        </p:nvSpPr>
        <p:spPr>
          <a:xfrm>
            <a:off x="6990666" y="5786172"/>
            <a:ext cx="792088" cy="860274"/>
          </a:xfrm>
          <a:prstGeom prst="flowChartConnector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2" name="31 Operación manual"/>
          <p:cNvSpPr/>
          <p:nvPr/>
        </p:nvSpPr>
        <p:spPr>
          <a:xfrm>
            <a:off x="7442196" y="2963904"/>
            <a:ext cx="681116" cy="1021210"/>
          </a:xfrm>
          <a:prstGeom prst="flowChartManualOperati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32 Rectángulo"/>
          <p:cNvSpPr/>
          <p:nvPr/>
        </p:nvSpPr>
        <p:spPr>
          <a:xfrm rot="5400000">
            <a:off x="7246386" y="3362283"/>
            <a:ext cx="10727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>
                <a:solidFill>
                  <a:srgbClr val="FFFF00"/>
                </a:solidFill>
                <a:latin typeface="Impact" panose="020B0806030902050204" pitchFamily="34" charset="0"/>
              </a:rPr>
              <a:t>EL CUERPO</a:t>
            </a:r>
            <a:endParaRPr lang="es-CL" sz="1050" dirty="0">
              <a:latin typeface="Impact" panose="020B0806030902050204" pitchFamily="34" charset="0"/>
            </a:endParaRPr>
          </a:p>
        </p:txBody>
      </p:sp>
      <p:sp>
        <p:nvSpPr>
          <p:cNvPr id="24" name="23 Operación manual"/>
          <p:cNvSpPr/>
          <p:nvPr/>
        </p:nvSpPr>
        <p:spPr>
          <a:xfrm rot="16200000">
            <a:off x="3710441" y="5725844"/>
            <a:ext cx="478843" cy="306324"/>
          </a:xfrm>
          <a:prstGeom prst="flowChartManualOperation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25 Redondear rectángulo de esquina sencilla"/>
          <p:cNvSpPr/>
          <p:nvPr/>
        </p:nvSpPr>
        <p:spPr>
          <a:xfrm>
            <a:off x="3621237" y="2708921"/>
            <a:ext cx="2282552" cy="509966"/>
          </a:xfrm>
          <a:prstGeom prst="round1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4" name="33 CuadroTexto"/>
          <p:cNvSpPr txBox="1"/>
          <p:nvPr/>
        </p:nvSpPr>
        <p:spPr>
          <a:xfrm>
            <a:off x="3816791" y="2704565"/>
            <a:ext cx="1786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La Iglesia</a:t>
            </a:r>
            <a:endParaRPr lang="es-C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2320928" y="122255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>
                    <a:lumMod val="75000"/>
                  </a:schemeClr>
                </a:solidFill>
              </a:rPr>
              <a:t>¿Cómo Podemos Ayudar A Edificar La Iglesia?</a:t>
            </a:r>
            <a:endParaRPr lang="es-CL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181402" y="764704"/>
            <a:ext cx="78673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Usted Puede ser una locomotora que de impulso a esta congregación.</a:t>
            </a:r>
          </a:p>
          <a:p>
            <a:pPr marL="457200" indent="-457200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>
                <a:solidFill>
                  <a:schemeClr val="bg2"/>
                </a:solidFill>
              </a:rPr>
              <a:t>O ser solo un carro de </a:t>
            </a:r>
            <a:r>
              <a:rPr lang="es-CL" sz="2800" dirty="0" smtClean="0">
                <a:solidFill>
                  <a:schemeClr val="bg2"/>
                </a:solidFill>
              </a:rPr>
              <a:t>arrastre.</a:t>
            </a:r>
          </a:p>
          <a:p>
            <a:pPr marL="457200" indent="-457200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>
                <a:solidFill>
                  <a:schemeClr val="bg2"/>
                </a:solidFill>
              </a:rPr>
              <a:t>¿Qué función cumplimos en el cuerpo de Cristo</a:t>
            </a:r>
            <a:r>
              <a:rPr lang="es-CL" sz="2800" dirty="0" smtClean="0">
                <a:solidFill>
                  <a:schemeClr val="bg2"/>
                </a:solidFill>
              </a:rPr>
              <a:t>?</a:t>
            </a:r>
            <a:endParaRPr lang="es-CL" sz="2800" dirty="0">
              <a:solidFill>
                <a:schemeClr val="bg2"/>
              </a:solidFill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637424" y="4973891"/>
            <a:ext cx="2736304" cy="122413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1" name="40 Conector"/>
          <p:cNvSpPr/>
          <p:nvPr/>
        </p:nvSpPr>
        <p:spPr>
          <a:xfrm>
            <a:off x="899590" y="5964815"/>
            <a:ext cx="648073" cy="681631"/>
          </a:xfrm>
          <a:prstGeom prst="flowChartConnector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3" name="42 Conector"/>
          <p:cNvSpPr/>
          <p:nvPr/>
        </p:nvSpPr>
        <p:spPr>
          <a:xfrm>
            <a:off x="2494293" y="6010911"/>
            <a:ext cx="648073" cy="681631"/>
          </a:xfrm>
          <a:prstGeom prst="flowChartConnector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9" name="38 CuadroTexto"/>
          <p:cNvSpPr txBox="1"/>
          <p:nvPr/>
        </p:nvSpPr>
        <p:spPr>
          <a:xfrm>
            <a:off x="743179" y="5046415"/>
            <a:ext cx="26241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pperplate Gothic Bold" panose="020E0705020206020404" pitchFamily="34" charset="0"/>
              </a:rPr>
              <a:t>Solo</a:t>
            </a:r>
          </a:p>
          <a:p>
            <a:r>
              <a:rPr lang="es-CL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pperplate Gothic Bold" panose="020E0705020206020404" pitchFamily="34" charset="0"/>
              </a:rPr>
              <a:t>Espectadores</a:t>
            </a:r>
            <a:endParaRPr lang="es-CL" dirty="0"/>
          </a:p>
        </p:txBody>
      </p:sp>
      <p:sp>
        <p:nvSpPr>
          <p:cNvPr id="2" name="1 CuadroTexto"/>
          <p:cNvSpPr txBox="1"/>
          <p:nvPr/>
        </p:nvSpPr>
        <p:spPr>
          <a:xfrm>
            <a:off x="4295682" y="6060679"/>
            <a:ext cx="5359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Fe</a:t>
            </a:r>
            <a:endParaRPr lang="es-CL" sz="20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6" name="35 CuadroTexto"/>
          <p:cNvSpPr txBox="1"/>
          <p:nvPr/>
        </p:nvSpPr>
        <p:spPr>
          <a:xfrm>
            <a:off x="5084291" y="6075701"/>
            <a:ext cx="7909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Orar</a:t>
            </a:r>
            <a:endParaRPr lang="es-CL" sz="16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7037896" y="5887937"/>
            <a:ext cx="697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L" sz="1200" b="1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Leer</a:t>
            </a:r>
          </a:p>
          <a:p>
            <a:pPr algn="ctr"/>
            <a:r>
              <a:rPr lang="es-CL" sz="1200" b="1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La</a:t>
            </a:r>
          </a:p>
          <a:p>
            <a:pPr algn="ctr"/>
            <a:r>
              <a:rPr lang="es-CL" sz="1200" b="1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Biblia</a:t>
            </a:r>
            <a:endParaRPr lang="es-CL" sz="1200" b="1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98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9" grpId="0"/>
      <p:bldP spid="17" grpId="0" animBg="1"/>
      <p:bldP spid="21" grpId="0"/>
      <p:bldP spid="22" grpId="0"/>
      <p:bldP spid="18" grpId="0" animBg="1"/>
      <p:bldP spid="25" grpId="0"/>
      <p:bldP spid="20" grpId="0" animBg="1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/>
      <p:bldP spid="24" grpId="0" animBg="1"/>
      <p:bldP spid="26" grpId="0" animBg="1"/>
      <p:bldP spid="34" grpId="0"/>
      <p:bldP spid="38" grpId="0" animBg="1"/>
      <p:bldP spid="41" grpId="0" animBg="1"/>
      <p:bldP spid="43" grpId="0" animBg="1"/>
      <p:bldP spid="39" grpId="0"/>
      <p:bldP spid="2" grpId="0"/>
      <p:bldP spid="36" grpId="0"/>
      <p:bldP spid="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301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627784" y="1052736"/>
            <a:ext cx="5828184" cy="1470025"/>
          </a:xfrm>
        </p:spPr>
        <p:txBody>
          <a:bodyPr>
            <a:noAutofit/>
          </a:bodyPr>
          <a:lstStyle/>
          <a:p>
            <a:r>
              <a:rPr lang="es-CL" sz="40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¿Cómo Podemos Ayudar A Edificar La Iglesia?</a:t>
            </a:r>
            <a:endParaRPr lang="es-CL" sz="40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3717032"/>
            <a:ext cx="8424936" cy="2569840"/>
          </a:xfrm>
        </p:spPr>
        <p:txBody>
          <a:bodyPr>
            <a:normAutofit/>
          </a:bodyPr>
          <a:lstStyle/>
          <a:p>
            <a:r>
              <a:rPr lang="es-CL" i="1" dirty="0" smtClean="0">
                <a:solidFill>
                  <a:schemeClr val="bg2"/>
                </a:solidFill>
              </a:rPr>
              <a:t>“…a </a:t>
            </a:r>
            <a:r>
              <a:rPr lang="es-CL" i="1" dirty="0">
                <a:solidFill>
                  <a:schemeClr val="bg2"/>
                </a:solidFill>
              </a:rPr>
              <a:t>fin de perfeccionar a los santos para la obra del ministerio, para la edificación del cuerpo de </a:t>
            </a:r>
            <a:r>
              <a:rPr lang="es-CL" i="1" dirty="0" smtClean="0">
                <a:solidFill>
                  <a:schemeClr val="bg2"/>
                </a:solidFill>
              </a:rPr>
              <a:t>Cristo</a:t>
            </a:r>
            <a:r>
              <a:rPr lang="es-CL" i="1" dirty="0" smtClean="0">
                <a:solidFill>
                  <a:schemeClr val="bg2"/>
                </a:solidFill>
              </a:rPr>
              <a:t>”</a:t>
            </a:r>
            <a:endParaRPr lang="es-CL" i="1" dirty="0" smtClean="0">
              <a:solidFill>
                <a:schemeClr val="bg2"/>
              </a:solidFill>
            </a:endParaRPr>
          </a:p>
          <a:p>
            <a:r>
              <a:rPr lang="es-CL" dirty="0" smtClean="0">
                <a:solidFill>
                  <a:schemeClr val="bg2"/>
                </a:solidFill>
              </a:rPr>
              <a:t>Efesios 4:12 </a:t>
            </a:r>
            <a:endParaRPr lang="es-CL" dirty="0">
              <a:solidFill>
                <a:schemeClr val="bg2"/>
              </a:solidFill>
            </a:endParaRPr>
          </a:p>
        </p:txBody>
      </p:sp>
      <p:pic>
        <p:nvPicPr>
          <p:cNvPr id="1026" name="Picture 2" descr="C:\Users\Emilio\Desktop\imag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19"/>
          <a:stretch/>
        </p:blipFill>
        <p:spPr bwMode="auto">
          <a:xfrm>
            <a:off x="323528" y="972416"/>
            <a:ext cx="2466975" cy="167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32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7742" y="1052736"/>
            <a:ext cx="8435280" cy="5400600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3800" dirty="0" smtClean="0">
                <a:solidFill>
                  <a:schemeClr val="bg2"/>
                </a:solidFill>
              </a:rPr>
              <a:t>Muchos hermanos en la iglesia  prefieren ser espectadores, mientras que los demás participan activamente en la obra del Señor.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3300" dirty="0" smtClean="0">
                <a:solidFill>
                  <a:schemeClr val="bg2"/>
                </a:solidFill>
              </a:rPr>
              <a:t>El involucrarse en la obra de la iglesia requiere dedicación de tiempo y energía y muchos no están dispuestos a hacerlo.  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3300" dirty="0" smtClean="0">
                <a:solidFill>
                  <a:schemeClr val="bg2"/>
                </a:solidFill>
              </a:rPr>
              <a:t>Los </a:t>
            </a:r>
            <a:r>
              <a:rPr lang="es-CL" sz="3300" dirty="0" smtClean="0">
                <a:solidFill>
                  <a:schemeClr val="bg2"/>
                </a:solidFill>
              </a:rPr>
              <a:t>miembros fieles están dispuestos a hacer sacrificios para promover el crecimiento y estabilidad espiritual de sus hermanos en Cristo.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3300" dirty="0" smtClean="0">
                <a:solidFill>
                  <a:schemeClr val="bg2"/>
                </a:solidFill>
              </a:rPr>
              <a:t>Los que edifican el cuerpo están contentos de poder entregarse a la obra del Señor porque prefieren ser participantes y no solo espectadores.</a:t>
            </a:r>
            <a:endParaRPr lang="es-CL" sz="3400" dirty="0" smtClean="0">
              <a:solidFill>
                <a:schemeClr val="bg2"/>
              </a:solidFill>
            </a:endParaRP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08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616624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4000" dirty="0" smtClean="0">
                <a:solidFill>
                  <a:schemeClr val="bg2"/>
                </a:solidFill>
              </a:rPr>
              <a:t>En esta lección, estaremos considerando algunos principios que son necesarios para edificar el cuerpo de Cristo y cómo podemos ayudar.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4000" dirty="0" smtClean="0">
                <a:solidFill>
                  <a:schemeClr val="bg2"/>
                </a:solidFill>
              </a:rPr>
              <a:t>Si usted es cristiano, puede tener la plena seguridad de que ¡Dios no quiere que sea solo un espectador!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025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Autofit/>
          </a:bodyPr>
          <a:lstStyle/>
          <a:p>
            <a:r>
              <a:rPr lang="es-CL" sz="28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EL SIGNIFICADO DE LA PALABRA "EDIFICACIÓN"</a:t>
            </a:r>
            <a:endParaRPr lang="es-CL" sz="28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492896"/>
            <a:ext cx="8445623" cy="3949899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El término que la Biblia usa para referirse a la acción de desarrollar el crecimiento espiritual es edificar "</a:t>
            </a:r>
            <a:r>
              <a:rPr lang="es-CL" i="1" dirty="0" smtClean="0">
                <a:solidFill>
                  <a:schemeClr val="bg2"/>
                </a:solidFill>
              </a:rPr>
              <a:t>Hágase todo para edificación </a:t>
            </a:r>
            <a:r>
              <a:rPr lang="es-CL" dirty="0" smtClean="0">
                <a:solidFill>
                  <a:schemeClr val="bg2"/>
                </a:solidFill>
              </a:rPr>
              <a:t>" (1 Cor. 14:26).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Edificación es la traducción española de la palabra griega "OIKODOME". 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Esta palabra se compone de dos partes: 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OIKOS, una casa, y DEMO, construir.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dirty="0" smtClean="0">
                <a:solidFill>
                  <a:schemeClr val="bg2"/>
                </a:solidFill>
              </a:rPr>
              <a:t>En el sentido figurado, la edificación se refiere a lo que promueve el crecimiento espiritual de la iglesia la cual es la casa de Dios (1 Tim. 3:15).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09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6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¡DIOS QUIERE QUE AYUDEMOS A EDIFICAR EL CUERPO DE CRISTO!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988840"/>
            <a:ext cx="7920879" cy="4464496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Dios quiere que cada cristiano esté involucrado en la edificación del cuerpo. ¡Nadie está exento!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Puede que usted se pregunte: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¿Qué puedo hacer yo para contribuir al crecimiento de la iglesia local?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¿Qué función puedo yo llevar a cabo como miembro del cuerpo?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¿Dónde encajo yo en todo esto?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¿Cuál es mi papel en todo esto?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25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¡DIOS QUIERE QUE AYUDEMOS A EDIFICAR EL CUERPO DE CRISTO!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8" cy="4525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La participación </a:t>
            </a:r>
            <a:r>
              <a:rPr lang="es-CL" sz="2800" dirty="0" smtClean="0">
                <a:solidFill>
                  <a:schemeClr val="bg2"/>
                </a:solidFill>
              </a:rPr>
              <a:t>en la edificación del cuerpo </a:t>
            </a:r>
            <a:r>
              <a:rPr lang="es-CL" sz="2800" dirty="0" smtClean="0">
                <a:solidFill>
                  <a:schemeClr val="bg2"/>
                </a:solidFill>
              </a:rPr>
              <a:t>es </a:t>
            </a:r>
            <a:r>
              <a:rPr lang="es-CL" sz="2800" dirty="0" smtClean="0">
                <a:solidFill>
                  <a:schemeClr val="bg2"/>
                </a:solidFill>
              </a:rPr>
              <a:t>mandado por Dios. 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600" dirty="0" smtClean="0">
                <a:solidFill>
                  <a:schemeClr val="bg2"/>
                </a:solidFill>
              </a:rPr>
              <a:t>En Romanos 14:13, </a:t>
            </a:r>
            <a:r>
              <a:rPr lang="es-CL" sz="2600" dirty="0" smtClean="0">
                <a:solidFill>
                  <a:schemeClr val="bg2"/>
                </a:solidFill>
              </a:rPr>
              <a:t>leemos</a:t>
            </a:r>
            <a:r>
              <a:rPr lang="es-CL" sz="2600" dirty="0" smtClean="0">
                <a:solidFill>
                  <a:schemeClr val="bg2"/>
                </a:solidFill>
              </a:rPr>
              <a:t> </a:t>
            </a:r>
            <a:r>
              <a:rPr lang="es-CL" sz="2600" dirty="0" smtClean="0">
                <a:solidFill>
                  <a:schemeClr val="bg2"/>
                </a:solidFill>
              </a:rPr>
              <a:t>que no debemos condenarnos los unos a los otros en cuestiones de juicio personal </a:t>
            </a:r>
            <a:r>
              <a:rPr lang="es-CL" sz="2600" i="1" dirty="0" smtClean="0">
                <a:solidFill>
                  <a:srgbClr val="FFC000"/>
                </a:solidFill>
              </a:rPr>
              <a:t>"… sino más bien decidid no poner tropiezo u ocasión de caer al hermano" 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600" dirty="0" smtClean="0">
                <a:solidFill>
                  <a:schemeClr val="bg2"/>
                </a:solidFill>
              </a:rPr>
              <a:t>Más adelante Pablo dice en los versículos 18 y 19: "</a:t>
            </a:r>
            <a:r>
              <a:rPr lang="es-CL" sz="2600" i="1" dirty="0" smtClean="0">
                <a:solidFill>
                  <a:srgbClr val="FFC000"/>
                </a:solidFill>
              </a:rPr>
              <a:t>Porque el que de esta manera sirve a Cristo, es aceptable a Dios y aprobado por los hombres. Así que procuremos lo que contribuye a la paz y a la edificación mut</a:t>
            </a:r>
            <a:r>
              <a:rPr lang="es-CL" sz="2600" dirty="0" smtClean="0">
                <a:solidFill>
                  <a:srgbClr val="FFC000"/>
                </a:solidFill>
              </a:rPr>
              <a:t>ua</a:t>
            </a:r>
            <a:r>
              <a:rPr lang="es-CL" sz="2600" dirty="0" smtClean="0">
                <a:solidFill>
                  <a:schemeClr val="bg2"/>
                </a:solidFill>
              </a:rPr>
              <a:t>"</a:t>
            </a:r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0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¡DIOS QUIERE QUE AYUDEMOS A EDIFICAR EL CUERPO DE CRISTO!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8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En Ef. 4:11,12: "</a:t>
            </a:r>
            <a:r>
              <a:rPr lang="es-CL" sz="2800" i="1" dirty="0">
                <a:solidFill>
                  <a:srgbClr val="FFC000"/>
                </a:solidFill>
              </a:rPr>
              <a:t>Y él mismo constituyó a unos, apóstoles; a otros, profetas; a otros, evangelistas; a otros, pastores y maestros, </a:t>
            </a:r>
            <a:r>
              <a:rPr lang="es-CL" sz="2800" i="1" dirty="0" smtClean="0">
                <a:solidFill>
                  <a:srgbClr val="FFC000"/>
                </a:solidFill>
              </a:rPr>
              <a:t>a </a:t>
            </a:r>
            <a:r>
              <a:rPr lang="es-CL" sz="2800" i="1" dirty="0">
                <a:solidFill>
                  <a:srgbClr val="FFC000"/>
                </a:solidFill>
              </a:rPr>
              <a:t>fin de perfeccionar a los santos para la obra del ministerio, para la edificación del cuerpo de </a:t>
            </a:r>
            <a:r>
              <a:rPr lang="es-CL" sz="2800" i="1" dirty="0" smtClean="0">
                <a:solidFill>
                  <a:srgbClr val="FFC000"/>
                </a:solidFill>
              </a:rPr>
              <a:t>Cristo</a:t>
            </a:r>
            <a:r>
              <a:rPr lang="es-CL" sz="2800" dirty="0" smtClean="0">
                <a:solidFill>
                  <a:schemeClr val="bg2"/>
                </a:solidFill>
              </a:rPr>
              <a:t>"</a:t>
            </a:r>
            <a:endParaRPr lang="es-CL" sz="2800" dirty="0" smtClean="0">
              <a:solidFill>
                <a:schemeClr val="bg2"/>
              </a:solidFill>
            </a:endParaRP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¡Pero la obra del ministerio, para la edificación del cuerpo de Cristo es la responsabilidad de todos los santos! </a:t>
            </a:r>
          </a:p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¡Dios quiere que todos los cristianos ayuden a edificar el cuerpo!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82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Autofit/>
          </a:bodyPr>
          <a:lstStyle/>
          <a:p>
            <a:r>
              <a:rPr lang="es-CL" sz="3200" dirty="0" smtClean="0">
                <a:solidFill>
                  <a:srgbClr val="FFFF00"/>
                </a:solidFill>
                <a:latin typeface="Copperplate Gothic Bold" panose="020E0705020206020404" pitchFamily="34" charset="0"/>
              </a:rPr>
              <a:t>¡DIOS QUIERE QUE AYUDEMOS A EDIFICAR EL CUERPO DE CRISTO!</a:t>
            </a:r>
            <a:endParaRPr lang="es-CL" sz="3200" dirty="0">
              <a:solidFill>
                <a:srgbClr val="FFFF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060848"/>
            <a:ext cx="8712968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800" dirty="0" smtClean="0">
                <a:solidFill>
                  <a:schemeClr val="bg2"/>
                </a:solidFill>
              </a:rPr>
              <a:t>En Ef. 4:16: "</a:t>
            </a:r>
            <a:r>
              <a:rPr lang="es-CL" sz="2800" i="1" dirty="0">
                <a:solidFill>
                  <a:srgbClr val="FFC000"/>
                </a:solidFill>
              </a:rPr>
              <a:t>de quien todo el cuerpo, bien concertado y unido entre sí por todas las coyunturas que se ayudan mutuamente, según la actividad propia de cada miembro, recibe su crecimiento para ir edificándose en amor</a:t>
            </a:r>
            <a:r>
              <a:rPr lang="es-CL" sz="2800" dirty="0" smtClean="0">
                <a:solidFill>
                  <a:schemeClr val="bg2"/>
                </a:solidFill>
              </a:rPr>
              <a:t>"</a:t>
            </a:r>
          </a:p>
          <a:p>
            <a:pPr marL="457200" lvl="1" indent="0">
              <a:buClr>
                <a:srgbClr val="FF0000"/>
              </a:buClr>
              <a:buNone/>
            </a:pPr>
            <a:endParaRPr lang="es-CL" sz="2600" dirty="0" smtClean="0">
              <a:solidFill>
                <a:schemeClr val="bg2"/>
              </a:solidFill>
            </a:endParaRP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600" dirty="0" smtClean="0">
                <a:solidFill>
                  <a:schemeClr val="bg2"/>
                </a:solidFill>
              </a:rPr>
              <a:t>El crecimiento del cuerpo para su propia edificación ocurre solamente cuando </a:t>
            </a:r>
            <a:r>
              <a:rPr lang="es-CL" sz="2600" i="1" dirty="0" smtClean="0">
                <a:solidFill>
                  <a:schemeClr val="bg2"/>
                </a:solidFill>
              </a:rPr>
              <a:t>"</a:t>
            </a:r>
            <a:r>
              <a:rPr lang="es-CL" sz="2600" i="1" dirty="0" smtClean="0">
                <a:solidFill>
                  <a:srgbClr val="FFC000"/>
                </a:solidFill>
              </a:rPr>
              <a:t>cada miembro</a:t>
            </a:r>
            <a:r>
              <a:rPr lang="es-CL" sz="2600" i="1" dirty="0" smtClean="0">
                <a:solidFill>
                  <a:schemeClr val="bg2"/>
                </a:solidFill>
              </a:rPr>
              <a:t>" </a:t>
            </a:r>
            <a:r>
              <a:rPr lang="es-CL" sz="2600" dirty="0" smtClean="0">
                <a:solidFill>
                  <a:schemeClr val="bg2"/>
                </a:solidFill>
              </a:rPr>
              <a:t>pone de su parte. 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600" dirty="0" smtClean="0">
                <a:solidFill>
                  <a:schemeClr val="bg2"/>
                </a:solidFill>
              </a:rPr>
              <a:t>¡Nadie está exento!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600" dirty="0" smtClean="0">
                <a:solidFill>
                  <a:schemeClr val="bg2"/>
                </a:solidFill>
              </a:rPr>
              <a:t>La palabra "funcionamiento" viene de la palabra griega ENERGEIA. Significa "actividad" o "esfuerzo". </a:t>
            </a:r>
          </a:p>
          <a:p>
            <a:pPr lvl="1">
              <a:buClr>
                <a:srgbClr val="FF0000"/>
              </a:buClr>
              <a:buFont typeface="Wingdings 3" panose="05040102010807070707" pitchFamily="18" charset="2"/>
              <a:buChar char="¬"/>
            </a:pPr>
            <a:r>
              <a:rPr lang="es-CL" sz="2600" dirty="0" smtClean="0">
                <a:solidFill>
                  <a:schemeClr val="bg2"/>
                </a:solidFill>
              </a:rPr>
              <a:t>Para que usted ayude a edificar el cuerpo, ¡Dios quiere que le dedique su tiempo y ENERGIA</a:t>
            </a:r>
            <a:r>
              <a:rPr lang="es-CL" sz="2800" dirty="0" smtClean="0">
                <a:solidFill>
                  <a:schemeClr val="bg2"/>
                </a:solidFill>
              </a:rPr>
              <a:t>!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1520" y="292006"/>
            <a:ext cx="4503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b="1" dirty="0" smtClean="0">
                <a:solidFill>
                  <a:schemeClr val="accent6"/>
                </a:solidFill>
              </a:rPr>
              <a:t>¿Cómo Podemos Ayudar A Edificar La Iglesia?</a:t>
            </a:r>
            <a:endParaRPr lang="es-C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95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1388</Words>
  <Application>Microsoft Office PowerPoint</Application>
  <PresentationFormat>Presentación en pantalla (4:3)</PresentationFormat>
  <Paragraphs>104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Presentación de PowerPoint</vt:lpstr>
      <vt:lpstr>¿Cómo Podemos Ayudar A Edificar La Iglesia?</vt:lpstr>
      <vt:lpstr>Presentación de PowerPoint</vt:lpstr>
      <vt:lpstr>Presentación de PowerPoint</vt:lpstr>
      <vt:lpstr>EL SIGNIFICADO DE LA PALABRA "EDIFICACIÓN"</vt:lpstr>
      <vt:lpstr>¡DIOS QUIERE QUE AYUDEMOS A EDIFICAR EL CUERPO DE CRISTO!</vt:lpstr>
      <vt:lpstr>¡DIOS QUIERE QUE AYUDEMOS A EDIFICAR EL CUERPO DE CRISTO!</vt:lpstr>
      <vt:lpstr>¡DIOS QUIERE QUE AYUDEMOS A EDIFICAR EL CUERPO DE CRISTO!</vt:lpstr>
      <vt:lpstr>¡DIOS QUIERE QUE AYUDEMOS A EDIFICAR EL CUERPO DE CRISTO!</vt:lpstr>
      <vt:lpstr>¡DIOS QUIERE QUE AYUDEMOS A EDIFICAR EL CUERPO DE CRISTO!</vt:lpstr>
      <vt:lpstr>COSAS QUE PROMUEVEN EL CRECIMIENTO DE La IGLESIA</vt:lpstr>
      <vt:lpstr>Debemos de cultivar, AMOR, Ef. 4:16, </vt:lpstr>
      <vt:lpstr>Debemos de cultivar, HUMILDAD, Ef. 4:1,</vt:lpstr>
      <vt:lpstr>Debemos de cultivar, MANSEDUMBRE, Ef. 4:2.</vt:lpstr>
      <vt:lpstr>Debemos de cultivar, PACIENCIA, Ef. 4:2.</vt:lpstr>
      <vt:lpstr>Debemos de cultivar, CONVICCIÓN (estabilidad),  </vt:lpstr>
      <vt:lpstr>CONCLUSIÓN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Emilio</dc:creator>
  <cp:lastModifiedBy>Emilio</cp:lastModifiedBy>
  <cp:revision>40</cp:revision>
  <dcterms:created xsi:type="dcterms:W3CDTF">2013-12-27T23:45:56Z</dcterms:created>
  <dcterms:modified xsi:type="dcterms:W3CDTF">2014-01-08T21:15:06Z</dcterms:modified>
</cp:coreProperties>
</file>