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72" r:id="rId16"/>
    <p:sldId id="273" r:id="rId17"/>
    <p:sldId id="270" r:id="rId18"/>
    <p:sldId id="274" r:id="rId19"/>
    <p:sldId id="275" r:id="rId20"/>
    <p:sldId id="276" r:id="rId21"/>
    <p:sldId id="277" r:id="rId22"/>
    <p:sldId id="279" r:id="rId23"/>
    <p:sldId id="280" r:id="rId24"/>
    <p:sldId id="281" r:id="rId25"/>
    <p:sldId id="282" r:id="rId26"/>
    <p:sldId id="278" r:id="rId27"/>
    <p:sldId id="283"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B062FA2B-5846-4004-B874-BC1C6743CAC6}" type="datetimeFigureOut">
              <a:rPr lang="en-US" smtClean="0"/>
              <a:pPr/>
              <a:t>3/19/2011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155E9-5B57-44F4-A8A0-AA0AC7C161B3}"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62FA2B-5846-4004-B874-BC1C6743CAC6}" type="datetimeFigureOut">
              <a:rPr lang="en-US" smtClean="0"/>
              <a:pPr/>
              <a:t>3/19/2011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155E9-5B57-44F4-A8A0-AA0AC7C161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62FA2B-5846-4004-B874-BC1C6743CAC6}" type="datetimeFigureOut">
              <a:rPr lang="en-US" smtClean="0"/>
              <a:pPr/>
              <a:t>3/19/2011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1DD155E9-5B57-44F4-A8A0-AA0AC7C161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62FA2B-5846-4004-B874-BC1C6743CAC6}" type="datetimeFigureOut">
              <a:rPr lang="en-US" smtClean="0"/>
              <a:pPr/>
              <a:t>3/19/2011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155E9-5B57-44F4-A8A0-AA0AC7C161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062FA2B-5846-4004-B874-BC1C6743CAC6}" type="datetimeFigureOut">
              <a:rPr lang="en-US" smtClean="0"/>
              <a:pPr/>
              <a:t>3/19/2011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D155E9-5B57-44F4-A8A0-AA0AC7C161B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62FA2B-5846-4004-B874-BC1C6743CAC6}" type="datetimeFigureOut">
              <a:rPr lang="en-US" smtClean="0"/>
              <a:pPr/>
              <a:t>3/19/2011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155E9-5B57-44F4-A8A0-AA0AC7C161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062FA2B-5846-4004-B874-BC1C6743CAC6}" type="datetimeFigureOut">
              <a:rPr lang="en-US" smtClean="0"/>
              <a:pPr/>
              <a:t>3/19/2011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D155E9-5B57-44F4-A8A0-AA0AC7C161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062FA2B-5846-4004-B874-BC1C6743CAC6}" type="datetimeFigureOut">
              <a:rPr lang="en-US" smtClean="0"/>
              <a:pPr/>
              <a:t>3/19/2011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D155E9-5B57-44F4-A8A0-AA0AC7C161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62FA2B-5846-4004-B874-BC1C6743CAC6}" type="datetimeFigureOut">
              <a:rPr lang="en-US" smtClean="0"/>
              <a:pPr/>
              <a:t>3/19/2011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D155E9-5B57-44F4-A8A0-AA0AC7C161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062FA2B-5846-4004-B874-BC1C6743CAC6}" type="datetimeFigureOut">
              <a:rPr lang="en-US" smtClean="0"/>
              <a:pPr/>
              <a:t>3/19/2011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D155E9-5B57-44F4-A8A0-AA0AC7C161B3}"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B062FA2B-5846-4004-B874-BC1C6743CAC6}" type="datetimeFigureOut">
              <a:rPr lang="en-US" smtClean="0"/>
              <a:pPr/>
              <a:t>3/19/2011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1DD155E9-5B57-44F4-A8A0-AA0AC7C161B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B062FA2B-5846-4004-B874-BC1C6743CAC6}" type="datetimeFigureOut">
              <a:rPr lang="en-US" smtClean="0"/>
              <a:pPr/>
              <a:t>3/19/2011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1DD155E9-5B57-44F4-A8A0-AA0AC7C161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apologeticspress.com/" TargetMode="External"/><Relationship Id="rId2" Type="http://schemas.openxmlformats.org/officeDocument/2006/relationships/hyperlink" Target="http://www.willie75.wordpress.co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C:\Users\Willie\Pictures\Alvarenga, PowerPoint Pictures &amp; Sermons\Pictures for PowerPoint\cross_of_nails-full;init_.jpg"/>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Rectangle 4"/>
          <p:cNvSpPr/>
          <p:nvPr/>
        </p:nvSpPr>
        <p:spPr>
          <a:xfrm>
            <a:off x="304800" y="304800"/>
            <a:ext cx="4648200" cy="4876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7000" b="1" dirty="0" smtClean="0"/>
              <a:t>LA DEIDAD </a:t>
            </a:r>
          </a:p>
          <a:p>
            <a:pPr algn="ctr"/>
            <a:r>
              <a:rPr lang="en-US" sz="7000" b="1" dirty="0" smtClean="0"/>
              <a:t>DE</a:t>
            </a:r>
          </a:p>
          <a:p>
            <a:pPr algn="ctr"/>
            <a:r>
              <a:rPr lang="en-US" sz="7000" b="1" dirty="0" smtClean="0"/>
              <a:t>CRISTO</a:t>
            </a:r>
            <a:endParaRPr lang="en-US" sz="7000" b="1" dirty="0"/>
          </a:p>
        </p:txBody>
      </p:sp>
      <p:sp>
        <p:nvSpPr>
          <p:cNvPr id="6" name="Rectangle 5"/>
          <p:cNvSpPr/>
          <p:nvPr/>
        </p:nvSpPr>
        <p:spPr>
          <a:xfrm>
            <a:off x="4038600" y="6096000"/>
            <a:ext cx="4953000" cy="609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Willie Alvarenga</a:t>
            </a:r>
            <a:endParaRPr lang="en-US"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LOS TESTIGOS DE JEHOVA ATACAN LA DEIDAD DE CRISTO</a:t>
            </a:r>
            <a:endParaRPr lang="en-US" dirty="0"/>
          </a:p>
        </p:txBody>
      </p:sp>
      <p:sp>
        <p:nvSpPr>
          <p:cNvPr id="3" name="Content Placeholder 2"/>
          <p:cNvSpPr>
            <a:spLocks noGrp="1"/>
          </p:cNvSpPr>
          <p:nvPr>
            <p:ph idx="1"/>
          </p:nvPr>
        </p:nvSpPr>
        <p:spPr/>
        <p:txBody>
          <a:bodyPr/>
          <a:lstStyle/>
          <a:p>
            <a:r>
              <a:rPr lang="es-MX" dirty="0" smtClean="0"/>
              <a:t>"El Logos [Cristo] mismo fue `el principio de la creación de Dios'" (</a:t>
            </a:r>
            <a:r>
              <a:rPr lang="es-MX" b="1" i="1" dirty="0" smtClean="0"/>
              <a:t>Ibíd</a:t>
            </a:r>
            <a:r>
              <a:rPr lang="es-MX" i="1" dirty="0" smtClean="0"/>
              <a:t>.</a:t>
            </a:r>
            <a:r>
              <a:rPr lang="es-MX" dirty="0" smtClean="0"/>
              <a:t>, Vol. 5, Pág. 86).</a:t>
            </a:r>
            <a:endParaRPr lang="en-US" dirty="0" smtClean="0"/>
          </a:p>
          <a:p>
            <a:endParaRPr lang="en-US" dirty="0" smtClean="0"/>
          </a:p>
          <a:p>
            <a:r>
              <a:rPr lang="es-MX" dirty="0" smtClean="0"/>
              <a:t>"Como jefe de los ángeles y segundo después del Padre, el [Cristo] era conocido como el Arcángel (él ángel más alto, o el mensajero), cuyo nombre, Miguel, significa `Quién como Dios' o `el Representante de Dios'" (</a:t>
            </a:r>
            <a:r>
              <a:rPr lang="es-MX" b="1" i="1" dirty="0" smtClean="0"/>
              <a:t>Ibíd</a:t>
            </a:r>
            <a:r>
              <a:rPr lang="es-MX" dirty="0" smtClean="0"/>
              <a:t>., Vol. 5, Pág. 84).</a:t>
            </a: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LOS TESTIGOS DE JEHOVA ATACAN LA DEIDAD DE CRISTO</a:t>
            </a:r>
            <a:endParaRPr lang="en-US" dirty="0"/>
          </a:p>
        </p:txBody>
      </p:sp>
      <p:sp>
        <p:nvSpPr>
          <p:cNvPr id="3" name="Content Placeholder 2"/>
          <p:cNvSpPr>
            <a:spLocks noGrp="1"/>
          </p:cNvSpPr>
          <p:nvPr>
            <p:ph idx="1"/>
          </p:nvPr>
        </p:nvSpPr>
        <p:spPr>
          <a:xfrm>
            <a:off x="457200" y="1775191"/>
            <a:ext cx="8229600" cy="4701809"/>
          </a:xfrm>
        </p:spPr>
        <p:txBody>
          <a:bodyPr>
            <a:normAutofit fontScale="92500" lnSpcReduction="10000"/>
          </a:bodyPr>
          <a:lstStyle/>
          <a:p>
            <a:r>
              <a:rPr lang="es-MX" dirty="0" smtClean="0"/>
              <a:t>"Siendo el unigénito Hijo de Dios... el Verbo sería un príncipe entre todas las otras criaturas. En este cargo él [Cristo] tenía otro nombre en el cielo: `Miguel'... Con el paso del tiempo el Hijo recibió también otros nombres" (</a:t>
            </a:r>
            <a:r>
              <a:rPr lang="es-MX" b="1" i="1" dirty="0" smtClean="0"/>
              <a:t>La Verdad os Hará Libres</a:t>
            </a:r>
            <a:r>
              <a:rPr lang="es-MX" dirty="0" smtClean="0"/>
              <a:t> Pág. 49).</a:t>
            </a:r>
            <a:endParaRPr lang="en-US" dirty="0" smtClean="0"/>
          </a:p>
          <a:p>
            <a:endParaRPr lang="en-US" dirty="0" smtClean="0"/>
          </a:p>
          <a:p>
            <a:r>
              <a:rPr lang="es-MX" dirty="0" smtClean="0"/>
              <a:t>"Las verdaderas Escrituras hablan del Hijo de Dios - el Verbo - como de `un dios', pero no el Todopoderoso Dios, Jehová - Isaías 9:6" (</a:t>
            </a:r>
            <a:r>
              <a:rPr lang="es-MX" b="1" i="1" dirty="0" smtClean="0"/>
              <a:t>La Verdad Os Hará Libres</a:t>
            </a:r>
            <a:r>
              <a:rPr lang="es-MX" i="1" dirty="0" smtClean="0"/>
              <a:t> </a:t>
            </a:r>
            <a:r>
              <a:rPr lang="es-MX" dirty="0" smtClean="0"/>
              <a:t>Pág. 47).</a:t>
            </a: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LOS TESTIGOS DE JEHOVA ATACAN LA DEIDAD DE CRISTO</a:t>
            </a:r>
            <a:endParaRPr lang="en-US" dirty="0"/>
          </a:p>
        </p:txBody>
      </p:sp>
      <p:sp>
        <p:nvSpPr>
          <p:cNvPr id="3" name="Content Placeholder 2"/>
          <p:cNvSpPr>
            <a:spLocks noGrp="1"/>
          </p:cNvSpPr>
          <p:nvPr>
            <p:ph idx="1"/>
          </p:nvPr>
        </p:nvSpPr>
        <p:spPr/>
        <p:txBody>
          <a:bodyPr>
            <a:normAutofit fontScale="92500" lnSpcReduction="20000"/>
          </a:bodyPr>
          <a:lstStyle/>
          <a:p>
            <a:r>
              <a:rPr lang="es-MX" dirty="0" smtClean="0"/>
              <a:t>"Comenzó su existencia al ser creado por el eterno Dios, Jehová, sin la ayuda o </a:t>
            </a:r>
            <a:r>
              <a:rPr lang="es-MX" dirty="0" err="1" smtClean="0"/>
              <a:t>instrumentalidad</a:t>
            </a:r>
            <a:r>
              <a:rPr lang="es-MX" dirty="0" smtClean="0"/>
              <a:t> de ninguna madre. En otras palabras: él fue la primera y directa creación de Jehová Dios... él que constituyó el comienzo de la obra creadora de Dios... El no era una encarnación, sino carne, un Hijo de Dios humano, un hombre perfecto que había dejado de ser espíritu, aunque con un pasado y un trasfondo espiritual o celestial" (</a:t>
            </a:r>
            <a:r>
              <a:rPr lang="es-MX" b="1" i="1" dirty="0" smtClean="0"/>
              <a:t>El Reino se ha Acercado</a:t>
            </a:r>
            <a:r>
              <a:rPr lang="es-MX" i="1" dirty="0" smtClean="0"/>
              <a:t>,</a:t>
            </a:r>
            <a:r>
              <a:rPr lang="es-MX" dirty="0" smtClean="0"/>
              <a:t> Págs. 46,47,49).</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MX" sz="3300" dirty="0" smtClean="0"/>
              <a:t/>
            </a:r>
            <a:br>
              <a:rPr lang="es-MX" sz="3300" dirty="0" smtClean="0"/>
            </a:br>
            <a:r>
              <a:rPr lang="es-MX" sz="3100" dirty="0" smtClean="0"/>
              <a:t>CONSECUENCIAS DE NO POSEER UNA CONVICCIÓN FIRME EN CUANTO A LA DEIDAD DE CRISTO</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algn="ctr"/>
            <a:r>
              <a:rPr lang="es-MX" sz="5500" dirty="0" smtClean="0"/>
              <a:t>Moriremos en el pecado (Juan 8:24)</a:t>
            </a:r>
          </a:p>
          <a:p>
            <a:pPr algn="ctr"/>
            <a:r>
              <a:rPr lang="es-MX" sz="5500" dirty="0" smtClean="0"/>
              <a:t>Perderemos nuestra fe / salvación </a:t>
            </a:r>
          </a:p>
          <a:p>
            <a:pPr algn="ctr"/>
            <a:r>
              <a:rPr lang="es-MX" sz="5500" dirty="0" smtClean="0"/>
              <a:t>Perderemos a nuestros jóvenes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2728"/>
          </a:xfrm>
        </p:spPr>
        <p:txBody>
          <a:bodyPr>
            <a:normAutofit/>
          </a:bodyPr>
          <a:lstStyle/>
          <a:p>
            <a:pPr algn="ctr"/>
            <a:r>
              <a:rPr lang="en-US" sz="3500" dirty="0" smtClean="0"/>
              <a:t>EVIDENCIAS INTERNAS QUE ESTABLECEN LA DEIDAD DE CRISTO</a:t>
            </a:r>
            <a:endParaRPr lang="en-US" sz="3500" dirty="0"/>
          </a:p>
        </p:txBody>
      </p:sp>
      <p:sp>
        <p:nvSpPr>
          <p:cNvPr id="3" name="Content Placeholder 2"/>
          <p:cNvSpPr>
            <a:spLocks noGrp="1"/>
          </p:cNvSpPr>
          <p:nvPr>
            <p:ph idx="1"/>
          </p:nvPr>
        </p:nvSpPr>
        <p:spPr>
          <a:xfrm>
            <a:off x="457200" y="2209800"/>
            <a:ext cx="8229600" cy="4191000"/>
          </a:xfrm>
        </p:spPr>
        <p:txBody>
          <a:bodyPr/>
          <a:lstStyle/>
          <a:p>
            <a:pPr algn="ctr">
              <a:buNone/>
            </a:pPr>
            <a:r>
              <a:rPr lang="es-MX" b="1" dirty="0" smtClean="0"/>
              <a:t>Juan 1:1</a:t>
            </a:r>
            <a:endParaRPr lang="en-US" dirty="0" smtClean="0"/>
          </a:p>
          <a:p>
            <a:pPr algn="ctr">
              <a:buNone/>
            </a:pPr>
            <a:r>
              <a:rPr lang="es-MX" b="1" dirty="0" smtClean="0"/>
              <a:t>“En el principio era el Verbo,  y el Verbo era con Dios,  y el Verbo era Dios.  Este era en el principio con Dios.  Todas las cosas por él fueron hechas,  y sin él nada de lo que ha sido hecho,  fue hecho.</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2728"/>
          </a:xfrm>
        </p:spPr>
        <p:txBody>
          <a:bodyPr>
            <a:normAutofit/>
          </a:bodyPr>
          <a:lstStyle/>
          <a:p>
            <a:pPr algn="ctr"/>
            <a:r>
              <a:rPr lang="en-US" sz="3500" dirty="0" smtClean="0"/>
              <a:t>EVIDENCIAS INTERNAS QUE ESTABLECEN LA DEIDAD DE CRISTO</a:t>
            </a:r>
            <a:endParaRPr lang="en-US" sz="3500" dirty="0"/>
          </a:p>
        </p:txBody>
      </p:sp>
      <p:sp>
        <p:nvSpPr>
          <p:cNvPr id="3" name="Content Placeholder 2"/>
          <p:cNvSpPr>
            <a:spLocks noGrp="1"/>
          </p:cNvSpPr>
          <p:nvPr>
            <p:ph idx="1"/>
          </p:nvPr>
        </p:nvSpPr>
        <p:spPr>
          <a:xfrm>
            <a:off x="457200" y="2209800"/>
            <a:ext cx="8229600" cy="4191000"/>
          </a:xfrm>
        </p:spPr>
        <p:txBody>
          <a:bodyPr/>
          <a:lstStyle/>
          <a:p>
            <a:pPr algn="ctr">
              <a:buNone/>
            </a:pPr>
            <a:r>
              <a:rPr lang="es-MX" b="1" dirty="0" smtClean="0"/>
              <a:t>Juan 8:58</a:t>
            </a:r>
            <a:endParaRPr lang="en-US" dirty="0" smtClean="0"/>
          </a:p>
          <a:p>
            <a:pPr algn="ctr">
              <a:buNone/>
            </a:pPr>
            <a:r>
              <a:rPr lang="es-MX" b="1" dirty="0" smtClean="0"/>
              <a:t>“De cierto,  de cierto os digo: Antes que Abraham fuese,  yo soy.”</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252728"/>
          </a:xfrm>
        </p:spPr>
        <p:txBody>
          <a:bodyPr>
            <a:normAutofit/>
          </a:bodyPr>
          <a:lstStyle/>
          <a:p>
            <a:pPr algn="ctr"/>
            <a:r>
              <a:rPr lang="en-US" sz="3500" dirty="0" smtClean="0"/>
              <a:t>EVIDENCIAS INTERNAS QUE ESTABLECEN LA DEIDAD DE CRISTO</a:t>
            </a:r>
            <a:endParaRPr lang="en-US" sz="3500" dirty="0"/>
          </a:p>
        </p:txBody>
      </p:sp>
      <p:sp>
        <p:nvSpPr>
          <p:cNvPr id="3" name="Content Placeholder 2"/>
          <p:cNvSpPr>
            <a:spLocks noGrp="1"/>
          </p:cNvSpPr>
          <p:nvPr>
            <p:ph idx="1"/>
          </p:nvPr>
        </p:nvSpPr>
        <p:spPr>
          <a:xfrm>
            <a:off x="457200" y="2209800"/>
            <a:ext cx="8229600" cy="4191000"/>
          </a:xfrm>
        </p:spPr>
        <p:txBody>
          <a:bodyPr/>
          <a:lstStyle/>
          <a:p>
            <a:pPr algn="ctr">
              <a:buNone/>
            </a:pPr>
            <a:r>
              <a:rPr lang="es-MX" sz="4500" b="1" dirty="0" smtClean="0"/>
              <a:t>Juan 10:30</a:t>
            </a:r>
            <a:endParaRPr lang="en-US" sz="4500" dirty="0" smtClean="0"/>
          </a:p>
          <a:p>
            <a:pPr algn="ctr">
              <a:buNone/>
            </a:pPr>
            <a:r>
              <a:rPr lang="es-MX" sz="4500" b="1" dirty="0" smtClean="0"/>
              <a:t>“Yo y el Padre uno somos”</a:t>
            </a:r>
            <a:endParaRPr lang="en-US" sz="4500"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dirty="0" smtClean="0"/>
              <a:t>EVIDENCIAS INTERNAS QUE ESTABLECEN LA DEIDAD DE CRISTO</a:t>
            </a:r>
            <a:endParaRPr lang="en-US" sz="3500" dirty="0"/>
          </a:p>
        </p:txBody>
      </p:sp>
      <p:sp>
        <p:nvSpPr>
          <p:cNvPr id="3" name="Content Placeholder 2"/>
          <p:cNvSpPr>
            <a:spLocks noGrp="1"/>
          </p:cNvSpPr>
          <p:nvPr>
            <p:ph idx="1"/>
          </p:nvPr>
        </p:nvSpPr>
        <p:spPr>
          <a:xfrm>
            <a:off x="457200" y="2209800"/>
            <a:ext cx="8229600" cy="4191000"/>
          </a:xfrm>
        </p:spPr>
        <p:txBody>
          <a:bodyPr/>
          <a:lstStyle/>
          <a:p>
            <a:pPr algn="ctr">
              <a:buNone/>
            </a:pPr>
            <a:r>
              <a:rPr lang="es-MX" b="1" dirty="0" smtClean="0"/>
              <a:t>“Hizo además Jesús muchas otras señales en presencia de sus discípulos,  las cuales no están escritas en este libro.  Pero éstas se han escrito para que creáis que Jesús es el Cristo,  el Hijo de Dios,  y para que creyendo,  tengáis vida en su nombre”</a:t>
            </a:r>
            <a:r>
              <a:rPr lang="es-MX" dirty="0" smtClean="0"/>
              <a:t> </a:t>
            </a:r>
            <a:r>
              <a:rPr lang="es-MX" b="1" dirty="0" smtClean="0"/>
              <a:t>(Juan 20:30-31).</a:t>
            </a:r>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dirty="0" smtClean="0"/>
              <a:t>EVIDENCIA INTERNA: SEÑALES QUE COMPRUEBAN LA DEIDAD DE CRISTO</a:t>
            </a:r>
            <a:endParaRPr lang="en-US" sz="3500" dirty="0"/>
          </a:p>
        </p:txBody>
      </p:sp>
      <p:sp>
        <p:nvSpPr>
          <p:cNvPr id="3" name="Content Placeholder 2"/>
          <p:cNvSpPr>
            <a:spLocks noGrp="1"/>
          </p:cNvSpPr>
          <p:nvPr>
            <p:ph idx="1"/>
          </p:nvPr>
        </p:nvSpPr>
        <p:spPr/>
        <p:txBody>
          <a:bodyPr/>
          <a:lstStyle/>
          <a:p>
            <a:pPr lvl="0"/>
            <a:r>
              <a:rPr lang="es-MX" dirty="0" smtClean="0"/>
              <a:t>Convirtió agua en jugo de uva (Juan 2:1-11)</a:t>
            </a:r>
            <a:endParaRPr lang="en-US" dirty="0" smtClean="0"/>
          </a:p>
          <a:p>
            <a:pPr lvl="0"/>
            <a:r>
              <a:rPr lang="es-MX" dirty="0" smtClean="0"/>
              <a:t>Sanó a un paralitico de </a:t>
            </a:r>
            <a:r>
              <a:rPr lang="es-MX" dirty="0" err="1" smtClean="0"/>
              <a:t>Betesda</a:t>
            </a:r>
            <a:r>
              <a:rPr lang="es-MX" dirty="0" smtClean="0"/>
              <a:t> (Juan 5:1-18)</a:t>
            </a:r>
            <a:endParaRPr lang="en-US" dirty="0" smtClean="0"/>
          </a:p>
          <a:p>
            <a:pPr lvl="0"/>
            <a:r>
              <a:rPr lang="es-MX" dirty="0" smtClean="0"/>
              <a:t>Alimentación de los cinco mil (Juan 6:1-15)</a:t>
            </a:r>
            <a:endParaRPr lang="en-US" dirty="0" smtClean="0"/>
          </a:p>
          <a:p>
            <a:pPr lvl="0"/>
            <a:r>
              <a:rPr lang="es-MX" dirty="0" smtClean="0"/>
              <a:t>Jesús camina sobre el mar (Juan 6:16-21)</a:t>
            </a:r>
            <a:endParaRPr lang="en-US" dirty="0" smtClean="0"/>
          </a:p>
          <a:p>
            <a:pPr lvl="0"/>
            <a:r>
              <a:rPr lang="es-MX" dirty="0" smtClean="0"/>
              <a:t>Sanó a un ciego de nacimiento (Juan 9:1-41)</a:t>
            </a:r>
            <a:endParaRPr lang="en-US" dirty="0" smtClean="0"/>
          </a:p>
          <a:p>
            <a:pPr lvl="0"/>
            <a:r>
              <a:rPr lang="es-MX" dirty="0" smtClean="0"/>
              <a:t>Resucitó a un muerto, Lázaro (Juan 11:1-44)</a:t>
            </a:r>
            <a:endParaRPr lang="en-US" dirty="0" smtClean="0"/>
          </a:p>
          <a:p>
            <a:pPr lvl="0"/>
            <a:r>
              <a:rPr lang="es-MX" dirty="0" smtClean="0"/>
              <a:t>La pesca milagrosa (Juan 21:6-14)</a:t>
            </a:r>
            <a:endParaRPr lang="en-US" dirty="0" smtClean="0"/>
          </a:p>
          <a:p>
            <a:pPr lvl="0"/>
            <a:r>
              <a:rPr lang="es-MX" dirty="0" smtClean="0"/>
              <a:t>Su propia resurrección de entre los muertos (Juan 20-21)</a:t>
            </a:r>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500" dirty="0" smtClean="0"/>
              <a:t>EVIDENCIA INTERNA: LOS “YO SOY”</a:t>
            </a:r>
            <a:endParaRPr lang="en-US" sz="3500" dirty="0"/>
          </a:p>
        </p:txBody>
      </p:sp>
      <p:sp>
        <p:nvSpPr>
          <p:cNvPr id="3" name="Content Placeholder 2"/>
          <p:cNvSpPr>
            <a:spLocks noGrp="1"/>
          </p:cNvSpPr>
          <p:nvPr>
            <p:ph idx="1"/>
          </p:nvPr>
        </p:nvSpPr>
        <p:spPr/>
        <p:txBody>
          <a:bodyPr>
            <a:normAutofit lnSpcReduction="10000"/>
          </a:bodyPr>
          <a:lstStyle/>
          <a:p>
            <a:pPr lvl="0"/>
            <a:r>
              <a:rPr lang="es-MX" dirty="0" smtClean="0"/>
              <a:t>Yo Soy, el que habla contigo (Juan 4:26)</a:t>
            </a:r>
            <a:endParaRPr lang="en-US" dirty="0" smtClean="0"/>
          </a:p>
          <a:p>
            <a:pPr lvl="0"/>
            <a:r>
              <a:rPr lang="es-MX" dirty="0" smtClean="0"/>
              <a:t>Yo Soy el pan de vida (Juan 6:48)</a:t>
            </a:r>
            <a:endParaRPr lang="en-US" dirty="0" smtClean="0"/>
          </a:p>
          <a:p>
            <a:pPr lvl="0"/>
            <a:r>
              <a:rPr lang="es-MX" dirty="0" smtClean="0"/>
              <a:t>Yo Soy la luz del mundo (Juan 8:12)</a:t>
            </a:r>
            <a:endParaRPr lang="en-US" dirty="0" smtClean="0"/>
          </a:p>
          <a:p>
            <a:pPr lvl="0"/>
            <a:r>
              <a:rPr lang="es-MX" dirty="0" smtClean="0"/>
              <a:t>Yo Soy  (Juan 8:58)</a:t>
            </a:r>
            <a:endParaRPr lang="en-US" dirty="0" smtClean="0"/>
          </a:p>
          <a:p>
            <a:pPr lvl="0"/>
            <a:r>
              <a:rPr lang="es-MX" dirty="0" smtClean="0"/>
              <a:t>Yo Soy la puerta (Juan 10:9)</a:t>
            </a:r>
            <a:endParaRPr lang="en-US" dirty="0" smtClean="0"/>
          </a:p>
          <a:p>
            <a:pPr lvl="0"/>
            <a:r>
              <a:rPr lang="es-MX" dirty="0" smtClean="0"/>
              <a:t>Yo Soy el Buen Pastor (Juan 10:11)</a:t>
            </a:r>
            <a:endParaRPr lang="en-US" dirty="0" smtClean="0"/>
          </a:p>
          <a:p>
            <a:pPr lvl="0"/>
            <a:r>
              <a:rPr lang="es-MX" dirty="0" smtClean="0"/>
              <a:t>Yo Soy la resurrección y la vida (Juan 11:25)</a:t>
            </a:r>
            <a:endParaRPr lang="en-US" dirty="0" smtClean="0"/>
          </a:p>
          <a:p>
            <a:pPr lvl="0"/>
            <a:r>
              <a:rPr lang="es-MX" dirty="0" smtClean="0"/>
              <a:t>Yo Soy el camino, la verdad y la vida (Juan 14:6)</a:t>
            </a:r>
            <a:endParaRPr lang="en-US" dirty="0" smtClean="0"/>
          </a:p>
          <a:p>
            <a:pPr lvl="0"/>
            <a:r>
              <a:rPr lang="es-MX" dirty="0" smtClean="0"/>
              <a:t>Yo Soy la vida verdadera (Juan 15:1)</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CONSIDERE LO SIGUIENTE</a:t>
            </a:r>
            <a:endParaRPr lang="en-US" dirty="0"/>
          </a:p>
        </p:txBody>
      </p:sp>
      <p:sp>
        <p:nvSpPr>
          <p:cNvPr id="3" name="Content Placeholder 2"/>
          <p:cNvSpPr>
            <a:spLocks noGrp="1"/>
          </p:cNvSpPr>
          <p:nvPr>
            <p:ph idx="1"/>
          </p:nvPr>
        </p:nvSpPr>
        <p:spPr>
          <a:xfrm>
            <a:off x="2819400" y="1775191"/>
            <a:ext cx="5867400" cy="4625609"/>
          </a:xfrm>
        </p:spPr>
        <p:txBody>
          <a:bodyPr>
            <a:normAutofit/>
          </a:bodyPr>
          <a:lstStyle/>
          <a:p>
            <a:pPr algn="ctr"/>
            <a:r>
              <a:rPr lang="en-US" sz="5400" b="1" dirty="0" err="1" smtClean="0"/>
              <a:t>Hechos</a:t>
            </a:r>
            <a:r>
              <a:rPr lang="en-US" sz="5400" b="1" dirty="0" smtClean="0"/>
              <a:t> 17:11</a:t>
            </a:r>
          </a:p>
          <a:p>
            <a:pPr algn="ctr"/>
            <a:r>
              <a:rPr lang="en-US" sz="5400" b="1" dirty="0" smtClean="0"/>
              <a:t>I </a:t>
            </a:r>
            <a:r>
              <a:rPr lang="en-US" sz="5400" b="1" dirty="0" err="1" smtClean="0"/>
              <a:t>Tesalonicenses</a:t>
            </a:r>
            <a:r>
              <a:rPr lang="en-US" sz="5400" b="1" dirty="0" smtClean="0"/>
              <a:t> 5:21</a:t>
            </a:r>
          </a:p>
          <a:p>
            <a:pPr algn="ctr"/>
            <a:r>
              <a:rPr lang="en-US" sz="5400" b="1" dirty="0" smtClean="0"/>
              <a:t>I Juan 4:1</a:t>
            </a:r>
          </a:p>
          <a:p>
            <a:pPr algn="ctr"/>
            <a:r>
              <a:rPr lang="en-US" sz="5400" b="1" dirty="0" smtClean="0"/>
              <a:t>Juan 7:17</a:t>
            </a:r>
            <a:endParaRPr lang="en-US" sz="5400" b="1" dirty="0"/>
          </a:p>
        </p:txBody>
      </p:sp>
      <p:pic>
        <p:nvPicPr>
          <p:cNvPr id="1026" name="Picture 2" descr="C:\Users\Willie\Pictures\Alvarenga, PowerPoint Pictures &amp; Sermons\Pictures for PowerPoint\RL001650.jpg"/>
          <p:cNvPicPr>
            <a:picLocks noChangeAspect="1" noChangeArrowheads="1"/>
          </p:cNvPicPr>
          <p:nvPr/>
        </p:nvPicPr>
        <p:blipFill>
          <a:blip r:embed="rId2" cstate="print"/>
          <a:srcRect/>
          <a:stretch>
            <a:fillRect/>
          </a:stretch>
        </p:blipFill>
        <p:spPr bwMode="auto">
          <a:xfrm>
            <a:off x="304801" y="1828800"/>
            <a:ext cx="3048000" cy="43942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EVIDENCIA INTERNA: LOS TESTIGOS DE JESÚS</a:t>
            </a:r>
            <a:endParaRPr lang="en-US" dirty="0"/>
          </a:p>
        </p:txBody>
      </p:sp>
      <p:sp>
        <p:nvSpPr>
          <p:cNvPr id="3" name="Content Placeholder 2"/>
          <p:cNvSpPr>
            <a:spLocks noGrp="1"/>
          </p:cNvSpPr>
          <p:nvPr>
            <p:ph idx="1"/>
          </p:nvPr>
        </p:nvSpPr>
        <p:spPr/>
        <p:txBody>
          <a:bodyPr/>
          <a:lstStyle/>
          <a:p>
            <a:pPr algn="ctr">
              <a:buNone/>
            </a:pPr>
            <a:r>
              <a:rPr lang="es-MX" b="1" dirty="0" smtClean="0"/>
              <a:t>Los Testigos de Jesús del capítulo 5 de Juan comprueban Su Deidad:</a:t>
            </a:r>
            <a:endParaRPr lang="en-US" dirty="0" smtClean="0"/>
          </a:p>
          <a:p>
            <a:pPr algn="ctr">
              <a:buNone/>
            </a:pPr>
            <a:endParaRPr lang="en-US" dirty="0" smtClean="0"/>
          </a:p>
          <a:p>
            <a:pPr lvl="0" algn="ctr"/>
            <a:r>
              <a:rPr lang="es-MX" dirty="0" smtClean="0"/>
              <a:t>Juan el Bautista (Juan 5:32-33)</a:t>
            </a:r>
            <a:endParaRPr lang="en-US" dirty="0" smtClean="0"/>
          </a:p>
          <a:p>
            <a:pPr lvl="0" algn="ctr"/>
            <a:r>
              <a:rPr lang="es-MX" dirty="0" smtClean="0"/>
              <a:t>Las obras que hizo (Juan 5:36)</a:t>
            </a:r>
            <a:endParaRPr lang="en-US" dirty="0" smtClean="0"/>
          </a:p>
          <a:p>
            <a:pPr lvl="0" algn="ctr"/>
            <a:r>
              <a:rPr lang="es-MX" dirty="0" smtClean="0"/>
              <a:t>El Padre (Juan 5:37)</a:t>
            </a:r>
            <a:endParaRPr lang="en-US" dirty="0" smtClean="0"/>
          </a:p>
          <a:p>
            <a:pPr lvl="0" algn="ctr"/>
            <a:r>
              <a:rPr lang="es-MX" dirty="0" smtClean="0"/>
              <a:t>Las Escrituras (Juan 5:39)</a:t>
            </a:r>
            <a:endParaRPr lang="en-US" dirty="0" smtClean="0"/>
          </a:p>
          <a:p>
            <a:pPr lvl="0" algn="ctr"/>
            <a:r>
              <a:rPr lang="es-MX" dirty="0" smtClean="0"/>
              <a:t>Moisés (Juan 5:45-46; ver Deuteronomio 18:15-18)</a:t>
            </a:r>
            <a:endParaRPr lang="en-US" dirty="0" smtClean="0"/>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MX" sz="3900" dirty="0" smtClean="0"/>
              <a:t/>
            </a:r>
            <a:br>
              <a:rPr lang="es-MX" sz="3900" dirty="0" smtClean="0"/>
            </a:br>
            <a:r>
              <a:rPr lang="es-MX" sz="3900" dirty="0" smtClean="0"/>
              <a:t>EVIDENCIAS EXTERNAS QUE MUESTRAN LA DEIDAD DE CRISTO</a:t>
            </a:r>
            <a:r>
              <a:rPr lang="en-US" dirty="0" smtClean="0"/>
              <a:t/>
            </a:r>
            <a:br>
              <a:rPr lang="en-US" dirty="0" smtClean="0"/>
            </a:br>
            <a:endParaRPr lang="en-US" dirty="0"/>
          </a:p>
        </p:txBody>
      </p:sp>
      <p:sp>
        <p:nvSpPr>
          <p:cNvPr id="3" name="Content Placeholder 2"/>
          <p:cNvSpPr>
            <a:spLocks noGrp="1"/>
          </p:cNvSpPr>
          <p:nvPr>
            <p:ph idx="1"/>
          </p:nvPr>
        </p:nvSpPr>
        <p:spPr>
          <a:xfrm>
            <a:off x="3124200" y="1676400"/>
            <a:ext cx="5562600" cy="4724400"/>
          </a:xfrm>
        </p:spPr>
        <p:txBody>
          <a:bodyPr>
            <a:normAutofit/>
          </a:bodyPr>
          <a:lstStyle/>
          <a:p>
            <a:pPr algn="ctr">
              <a:buNone/>
            </a:pPr>
            <a:r>
              <a:rPr lang="en-US" sz="5500" dirty="0" err="1" smtClean="0"/>
              <a:t>Grandes</a:t>
            </a:r>
            <a:r>
              <a:rPr lang="en-US" sz="5500" dirty="0" smtClean="0"/>
              <a:t> </a:t>
            </a:r>
            <a:r>
              <a:rPr lang="en-US" sz="5500" dirty="0" err="1" smtClean="0"/>
              <a:t>personajes</a:t>
            </a:r>
            <a:r>
              <a:rPr lang="en-US" sz="5500" dirty="0" smtClean="0"/>
              <a:t> de la </a:t>
            </a:r>
            <a:r>
              <a:rPr lang="en-US" sz="5500" dirty="0" err="1" smtClean="0"/>
              <a:t>historia</a:t>
            </a:r>
            <a:r>
              <a:rPr lang="en-US" sz="5500" dirty="0" smtClean="0"/>
              <a:t> </a:t>
            </a:r>
            <a:r>
              <a:rPr lang="en-US" sz="5500" dirty="0" err="1" smtClean="0"/>
              <a:t>hablaron</a:t>
            </a:r>
            <a:r>
              <a:rPr lang="en-US" sz="5500" dirty="0" smtClean="0"/>
              <a:t> en favor de la </a:t>
            </a:r>
            <a:r>
              <a:rPr lang="en-US" sz="5500" dirty="0" err="1" smtClean="0"/>
              <a:t>Deidad</a:t>
            </a:r>
            <a:r>
              <a:rPr lang="en-US" sz="5500" dirty="0" smtClean="0"/>
              <a:t> de Cristo</a:t>
            </a:r>
            <a:endParaRPr lang="en-US" sz="5500" dirty="0"/>
          </a:p>
        </p:txBody>
      </p:sp>
      <p:pic>
        <p:nvPicPr>
          <p:cNvPr id="2050" name="Picture 2" descr="C:\Users\Willie\Pictures\Alvarenga, PowerPoint Pictures &amp; Sermons\Pictures for PowerPoint\va_-_raphael_st_paul_preaching_in_athens_1515.jpg"/>
          <p:cNvPicPr>
            <a:picLocks noChangeAspect="1" noChangeArrowheads="1"/>
          </p:cNvPicPr>
          <p:nvPr/>
        </p:nvPicPr>
        <p:blipFill>
          <a:blip r:embed="rId2" cstate="print"/>
          <a:srcRect/>
          <a:stretch>
            <a:fillRect/>
          </a:stretch>
        </p:blipFill>
        <p:spPr bwMode="auto">
          <a:xfrm>
            <a:off x="381000" y="1752600"/>
            <a:ext cx="3151187" cy="46482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MX" sz="3900" dirty="0" smtClean="0"/>
              <a:t/>
            </a:r>
            <a:br>
              <a:rPr lang="es-MX" sz="3900" dirty="0" smtClean="0"/>
            </a:br>
            <a:r>
              <a:rPr lang="es-MX" sz="3900" dirty="0" smtClean="0"/>
              <a:t>EVIDENCIAS EXTERNAS QUE MUESTRAN LA DEIDAD DE CRISTO</a:t>
            </a:r>
            <a:r>
              <a:rPr lang="en-US" dirty="0" smtClean="0"/>
              <a:t/>
            </a:r>
            <a:br>
              <a:rPr lang="en-US" dirty="0" smtClean="0"/>
            </a:br>
            <a:endParaRPr lang="en-US" dirty="0"/>
          </a:p>
        </p:txBody>
      </p:sp>
      <p:sp>
        <p:nvSpPr>
          <p:cNvPr id="3" name="Content Placeholder 2"/>
          <p:cNvSpPr>
            <a:spLocks noGrp="1"/>
          </p:cNvSpPr>
          <p:nvPr>
            <p:ph idx="1"/>
          </p:nvPr>
        </p:nvSpPr>
        <p:spPr>
          <a:xfrm>
            <a:off x="381000" y="1676400"/>
            <a:ext cx="8382000" cy="4724400"/>
          </a:xfrm>
        </p:spPr>
        <p:txBody>
          <a:bodyPr>
            <a:normAutofit fontScale="47500" lnSpcReduction="20000"/>
          </a:bodyPr>
          <a:lstStyle/>
          <a:p>
            <a:pPr algn="ctr">
              <a:buNone/>
            </a:pPr>
            <a:r>
              <a:rPr lang="es-MX" sz="6000" dirty="0" smtClean="0"/>
              <a:t>Clemente de Roma es un buen ejemplo de esta creencia. Al escribir a la iglesia de Corinto, Clemente da a entender la igualdad de Jesús con Dios el Padre cuando dice: "¿Acaso no tenemos un Dios, y un Cristo, y un Espíritu de gracia derramado sobre nosotros?". Más adelante, en su segunda carta, Clemente dice a sus lectores que "piensen en Jesús como Dios, como el juez de los vivos y muertos". Clemente también escribió de Jesús como el Hijo de Dios preexistente; en otras palabras, Cristo existió antes que asumiera carne humana. </a:t>
            </a:r>
            <a:endParaRPr lang="en-US" sz="6000" dirty="0" smtClean="0"/>
          </a:p>
          <a:p>
            <a:pPr algn="ctr">
              <a:buNone/>
            </a:pPr>
            <a:endParaRPr lang="en-US" sz="55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MX" sz="3900" dirty="0" smtClean="0"/>
              <a:t/>
            </a:r>
            <a:br>
              <a:rPr lang="es-MX" sz="3900" dirty="0" smtClean="0"/>
            </a:br>
            <a:r>
              <a:rPr lang="es-MX" sz="3900" dirty="0" smtClean="0"/>
              <a:t>EVIDENCIAS EXTERNAS QUE MUESTRAN LA DEIDAD DE CRISTO</a:t>
            </a:r>
            <a:r>
              <a:rPr lang="en-US" dirty="0" smtClean="0"/>
              <a:t/>
            </a:r>
            <a:br>
              <a:rPr lang="en-US" dirty="0" smtClean="0"/>
            </a:br>
            <a:endParaRPr lang="en-US" dirty="0"/>
          </a:p>
        </p:txBody>
      </p:sp>
      <p:sp>
        <p:nvSpPr>
          <p:cNvPr id="3" name="Content Placeholder 2"/>
          <p:cNvSpPr>
            <a:spLocks noGrp="1"/>
          </p:cNvSpPr>
          <p:nvPr>
            <p:ph idx="1"/>
          </p:nvPr>
        </p:nvSpPr>
        <p:spPr>
          <a:xfrm>
            <a:off x="381000" y="1676400"/>
            <a:ext cx="8382000" cy="4800600"/>
          </a:xfrm>
        </p:spPr>
        <p:txBody>
          <a:bodyPr>
            <a:normAutofit fontScale="55000" lnSpcReduction="20000"/>
          </a:bodyPr>
          <a:lstStyle/>
          <a:p>
            <a:pPr algn="just">
              <a:buNone/>
            </a:pPr>
            <a:r>
              <a:rPr lang="es-MX" sz="3600" dirty="0" smtClean="0"/>
              <a:t>     </a:t>
            </a:r>
            <a:r>
              <a:rPr lang="es-MX" sz="4400" dirty="0" smtClean="0"/>
              <a:t>Ignacio de Antioquía habló de la naturaleza de Cristo en su carta a los efesios: "Hay un solo médico, de carne y espíritu, generado e inherente, Dios en el hombre, vida en la muerte, Hijo de María e Hijo de Dios". Un poco más adelante, Ireneo de </a:t>
            </a:r>
            <a:r>
              <a:rPr lang="es-MX" sz="4400" dirty="0" err="1" smtClean="0"/>
              <a:t>Lyons</a:t>
            </a:r>
            <a:r>
              <a:rPr lang="es-MX" sz="4400" dirty="0" smtClean="0"/>
              <a:t> (</a:t>
            </a:r>
            <a:r>
              <a:rPr lang="es-MX" sz="4400" dirty="0" err="1" smtClean="0"/>
              <a:t>ca</a:t>
            </a:r>
            <a:r>
              <a:rPr lang="es-MX" sz="4400" dirty="0" smtClean="0"/>
              <a:t>. 140-202 d.C.), tuvo que enfatizar la humanidad de Cristo debido a la herejía gnóstica que sostenía que Jesús era solo una emanación divina. Ireneo escribió: "Hay, por lo tanto... un Dios el Padre, y un Cristo Jesús, nuestro Señor, quien... reunió todas las cosas en sí mismo. Pero en todos los aspectos, también, es hombre, la formación de Dios; y así tomó al hombre en sí mismo, lo invisible haciéndose visible, lo incomprensible haciéndose comprensible, lo impasible volviéndose capaz de sufrir, y la Palabra hecha hombre, resumiendo así todas las cosas en sí mismo" (</a:t>
            </a:r>
            <a:r>
              <a:rPr lang="es-MX" sz="4400" i="1" dirty="0" smtClean="0"/>
              <a:t>Contra las herejías III</a:t>
            </a:r>
            <a:r>
              <a:rPr lang="es-MX" sz="4400" dirty="0" smtClean="0"/>
              <a:t>, 16). </a:t>
            </a:r>
            <a:endParaRPr lang="en-US" sz="4400" dirty="0" smtClean="0"/>
          </a:p>
          <a:p>
            <a:pPr algn="ctr">
              <a:buNone/>
            </a:pPr>
            <a:endParaRPr lang="en-US" sz="55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MX" sz="3900" dirty="0" smtClean="0"/>
              <a:t/>
            </a:r>
            <a:br>
              <a:rPr lang="es-MX" sz="3900" dirty="0" smtClean="0"/>
            </a:br>
            <a:r>
              <a:rPr lang="es-MX" sz="3900" dirty="0" smtClean="0"/>
              <a:t>EVIDENCIAS EXTERNAS QUE MUESTRAN LA DEIDAD DE CRISTO</a:t>
            </a:r>
            <a:r>
              <a:rPr lang="en-US" dirty="0" smtClean="0"/>
              <a:t/>
            </a:r>
            <a:br>
              <a:rPr lang="en-US" dirty="0" smtClean="0"/>
            </a:br>
            <a:endParaRPr lang="en-US" dirty="0"/>
          </a:p>
        </p:txBody>
      </p:sp>
      <p:sp>
        <p:nvSpPr>
          <p:cNvPr id="3" name="Content Placeholder 2"/>
          <p:cNvSpPr>
            <a:spLocks noGrp="1"/>
          </p:cNvSpPr>
          <p:nvPr>
            <p:ph idx="1"/>
          </p:nvPr>
        </p:nvSpPr>
        <p:spPr>
          <a:xfrm>
            <a:off x="381000" y="1676400"/>
            <a:ext cx="8382000" cy="4800600"/>
          </a:xfrm>
        </p:spPr>
        <p:txBody>
          <a:bodyPr>
            <a:normAutofit fontScale="47500" lnSpcReduction="20000"/>
          </a:bodyPr>
          <a:lstStyle/>
          <a:p>
            <a:pPr algn="ctr">
              <a:buNone/>
            </a:pPr>
            <a:r>
              <a:rPr lang="es-MX" sz="6000" dirty="0" smtClean="0"/>
              <a:t>Durante el mismo período de tiempo, Tertuliano de Cartago (</a:t>
            </a:r>
            <a:r>
              <a:rPr lang="es-MX" sz="6000" dirty="0" err="1" smtClean="0"/>
              <a:t>ca</a:t>
            </a:r>
            <a:r>
              <a:rPr lang="es-MX" sz="6000" dirty="0" smtClean="0"/>
              <a:t>. 155-240 d.C.) escribió acerca de la naturaleza de Cristo que "lo que nacido en la carne es carne, y lo que es nacido en el Espíritu es espíritu. La carne no se convierte en espíritu, ni el espíritu en carne. Evidentemente pueden estar (ambos) en una (persona). De éstos está compuesto Jesús, de carne como hombre y de espíritu como Dios" (</a:t>
            </a:r>
            <a:r>
              <a:rPr lang="es-MX" sz="6000" i="1" dirty="0" smtClean="0"/>
              <a:t>Contra </a:t>
            </a:r>
            <a:r>
              <a:rPr lang="es-MX" sz="6000" i="1" dirty="0" err="1" smtClean="0"/>
              <a:t>Praxeas</a:t>
            </a:r>
            <a:r>
              <a:rPr lang="es-MX" sz="6000" dirty="0" smtClean="0"/>
              <a:t>, 14). Más tarde agregó: "Vemos su estado doble, no entremezclado sino unido conjuntamente en una persona, Jesús, Dios y hombre" (</a:t>
            </a:r>
            <a:r>
              <a:rPr lang="es-MX" sz="6000" i="1" dirty="0" smtClean="0"/>
              <a:t>Contra </a:t>
            </a:r>
            <a:r>
              <a:rPr lang="es-MX" sz="6000" i="1" dirty="0" err="1" smtClean="0"/>
              <a:t>Praxeas</a:t>
            </a:r>
            <a:r>
              <a:rPr lang="es-MX" sz="6000" dirty="0" smtClean="0"/>
              <a:t>, 27).</a:t>
            </a:r>
            <a:endParaRPr lang="en-US" sz="6000" dirty="0" smtClean="0"/>
          </a:p>
          <a:p>
            <a:pPr algn="ctr">
              <a:buNone/>
            </a:pPr>
            <a:endParaRPr lang="en-US" sz="55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MX" sz="3900" dirty="0" smtClean="0"/>
              <a:t/>
            </a:r>
            <a:br>
              <a:rPr lang="es-MX" sz="3900" dirty="0" smtClean="0"/>
            </a:br>
            <a:r>
              <a:rPr lang="es-MX" sz="3900" dirty="0" smtClean="0"/>
              <a:t>EVIDENCIAS EXTERNAS QUE MUESTRAN LA DEIDAD DE CRISTO</a:t>
            </a:r>
            <a:r>
              <a:rPr lang="en-US" dirty="0" smtClean="0"/>
              <a:t/>
            </a:r>
            <a:br>
              <a:rPr lang="en-US" dirty="0" smtClean="0"/>
            </a:br>
            <a:endParaRPr lang="en-US" dirty="0"/>
          </a:p>
        </p:txBody>
      </p:sp>
      <p:sp>
        <p:nvSpPr>
          <p:cNvPr id="3" name="Content Placeholder 2"/>
          <p:cNvSpPr>
            <a:spLocks noGrp="1"/>
          </p:cNvSpPr>
          <p:nvPr>
            <p:ph idx="1"/>
          </p:nvPr>
        </p:nvSpPr>
        <p:spPr>
          <a:xfrm>
            <a:off x="381000" y="1676400"/>
            <a:ext cx="8382000" cy="4800600"/>
          </a:xfrm>
        </p:spPr>
        <p:txBody>
          <a:bodyPr>
            <a:normAutofit fontScale="47500" lnSpcReduction="20000"/>
          </a:bodyPr>
          <a:lstStyle/>
          <a:p>
            <a:pPr algn="ctr">
              <a:buNone/>
            </a:pPr>
            <a:r>
              <a:rPr lang="es-MX" sz="6500" dirty="0" smtClean="0"/>
              <a:t>Para el año 325 d.C., la iglesia había comenzado a sistematizar la respuesta del cristianismo a las diversas visiones heréticas de Cristo. El Credo de Nicea afirmó: "Creemos en un solo Dios Padre todopoderoso. Creador del cielo y la tierra, de todo lo visible y lo invisible; y en un solo Señor Jesucristo, Hijo unigénito de Dios engendrado del Padre antes de todos los siglos: Dios de Dios, Luz de Luz, verdadero Dios de verdadero Dios, engendrado no creado, de la misma substancia con el Padre y por quien todo fue hecho".</a:t>
            </a:r>
            <a:endParaRPr lang="en-US" sz="6500" dirty="0" smtClean="0"/>
          </a:p>
          <a:p>
            <a:pPr algn="ctr">
              <a:buNone/>
            </a:pPr>
            <a:endParaRPr lang="en-US" sz="55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PREGUNTAS Y RESPUESTAS SOBRE EL TEMA</a:t>
            </a:r>
            <a:endParaRPr lang="en-US" dirty="0"/>
          </a:p>
        </p:txBody>
      </p:sp>
      <p:sp>
        <p:nvSpPr>
          <p:cNvPr id="3" name="Content Placeholder 2"/>
          <p:cNvSpPr>
            <a:spLocks noGrp="1"/>
          </p:cNvSpPr>
          <p:nvPr>
            <p:ph idx="1"/>
          </p:nvPr>
        </p:nvSpPr>
        <p:spPr/>
        <p:txBody>
          <a:bodyPr/>
          <a:lstStyle/>
          <a:p>
            <a:pPr lvl="0"/>
            <a:r>
              <a:rPr lang="es-MX" b="1" dirty="0" smtClean="0"/>
              <a:t> Si Jesús comparte la misma esencia y naturaleza con Dios, ¿Por qué no se escribió toda su vida en detalle, y porque solo se escribieron las cosas que parecen increíbles de él?</a:t>
            </a:r>
            <a:endParaRPr lang="en-US" dirty="0" smtClean="0"/>
          </a:p>
          <a:p>
            <a:pPr lvl="0"/>
            <a:r>
              <a:rPr lang="es-MX" b="1" dirty="0" smtClean="0"/>
              <a:t> ¿Por qué los Testigos de Jehová no quieren creer que Jesús es el Hijo de Dios y por consiguiente comparte la misma esencia y naturaleza divina?</a:t>
            </a:r>
            <a:endParaRPr lang="en-US" dirty="0" smtClean="0"/>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PREGUNTAS Y RESPUESTAS SOBRE EL TEMA</a:t>
            </a:r>
            <a:endParaRPr lang="en-US" dirty="0"/>
          </a:p>
        </p:txBody>
      </p:sp>
      <p:sp>
        <p:nvSpPr>
          <p:cNvPr id="3" name="Content Placeholder 2"/>
          <p:cNvSpPr>
            <a:spLocks noGrp="1"/>
          </p:cNvSpPr>
          <p:nvPr>
            <p:ph idx="1"/>
          </p:nvPr>
        </p:nvSpPr>
        <p:spPr/>
        <p:txBody>
          <a:bodyPr/>
          <a:lstStyle/>
          <a:p>
            <a:pPr lvl="0"/>
            <a:r>
              <a:rPr lang="es-MX" b="1" dirty="0" smtClean="0"/>
              <a:t> ¿Por qué dice Pablo que Jesús es el primogénito de toda creación?</a:t>
            </a:r>
          </a:p>
          <a:p>
            <a:pPr lvl="0"/>
            <a:r>
              <a:rPr lang="es-MX" b="1" dirty="0" smtClean="0"/>
              <a:t>Si Jesús comparte la misma esencia y naturaleza divina con el Padre, ¿Por qué Jesús dice que el Padre es mayor que él (Juan 14:28)?</a:t>
            </a:r>
          </a:p>
          <a:p>
            <a:r>
              <a:rPr lang="es-MX" b="1" dirty="0" smtClean="0"/>
              <a:t>¿Existe un pasaje que más claro enseñe que Jesús es Dios?</a:t>
            </a:r>
            <a:endParaRPr lang="en-US" dirty="0" smtClean="0"/>
          </a:p>
          <a:p>
            <a:pPr lvl="0">
              <a:buNone/>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UNA RECOMENDACIÓN</a:t>
            </a:r>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s-MX" dirty="0" smtClean="0"/>
              <a:t>En lo personal le recomiendo que estudie, junto con este estudio, las notas de estudio sobre la Deidad, el tema de la Historicidad de Jesús y las notas de estudio sobre la vida y enseñanzas de Jesús escritas  por su servidor.   También cualquier libro que fielmente enseñe sobre este tema. Creo que son un excelente complemento a la información que hemos considerado. </a:t>
            </a:r>
          </a:p>
          <a:p>
            <a:pPr algn="ctr">
              <a:buNone/>
            </a:pPr>
            <a:r>
              <a:rPr lang="es-MX" dirty="0" smtClean="0">
                <a:hlinkClick r:id="rId2"/>
              </a:rPr>
              <a:t>www.willie75.wordpress.com</a:t>
            </a:r>
            <a:r>
              <a:rPr lang="es-MX" dirty="0" smtClean="0"/>
              <a:t> </a:t>
            </a:r>
          </a:p>
          <a:p>
            <a:pPr algn="ctr">
              <a:buNone/>
            </a:pPr>
            <a:r>
              <a:rPr lang="es-MX" dirty="0" smtClean="0">
                <a:hlinkClick r:id="rId3"/>
              </a:rPr>
              <a:t>www.apologeticspress.com</a:t>
            </a:r>
            <a:r>
              <a:rPr lang="es-MX" dirty="0" smtClean="0"/>
              <a:t> </a:t>
            </a:r>
            <a:endParaRPr lang="en-US" dirty="0" smtClean="0"/>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828800"/>
            <a:ext cx="8229600" cy="4572000"/>
          </a:xfrm>
        </p:spPr>
        <p:txBody>
          <a:bodyPr>
            <a:normAutofit/>
          </a:bodyPr>
          <a:lstStyle/>
          <a:p>
            <a:pPr algn="ctr">
              <a:buNone/>
            </a:pPr>
            <a:r>
              <a:rPr lang="es-MX" sz="4500" dirty="0" smtClean="0"/>
              <a:t>Que Dios nos ayude a fortalecer nuestra fe en cuanto a los temas fundamentales que tienen mucho que ver con nuestra salvación </a:t>
            </a:r>
            <a:endParaRPr lang="es-MX" sz="45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PANORAMA DE NUESTRA LECCIÓN</a:t>
            </a:r>
            <a:endParaRPr lang="en-US" dirty="0"/>
          </a:p>
        </p:txBody>
      </p:sp>
      <p:sp>
        <p:nvSpPr>
          <p:cNvPr id="3" name="Content Placeholder 2"/>
          <p:cNvSpPr>
            <a:spLocks noGrp="1"/>
          </p:cNvSpPr>
          <p:nvPr>
            <p:ph idx="1"/>
          </p:nvPr>
        </p:nvSpPr>
        <p:spPr>
          <a:xfrm>
            <a:off x="457200" y="1600200"/>
            <a:ext cx="8229600" cy="4800600"/>
          </a:xfrm>
        </p:spPr>
        <p:txBody>
          <a:bodyPr>
            <a:normAutofit lnSpcReduction="10000"/>
          </a:bodyPr>
          <a:lstStyle/>
          <a:p>
            <a:pPr lvl="0"/>
            <a:r>
              <a:rPr lang="es-MX" dirty="0" smtClean="0"/>
              <a:t>Consideraremos </a:t>
            </a:r>
            <a:r>
              <a:rPr lang="es-MX" dirty="0"/>
              <a:t>ciertas definiciones. </a:t>
            </a:r>
            <a:endParaRPr lang="en-US" dirty="0"/>
          </a:p>
          <a:p>
            <a:pPr lvl="0"/>
            <a:r>
              <a:rPr lang="es-MX" dirty="0"/>
              <a:t>La presente realidad con relación al tema de la Deidad de Cristo.</a:t>
            </a:r>
            <a:endParaRPr lang="en-US" dirty="0"/>
          </a:p>
          <a:p>
            <a:pPr lvl="0"/>
            <a:r>
              <a:rPr lang="es-MX" dirty="0"/>
              <a:t>Consecuencias de no tener una convicción firme en cuanto al tema de la Deidad.</a:t>
            </a:r>
            <a:endParaRPr lang="en-US" dirty="0"/>
          </a:p>
          <a:p>
            <a:pPr lvl="0"/>
            <a:r>
              <a:rPr lang="es-MX" dirty="0"/>
              <a:t>Evidencias internas que establecen la Deidad de Cristo.</a:t>
            </a:r>
            <a:endParaRPr lang="en-US" dirty="0"/>
          </a:p>
          <a:p>
            <a:pPr lvl="0"/>
            <a:r>
              <a:rPr lang="es-MX" dirty="0"/>
              <a:t>Evidencias externas que establecen la Deidad de Cristo.</a:t>
            </a:r>
            <a:endParaRPr lang="en-US" dirty="0"/>
          </a:p>
          <a:p>
            <a:pPr lvl="0"/>
            <a:r>
              <a:rPr lang="es-MX" dirty="0"/>
              <a:t>Preguntas y Respuestas</a:t>
            </a:r>
            <a:endParaRPr lang="en-US" dirty="0"/>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DEFINICIONES DEL TEMA</a:t>
            </a:r>
            <a:endParaRPr lang="en-US" dirty="0"/>
          </a:p>
        </p:txBody>
      </p:sp>
      <p:sp>
        <p:nvSpPr>
          <p:cNvPr id="3" name="Content Placeholder 2"/>
          <p:cNvSpPr>
            <a:spLocks noGrp="1"/>
          </p:cNvSpPr>
          <p:nvPr>
            <p:ph idx="1"/>
          </p:nvPr>
        </p:nvSpPr>
        <p:spPr>
          <a:xfrm>
            <a:off x="457200" y="2057400"/>
            <a:ext cx="8229600" cy="4343400"/>
          </a:xfrm>
        </p:spPr>
        <p:txBody>
          <a:bodyPr/>
          <a:lstStyle/>
          <a:p>
            <a:pPr algn="ctr">
              <a:buNone/>
            </a:pPr>
            <a:r>
              <a:rPr lang="es-MX" sz="3700" dirty="0" smtClean="0"/>
              <a:t>El término </a:t>
            </a:r>
            <a:r>
              <a:rPr lang="es-MX" sz="3700" b="1" dirty="0" smtClean="0"/>
              <a:t>“Deidad”</a:t>
            </a:r>
            <a:r>
              <a:rPr lang="es-MX" sz="3700" dirty="0" smtClean="0"/>
              <a:t> aparece tres veces en el Nuevo Testamento (Hechos 17:29; Romanos 1:20; Colosenses 2:9).  En cada uno de estos pasajes la palabra Deidad denota la esencia y la naturaleza de Dios. </a:t>
            </a:r>
            <a:endParaRPr lang="en-US" sz="3700"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DEFINICIONES DEL TEMA</a:t>
            </a:r>
            <a:endParaRPr lang="en-US" dirty="0"/>
          </a:p>
        </p:txBody>
      </p:sp>
      <p:sp>
        <p:nvSpPr>
          <p:cNvPr id="3" name="Content Placeholder 2"/>
          <p:cNvSpPr>
            <a:spLocks noGrp="1"/>
          </p:cNvSpPr>
          <p:nvPr>
            <p:ph idx="1"/>
          </p:nvPr>
        </p:nvSpPr>
        <p:spPr/>
        <p:txBody>
          <a:bodyPr>
            <a:normAutofit fontScale="92500" lnSpcReduction="20000"/>
          </a:bodyPr>
          <a:lstStyle/>
          <a:p>
            <a:pPr algn="ctr">
              <a:buNone/>
            </a:pPr>
            <a:r>
              <a:rPr lang="es-MX" dirty="0" smtClean="0"/>
              <a:t>La palabra “Deidad”  se ha definido como</a:t>
            </a:r>
            <a:r>
              <a:rPr lang="es-ES_tradnl" dirty="0" smtClean="0"/>
              <a:t> la cualidad o condición de ser Dios, </a:t>
            </a:r>
            <a:r>
              <a:rPr lang="es-ES_tradnl" i="1" dirty="0" smtClean="0"/>
              <a:t>poseer los atributos de Dios</a:t>
            </a:r>
            <a:r>
              <a:rPr lang="es-ES_tradnl" dirty="0" smtClean="0"/>
              <a:t> los cuales son: eternidad, inmutabilidad, omnipotencia (es el Creador y Sustentador del universo), omnisciencia, omnipresencia, perdona pecados, es adorado, perfecta santidad, perfecto amor y otras perfecciones. Dios el Padre, Dios el Hijo y Dios el Espíritu Santo poseen los atributos divinos y no hay otro ser que los posean. Los ángeles son seres celestiales pero no poseen los atributos de Dios.</a:t>
            </a: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DEFINICIONES DEL TEMA</a:t>
            </a:r>
            <a:endParaRPr lang="en-US" dirty="0"/>
          </a:p>
        </p:txBody>
      </p:sp>
      <p:sp>
        <p:nvSpPr>
          <p:cNvPr id="3" name="Content Placeholder 2"/>
          <p:cNvSpPr>
            <a:spLocks noGrp="1"/>
          </p:cNvSpPr>
          <p:nvPr>
            <p:ph idx="1"/>
          </p:nvPr>
        </p:nvSpPr>
        <p:spPr/>
        <p:txBody>
          <a:bodyPr>
            <a:normAutofit fontScale="85000" lnSpcReduction="10000"/>
          </a:bodyPr>
          <a:lstStyle/>
          <a:p>
            <a:pPr algn="ctr">
              <a:buNone/>
            </a:pPr>
            <a:r>
              <a:rPr lang="es-MX" sz="3400" dirty="0" smtClean="0"/>
              <a:t>Cuando hablamos de la </a:t>
            </a:r>
            <a:r>
              <a:rPr lang="es-MX" sz="3400" b="1" dirty="0" smtClean="0"/>
              <a:t>“Deidad de Cristo”</a:t>
            </a:r>
            <a:r>
              <a:rPr lang="es-MX" sz="3400" dirty="0" smtClean="0"/>
              <a:t> estamos hablando o presentando la idea y la verdad de que Cristo comparte la esencia y la misma naturaleza divina que el Padre posee.  Por consiguiente, Cristo es Dios, Su esencia y naturaleza.  Nuestro Señor Jesucristo, hablando con los judíos dijo, </a:t>
            </a:r>
            <a:r>
              <a:rPr lang="es-MX" sz="3400" b="1" dirty="0" smtClean="0"/>
              <a:t>“Yo y el Padre uno somos”</a:t>
            </a:r>
            <a:r>
              <a:rPr lang="es-MX" sz="3400" dirty="0" smtClean="0"/>
              <a:t> (Juan 10:30).  ¿Qué quiere decir esto? Según el contexto del evangelio según Juan, este pasaje quiere decir que Jesús y el Padre comparten la misma naturaleza y esencia divina.</a:t>
            </a:r>
            <a:endParaRPr lang="en-US" sz="3400"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UNA ACLARACIÓN</a:t>
            </a:r>
            <a:endParaRPr lang="en-US" dirty="0"/>
          </a:p>
        </p:txBody>
      </p:sp>
      <p:sp>
        <p:nvSpPr>
          <p:cNvPr id="3" name="Content Placeholder 2"/>
          <p:cNvSpPr>
            <a:spLocks noGrp="1"/>
          </p:cNvSpPr>
          <p:nvPr>
            <p:ph idx="1"/>
          </p:nvPr>
        </p:nvSpPr>
        <p:spPr/>
        <p:txBody>
          <a:bodyPr/>
          <a:lstStyle/>
          <a:p>
            <a:pPr algn="ctr">
              <a:buNone/>
            </a:pPr>
            <a:r>
              <a:rPr lang="es-MX" sz="3500" dirty="0" smtClean="0"/>
              <a:t>Es imperativo que entendamos que la Deidad es compartida por tres personas: Dios, Hijo y Espíritu Santo.  Ellos comparten la misma esencia y naturaleza.  Esto no quiere decir que Dios es Jesús, o que Jesús es el Espíritu Santo.  La Biblia muestra tres personas de la Deidad (Mateo 28:19; Marcos 1:9-11).  </a:t>
            </a:r>
            <a:endParaRPr lang="en-US" sz="3500" dirty="0" smtClean="0"/>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s-MX" sz="3300" dirty="0" smtClean="0"/>
              <a:t/>
            </a:r>
            <a:br>
              <a:rPr lang="es-MX" sz="3300" dirty="0" smtClean="0"/>
            </a:br>
            <a:r>
              <a:rPr lang="es-MX" sz="3300" dirty="0" smtClean="0"/>
              <a:t>LA PRESENTE REALIDAD CON RELACIÓN AL TEMA BAJO CONSIDERACIÓN</a:t>
            </a:r>
            <a:r>
              <a:rPr lang="en-US" dirty="0" smtClean="0"/>
              <a:t/>
            </a:r>
            <a:br>
              <a:rPr lang="en-US" dirty="0" smtClean="0"/>
            </a:br>
            <a:endParaRPr lang="en-US" dirty="0"/>
          </a:p>
        </p:txBody>
      </p:sp>
      <p:sp>
        <p:nvSpPr>
          <p:cNvPr id="3" name="Content Placeholder 2"/>
          <p:cNvSpPr>
            <a:spLocks noGrp="1"/>
          </p:cNvSpPr>
          <p:nvPr>
            <p:ph idx="1"/>
          </p:nvPr>
        </p:nvSpPr>
        <p:spPr>
          <a:xfrm>
            <a:off x="457200" y="2209800"/>
            <a:ext cx="8229600" cy="4191000"/>
          </a:xfrm>
        </p:spPr>
        <p:txBody>
          <a:bodyPr>
            <a:normAutofit/>
          </a:bodyPr>
          <a:lstStyle/>
          <a:p>
            <a:pPr algn="ctr">
              <a:buNone/>
            </a:pPr>
            <a:r>
              <a:rPr lang="en-US" sz="5500" b="1" dirty="0" smtClean="0"/>
              <a:t>La </a:t>
            </a:r>
            <a:r>
              <a:rPr lang="en-US" sz="5500" b="1" dirty="0" err="1" smtClean="0"/>
              <a:t>Deidad</a:t>
            </a:r>
            <a:r>
              <a:rPr lang="en-US" sz="5500" b="1" dirty="0" smtClean="0"/>
              <a:t> de Cristo ha </a:t>
            </a:r>
            <a:r>
              <a:rPr lang="en-US" sz="5500" b="1" dirty="0" err="1" smtClean="0"/>
              <a:t>sido</a:t>
            </a:r>
            <a:r>
              <a:rPr lang="en-US" sz="5500" b="1" dirty="0" smtClean="0"/>
              <a:t> </a:t>
            </a:r>
            <a:r>
              <a:rPr lang="en-US" sz="5500" b="1" dirty="0" err="1" smtClean="0"/>
              <a:t>atacada</a:t>
            </a:r>
            <a:r>
              <a:rPr lang="en-US" sz="5500" b="1" dirty="0" smtClean="0"/>
              <a:t> a </a:t>
            </a:r>
            <a:r>
              <a:rPr lang="en-US" sz="5500" b="1" dirty="0" err="1" smtClean="0"/>
              <a:t>traves</a:t>
            </a:r>
            <a:r>
              <a:rPr lang="en-US" sz="5500" b="1" dirty="0" smtClean="0"/>
              <a:t> de los </a:t>
            </a:r>
            <a:r>
              <a:rPr lang="en-US" sz="5500" b="1" dirty="0" err="1" smtClean="0"/>
              <a:t>tiempos</a:t>
            </a:r>
            <a:endParaRPr lang="en-US" sz="55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LOS TESTIGOS DE JEHOVA ATACAN LA DEIDAD DE CRISTO</a:t>
            </a:r>
            <a:endParaRPr lang="en-US" dirty="0"/>
          </a:p>
        </p:txBody>
      </p:sp>
      <p:sp>
        <p:nvSpPr>
          <p:cNvPr id="3" name="Content Placeholder 2"/>
          <p:cNvSpPr>
            <a:spLocks noGrp="1"/>
          </p:cNvSpPr>
          <p:nvPr>
            <p:ph idx="1"/>
          </p:nvPr>
        </p:nvSpPr>
        <p:spPr/>
        <p:txBody>
          <a:bodyPr>
            <a:normAutofit fontScale="92500" lnSpcReduction="20000"/>
          </a:bodyPr>
          <a:lstStyle/>
          <a:p>
            <a:r>
              <a:rPr lang="es-MX" dirty="0" smtClean="0"/>
              <a:t>"Nuestro Señor Jesucristo es </a:t>
            </a:r>
            <a:r>
              <a:rPr lang="es-MX" b="1" i="1" dirty="0" smtClean="0"/>
              <a:t>un</a:t>
            </a:r>
            <a:r>
              <a:rPr lang="es-MX" dirty="0" smtClean="0"/>
              <a:t> dios... aún así, la voz unánime de las Escrituras afirma enfáticamente que sólo hay un Dios todopoderoso, el Padre de todos" (</a:t>
            </a:r>
            <a:r>
              <a:rPr lang="es-MX" b="1" i="1" dirty="0" err="1" smtClean="0"/>
              <a:t>Studies</a:t>
            </a:r>
            <a:r>
              <a:rPr lang="es-MX" b="1" i="1" dirty="0" smtClean="0"/>
              <a:t> in </a:t>
            </a:r>
            <a:r>
              <a:rPr lang="es-MX" b="1" i="1" dirty="0" err="1" smtClean="0"/>
              <a:t>the</a:t>
            </a:r>
            <a:r>
              <a:rPr lang="es-MX" b="1" i="1" dirty="0" smtClean="0"/>
              <a:t> </a:t>
            </a:r>
            <a:r>
              <a:rPr lang="es-MX" b="1" i="1" dirty="0" err="1" smtClean="0"/>
              <a:t>Scriptures</a:t>
            </a:r>
            <a:r>
              <a:rPr lang="es-MX" dirty="0" smtClean="0"/>
              <a:t>, Vol. 5, Pág. 55).</a:t>
            </a:r>
            <a:endParaRPr lang="en-US" dirty="0" smtClean="0"/>
          </a:p>
          <a:p>
            <a:endParaRPr lang="en-US" dirty="0" smtClean="0"/>
          </a:p>
          <a:p>
            <a:r>
              <a:rPr lang="es-MX" dirty="0" smtClean="0"/>
              <a:t>"Nuestro Redentor existía como un ser espiritual antes de hacerse carne y habitar entre los hombres. En aquel entonces, como también más tarde, se le conocía propiamente como `un dios' - uno poderoso" (</a:t>
            </a:r>
            <a:r>
              <a:rPr lang="es-MX" b="1" i="1" dirty="0" smtClean="0"/>
              <a:t>Ibíd</a:t>
            </a:r>
            <a:r>
              <a:rPr lang="es-MX" i="1" dirty="0" smtClean="0"/>
              <a:t>.</a:t>
            </a:r>
            <a:r>
              <a:rPr lang="es-MX" dirty="0" smtClean="0"/>
              <a:t>, Vol. 5, Pág. 84).</a:t>
            </a: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49</TotalTime>
  <Words>1998</Words>
  <Application>Microsoft Office PowerPoint</Application>
  <PresentationFormat>On-screen Show (4:3)</PresentationFormat>
  <Paragraphs>104</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Module</vt:lpstr>
      <vt:lpstr>Slide 1</vt:lpstr>
      <vt:lpstr>CONSIDERE LO SIGUIENTE</vt:lpstr>
      <vt:lpstr>PANORAMA DE NUESTRA LECCIÓN</vt:lpstr>
      <vt:lpstr>DEFINICIONES DEL TEMA</vt:lpstr>
      <vt:lpstr>DEFINICIONES DEL TEMA</vt:lpstr>
      <vt:lpstr>DEFINICIONES DEL TEMA</vt:lpstr>
      <vt:lpstr>UNA ACLARACIÓN</vt:lpstr>
      <vt:lpstr> LA PRESENTE REALIDAD CON RELACIÓN AL TEMA BAJO CONSIDERACIÓN </vt:lpstr>
      <vt:lpstr>LOS TESTIGOS DE JEHOVA ATACAN LA DEIDAD DE CRISTO</vt:lpstr>
      <vt:lpstr>LOS TESTIGOS DE JEHOVA ATACAN LA DEIDAD DE CRISTO</vt:lpstr>
      <vt:lpstr>LOS TESTIGOS DE JEHOVA ATACAN LA DEIDAD DE CRISTO</vt:lpstr>
      <vt:lpstr>LOS TESTIGOS DE JEHOVA ATACAN LA DEIDAD DE CRISTO</vt:lpstr>
      <vt:lpstr> CONSECUENCIAS DE NO POSEER UNA CONVICCIÓN FIRME EN CUANTO A LA DEIDAD DE CRISTO </vt:lpstr>
      <vt:lpstr>EVIDENCIAS INTERNAS QUE ESTABLECEN LA DEIDAD DE CRISTO</vt:lpstr>
      <vt:lpstr>EVIDENCIAS INTERNAS QUE ESTABLECEN LA DEIDAD DE CRISTO</vt:lpstr>
      <vt:lpstr>EVIDENCIAS INTERNAS QUE ESTABLECEN LA DEIDAD DE CRISTO</vt:lpstr>
      <vt:lpstr>EVIDENCIAS INTERNAS QUE ESTABLECEN LA DEIDAD DE CRISTO</vt:lpstr>
      <vt:lpstr>EVIDENCIA INTERNA: SEÑALES QUE COMPRUEBAN LA DEIDAD DE CRISTO</vt:lpstr>
      <vt:lpstr>EVIDENCIA INTERNA: LOS “YO SOY”</vt:lpstr>
      <vt:lpstr>EVIDENCIA INTERNA: LOS TESTIGOS DE JESÚS</vt:lpstr>
      <vt:lpstr> EVIDENCIAS EXTERNAS QUE MUESTRAN LA DEIDAD DE CRISTO </vt:lpstr>
      <vt:lpstr> EVIDENCIAS EXTERNAS QUE MUESTRAN LA DEIDAD DE CRISTO </vt:lpstr>
      <vt:lpstr> EVIDENCIAS EXTERNAS QUE MUESTRAN LA DEIDAD DE CRISTO </vt:lpstr>
      <vt:lpstr> EVIDENCIAS EXTERNAS QUE MUESTRAN LA DEIDAD DE CRISTO </vt:lpstr>
      <vt:lpstr> EVIDENCIAS EXTERNAS QUE MUESTRAN LA DEIDAD DE CRISTO </vt:lpstr>
      <vt:lpstr>PREGUNTAS Y RESPUESTAS SOBRE EL TEMA</vt:lpstr>
      <vt:lpstr>PREGUNTAS Y RESPUESTAS SOBRE EL TEMA</vt:lpstr>
      <vt:lpstr>UNA RECOMENDACIÓN</vt:lpstr>
      <vt:lpstr>Slide 29</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Willie</dc:creator>
  <cp:lastModifiedBy>Willie</cp:lastModifiedBy>
  <cp:revision>6</cp:revision>
  <dcterms:created xsi:type="dcterms:W3CDTF">2010-01-09T15:21:11Z</dcterms:created>
  <dcterms:modified xsi:type="dcterms:W3CDTF">2011-03-20T03:50:25Z</dcterms:modified>
</cp:coreProperties>
</file>