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slides/slide169.xml" ContentType="application/vnd.openxmlformats-officedocument.presentationml.slide+xml"/>
  <Override PartName="/ppt/tableStyles.xml" ContentType="application/vnd.openxmlformats-officedocument.presentationml.tableStyles+xml"/>
  <Override PartName="/ppt/slides/slide129.xml" ContentType="application/vnd.openxmlformats-officedocument.presentationml.slide+xml"/>
  <Override PartName="/ppt/slides/slide147.xml" ContentType="application/vnd.openxmlformats-officedocument.presentationml.slide+xml"/>
  <Override PartName="/ppt/slides/slide158.xml" ContentType="application/vnd.openxmlformats-officedocument.presentationml.slide+xml"/>
  <Override PartName="/ppt/slides/slide99.xml" ContentType="application/vnd.openxmlformats-officedocument.presentationml.slide+xml"/>
  <Override PartName="/ppt/slides/slide118.xml" ContentType="application/vnd.openxmlformats-officedocument.presentationml.slide+xml"/>
  <Override PartName="/ppt/slides/slide136.xml" ContentType="application/vnd.openxmlformats-officedocument.presentationml.slide+xml"/>
  <Override PartName="/ppt/slides/slide165.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slides/slide172.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32.xml" ContentType="application/vnd.openxmlformats-officedocument.presentationml.slide+xml"/>
  <Override PartName="/ppt/slides/slide150.xml" ContentType="application/vnd.openxmlformats-officedocument.presentationml.slide+xml"/>
  <Override PartName="/ppt/slides/slide161.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s/slide159.xml" ContentType="application/vnd.openxmlformats-officedocument.presentationml.slide+xml"/>
  <Override PartName="/ppt/slides/slide119.xml" ContentType="application/vnd.openxmlformats-officedocument.presentationml.slide+xml"/>
  <Override PartName="/ppt/slides/slide148.xml" ContentType="application/vnd.openxmlformats-officedocument.presentationml.slide+xml"/>
  <Override PartName="/ppt/slides/slide166.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9.xml" ContentType="application/vnd.openxmlformats-officedocument.presentationml.slide+xml"/>
  <Override PartName="/ppt/slides/slide108.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55.xml" ContentType="application/vnd.openxmlformats-officedocument.presentationml.slide+xml"/>
  <Override PartName="/ppt/slides/slide173.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slides/slide144.xml" ContentType="application/vnd.openxmlformats-officedocument.presentationml.slide+xml"/>
  <Override PartName="/ppt/slides/slide162.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51.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s/slide140.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s/slide149.xml" ContentType="application/vnd.openxmlformats-officedocument.presentationml.slide+xml"/>
  <Override PartName="/ppt/slideLayouts/slideLayout11.xml" ContentType="application/vnd.openxmlformats-officedocument.presentationml.slideLayout+xml"/>
  <Override PartName="/ppt/slides/slide138.xml" ContentType="application/vnd.openxmlformats-officedocument.presentationml.slide+xml"/>
  <Override PartName="/ppt/slides/slide167.xml" ContentType="application/vnd.openxmlformats-officedocument.presentationml.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slides/slide174.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s/slide163.xml" ContentType="application/vnd.openxmlformats-officedocument.presentationml.slide+xml"/>
  <Override PartName="/ppt/slideLayouts/slideLayout9.xml" ContentType="application/vnd.openxmlformats-officedocument.presentationml.slide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slides/slide170.xml" ContentType="application/vnd.openxmlformats-officedocument.presentationml.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s/slide20.xml" ContentType="application/vnd.openxmlformats-officedocument.presentationml.slide+xml"/>
  <Override PartName="/ppt/slides/slide168.xml" ContentType="application/vnd.openxmlformats-officedocument.presentationml.slide+xml"/>
  <Override PartName="/ppt/slides/slide139.xml" ContentType="application/vnd.openxmlformats-officedocument.presentationml.slide+xml"/>
  <Override PartName="/ppt/slides/slide157.xml" ContentType="application/vnd.openxmlformats-officedocument.presentationml.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Override PartName="/ppt/slides/slide164.xml" ContentType="application/vnd.openxmlformats-officedocument.presentationml.slide+xml"/>
  <Override PartName="/ppt/slides/slide175.xml" ContentType="application/vnd.openxmlformats-officedocument.presentationml.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53.xml" ContentType="application/vnd.openxmlformats-officedocument.presentationml.slide+xml"/>
  <Override PartName="/ppt/slides/slide171.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87" r:id="rId17"/>
    <p:sldId id="271" r:id="rId18"/>
    <p:sldId id="272" r:id="rId19"/>
    <p:sldId id="273" r:id="rId20"/>
    <p:sldId id="274" r:id="rId21"/>
    <p:sldId id="275" r:id="rId22"/>
    <p:sldId id="276" r:id="rId23"/>
    <p:sldId id="277" r:id="rId24"/>
    <p:sldId id="278" r:id="rId25"/>
    <p:sldId id="279" r:id="rId26"/>
    <p:sldId id="280" r:id="rId27"/>
    <p:sldId id="293" r:id="rId28"/>
    <p:sldId id="285" r:id="rId29"/>
    <p:sldId id="281" r:id="rId30"/>
    <p:sldId id="294" r:id="rId31"/>
    <p:sldId id="295" r:id="rId32"/>
    <p:sldId id="296" r:id="rId33"/>
    <p:sldId id="306" r:id="rId34"/>
    <p:sldId id="307" r:id="rId35"/>
    <p:sldId id="308" r:id="rId36"/>
    <p:sldId id="297" r:id="rId37"/>
    <p:sldId id="303" r:id="rId38"/>
    <p:sldId id="305" r:id="rId39"/>
    <p:sldId id="361" r:id="rId40"/>
    <p:sldId id="288" r:id="rId41"/>
    <p:sldId id="289" r:id="rId42"/>
    <p:sldId id="290" r:id="rId43"/>
    <p:sldId id="291" r:id="rId44"/>
    <p:sldId id="292" r:id="rId45"/>
    <p:sldId id="283" r:id="rId46"/>
    <p:sldId id="284" r:id="rId47"/>
    <p:sldId id="313" r:id="rId48"/>
    <p:sldId id="314" r:id="rId49"/>
    <p:sldId id="315" r:id="rId50"/>
    <p:sldId id="316" r:id="rId51"/>
    <p:sldId id="438" r:id="rId52"/>
    <p:sldId id="309" r:id="rId53"/>
    <p:sldId id="310" r:id="rId54"/>
    <p:sldId id="311" r:id="rId55"/>
    <p:sldId id="318" r:id="rId56"/>
    <p:sldId id="312" r:id="rId57"/>
    <p:sldId id="319" r:id="rId58"/>
    <p:sldId id="320" r:id="rId59"/>
    <p:sldId id="321" r:id="rId60"/>
    <p:sldId id="317" r:id="rId61"/>
    <p:sldId id="322" r:id="rId62"/>
    <p:sldId id="328" r:id="rId63"/>
    <p:sldId id="329" r:id="rId64"/>
    <p:sldId id="330" r:id="rId65"/>
    <p:sldId id="331" r:id="rId66"/>
    <p:sldId id="432" r:id="rId67"/>
    <p:sldId id="433" r:id="rId68"/>
    <p:sldId id="434" r:id="rId69"/>
    <p:sldId id="435" r:id="rId70"/>
    <p:sldId id="436" r:id="rId71"/>
    <p:sldId id="437" r:id="rId72"/>
    <p:sldId id="323" r:id="rId73"/>
    <p:sldId id="324" r:id="rId74"/>
    <p:sldId id="325" r:id="rId75"/>
    <p:sldId id="326" r:id="rId76"/>
    <p:sldId id="327" r:id="rId77"/>
    <p:sldId id="332" r:id="rId78"/>
    <p:sldId id="336" r:id="rId79"/>
    <p:sldId id="333" r:id="rId80"/>
    <p:sldId id="334" r:id="rId81"/>
    <p:sldId id="335" r:id="rId82"/>
    <p:sldId id="337" r:id="rId83"/>
    <p:sldId id="338" r:id="rId84"/>
    <p:sldId id="339" r:id="rId85"/>
    <p:sldId id="340" r:id="rId86"/>
    <p:sldId id="343" r:id="rId87"/>
    <p:sldId id="344" r:id="rId88"/>
    <p:sldId id="345" r:id="rId89"/>
    <p:sldId id="346" r:id="rId90"/>
    <p:sldId id="347" r:id="rId91"/>
    <p:sldId id="348" r:id="rId92"/>
    <p:sldId id="341" r:id="rId93"/>
    <p:sldId id="342" r:id="rId94"/>
    <p:sldId id="349" r:id="rId95"/>
    <p:sldId id="350" r:id="rId96"/>
    <p:sldId id="351" r:id="rId97"/>
    <p:sldId id="439" r:id="rId98"/>
    <p:sldId id="352" r:id="rId99"/>
    <p:sldId id="353" r:id="rId100"/>
    <p:sldId id="354" r:id="rId101"/>
    <p:sldId id="355" r:id="rId102"/>
    <p:sldId id="356" r:id="rId103"/>
    <p:sldId id="357" r:id="rId104"/>
    <p:sldId id="358" r:id="rId105"/>
    <p:sldId id="360" r:id="rId106"/>
    <p:sldId id="362" r:id="rId107"/>
    <p:sldId id="364" r:id="rId108"/>
    <p:sldId id="365" r:id="rId109"/>
    <p:sldId id="366" r:id="rId110"/>
    <p:sldId id="367" r:id="rId111"/>
    <p:sldId id="368" r:id="rId112"/>
    <p:sldId id="369" r:id="rId113"/>
    <p:sldId id="370" r:id="rId114"/>
    <p:sldId id="371" r:id="rId115"/>
    <p:sldId id="372" r:id="rId116"/>
    <p:sldId id="373" r:id="rId117"/>
    <p:sldId id="374" r:id="rId118"/>
    <p:sldId id="375" r:id="rId119"/>
    <p:sldId id="376" r:id="rId120"/>
    <p:sldId id="377" r:id="rId121"/>
    <p:sldId id="378" r:id="rId122"/>
    <p:sldId id="379" r:id="rId123"/>
    <p:sldId id="380" r:id="rId124"/>
    <p:sldId id="381" r:id="rId125"/>
    <p:sldId id="382" r:id="rId126"/>
    <p:sldId id="383" r:id="rId127"/>
    <p:sldId id="384" r:id="rId128"/>
    <p:sldId id="385" r:id="rId129"/>
    <p:sldId id="386" r:id="rId130"/>
    <p:sldId id="387" r:id="rId131"/>
    <p:sldId id="388" r:id="rId132"/>
    <p:sldId id="389" r:id="rId133"/>
    <p:sldId id="390" r:id="rId134"/>
    <p:sldId id="391" r:id="rId135"/>
    <p:sldId id="392" r:id="rId136"/>
    <p:sldId id="393" r:id="rId137"/>
    <p:sldId id="394" r:id="rId138"/>
    <p:sldId id="395" r:id="rId139"/>
    <p:sldId id="396" r:id="rId140"/>
    <p:sldId id="397" r:id="rId141"/>
    <p:sldId id="398" r:id="rId142"/>
    <p:sldId id="399" r:id="rId143"/>
    <p:sldId id="400" r:id="rId144"/>
    <p:sldId id="401" r:id="rId145"/>
    <p:sldId id="402" r:id="rId146"/>
    <p:sldId id="440" r:id="rId147"/>
    <p:sldId id="403" r:id="rId148"/>
    <p:sldId id="404" r:id="rId149"/>
    <p:sldId id="405" r:id="rId150"/>
    <p:sldId id="406" r:id="rId151"/>
    <p:sldId id="407" r:id="rId152"/>
    <p:sldId id="408" r:id="rId153"/>
    <p:sldId id="409" r:id="rId154"/>
    <p:sldId id="410" r:id="rId155"/>
    <p:sldId id="411" r:id="rId156"/>
    <p:sldId id="412" r:id="rId157"/>
    <p:sldId id="413" r:id="rId158"/>
    <p:sldId id="414" r:id="rId159"/>
    <p:sldId id="415" r:id="rId160"/>
    <p:sldId id="416" r:id="rId161"/>
    <p:sldId id="417" r:id="rId162"/>
    <p:sldId id="418" r:id="rId163"/>
    <p:sldId id="419" r:id="rId164"/>
    <p:sldId id="420" r:id="rId165"/>
    <p:sldId id="421" r:id="rId166"/>
    <p:sldId id="422" r:id="rId167"/>
    <p:sldId id="423" r:id="rId168"/>
    <p:sldId id="424" r:id="rId169"/>
    <p:sldId id="425" r:id="rId170"/>
    <p:sldId id="426" r:id="rId171"/>
    <p:sldId id="427" r:id="rId172"/>
    <p:sldId id="428" r:id="rId173"/>
    <p:sldId id="429" r:id="rId174"/>
    <p:sldId id="430" r:id="rId175"/>
    <p:sldId id="431" r:id="rId17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79" autoAdjust="0"/>
    <p:restoredTop sz="94660"/>
  </p:normalViewPr>
  <p:slideViewPr>
    <p:cSldViewPr>
      <p:cViewPr varScale="1">
        <p:scale>
          <a:sx n="62" d="100"/>
          <a:sy n="62" d="100"/>
        </p:scale>
        <p:origin x="-714"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5" Type="http://schemas.openxmlformats.org/officeDocument/2006/relationships/slide" Target="slides/slide174.xml"/><Relationship Id="rId170" Type="http://schemas.openxmlformats.org/officeDocument/2006/relationships/slide" Target="slides/slide169.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164" Type="http://schemas.openxmlformats.org/officeDocument/2006/relationships/slide" Target="slides/slide163.xml"/><Relationship Id="rId169" Type="http://schemas.openxmlformats.org/officeDocument/2006/relationships/slide" Target="slides/slide168.xml"/><Relationship Id="rId177"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72" Type="http://schemas.openxmlformats.org/officeDocument/2006/relationships/slide" Target="slides/slide171.xml"/><Relationship Id="rId180" Type="http://schemas.openxmlformats.org/officeDocument/2006/relationships/tableStyles" Target="tableStyle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theme" Target="theme/theme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12164A6-0488-4CE5-AA22-FEED72CE27A2}" type="datetimeFigureOut">
              <a:rPr lang="en-US" smtClean="0"/>
              <a:pPr/>
              <a:t>2/28/2012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7EE17A-BF0C-4D28-8FEA-86492EC37F0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2164A6-0488-4CE5-AA22-FEED72CE27A2}" type="datetimeFigureOut">
              <a:rPr lang="en-US" smtClean="0"/>
              <a:pPr/>
              <a:t>2/28/2012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7EE17A-BF0C-4D28-8FEA-86492EC37F0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2164A6-0488-4CE5-AA22-FEED72CE27A2}" type="datetimeFigureOut">
              <a:rPr lang="en-US" smtClean="0"/>
              <a:pPr/>
              <a:t>2/28/2012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7EE17A-BF0C-4D28-8FEA-86492EC37F0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2164A6-0488-4CE5-AA22-FEED72CE27A2}" type="datetimeFigureOut">
              <a:rPr lang="en-US" smtClean="0"/>
              <a:pPr/>
              <a:t>2/28/2012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7EE17A-BF0C-4D28-8FEA-86492EC37F0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12164A6-0488-4CE5-AA22-FEED72CE27A2}" type="datetimeFigureOut">
              <a:rPr lang="en-US" smtClean="0"/>
              <a:pPr/>
              <a:t>2/28/2012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7EE17A-BF0C-4D28-8FEA-86492EC37F0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12164A6-0488-4CE5-AA22-FEED72CE27A2}" type="datetimeFigureOut">
              <a:rPr lang="en-US" smtClean="0"/>
              <a:pPr/>
              <a:t>2/28/2012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7EE17A-BF0C-4D28-8FEA-86492EC37F0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12164A6-0488-4CE5-AA22-FEED72CE27A2}" type="datetimeFigureOut">
              <a:rPr lang="en-US" smtClean="0"/>
              <a:pPr/>
              <a:t>2/28/2012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7EE17A-BF0C-4D28-8FEA-86492EC37F0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12164A6-0488-4CE5-AA22-FEED72CE27A2}" type="datetimeFigureOut">
              <a:rPr lang="en-US" smtClean="0"/>
              <a:pPr/>
              <a:t>2/28/2012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7EE17A-BF0C-4D28-8FEA-86492EC37F0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2164A6-0488-4CE5-AA22-FEED72CE27A2}" type="datetimeFigureOut">
              <a:rPr lang="en-US" smtClean="0"/>
              <a:pPr/>
              <a:t>2/28/2012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7EE17A-BF0C-4D28-8FEA-86492EC37F0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2164A6-0488-4CE5-AA22-FEED72CE27A2}" type="datetimeFigureOut">
              <a:rPr lang="en-US" smtClean="0"/>
              <a:pPr/>
              <a:t>2/28/2012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7EE17A-BF0C-4D28-8FEA-86492EC37F0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2164A6-0488-4CE5-AA22-FEED72CE27A2}" type="datetimeFigureOut">
              <a:rPr lang="en-US" smtClean="0"/>
              <a:pPr/>
              <a:t>2/28/2012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7EE17A-BF0C-4D28-8FEA-86492EC37F0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2164A6-0488-4CE5-AA22-FEED72CE27A2}" type="datetimeFigureOut">
              <a:rPr lang="en-US" smtClean="0"/>
              <a:pPr/>
              <a:t>2/28/2012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7EE17A-BF0C-4D28-8FEA-86492EC37F0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http://biblecharts.com/images/seek_and_ye_shall_find_objects.jpg" TargetMode="External"/><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video" Target="file:///C:\Users\Willie%20Alvarenga\Videos\Cinco%20tipos%20de%20aborto.wmv" TargetMode="External"/></Relationships>
</file>

<file path=ppt/slides/_rels/slide6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364163"/>
          </a:xfrm>
        </p:spPr>
        <p:txBody>
          <a:bodyPr>
            <a:normAutofit/>
          </a:bodyPr>
          <a:lstStyle/>
          <a:p>
            <a:pPr algn="ctr">
              <a:buNone/>
            </a:pPr>
            <a:r>
              <a:rPr lang="en-US" sz="5400" b="1" dirty="0" smtClean="0"/>
              <a:t>CONSEJOS BIBLICOS PARA NO PRACTICAR LA INMORALIDAD</a:t>
            </a:r>
            <a:endParaRPr lang="en-US" sz="5400" b="1" dirty="0"/>
          </a:p>
        </p:txBody>
      </p:sp>
      <p:pic>
        <p:nvPicPr>
          <p:cNvPr id="1026" name="Picture 2" descr="C:\Users\Willie Alvarenga\Pictures\biblia1.jpg"/>
          <p:cNvPicPr>
            <a:picLocks noChangeAspect="1" noChangeArrowheads="1"/>
          </p:cNvPicPr>
          <p:nvPr/>
        </p:nvPicPr>
        <p:blipFill>
          <a:blip r:embed="rId2" cstate="print">
            <a:lum bright="-30000"/>
          </a:blip>
          <a:srcRect/>
          <a:stretch>
            <a:fillRect/>
          </a:stretch>
        </p:blipFill>
        <p:spPr bwMode="auto">
          <a:xfrm>
            <a:off x="0" y="0"/>
            <a:ext cx="9144000" cy="6858000"/>
          </a:xfrm>
          <a:prstGeom prst="rect">
            <a:avLst/>
          </a:prstGeom>
          <a:noFill/>
        </p:spPr>
      </p:pic>
      <p:sp>
        <p:nvSpPr>
          <p:cNvPr id="5" name="Content Placeholder 2"/>
          <p:cNvSpPr txBox="1">
            <a:spLocks/>
          </p:cNvSpPr>
          <p:nvPr/>
        </p:nvSpPr>
        <p:spPr>
          <a:xfrm>
            <a:off x="457200" y="304800"/>
            <a:ext cx="8229600" cy="6400800"/>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5000" b="1" i="0" u="none" strike="noStrike" kern="1200" cap="none" spc="0" normalizeH="0" baseline="0" noProof="0" dirty="0" smtClean="0">
                <a:ln>
                  <a:noFill/>
                </a:ln>
                <a:solidFill>
                  <a:schemeClr val="bg1"/>
                </a:solidFill>
                <a:effectLst/>
                <a:uLnTx/>
                <a:uFillTx/>
                <a:latin typeface="+mn-lt"/>
                <a:ea typeface="+mn-ea"/>
                <a:cs typeface="+mn-cs"/>
              </a:rPr>
              <a:t>CURSO DE</a:t>
            </a:r>
            <a:r>
              <a:rPr kumimoji="0" lang="en-US" sz="5000" b="1" i="0" u="none" strike="noStrike" kern="1200" cap="none" spc="0" normalizeH="0" noProof="0" dirty="0" smtClean="0">
                <a:ln>
                  <a:noFill/>
                </a:ln>
                <a:solidFill>
                  <a:schemeClr val="bg1"/>
                </a:solidFill>
                <a:effectLst/>
                <a:uLnTx/>
                <a:uFillTx/>
                <a:latin typeface="+mn-lt"/>
                <a:ea typeface="+mn-ea"/>
                <a:cs typeface="+mn-cs"/>
              </a:rPr>
              <a:t> ÉTICA</a:t>
            </a: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000" b="1" i="0" u="none" strike="noStrike" kern="1200" cap="none" spc="0" normalizeH="0" noProof="0" dirty="0" smtClean="0">
              <a:ln>
                <a:noFill/>
              </a:ln>
              <a:solidFill>
                <a:schemeClr val="bg1"/>
              </a:solidFill>
              <a:effectLst/>
              <a:uLnTx/>
              <a:uFillTx/>
              <a:latin typeface="+mn-lt"/>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4000" b="1" dirty="0" err="1" smtClean="0">
                <a:solidFill>
                  <a:schemeClr val="bg1"/>
                </a:solidFill>
              </a:rPr>
              <a:t>Escuela</a:t>
            </a:r>
            <a:r>
              <a:rPr lang="en-US" sz="4000" b="1" dirty="0" smtClean="0">
                <a:solidFill>
                  <a:schemeClr val="bg1"/>
                </a:solidFill>
              </a:rPr>
              <a:t> de </a:t>
            </a:r>
            <a:r>
              <a:rPr lang="en-US" sz="4000" b="1" dirty="0" err="1" smtClean="0">
                <a:solidFill>
                  <a:schemeClr val="bg1"/>
                </a:solidFill>
              </a:rPr>
              <a:t>Predicación</a:t>
            </a:r>
            <a:r>
              <a:rPr lang="en-US" sz="4000" b="1" dirty="0" smtClean="0">
                <a:solidFill>
                  <a:schemeClr val="bg1"/>
                </a:solidFill>
              </a:rPr>
              <a:t> de Brown Trail</a:t>
            </a:r>
            <a:endParaRPr lang="en-US" sz="4000" b="1" baseline="0" dirty="0" smtClean="0">
              <a:solidFill>
                <a:schemeClr val="bg1"/>
              </a:solidFill>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000" b="1" i="0" u="none" strike="noStrike" kern="1200" cap="none" spc="0" normalizeH="0" noProof="0" dirty="0" smtClean="0">
              <a:ln>
                <a:noFill/>
              </a:ln>
              <a:solidFill>
                <a:schemeClr val="bg1"/>
              </a:solidFill>
              <a:effectLst/>
              <a:uLnTx/>
              <a:uFillTx/>
              <a:latin typeface="+mn-lt"/>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4000" b="1" i="0" u="none" strike="noStrike" kern="1200" cap="none" spc="0" normalizeH="0" noProof="0" dirty="0" smtClean="0">
                <a:ln>
                  <a:noFill/>
                </a:ln>
                <a:solidFill>
                  <a:schemeClr val="bg1"/>
                </a:solidFill>
                <a:effectLst/>
                <a:uLnTx/>
                <a:uFillTx/>
                <a:latin typeface="+mn-lt"/>
                <a:ea typeface="+mn-ea"/>
                <a:cs typeface="+mn-cs"/>
              </a:rPr>
              <a:t>2012</a:t>
            </a: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900" b="1" i="0" u="none" strike="noStrike" kern="1200" cap="none" spc="0" normalizeH="0" noProof="0" dirty="0" smtClean="0">
              <a:ln>
                <a:noFill/>
              </a:ln>
              <a:solidFill>
                <a:schemeClr val="bg1"/>
              </a:solidFill>
              <a:effectLst/>
              <a:uLnTx/>
              <a:uFillTx/>
              <a:latin typeface="+mn-lt"/>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4000" b="1" baseline="0" dirty="0" smtClean="0">
                <a:solidFill>
                  <a:schemeClr val="bg1"/>
                </a:solidFill>
              </a:rPr>
              <a:t>Willie</a:t>
            </a:r>
            <a:r>
              <a:rPr lang="en-US" sz="4000" b="1" dirty="0" smtClean="0">
                <a:solidFill>
                  <a:schemeClr val="bg1"/>
                </a:solidFill>
              </a:rPr>
              <a:t> </a:t>
            </a:r>
            <a:r>
              <a:rPr lang="en-US" sz="4000" b="1" dirty="0" err="1" smtClean="0">
                <a:solidFill>
                  <a:schemeClr val="bg1"/>
                </a:solidFill>
              </a:rPr>
              <a:t>Alvarenga</a:t>
            </a:r>
            <a:r>
              <a:rPr lang="en-US" sz="4000" b="1" dirty="0" smtClean="0">
                <a:solidFill>
                  <a:schemeClr val="bg1"/>
                </a:solidFill>
              </a:rPr>
              <a:t>, Instructor</a:t>
            </a:r>
            <a:endParaRPr kumimoji="0" lang="en-US" sz="4000" b="1" i="0" u="none" strike="noStrike" kern="1200" cap="none" spc="0" normalizeH="0" baseline="0" noProof="0" dirty="0" smtClean="0">
              <a:ln>
                <a:noFill/>
              </a:ln>
              <a:solidFill>
                <a:schemeClr val="bg1"/>
              </a:solidFill>
              <a:effectLst/>
              <a:uLnTx/>
              <a:uFillTx/>
              <a:latin typeface="+mn-lt"/>
              <a:ea typeface="+mn-ea"/>
              <a:cs typeface="+mn-cs"/>
            </a:endParaRPr>
          </a:p>
        </p:txBody>
      </p:sp>
      <p:pic>
        <p:nvPicPr>
          <p:cNvPr id="2050" name="Picture 2" descr="E:\SPANISH SCHOOL LOGO\red-hispanic-logoclearbackground.gif"/>
          <p:cNvPicPr>
            <a:picLocks noChangeAspect="1" noChangeArrowheads="1"/>
          </p:cNvPicPr>
          <p:nvPr/>
        </p:nvPicPr>
        <p:blipFill>
          <a:blip r:embed="rId3" cstate="print"/>
          <a:srcRect/>
          <a:stretch>
            <a:fillRect/>
          </a:stretch>
        </p:blipFill>
        <p:spPr bwMode="auto">
          <a:xfrm>
            <a:off x="3810000" y="4800600"/>
            <a:ext cx="1695450" cy="169545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211763"/>
          </a:xfrm>
        </p:spPr>
        <p:txBody>
          <a:bodyPr/>
          <a:lstStyle/>
          <a:p>
            <a:pPr lvl="0"/>
            <a:r>
              <a:rPr lang="es-MX" dirty="0"/>
              <a:t>Otro error de esta filosofía es que la persona decide lo que hay que hacer, en lugar de Dios</a:t>
            </a:r>
            <a:r>
              <a:rPr lang="es-MX" dirty="0" smtClean="0"/>
              <a:t>.</a:t>
            </a:r>
          </a:p>
          <a:p>
            <a:pPr lvl="0"/>
            <a:endParaRPr lang="en-US" dirty="0"/>
          </a:p>
          <a:p>
            <a:pPr lvl="0"/>
            <a:r>
              <a:rPr lang="es-MX" dirty="0"/>
              <a:t>Pasajes que refutan este error: Proverbios 14:12; 16:25; Jeremías 10:23; Jueces 17:6; 21:25.</a:t>
            </a:r>
            <a:endParaRPr lang="en-US" dirty="0"/>
          </a:p>
          <a:p>
            <a:endParaRPr lang="en-US" dirty="0"/>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019800"/>
          </a:xfrm>
        </p:spPr>
        <p:txBody>
          <a:bodyPr>
            <a:normAutofit lnSpcReduction="10000"/>
          </a:bodyPr>
          <a:lstStyle/>
          <a:p>
            <a:pPr lvl="0"/>
            <a:r>
              <a:rPr lang="es-ES" dirty="0" smtClean="0"/>
              <a:t>Además de esos tres países, se han presentado iniciativas de ley y recursos legales en Chile, Uruguay, Colombia y Costa Rica. En Chile, en 2003, diez parlamentarios presentaron el Proyecto de Ley de Fomento de la no Discriminación y Contrato de Unión Civil entre Personas del mismo Sexo, que sigue congelado hasta la fecha</a:t>
            </a:r>
            <a:endParaRPr lang="en-US" dirty="0" smtClean="0"/>
          </a:p>
          <a:p>
            <a:pPr lvl="0"/>
            <a:r>
              <a:rPr lang="es-ES" dirty="0" smtClean="0"/>
              <a:t>Aprovechando que en el Reino Unido existe el matrimonio homosexual, a principios de diciembre un peruano se casó con un británico, en una ceremonia que se celebró en la Embajada del Reino Unido en Lima, Perú.</a:t>
            </a:r>
            <a:endParaRPr lang="en-US" dirty="0" smtClean="0"/>
          </a:p>
          <a:p>
            <a:endParaRPr lang="en-US" dirty="0"/>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943600"/>
          </a:xfrm>
        </p:spPr>
        <p:txBody>
          <a:bodyPr/>
          <a:lstStyle/>
          <a:p>
            <a:pPr lvl="0"/>
            <a:r>
              <a:rPr lang="es-MX" dirty="0" smtClean="0"/>
              <a:t>Estados Unidos no se queda atrás.  Varios de sus Estados han aprobado el matrimonio entre personas del mismo sexo.</a:t>
            </a:r>
            <a:endParaRPr lang="en-US" dirty="0" smtClean="0"/>
          </a:p>
          <a:p>
            <a:pPr lvl="0"/>
            <a:r>
              <a:rPr lang="es-ES" dirty="0" smtClean="0"/>
              <a:t>El lunes 17 de mayo de 2004 fue un día que se recordará por la infamia moral y espiritual. En ese día el estado de </a:t>
            </a:r>
            <a:r>
              <a:rPr lang="es-ES" dirty="0" err="1" smtClean="0"/>
              <a:t>Massachusets</a:t>
            </a:r>
            <a:r>
              <a:rPr lang="es-ES" dirty="0" smtClean="0"/>
              <a:t> concedió a las parejas homosexuales y lesbianas el derecho de casarse—siendo este el primer estado en la historia de los EE.UU. en hacerlo. La Prensa Asociada reportó:</a:t>
            </a:r>
            <a:endParaRPr lang="en-US" dirty="0" smtClean="0"/>
          </a:p>
          <a:p>
            <a:endParaRPr lang="en-US" dirty="0"/>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6019800"/>
          </a:xfrm>
        </p:spPr>
        <p:txBody>
          <a:bodyPr>
            <a:normAutofit fontScale="92500" lnSpcReduction="10000"/>
          </a:bodyPr>
          <a:lstStyle/>
          <a:p>
            <a:r>
              <a:rPr lang="es-ES" dirty="0" smtClean="0"/>
              <a:t>En Boston, David Wilson y Robert </a:t>
            </a:r>
            <a:r>
              <a:rPr lang="es-ES" dirty="0" err="1" smtClean="0"/>
              <a:t>Compton</a:t>
            </a:r>
            <a:r>
              <a:rPr lang="es-ES" dirty="0" smtClean="0"/>
              <a:t> llegaron a ser la primera de siete parejas que demandaron al estado para ser casados. En la Iglesia de la Calle Arlington, Wilson y </a:t>
            </a:r>
            <a:r>
              <a:rPr lang="es-ES" dirty="0" err="1" smtClean="0"/>
              <a:t>Compton</a:t>
            </a:r>
            <a:r>
              <a:rPr lang="es-ES" dirty="0" smtClean="0"/>
              <a:t> hicieron votos bajo una bandera de arco iris y al compás del Coro de Hombres Homosexuales de Boston que cantaban “Cásennos”. Se leyó un extracto de la famosa decisión de la Corte Judicial Suprema que legalizó el matrimonio homosexual como una invocación en la iglesia Universalista Unitaria. Ellos fueron declarados “compañeros para toda la vida” al final de la ceremonia (vea “Gay </a:t>
            </a:r>
            <a:r>
              <a:rPr lang="es-ES" dirty="0" err="1" smtClean="0"/>
              <a:t>Couples</a:t>
            </a:r>
            <a:r>
              <a:rPr lang="es-ES" dirty="0" smtClean="0"/>
              <a:t>...”, 2004).</a:t>
            </a:r>
            <a:endParaRPr lang="en-US" dirty="0" smtClean="0"/>
          </a:p>
          <a:p>
            <a:endParaRPr lang="en-US" dirty="0"/>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248400"/>
          </a:xfrm>
        </p:spPr>
        <p:txBody>
          <a:bodyPr>
            <a:normAutofit fontScale="92500" lnSpcReduction="10000"/>
          </a:bodyPr>
          <a:lstStyle/>
          <a:p>
            <a:pPr lvl="0"/>
            <a:r>
              <a:rPr lang="es-ES" dirty="0" smtClean="0"/>
              <a:t>Estados de Estados Unidos que autorizan la unión de homosexuales en matrimonio:</a:t>
            </a:r>
            <a:endParaRPr lang="en-US" dirty="0" smtClean="0"/>
          </a:p>
          <a:p>
            <a:pPr lvl="1"/>
            <a:r>
              <a:rPr lang="es-MX" dirty="0" smtClean="0"/>
              <a:t>New Hampshire</a:t>
            </a:r>
            <a:endParaRPr lang="en-US" dirty="0" smtClean="0"/>
          </a:p>
          <a:p>
            <a:pPr lvl="1"/>
            <a:r>
              <a:rPr lang="es-MX" dirty="0" smtClean="0"/>
              <a:t>New Jersey</a:t>
            </a:r>
            <a:endParaRPr lang="en-US" dirty="0" smtClean="0"/>
          </a:p>
          <a:p>
            <a:pPr lvl="1"/>
            <a:r>
              <a:rPr lang="es-MX" dirty="0" smtClean="0"/>
              <a:t>Washington</a:t>
            </a:r>
            <a:endParaRPr lang="en-US" dirty="0" smtClean="0"/>
          </a:p>
          <a:p>
            <a:pPr lvl="1"/>
            <a:r>
              <a:rPr lang="es-MX" dirty="0" err="1" smtClean="0"/>
              <a:t>Oregon</a:t>
            </a:r>
            <a:endParaRPr lang="en-US" dirty="0" smtClean="0"/>
          </a:p>
          <a:p>
            <a:pPr lvl="1"/>
            <a:r>
              <a:rPr lang="es-MX" dirty="0" smtClean="0"/>
              <a:t>California</a:t>
            </a:r>
            <a:endParaRPr lang="en-US" dirty="0" smtClean="0"/>
          </a:p>
          <a:p>
            <a:pPr lvl="1"/>
            <a:r>
              <a:rPr lang="es-MX" dirty="0" smtClean="0"/>
              <a:t>New York</a:t>
            </a:r>
            <a:endParaRPr lang="en-US" dirty="0" smtClean="0"/>
          </a:p>
          <a:p>
            <a:pPr lvl="1"/>
            <a:r>
              <a:rPr lang="es-ES" dirty="0" smtClean="0"/>
              <a:t>San Francisco</a:t>
            </a:r>
            <a:endParaRPr lang="en-US" dirty="0" smtClean="0"/>
          </a:p>
          <a:p>
            <a:pPr lvl="1"/>
            <a:r>
              <a:rPr lang="es-ES" dirty="0" smtClean="0"/>
              <a:t>Y muchos mas</a:t>
            </a:r>
            <a:endParaRPr lang="en-US" dirty="0" smtClean="0"/>
          </a:p>
          <a:p>
            <a:pPr lvl="0"/>
            <a:r>
              <a:rPr lang="es-ES" dirty="0" smtClean="0"/>
              <a:t>Como podemos ver, el hombre perverso esta tratando lo mejor posible para propagar sus practicas pecaminosas en todo el mundo.</a:t>
            </a:r>
            <a:endParaRPr lang="en-US" dirty="0" smtClean="0"/>
          </a:p>
          <a:p>
            <a:r>
              <a:rPr lang="es-MX" sz="2200" dirty="0" smtClean="0"/>
              <a:t>http://www.stateline.org/live/details/story?contentId=20695</a:t>
            </a:r>
            <a:endParaRPr lang="en-US" sz="2200" dirty="0" smtClean="0"/>
          </a:p>
          <a:p>
            <a:endParaRPr lang="en-US" dirty="0"/>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1"/>
          </a:solidFill>
        </p:spPr>
        <p:txBody>
          <a:bodyPr/>
          <a:lstStyle/>
          <a:p>
            <a:r>
              <a:rPr lang="en-US" b="1" dirty="0" smtClean="0">
                <a:solidFill>
                  <a:srgbClr val="FFFF00"/>
                </a:solidFill>
              </a:rPr>
              <a:t>LA SOLUCIÓN A ESTE PROBLEMA</a:t>
            </a:r>
            <a:endParaRPr lang="en-US" b="1" dirty="0">
              <a:solidFill>
                <a:srgbClr val="FFFF00"/>
              </a:solidFill>
            </a:endParaRPr>
          </a:p>
        </p:txBody>
      </p:sp>
      <p:sp>
        <p:nvSpPr>
          <p:cNvPr id="3" name="Content Placeholder 2"/>
          <p:cNvSpPr>
            <a:spLocks noGrp="1"/>
          </p:cNvSpPr>
          <p:nvPr>
            <p:ph idx="1"/>
          </p:nvPr>
        </p:nvSpPr>
        <p:spPr>
          <a:xfrm>
            <a:off x="457200" y="1600200"/>
            <a:ext cx="8229600" cy="4876800"/>
          </a:xfrm>
        </p:spPr>
        <p:txBody>
          <a:bodyPr>
            <a:normAutofit fontScale="85000" lnSpcReduction="20000"/>
          </a:bodyPr>
          <a:lstStyle/>
          <a:p>
            <a:pPr>
              <a:buNone/>
            </a:pPr>
            <a:r>
              <a:rPr lang="es-MX" dirty="0" smtClean="0"/>
              <a:t> </a:t>
            </a:r>
            <a:endParaRPr lang="en-US" dirty="0" smtClean="0"/>
          </a:p>
          <a:p>
            <a:pPr lvl="0"/>
            <a:r>
              <a:rPr lang="es-MX" dirty="0" smtClean="0"/>
              <a:t>La única solución a este grave problema es un cambio de mente, y parecer y regresar a la Biblia.</a:t>
            </a:r>
            <a:endParaRPr lang="en-US" dirty="0" smtClean="0"/>
          </a:p>
          <a:p>
            <a:pPr lvl="0"/>
            <a:r>
              <a:rPr lang="es-MX" dirty="0" smtClean="0"/>
              <a:t>El hombre debe obedecer el evangelio de Cristo dado a que el evangelio es el único poder de Dios para salvación (</a:t>
            </a:r>
            <a:r>
              <a:rPr lang="es-MX" dirty="0" err="1" smtClean="0"/>
              <a:t>Ro.</a:t>
            </a:r>
            <a:r>
              <a:rPr lang="es-MX" dirty="0" smtClean="0"/>
              <a:t> 1:16).</a:t>
            </a:r>
            <a:endParaRPr lang="en-US" dirty="0" smtClean="0"/>
          </a:p>
          <a:p>
            <a:pPr lvl="0"/>
            <a:r>
              <a:rPr lang="es-MX" dirty="0" smtClean="0"/>
              <a:t>Solamente Dios puede ayudar a las personas a dejar las practicas del pecado (1 </a:t>
            </a:r>
            <a:r>
              <a:rPr lang="es-MX" dirty="0" err="1" smtClean="0"/>
              <a:t>Co.</a:t>
            </a:r>
            <a:r>
              <a:rPr lang="es-MX" dirty="0" smtClean="0"/>
              <a:t> 6:9-11).</a:t>
            </a:r>
            <a:endParaRPr lang="en-US" dirty="0" smtClean="0"/>
          </a:p>
          <a:p>
            <a:pPr lvl="0"/>
            <a:r>
              <a:rPr lang="es-MX" dirty="0" smtClean="0"/>
              <a:t>Por consiguiente, el hombre necesita acercarse a Dios (Santiago 4:7) para que pueda tener las fuerzas para vencer el maligno y de esta manera practicar la santidad que Dios demanda (</a:t>
            </a:r>
            <a:r>
              <a:rPr lang="es-MX" dirty="0" err="1" smtClean="0"/>
              <a:t>He.</a:t>
            </a:r>
            <a:r>
              <a:rPr lang="es-MX" dirty="0" smtClean="0"/>
              <a:t> 12:14; 1 Pedro 1:15-16).</a:t>
            </a:r>
            <a:endParaRPr lang="en-US" dirty="0" smtClean="0"/>
          </a:p>
          <a:p>
            <a:endParaRPr lang="en-US" dirty="0"/>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1"/>
          </a:solidFill>
        </p:spPr>
        <p:txBody>
          <a:bodyPr/>
          <a:lstStyle/>
          <a:p>
            <a:r>
              <a:rPr lang="en-US" b="1" dirty="0" smtClean="0">
                <a:solidFill>
                  <a:srgbClr val="FFFF00"/>
                </a:solidFill>
              </a:rPr>
              <a:t>LA SOLUCIÓN A ESTE PROBLEMA</a:t>
            </a:r>
            <a:endParaRPr lang="en-US" b="1" dirty="0">
              <a:solidFill>
                <a:srgbClr val="FFFF00"/>
              </a:solidFill>
            </a:endParaRPr>
          </a:p>
        </p:txBody>
      </p:sp>
      <p:sp>
        <p:nvSpPr>
          <p:cNvPr id="3" name="Content Placeholder 2"/>
          <p:cNvSpPr>
            <a:spLocks noGrp="1"/>
          </p:cNvSpPr>
          <p:nvPr>
            <p:ph idx="1"/>
          </p:nvPr>
        </p:nvSpPr>
        <p:spPr>
          <a:xfrm>
            <a:off x="457200" y="1600200"/>
            <a:ext cx="8229600" cy="4876800"/>
          </a:xfrm>
        </p:spPr>
        <p:txBody>
          <a:bodyPr>
            <a:normAutofit fontScale="92500"/>
          </a:bodyPr>
          <a:lstStyle/>
          <a:p>
            <a:pPr>
              <a:buNone/>
            </a:pPr>
            <a:r>
              <a:rPr lang="es-MX" dirty="0" smtClean="0"/>
              <a:t> </a:t>
            </a:r>
            <a:endParaRPr lang="en-US" dirty="0" smtClean="0"/>
          </a:p>
          <a:p>
            <a:pPr lvl="0"/>
            <a:r>
              <a:rPr lang="es-MX" dirty="0" smtClean="0"/>
              <a:t>El hombre debe tener una mente positiva y reconocer que sí puede haber un cambio (cf. 1 Corintios 6:9-11).</a:t>
            </a:r>
          </a:p>
          <a:p>
            <a:pPr lvl="0"/>
            <a:r>
              <a:rPr lang="es-MX" dirty="0" smtClean="0"/>
              <a:t>El hombre debe mantenerse alejado de las malas compañías (cf. 1 Corintios 15:33; Efesios 5:11; 2 Corintios 6:17; Romanos 13:14; Gálatas 5:16).</a:t>
            </a:r>
          </a:p>
          <a:p>
            <a:pPr lvl="0"/>
            <a:r>
              <a:rPr lang="es-MX" dirty="0" smtClean="0"/>
              <a:t>El hombre debe considerar dónde desea pasar la eternidad (cf. Romanos 6:23; Apocalipsis 21:27).</a:t>
            </a:r>
            <a:endParaRPr lang="en-US" dirty="0"/>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ctr">
              <a:buNone/>
            </a:pPr>
            <a:r>
              <a:rPr lang="en-US" sz="7600" b="1" dirty="0" err="1" smtClean="0"/>
              <a:t>Matrimonio</a:t>
            </a:r>
            <a:r>
              <a:rPr lang="en-US" sz="7600" b="1" dirty="0" smtClean="0"/>
              <a:t>, </a:t>
            </a:r>
            <a:r>
              <a:rPr lang="en-US" sz="7600" b="1" dirty="0" err="1" smtClean="0"/>
              <a:t>Divorcio</a:t>
            </a:r>
            <a:r>
              <a:rPr lang="en-US" sz="7600" b="1" dirty="0" smtClean="0"/>
              <a:t> y </a:t>
            </a:r>
            <a:r>
              <a:rPr lang="en-US" sz="7600" b="1" dirty="0" err="1" smtClean="0"/>
              <a:t>Segundas</a:t>
            </a:r>
            <a:r>
              <a:rPr lang="en-US" sz="7600" b="1" dirty="0" smtClean="0"/>
              <a:t> </a:t>
            </a:r>
            <a:r>
              <a:rPr lang="en-US" sz="7600" b="1" dirty="0" err="1" smtClean="0"/>
              <a:t>Nupcias</a:t>
            </a:r>
            <a:endParaRPr lang="en-US" sz="7600" b="1" dirty="0"/>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descr="11439162"/>
          <p:cNvPicPr>
            <a:picLocks noGrp="1" noChangeAspect="1" noChangeArrowheads="1"/>
          </p:cNvPicPr>
          <p:nvPr>
            <p:ph type="body" idx="1"/>
          </p:nvPr>
        </p:nvPicPr>
        <p:blipFill>
          <a:blip r:embed="rId2" cstate="print">
            <a:lum bright="-42000" contrast="6000"/>
          </a:blip>
          <a:srcRect l="2440" r="24390"/>
          <a:stretch>
            <a:fillRect/>
          </a:stretch>
        </p:blipFill>
        <p:spPr>
          <a:xfrm>
            <a:off x="0" y="0"/>
            <a:ext cx="9144000" cy="6858000"/>
          </a:xfrm>
          <a:noFill/>
        </p:spPr>
      </p:pic>
      <p:sp>
        <p:nvSpPr>
          <p:cNvPr id="19459" name="Text Box 5"/>
          <p:cNvSpPr txBox="1">
            <a:spLocks noChangeArrowheads="1"/>
          </p:cNvSpPr>
          <p:nvPr/>
        </p:nvSpPr>
        <p:spPr bwMode="auto">
          <a:xfrm>
            <a:off x="971550" y="1624548"/>
            <a:ext cx="7272338" cy="3785652"/>
          </a:xfrm>
          <a:prstGeom prst="rect">
            <a:avLst/>
          </a:prstGeom>
          <a:noFill/>
          <a:ln w="12700">
            <a:noFill/>
            <a:miter lim="800000"/>
            <a:headEnd/>
            <a:tailEnd/>
          </a:ln>
        </p:spPr>
        <p:txBody>
          <a:bodyPr>
            <a:spAutoFit/>
          </a:bodyPr>
          <a:lstStyle/>
          <a:p>
            <a:pPr algn="ctr">
              <a:spcBef>
                <a:spcPct val="50000"/>
              </a:spcBef>
            </a:pPr>
            <a:r>
              <a:rPr lang="es-MX" sz="6000" b="1" dirty="0">
                <a:solidFill>
                  <a:schemeClr val="bg1"/>
                </a:solidFill>
              </a:rPr>
              <a:t>REGRESANDO A LA BIBLIA EN CUANTO AL ORIGEN DIVINO DEL MATRIMONIO</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body" idx="1"/>
          </p:nvPr>
        </p:nvSpPr>
        <p:spPr>
          <a:xfrm>
            <a:off x="685800" y="1052513"/>
            <a:ext cx="7772400" cy="4738687"/>
          </a:xfrm>
        </p:spPr>
        <p:txBody>
          <a:bodyPr/>
          <a:lstStyle/>
          <a:p>
            <a:pPr algn="ctr">
              <a:buFontTx/>
              <a:buNone/>
            </a:pPr>
            <a:r>
              <a:rPr lang="es-MX" sz="6000" b="1" smtClean="0"/>
              <a:t>ANTES DE ENTRAR AL TEMA CONSIDERE LO SIGUIENTE...</a:t>
            </a:r>
          </a:p>
        </p:txBody>
      </p:sp>
      <p:pic>
        <p:nvPicPr>
          <p:cNvPr id="20483" name="Picture 3" descr="Open Bible on Purple Blur"/>
          <p:cNvPicPr>
            <a:picLocks noChangeAspect="1" noChangeArrowheads="1"/>
          </p:cNvPicPr>
          <p:nvPr/>
        </p:nvPicPr>
        <p:blipFill>
          <a:blip r:embed="rId2" cstate="print">
            <a:lum bright="-12000"/>
          </a:blip>
          <a:srcRect/>
          <a:stretch>
            <a:fillRect/>
          </a:stretch>
        </p:blipFill>
        <p:spPr bwMode="auto">
          <a:xfrm>
            <a:off x="0" y="0"/>
            <a:ext cx="9144000" cy="6846888"/>
          </a:xfrm>
          <a:prstGeom prst="rect">
            <a:avLst/>
          </a:prstGeom>
          <a:noFill/>
          <a:ln w="9525">
            <a:noFill/>
            <a:miter lim="800000"/>
            <a:headEnd/>
            <a:tailEnd/>
          </a:ln>
        </p:spPr>
      </p:pic>
      <p:sp>
        <p:nvSpPr>
          <p:cNvPr id="87045" name="WordArt 5"/>
          <p:cNvSpPr>
            <a:spLocks noChangeArrowheads="1" noChangeShapeType="1" noTextEdit="1"/>
          </p:cNvSpPr>
          <p:nvPr/>
        </p:nvSpPr>
        <p:spPr bwMode="auto">
          <a:xfrm>
            <a:off x="684213" y="1125538"/>
            <a:ext cx="7848600" cy="2447925"/>
          </a:xfrm>
          <a:prstGeom prst="rect">
            <a:avLst/>
          </a:prstGeom>
        </p:spPr>
        <p:txBody>
          <a:bodyPr wrap="none" fromWordArt="1">
            <a:prstTxWarp prst="textPlain">
              <a:avLst>
                <a:gd name="adj" fmla="val 50000"/>
              </a:avLst>
            </a:prstTxWarp>
          </a:bodyPr>
          <a:lstStyle/>
          <a:p>
            <a:pPr algn="ctr"/>
            <a:r>
              <a:rPr lang="en-US" sz="3600" b="1" kern="1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Jester"/>
              </a:rPr>
              <a:t>Considere Los</a:t>
            </a:r>
          </a:p>
          <a:p>
            <a:pPr algn="ctr"/>
            <a:r>
              <a:rPr lang="en-US" sz="3600" b="1" kern="1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Jester"/>
              </a:rPr>
              <a:t> Siguientes Pasajes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87045"/>
                                        </p:tgtEl>
                                        <p:attrNameLst>
                                          <p:attrName>style.visibility</p:attrName>
                                        </p:attrNameLst>
                                      </p:cBhvr>
                                      <p:to>
                                        <p:strVal val="visible"/>
                                      </p:to>
                                    </p:set>
                                    <p:anim calcmode="lin" valueType="num">
                                      <p:cBhvr>
                                        <p:cTn id="7" dur="1000" fill="hold"/>
                                        <p:tgtEl>
                                          <p:spTgt spid="87045"/>
                                        </p:tgtEl>
                                        <p:attrNameLst>
                                          <p:attrName>ppt_w</p:attrName>
                                        </p:attrNameLst>
                                      </p:cBhvr>
                                      <p:tavLst>
                                        <p:tav tm="0">
                                          <p:val>
                                            <p:fltVal val="0"/>
                                          </p:val>
                                        </p:tav>
                                        <p:tav tm="100000">
                                          <p:val>
                                            <p:strVal val="#ppt_w"/>
                                          </p:val>
                                        </p:tav>
                                      </p:tavLst>
                                    </p:anim>
                                    <p:anim calcmode="lin" valueType="num">
                                      <p:cBhvr>
                                        <p:cTn id="8" dur="1000" fill="hold"/>
                                        <p:tgtEl>
                                          <p:spTgt spid="87045"/>
                                        </p:tgtEl>
                                        <p:attrNameLst>
                                          <p:attrName>ppt_h</p:attrName>
                                        </p:attrNameLst>
                                      </p:cBhvr>
                                      <p:tavLst>
                                        <p:tav tm="0">
                                          <p:val>
                                            <p:fltVal val="0"/>
                                          </p:val>
                                        </p:tav>
                                        <p:tav tm="100000">
                                          <p:val>
                                            <p:strVal val="#ppt_h"/>
                                          </p:val>
                                        </p:tav>
                                      </p:tavLst>
                                    </p:anim>
                                    <p:anim calcmode="lin" valueType="num">
                                      <p:cBhvr>
                                        <p:cTn id="9" dur="1000" fill="hold"/>
                                        <p:tgtEl>
                                          <p:spTgt spid="8704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8704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5" grpId="0" animBg="1"/>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biblecharts.com/images/seek_and_ye_shall_find_objects.jpg"/>
          <p:cNvPicPr>
            <a:picLocks noGrp="1" noChangeAspect="1" noChangeArrowheads="1"/>
          </p:cNvPicPr>
          <p:nvPr>
            <p:ph type="body" idx="1"/>
          </p:nvPr>
        </p:nvPicPr>
        <p:blipFill>
          <a:blip r:embed="rId2" r:link="rId3" cstate="print"/>
          <a:srcRect/>
          <a:stretch>
            <a:fillRect/>
          </a:stretch>
        </p:blipFill>
        <p:spPr>
          <a:xfrm>
            <a:off x="4500563" y="188913"/>
            <a:ext cx="4032250" cy="6480175"/>
          </a:xfrm>
          <a:noFill/>
        </p:spPr>
      </p:pic>
      <p:sp>
        <p:nvSpPr>
          <p:cNvPr id="21507" name="Text Box 3"/>
          <p:cNvSpPr txBox="1">
            <a:spLocks noChangeArrowheads="1"/>
          </p:cNvSpPr>
          <p:nvPr/>
        </p:nvSpPr>
        <p:spPr bwMode="auto">
          <a:xfrm>
            <a:off x="1547813" y="1196975"/>
            <a:ext cx="6408737" cy="457200"/>
          </a:xfrm>
          <a:prstGeom prst="rect">
            <a:avLst/>
          </a:prstGeom>
          <a:noFill/>
          <a:ln w="12700">
            <a:noFill/>
            <a:miter lim="800000"/>
            <a:headEnd/>
            <a:tailEnd/>
          </a:ln>
        </p:spPr>
        <p:txBody>
          <a:bodyPr>
            <a:spAutoFit/>
          </a:bodyPr>
          <a:lstStyle/>
          <a:p>
            <a:pPr>
              <a:spcBef>
                <a:spcPct val="50000"/>
              </a:spcBef>
            </a:pPr>
            <a:endParaRPr lang="en-US"/>
          </a:p>
        </p:txBody>
      </p:sp>
      <p:sp>
        <p:nvSpPr>
          <p:cNvPr id="21508" name="Rectangle 4"/>
          <p:cNvSpPr>
            <a:spLocks noChangeArrowheads="1"/>
          </p:cNvSpPr>
          <p:nvPr/>
        </p:nvSpPr>
        <p:spPr bwMode="auto">
          <a:xfrm>
            <a:off x="1331913" y="260350"/>
            <a:ext cx="2879725" cy="6259513"/>
          </a:xfrm>
          <a:prstGeom prst="rect">
            <a:avLst/>
          </a:prstGeom>
          <a:noFill/>
          <a:ln w="9525">
            <a:noFill/>
            <a:miter lim="800000"/>
            <a:headEnd/>
            <a:tailEnd/>
          </a:ln>
        </p:spPr>
        <p:txBody>
          <a:bodyPr>
            <a:spAutoFit/>
          </a:bodyPr>
          <a:lstStyle/>
          <a:p>
            <a:pPr marL="342900" indent="-342900" eaLnBrk="1" hangingPunct="1"/>
            <a:r>
              <a:rPr lang="es-MX" sz="2700" b="1">
                <a:latin typeface="Arial" pitchFamily="34" charset="0"/>
              </a:rPr>
              <a:t>1) Escudriñe las Escrituras para ver si estas cosas son asi (Hch. 17:11)</a:t>
            </a:r>
          </a:p>
          <a:p>
            <a:pPr marL="342900" indent="-342900" eaLnBrk="1" hangingPunct="1"/>
            <a:r>
              <a:rPr lang="es-MX" sz="2700" b="1">
                <a:latin typeface="Arial" pitchFamily="34" charset="0"/>
              </a:rPr>
              <a:t>2) Examine todo y retenga lo bueno (1 Ts. 5:21)</a:t>
            </a:r>
          </a:p>
          <a:p>
            <a:pPr marL="342900" indent="-342900" eaLnBrk="1" hangingPunct="1"/>
            <a:r>
              <a:rPr lang="es-MX" sz="2700" b="1">
                <a:latin typeface="Arial" pitchFamily="34" charset="0"/>
              </a:rPr>
              <a:t>3) Recuerde que hay muchos falsos maestros (1 Jn. 4:1)</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1"/>
          </a:solidFill>
        </p:spPr>
        <p:txBody>
          <a:bodyPr/>
          <a:lstStyle/>
          <a:p>
            <a:r>
              <a:rPr lang="es-MX" b="1" dirty="0">
                <a:solidFill>
                  <a:srgbClr val="FFFF00"/>
                </a:solidFill>
              </a:rPr>
              <a:t>RELATIVISMO ÉTICO</a:t>
            </a:r>
            <a:endParaRPr lang="en-US" dirty="0">
              <a:solidFill>
                <a:srgbClr val="FFFF00"/>
              </a:solidFill>
            </a:endParaRPr>
          </a:p>
        </p:txBody>
      </p:sp>
      <p:sp>
        <p:nvSpPr>
          <p:cNvPr id="3" name="Content Placeholder 2"/>
          <p:cNvSpPr>
            <a:spLocks noGrp="1"/>
          </p:cNvSpPr>
          <p:nvPr>
            <p:ph idx="1"/>
          </p:nvPr>
        </p:nvSpPr>
        <p:spPr>
          <a:xfrm>
            <a:off x="457200" y="1600200"/>
            <a:ext cx="8229600" cy="4800600"/>
          </a:xfrm>
        </p:spPr>
        <p:txBody>
          <a:bodyPr>
            <a:normAutofit fontScale="92500" lnSpcReduction="20000"/>
          </a:bodyPr>
          <a:lstStyle/>
          <a:p>
            <a:pPr lvl="0"/>
            <a:r>
              <a:rPr lang="es-MX" dirty="0"/>
              <a:t>Esta posición de la teoría ética afirma que lo correcto o incorrecto son conceptos totalmente relativos a factores humanos, y no son determinados por revelación divina u otra forma de absolutos morales.  </a:t>
            </a:r>
            <a:endParaRPr lang="en-US" dirty="0"/>
          </a:p>
          <a:p>
            <a:pPr lvl="0"/>
            <a:r>
              <a:rPr lang="es-MX" dirty="0"/>
              <a:t>En la llamada ética de situación el factor humano es la situación concreta que, a su vez, es la única que puede proveer las bases para hacer el juicio ético pertinente a ella.</a:t>
            </a:r>
            <a:endParaRPr lang="en-US" dirty="0"/>
          </a:p>
          <a:p>
            <a:pPr lvl="0"/>
            <a:r>
              <a:rPr lang="es-MX" dirty="0"/>
              <a:t>Ejemplos: Jueces 21:27; 17:6</a:t>
            </a:r>
            <a:endParaRPr lang="en-US" dirty="0"/>
          </a:p>
          <a:p>
            <a:pPr lvl="0"/>
            <a:r>
              <a:rPr lang="es-MX" dirty="0"/>
              <a:t>Refutación: Proverbios 14:12; Jeremías 10:23</a:t>
            </a:r>
            <a:endParaRPr lang="en-US" dirty="0"/>
          </a:p>
          <a:p>
            <a:endParaRPr lang="en-US" dirty="0"/>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WordArt 5"/>
          <p:cNvSpPr>
            <a:spLocks noChangeArrowheads="1" noChangeShapeType="1" noTextEdit="1"/>
          </p:cNvSpPr>
          <p:nvPr/>
        </p:nvSpPr>
        <p:spPr bwMode="auto">
          <a:xfrm>
            <a:off x="1295400" y="2060575"/>
            <a:ext cx="6553200" cy="2663825"/>
          </a:xfrm>
          <a:prstGeom prst="rect">
            <a:avLst/>
          </a:prstGeom>
        </p:spPr>
        <p:txBody>
          <a:bodyPr wrap="none" fromWordArt="1">
            <a:prstTxWarp prst="textPlain">
              <a:avLst>
                <a:gd name="adj" fmla="val 50000"/>
              </a:avLst>
            </a:prstTxWarp>
          </a:bodyPr>
          <a:lstStyle/>
          <a:p>
            <a:pPr algn="ctr"/>
            <a:r>
              <a:rPr lang="es-ES" sz="6000" b="1"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Jester"/>
              </a:rPr>
              <a:t>¿Por qué Es Un Tema</a:t>
            </a:r>
          </a:p>
          <a:p>
            <a:pPr algn="ctr"/>
            <a:r>
              <a:rPr lang="es-ES" sz="6000" b="1"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Jester"/>
              </a:rPr>
              <a:t>Muy Importante?</a:t>
            </a:r>
            <a:endParaRPr lang="en-US" sz="6000" b="1"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Jeste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2293"/>
                                        </p:tgtEl>
                                        <p:attrNameLst>
                                          <p:attrName>style.visibility</p:attrName>
                                        </p:attrNameLst>
                                      </p:cBhvr>
                                      <p:to>
                                        <p:strVal val="visible"/>
                                      </p:to>
                                    </p:set>
                                    <p:anim calcmode="lin" valueType="num">
                                      <p:cBhvr>
                                        <p:cTn id="7" dur="1000" fill="hold"/>
                                        <p:tgtEl>
                                          <p:spTgt spid="12293"/>
                                        </p:tgtEl>
                                        <p:attrNameLst>
                                          <p:attrName>ppt_w</p:attrName>
                                        </p:attrNameLst>
                                      </p:cBhvr>
                                      <p:tavLst>
                                        <p:tav tm="0">
                                          <p:val>
                                            <p:fltVal val="0"/>
                                          </p:val>
                                        </p:tav>
                                        <p:tav tm="100000">
                                          <p:val>
                                            <p:strVal val="#ppt_w"/>
                                          </p:val>
                                        </p:tav>
                                      </p:tavLst>
                                    </p:anim>
                                    <p:anim calcmode="lin" valueType="num">
                                      <p:cBhvr>
                                        <p:cTn id="8" dur="1000" fill="hold"/>
                                        <p:tgtEl>
                                          <p:spTgt spid="12293"/>
                                        </p:tgtEl>
                                        <p:attrNameLst>
                                          <p:attrName>ppt_h</p:attrName>
                                        </p:attrNameLst>
                                      </p:cBhvr>
                                      <p:tavLst>
                                        <p:tav tm="0">
                                          <p:val>
                                            <p:fltVal val="0"/>
                                          </p:val>
                                        </p:tav>
                                        <p:tav tm="100000">
                                          <p:val>
                                            <p:strVal val="#ppt_h"/>
                                          </p:val>
                                        </p:tav>
                                      </p:tavLst>
                                    </p:anim>
                                    <p:anim calcmode="lin" valueType="num">
                                      <p:cBhvr>
                                        <p:cTn id="9" dur="1000" fill="hold"/>
                                        <p:tgtEl>
                                          <p:spTgt spid="1229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229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animBg="1"/>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idx="1"/>
          </p:nvPr>
        </p:nvSpPr>
        <p:spPr>
          <a:xfrm>
            <a:off x="685800" y="549275"/>
            <a:ext cx="7772400" cy="5975350"/>
          </a:xfrm>
        </p:spPr>
        <p:txBody>
          <a:bodyPr/>
          <a:lstStyle/>
          <a:p>
            <a:pPr eaLnBrk="1" hangingPunct="1">
              <a:defRPr/>
            </a:pPr>
            <a:r>
              <a:rPr lang="es-MX" sz="6000" b="1" smtClean="0"/>
              <a:t>Porque es un tema bíblico.</a:t>
            </a:r>
          </a:p>
          <a:p>
            <a:pPr eaLnBrk="1" hangingPunct="1">
              <a:defRPr/>
            </a:pPr>
            <a:r>
              <a:rPr lang="es-MX" sz="6000" b="1" smtClean="0"/>
              <a:t>Porque es un tema que tanto necesitamos.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 calcmode="lin" valueType="num">
                                      <p:cBhvr>
                                        <p:cTn id="7" dur="1000" fill="hold"/>
                                        <p:tgtEl>
                                          <p:spTgt spid="921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921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9219">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9219">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9219">
                                            <p:txEl>
                                              <p:pRg st="1" end="1"/>
                                            </p:txEl>
                                          </p:spTgt>
                                        </p:tgtEl>
                                        <p:attrNameLst>
                                          <p:attrName>style.visibility</p:attrName>
                                        </p:attrNameLst>
                                      </p:cBhvr>
                                      <p:to>
                                        <p:strVal val="visible"/>
                                      </p:to>
                                    </p:set>
                                    <p:anim calcmode="lin" valueType="num">
                                      <p:cBhvr>
                                        <p:cTn id="15" dur="1000" fill="hold"/>
                                        <p:tgtEl>
                                          <p:spTgt spid="9219">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9219">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9219">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9219">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type="body" idx="1"/>
          </p:nvPr>
        </p:nvSpPr>
        <p:spPr>
          <a:xfrm>
            <a:off x="685800" y="260350"/>
            <a:ext cx="7772400" cy="6264275"/>
          </a:xfrm>
        </p:spPr>
        <p:txBody>
          <a:bodyPr/>
          <a:lstStyle/>
          <a:p>
            <a:pPr eaLnBrk="1" hangingPunct="1">
              <a:defRPr/>
            </a:pPr>
            <a:r>
              <a:rPr lang="es-MX" sz="6000" b="1" smtClean="0"/>
              <a:t>Porque vivimos en tiempos difíciles, y el mundo entero necesita conocer la voluntad de Dios en cuanto a este tema.</a:t>
            </a:r>
          </a:p>
          <a:p>
            <a:pPr eaLnBrk="1" hangingPunct="1">
              <a:buFontTx/>
              <a:buNone/>
              <a:defRPr/>
            </a:pPr>
            <a:endParaRPr lang="es-MX" sz="6000" b="1"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 calcmode="lin" valueType="num">
                                      <p:cBhvr>
                                        <p:cTn id="7" dur="1000" fill="hold"/>
                                        <p:tgtEl>
                                          <p:spTgt spid="1024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024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024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024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body" idx="1"/>
          </p:nvPr>
        </p:nvSpPr>
        <p:spPr>
          <a:xfrm>
            <a:off x="685800" y="260350"/>
            <a:ext cx="7772400" cy="6337300"/>
          </a:xfrm>
        </p:spPr>
        <p:txBody>
          <a:bodyPr/>
          <a:lstStyle/>
          <a:p>
            <a:pPr eaLnBrk="1" hangingPunct="1">
              <a:defRPr/>
            </a:pPr>
            <a:r>
              <a:rPr lang="es-MX" sz="5600" b="1" smtClean="0"/>
              <a:t>Porque muchos están enseñando falsa doctrina en cuanto a este tema y por consiguiente la gente necesita saber la verdad.</a:t>
            </a:r>
          </a:p>
          <a:p>
            <a:pPr eaLnBrk="1" hangingPunct="1">
              <a:buFontTx/>
              <a:buNone/>
              <a:defRPr/>
            </a:pPr>
            <a:endParaRPr lang="es-MX" sz="5600" b="1"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 calcmode="lin" valueType="num">
                                      <p:cBhvr>
                                        <p:cTn id="7" dur="1000" fill="hold"/>
                                        <p:tgtEl>
                                          <p:spTgt spid="11267">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1267">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1267">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1267">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WordArt 5"/>
          <p:cNvSpPr>
            <a:spLocks noChangeArrowheads="1" noChangeShapeType="1" noTextEdit="1"/>
          </p:cNvSpPr>
          <p:nvPr/>
        </p:nvSpPr>
        <p:spPr bwMode="auto">
          <a:xfrm>
            <a:off x="1042988" y="1052513"/>
            <a:ext cx="6842125" cy="4464050"/>
          </a:xfrm>
          <a:prstGeom prst="rect">
            <a:avLst/>
          </a:prstGeom>
        </p:spPr>
        <p:txBody>
          <a:bodyPr wrap="none" fromWordArt="1">
            <a:prstTxWarp prst="textFadeUp">
              <a:avLst>
                <a:gd name="adj" fmla="val 9991"/>
              </a:avLst>
            </a:prstTxWarp>
          </a:bodyPr>
          <a:lstStyle/>
          <a:p>
            <a:pPr algn="ctr"/>
            <a:r>
              <a:rPr lang="en-US" sz="5400" b="1" kern="10">
                <a:ln w="12700">
                  <a:solidFill>
                    <a:srgbClr val="B2B2B2"/>
                  </a:solidFill>
                  <a:round/>
                  <a:headEnd/>
                  <a:tailEnd/>
                </a:ln>
                <a:gradFill rotWithShape="1">
                  <a:gsLst>
                    <a:gs pos="0">
                      <a:srgbClr val="520402"/>
                    </a:gs>
                    <a:gs pos="100000">
                      <a:srgbClr val="FFCC00"/>
                    </a:gs>
                  </a:gsLst>
                  <a:lin ang="5400000" scaled="1"/>
                </a:gradFill>
                <a:effectLst>
                  <a:outerShdw dist="35921" dir="2700000" sy="50000" rotWithShape="0">
                    <a:srgbClr val="875B0D">
                      <a:alpha val="70000"/>
                    </a:srgbClr>
                  </a:outerShdw>
                </a:effectLst>
                <a:latin typeface="Jester"/>
              </a:rPr>
              <a:t>Considere Las</a:t>
            </a:r>
          </a:p>
          <a:p>
            <a:pPr algn="ctr"/>
            <a:r>
              <a:rPr lang="en-US" sz="5400" b="1" kern="10">
                <a:ln w="12700">
                  <a:solidFill>
                    <a:srgbClr val="B2B2B2"/>
                  </a:solidFill>
                  <a:round/>
                  <a:headEnd/>
                  <a:tailEnd/>
                </a:ln>
                <a:gradFill rotWithShape="1">
                  <a:gsLst>
                    <a:gs pos="0">
                      <a:srgbClr val="520402"/>
                    </a:gs>
                    <a:gs pos="100000">
                      <a:srgbClr val="FFCC00"/>
                    </a:gs>
                  </a:gsLst>
                  <a:lin ang="5400000" scaled="1"/>
                </a:gradFill>
                <a:effectLst>
                  <a:outerShdw dist="35921" dir="2700000" sy="50000" rotWithShape="0">
                    <a:srgbClr val="875B0D">
                      <a:alpha val="70000"/>
                    </a:srgbClr>
                  </a:outerShdw>
                </a:effectLst>
                <a:latin typeface="Jester"/>
              </a:rPr>
              <a:t>Siguientes Definiciones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4341"/>
                                        </p:tgtEl>
                                        <p:attrNameLst>
                                          <p:attrName>style.visibility</p:attrName>
                                        </p:attrNameLst>
                                      </p:cBhvr>
                                      <p:to>
                                        <p:strVal val="visible"/>
                                      </p:to>
                                    </p:set>
                                    <p:anim calcmode="lin" valueType="num">
                                      <p:cBhvr>
                                        <p:cTn id="7" dur="1000" fill="hold"/>
                                        <p:tgtEl>
                                          <p:spTgt spid="14341"/>
                                        </p:tgtEl>
                                        <p:attrNameLst>
                                          <p:attrName>ppt_w</p:attrName>
                                        </p:attrNameLst>
                                      </p:cBhvr>
                                      <p:tavLst>
                                        <p:tav tm="0">
                                          <p:val>
                                            <p:fltVal val="0"/>
                                          </p:val>
                                        </p:tav>
                                        <p:tav tm="100000">
                                          <p:val>
                                            <p:strVal val="#ppt_w"/>
                                          </p:val>
                                        </p:tav>
                                      </p:tavLst>
                                    </p:anim>
                                    <p:anim calcmode="lin" valueType="num">
                                      <p:cBhvr>
                                        <p:cTn id="8" dur="1000" fill="hold"/>
                                        <p:tgtEl>
                                          <p:spTgt spid="14341"/>
                                        </p:tgtEl>
                                        <p:attrNameLst>
                                          <p:attrName>ppt_h</p:attrName>
                                        </p:attrNameLst>
                                      </p:cBhvr>
                                      <p:tavLst>
                                        <p:tav tm="0">
                                          <p:val>
                                            <p:fltVal val="0"/>
                                          </p:val>
                                        </p:tav>
                                        <p:tav tm="100000">
                                          <p:val>
                                            <p:strVal val="#ppt_h"/>
                                          </p:val>
                                        </p:tav>
                                      </p:tavLst>
                                    </p:anim>
                                    <p:anim calcmode="lin" valueType="num">
                                      <p:cBhvr>
                                        <p:cTn id="9" dur="1000" fill="hold"/>
                                        <p:tgtEl>
                                          <p:spTgt spid="14341"/>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434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1" grpId="0" animBg="1"/>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Rot="1" noChangeArrowheads="1"/>
          </p:cNvSpPr>
          <p:nvPr>
            <p:ph type="body" idx="1"/>
          </p:nvPr>
        </p:nvSpPr>
        <p:spPr>
          <a:xfrm>
            <a:off x="685800" y="333375"/>
            <a:ext cx="7772400" cy="6191250"/>
          </a:xfrm>
        </p:spPr>
        <p:txBody>
          <a:bodyPr/>
          <a:lstStyle/>
          <a:p>
            <a:pPr marL="609600" indent="-609600" algn="ctr" eaLnBrk="1" hangingPunct="1">
              <a:buFont typeface="Wingdings" pitchFamily="2" charset="2"/>
              <a:buNone/>
              <a:defRPr/>
            </a:pPr>
            <a:r>
              <a:rPr lang="es-MX" sz="4500" b="1" u="sng" smtClean="0"/>
              <a:t>El Origen</a:t>
            </a:r>
          </a:p>
          <a:p>
            <a:pPr marL="609600" indent="-609600" algn="ctr" eaLnBrk="1" hangingPunct="1">
              <a:buFont typeface="Wingdings" pitchFamily="2" charset="2"/>
              <a:buNone/>
              <a:defRPr/>
            </a:pPr>
            <a:r>
              <a:rPr lang="es-MX" sz="4500" b="1" smtClean="0"/>
              <a:t>Cuando hablo de origen, estoy hablando del inicio, el comienzo, el principio de algo.  Estamos hablando de la fuente principal de donde procede algo.</a:t>
            </a:r>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Rot="1" noChangeArrowheads="1"/>
          </p:cNvSpPr>
          <p:nvPr>
            <p:ph type="body" idx="1"/>
          </p:nvPr>
        </p:nvSpPr>
        <p:spPr>
          <a:xfrm>
            <a:off x="685800" y="333375"/>
            <a:ext cx="7772400" cy="6191250"/>
          </a:xfrm>
        </p:spPr>
        <p:txBody>
          <a:bodyPr/>
          <a:lstStyle/>
          <a:p>
            <a:pPr marL="609600" indent="-609600" algn="ctr" eaLnBrk="1" hangingPunct="1">
              <a:buFont typeface="Wingdings" pitchFamily="2" charset="2"/>
              <a:buNone/>
              <a:defRPr/>
            </a:pPr>
            <a:r>
              <a:rPr lang="es-MX" sz="3600" b="1" u="sng" smtClean="0"/>
              <a:t>Divino</a:t>
            </a:r>
          </a:p>
          <a:p>
            <a:pPr marL="609600" indent="-609600" algn="ctr" eaLnBrk="1" hangingPunct="1">
              <a:buFont typeface="Wingdings" pitchFamily="2" charset="2"/>
              <a:buNone/>
              <a:defRPr/>
            </a:pPr>
            <a:r>
              <a:rPr lang="es-MX" sz="3600" b="1" smtClean="0"/>
              <a:t>Cuando hablo de lo Divino, estoy hablando de aquello que tiene que ver con nuestro Dios.  Estoy hablando de algo sagrado y que merece nuestra más cuidadosa atención.  Todo aquello que tiene que ver con lo Divino debe de recibir nuestra atención, respeto y reverencia.</a:t>
            </a:r>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Rot="1" noChangeArrowheads="1"/>
          </p:cNvSpPr>
          <p:nvPr>
            <p:ph type="body" idx="1"/>
          </p:nvPr>
        </p:nvSpPr>
        <p:spPr>
          <a:xfrm>
            <a:off x="685800" y="404813"/>
            <a:ext cx="7772400" cy="6119812"/>
          </a:xfrm>
        </p:spPr>
        <p:txBody>
          <a:bodyPr/>
          <a:lstStyle/>
          <a:p>
            <a:pPr marL="609600" indent="-609600" algn="ctr" eaLnBrk="1" hangingPunct="1">
              <a:buFont typeface="Wingdings" pitchFamily="2" charset="2"/>
              <a:buNone/>
              <a:defRPr/>
            </a:pPr>
            <a:r>
              <a:rPr lang="es-MX" sz="5300" b="1" u="sng" smtClean="0"/>
              <a:t>Matrimonio</a:t>
            </a:r>
          </a:p>
          <a:p>
            <a:pPr marL="609600" indent="-609600" algn="ctr" eaLnBrk="1" hangingPunct="1">
              <a:buFont typeface="Wingdings" pitchFamily="2" charset="2"/>
              <a:buNone/>
              <a:defRPr/>
            </a:pPr>
            <a:r>
              <a:rPr lang="es-MX" sz="5300" b="1" smtClean="0"/>
              <a:t>Cuando hablo del matrimonio, estoy hablando de esa relación tan especial que existe entre el hombre y la mujer.</a:t>
            </a:r>
            <a:r>
              <a:rPr lang="es-MX" sz="5500" b="1" smtClean="0"/>
              <a:t> </a:t>
            </a: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WordArt 5"/>
          <p:cNvSpPr>
            <a:spLocks noChangeArrowheads="1" noChangeShapeType="1" noTextEdit="1"/>
          </p:cNvSpPr>
          <p:nvPr/>
        </p:nvSpPr>
        <p:spPr bwMode="auto">
          <a:xfrm>
            <a:off x="1116013" y="1989138"/>
            <a:ext cx="7224712" cy="2663825"/>
          </a:xfrm>
          <a:prstGeom prst="rect">
            <a:avLst/>
          </a:prstGeom>
        </p:spPr>
        <p:txBody>
          <a:bodyPr wrap="none" fromWordArt="1">
            <a:prstTxWarp prst="textPlain">
              <a:avLst>
                <a:gd name="adj" fmla="val 50000"/>
              </a:avLst>
            </a:prstTxWarp>
          </a:bodyPr>
          <a:lstStyle/>
          <a:p>
            <a:pPr algn="ctr"/>
            <a:r>
              <a:rPr lang="en-US" sz="6600" b="1" kern="1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Jester"/>
              </a:rPr>
              <a:t>Nuestra Presente</a:t>
            </a:r>
          </a:p>
          <a:p>
            <a:pPr algn="ctr"/>
            <a:r>
              <a:rPr lang="en-US" sz="6600" b="1" kern="1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Jester"/>
              </a:rPr>
              <a:t> Condición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8437"/>
                                        </p:tgtEl>
                                        <p:attrNameLst>
                                          <p:attrName>style.visibility</p:attrName>
                                        </p:attrNameLst>
                                      </p:cBhvr>
                                      <p:to>
                                        <p:strVal val="visible"/>
                                      </p:to>
                                    </p:set>
                                    <p:anim calcmode="lin" valueType="num">
                                      <p:cBhvr>
                                        <p:cTn id="7" dur="1000" fill="hold"/>
                                        <p:tgtEl>
                                          <p:spTgt spid="18437"/>
                                        </p:tgtEl>
                                        <p:attrNameLst>
                                          <p:attrName>ppt_w</p:attrName>
                                        </p:attrNameLst>
                                      </p:cBhvr>
                                      <p:tavLst>
                                        <p:tav tm="0">
                                          <p:val>
                                            <p:fltVal val="0"/>
                                          </p:val>
                                        </p:tav>
                                        <p:tav tm="100000">
                                          <p:val>
                                            <p:strVal val="#ppt_w"/>
                                          </p:val>
                                        </p:tav>
                                      </p:tavLst>
                                    </p:anim>
                                    <p:anim calcmode="lin" valueType="num">
                                      <p:cBhvr>
                                        <p:cTn id="8" dur="1000" fill="hold"/>
                                        <p:tgtEl>
                                          <p:spTgt spid="18437"/>
                                        </p:tgtEl>
                                        <p:attrNameLst>
                                          <p:attrName>ppt_h</p:attrName>
                                        </p:attrNameLst>
                                      </p:cBhvr>
                                      <p:tavLst>
                                        <p:tav tm="0">
                                          <p:val>
                                            <p:fltVal val="0"/>
                                          </p:val>
                                        </p:tav>
                                        <p:tav tm="100000">
                                          <p:val>
                                            <p:strVal val="#ppt_h"/>
                                          </p:val>
                                        </p:tav>
                                      </p:tavLst>
                                    </p:anim>
                                    <p:anim calcmode="lin" valueType="num">
                                      <p:cBhvr>
                                        <p:cTn id="9" dur="1000" fill="hold"/>
                                        <p:tgtEl>
                                          <p:spTgt spid="18437"/>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843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7" grpId="0" animBg="1"/>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Grp="1" noChangeArrowheads="1"/>
          </p:cNvSpPr>
          <p:nvPr>
            <p:ph type="body" idx="1"/>
          </p:nvPr>
        </p:nvSpPr>
        <p:spPr>
          <a:xfrm>
            <a:off x="685800" y="404813"/>
            <a:ext cx="7772400" cy="5976937"/>
          </a:xfrm>
        </p:spPr>
        <p:txBody>
          <a:bodyPr/>
          <a:lstStyle/>
          <a:p>
            <a:pPr algn="ctr" eaLnBrk="1" hangingPunct="1">
              <a:lnSpc>
                <a:spcPct val="90000"/>
              </a:lnSpc>
              <a:buFont typeface="Wingdings" pitchFamily="2" charset="2"/>
              <a:buNone/>
            </a:pPr>
            <a:r>
              <a:rPr lang="es-MX" b="1" smtClean="0"/>
              <a:t>LA BIBLIA DESCRIBE NUESTROS TIEMPOS</a:t>
            </a:r>
          </a:p>
          <a:p>
            <a:pPr algn="ctr" eaLnBrk="1" hangingPunct="1">
              <a:lnSpc>
                <a:spcPct val="90000"/>
              </a:lnSpc>
              <a:buFont typeface="Wingdings" pitchFamily="2" charset="2"/>
              <a:buNone/>
            </a:pPr>
            <a:endParaRPr lang="es-MX" sz="2100" b="1" smtClean="0"/>
          </a:p>
          <a:p>
            <a:pPr algn="ctr" eaLnBrk="1" hangingPunct="1">
              <a:lnSpc>
                <a:spcPct val="90000"/>
              </a:lnSpc>
            </a:pPr>
            <a:r>
              <a:rPr lang="es-MX" sz="3900" b="1" smtClean="0"/>
              <a:t>La gente hace lo que bien le parece (Jueces 17:5; 21:25).</a:t>
            </a:r>
          </a:p>
          <a:p>
            <a:pPr algn="ctr" eaLnBrk="1" hangingPunct="1">
              <a:lnSpc>
                <a:spcPct val="90000"/>
              </a:lnSpc>
            </a:pPr>
            <a:r>
              <a:rPr lang="es-MX" sz="3900" b="1" smtClean="0"/>
              <a:t>“El mundo esta bajo el maligno” (1 Jn. 5:19).</a:t>
            </a:r>
          </a:p>
          <a:p>
            <a:pPr algn="ctr" eaLnBrk="1" hangingPunct="1">
              <a:lnSpc>
                <a:spcPct val="90000"/>
              </a:lnSpc>
            </a:pPr>
            <a:r>
              <a:rPr lang="es-MX" sz="3900" b="1" smtClean="0"/>
              <a:t>“La tierra ha sido llena de pecado contra el Santo de Israel” (Jer. 51:5).</a:t>
            </a:r>
          </a:p>
          <a:p>
            <a:pPr eaLnBrk="1" hangingPunct="1">
              <a:lnSpc>
                <a:spcPct val="90000"/>
              </a:lnSpc>
              <a:buFont typeface="Wingdings" pitchFamily="2" charset="2"/>
              <a:buNone/>
            </a:pPr>
            <a:endParaRPr lang="es-MX" sz="3900" b="1"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1"/>
          </a:solidFill>
        </p:spPr>
        <p:txBody>
          <a:bodyPr/>
          <a:lstStyle/>
          <a:p>
            <a:r>
              <a:rPr lang="es-MX" b="1" dirty="0">
                <a:solidFill>
                  <a:srgbClr val="FFFF00"/>
                </a:solidFill>
              </a:rPr>
              <a:t>LIBERTINAJE</a:t>
            </a:r>
            <a:endParaRPr lang="en-US" dirty="0">
              <a:solidFill>
                <a:srgbClr val="FFFF00"/>
              </a:solidFill>
            </a:endParaRPr>
          </a:p>
        </p:txBody>
      </p:sp>
      <p:sp>
        <p:nvSpPr>
          <p:cNvPr id="3" name="Content Placeholder 2"/>
          <p:cNvSpPr>
            <a:spLocks noGrp="1"/>
          </p:cNvSpPr>
          <p:nvPr>
            <p:ph idx="1"/>
          </p:nvPr>
        </p:nvSpPr>
        <p:spPr>
          <a:xfrm>
            <a:off x="457200" y="1447800"/>
            <a:ext cx="8229600" cy="4953000"/>
          </a:xfrm>
        </p:spPr>
        <p:txBody>
          <a:bodyPr>
            <a:normAutofit fontScale="77500" lnSpcReduction="20000"/>
          </a:bodyPr>
          <a:lstStyle/>
          <a:p>
            <a:pPr lvl="0"/>
            <a:r>
              <a:rPr lang="es-MX" dirty="0"/>
              <a:t>En el contexto en que se usa, no indica permiso formal para realizar algo autorizado por la ley, como licencia para conducir, para cazar, para practicar alguna profesión, etc.  Tampoco significa desviación de reglas y costumbres establecidas por cualquier sociedad particular. Más bien, se trata de “desenfreno en las obras o en las  palabras… Abusiva libertad en decir u obrar” (Diccionario de la lengua española, Real Academia Española</a:t>
            </a:r>
            <a:r>
              <a:rPr lang="es-MX" dirty="0" smtClean="0"/>
              <a:t>).</a:t>
            </a:r>
          </a:p>
          <a:p>
            <a:pPr lvl="0"/>
            <a:endParaRPr lang="en-US" dirty="0"/>
          </a:p>
          <a:p>
            <a:pPr lvl="0"/>
            <a:r>
              <a:rPr lang="es-MX" dirty="0"/>
              <a:t>Libertinaje: Libertad excesiva, indisciplinada, que constituye abuso de la libertad”   Se trata de un derecho asumido para desviarse de la moralidad y la propiedad bíblica básica.</a:t>
            </a:r>
            <a:endParaRPr lang="en-US" dirty="0"/>
          </a:p>
          <a:p>
            <a:r>
              <a:rPr lang="es-MX" i="1" dirty="0" err="1"/>
              <a:t>Webster’s</a:t>
            </a:r>
            <a:r>
              <a:rPr lang="es-MX" i="1" dirty="0"/>
              <a:t> New </a:t>
            </a:r>
            <a:r>
              <a:rPr lang="es-MX" i="1" dirty="0" err="1"/>
              <a:t>World</a:t>
            </a:r>
            <a:r>
              <a:rPr lang="es-MX" i="1" dirty="0"/>
              <a:t> </a:t>
            </a:r>
            <a:r>
              <a:rPr lang="es-MX" i="1" dirty="0" err="1"/>
              <a:t>Dictionary</a:t>
            </a:r>
            <a:r>
              <a:rPr lang="es-MX" i="1" dirty="0"/>
              <a:t>, 1970.</a:t>
            </a:r>
            <a:r>
              <a:rPr lang="es-MX" dirty="0"/>
              <a:t>  </a:t>
            </a:r>
            <a:endParaRPr lang="en-US" dirty="0"/>
          </a:p>
          <a:p>
            <a:endParaRPr lang="en-US" dirty="0"/>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type="body" idx="1"/>
          </p:nvPr>
        </p:nvSpPr>
        <p:spPr>
          <a:xfrm>
            <a:off x="685800" y="333375"/>
            <a:ext cx="7772400" cy="6119813"/>
          </a:xfrm>
        </p:spPr>
        <p:txBody>
          <a:bodyPr/>
          <a:lstStyle/>
          <a:p>
            <a:pPr algn="ctr">
              <a:buFontTx/>
              <a:buNone/>
            </a:pPr>
            <a:endParaRPr lang="es-MX" sz="5500" b="1" smtClean="0"/>
          </a:p>
          <a:p>
            <a:pPr algn="ctr">
              <a:buFontTx/>
              <a:buNone/>
            </a:pPr>
            <a:r>
              <a:rPr lang="es-MX" sz="5500" b="1" smtClean="0"/>
              <a:t>HOY EN DÍA MUCHOS NO RESPETAN EL ORIGEN DIVINO DEL MATRIMONIO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20483">
                                            <p:txEl>
                                              <p:pRg st="1" end="1"/>
                                            </p:txEl>
                                          </p:spTgt>
                                        </p:tgtEl>
                                        <p:attrNameLst>
                                          <p:attrName>style.visibility</p:attrName>
                                        </p:attrNameLst>
                                      </p:cBhvr>
                                      <p:to>
                                        <p:strVal val="visible"/>
                                      </p:to>
                                    </p:set>
                                    <p:anim calcmode="lin" valueType="num">
                                      <p:cBhvr>
                                        <p:cTn id="7" dur="500" decel="50000" fill="hold">
                                          <p:stCondLst>
                                            <p:cond delay="0"/>
                                          </p:stCondLst>
                                        </p:cTn>
                                        <p:tgtEl>
                                          <p:spTgt spid="20483">
                                            <p:txEl>
                                              <p:pRg st="1" end="1"/>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0483">
                                            <p:txEl>
                                              <p:pRg st="1" end="1"/>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0483">
                                            <p:txEl>
                                              <p:pRg st="1" end="1"/>
                                            </p:txEl>
                                          </p:spTgt>
                                        </p:tgtEl>
                                        <p:attrNameLst>
                                          <p:attrName>ppt_w</p:attrName>
                                        </p:attrNameLst>
                                      </p:cBhvr>
                                      <p:tavLst>
                                        <p:tav tm="0">
                                          <p:val>
                                            <p:strVal val="#ppt_w*.05"/>
                                          </p:val>
                                        </p:tav>
                                        <p:tav tm="100000">
                                          <p:val>
                                            <p:strVal val="#ppt_w"/>
                                          </p:val>
                                        </p:tav>
                                      </p:tavLst>
                                    </p:anim>
                                    <p:anim calcmode="lin" valueType="num">
                                      <p:cBhvr>
                                        <p:cTn id="10" dur="1000" fill="hold"/>
                                        <p:tgtEl>
                                          <p:spTgt spid="20483">
                                            <p:txEl>
                                              <p:pRg st="1" end="1"/>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0483">
                                            <p:txEl>
                                              <p:pRg st="1" end="1"/>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0483">
                                            <p:txEl>
                                              <p:pRg st="1" end="1"/>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0483">
                                            <p:txEl>
                                              <p:pRg st="1" end="1"/>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048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Grp="1" noChangeArrowheads="1"/>
          </p:cNvSpPr>
          <p:nvPr>
            <p:ph type="body" idx="1"/>
          </p:nvPr>
        </p:nvSpPr>
        <p:spPr>
          <a:xfrm>
            <a:off x="685800" y="260350"/>
            <a:ext cx="7772400" cy="6264275"/>
          </a:xfrm>
        </p:spPr>
        <p:txBody>
          <a:bodyPr/>
          <a:lstStyle/>
          <a:p>
            <a:pPr marL="609600" indent="-609600" algn="ctr">
              <a:buFontTx/>
              <a:buNone/>
            </a:pPr>
            <a:endParaRPr lang="es-MX" sz="2500" b="1" smtClean="0"/>
          </a:p>
          <a:p>
            <a:pPr marL="609600" indent="-609600" algn="ctr">
              <a:buFontTx/>
              <a:buNone/>
            </a:pPr>
            <a:r>
              <a:rPr lang="es-MX" sz="6500" b="1" smtClean="0"/>
              <a:t>Muchos se están casando hombres con hombres, y mujeres con mujeres.</a:t>
            </a:r>
          </a:p>
          <a:p>
            <a:pPr marL="609600" indent="-609600">
              <a:buFontTx/>
              <a:buNone/>
            </a:pPr>
            <a:endParaRPr lang="es-MX" sz="6500" b="1" smtClean="0"/>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4" descr="ba_marriage124jrs"/>
          <p:cNvPicPr>
            <a:picLocks noGrp="1" noChangeAspect="1" noChangeArrowheads="1"/>
          </p:cNvPicPr>
          <p:nvPr>
            <p:ph type="body" idx="1"/>
          </p:nvPr>
        </p:nvPicPr>
        <p:blipFill>
          <a:blip r:embed="rId2" cstate="print"/>
          <a:srcRect/>
          <a:stretch>
            <a:fillRect/>
          </a:stretch>
        </p:blipFill>
        <p:spPr>
          <a:xfrm>
            <a:off x="0" y="0"/>
            <a:ext cx="9144000" cy="6858000"/>
          </a:xfrm>
          <a:noFill/>
        </p:spPr>
      </p:pic>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a:spLocks noGrp="1" noChangeArrowheads="1"/>
          </p:cNvSpPr>
          <p:nvPr>
            <p:ph type="body" idx="1"/>
          </p:nvPr>
        </p:nvSpPr>
        <p:spPr>
          <a:xfrm>
            <a:off x="685800" y="549275"/>
            <a:ext cx="7772400" cy="5759450"/>
          </a:xfrm>
        </p:spPr>
        <p:txBody>
          <a:bodyPr/>
          <a:lstStyle/>
          <a:p>
            <a:pPr>
              <a:buFontTx/>
              <a:buNone/>
            </a:pPr>
            <a:endParaRPr lang="en-US" smtClean="0"/>
          </a:p>
        </p:txBody>
      </p:sp>
      <p:pic>
        <p:nvPicPr>
          <p:cNvPr id="35843" name="Picture 5" descr="ba_samesex12120kk"/>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type="body" idx="1"/>
          </p:nvPr>
        </p:nvSpPr>
        <p:spPr>
          <a:xfrm>
            <a:off x="685800" y="476250"/>
            <a:ext cx="7772400" cy="6048375"/>
          </a:xfrm>
        </p:spPr>
        <p:txBody>
          <a:bodyPr/>
          <a:lstStyle/>
          <a:p>
            <a:pPr marL="609600" indent="-609600">
              <a:lnSpc>
                <a:spcPct val="90000"/>
              </a:lnSpc>
            </a:pPr>
            <a:r>
              <a:rPr lang="es-MX" sz="4500" b="1" smtClean="0"/>
              <a:t>Ya no hay respeto por parte del hombre para con la mujer.</a:t>
            </a:r>
          </a:p>
          <a:p>
            <a:pPr marL="609600" indent="-609600">
              <a:lnSpc>
                <a:spcPct val="90000"/>
              </a:lnSpc>
            </a:pPr>
            <a:r>
              <a:rPr lang="es-MX" sz="4500" b="1" smtClean="0"/>
              <a:t>Ya no hay respeto por parte de la mujer para con el hombre.</a:t>
            </a:r>
          </a:p>
          <a:p>
            <a:pPr marL="609600" indent="-609600">
              <a:lnSpc>
                <a:spcPct val="90000"/>
              </a:lnSpc>
            </a:pPr>
            <a:r>
              <a:rPr lang="es-MX" sz="4500" b="1" smtClean="0"/>
              <a:t>El mundo esta viviendo como si no hubiese leyes Divinas (Jueces 21:25).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 calcmode="lin" valueType="num">
                                      <p:cBhvr additive="base">
                                        <p:cTn id="7" dur="500" fill="hold"/>
                                        <p:tgtEl>
                                          <p:spTgt spid="2253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53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531">
                                            <p:txEl>
                                              <p:pRg st="1" end="1"/>
                                            </p:txEl>
                                          </p:spTgt>
                                        </p:tgtEl>
                                        <p:attrNameLst>
                                          <p:attrName>style.visibility</p:attrName>
                                        </p:attrNameLst>
                                      </p:cBhvr>
                                      <p:to>
                                        <p:strVal val="visible"/>
                                      </p:to>
                                    </p:set>
                                    <p:anim calcmode="lin" valueType="num">
                                      <p:cBhvr additive="base">
                                        <p:cTn id="13" dur="500" fill="hold"/>
                                        <p:tgtEl>
                                          <p:spTgt spid="2253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253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2531">
                                            <p:txEl>
                                              <p:pRg st="2" end="2"/>
                                            </p:txEl>
                                          </p:spTgt>
                                        </p:tgtEl>
                                        <p:attrNameLst>
                                          <p:attrName>style.visibility</p:attrName>
                                        </p:attrNameLst>
                                      </p:cBhvr>
                                      <p:to>
                                        <p:strVal val="visible"/>
                                      </p:to>
                                    </p:set>
                                    <p:anim calcmode="lin" valueType="num">
                                      <p:cBhvr additive="base">
                                        <p:cTn id="19" dur="500" fill="hold"/>
                                        <p:tgtEl>
                                          <p:spTgt spid="2253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253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p:cNvSpPr>
            <a:spLocks noGrp="1" noChangeArrowheads="1"/>
          </p:cNvSpPr>
          <p:nvPr>
            <p:ph type="body" idx="1"/>
          </p:nvPr>
        </p:nvSpPr>
        <p:spPr>
          <a:xfrm>
            <a:off x="685800" y="476250"/>
            <a:ext cx="7772400" cy="5314950"/>
          </a:xfrm>
        </p:spPr>
        <p:txBody>
          <a:bodyPr/>
          <a:lstStyle/>
          <a:p>
            <a:pPr algn="ctr">
              <a:buFontTx/>
              <a:buNone/>
            </a:pPr>
            <a:endParaRPr lang="es-MX" sz="3000" b="1" smtClean="0"/>
          </a:p>
          <a:p>
            <a:pPr algn="ctr">
              <a:buFontTx/>
              <a:buNone/>
            </a:pPr>
            <a:r>
              <a:rPr lang="es-MX" sz="5500" b="1" smtClean="0"/>
              <a:t>ESTO ES LO QUE HOY EN DÍA ESTÁ SUCEDIENDO EN EL  MUNDO QUE   VIVIMOS</a:t>
            </a: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p:cNvSpPr>
            <a:spLocks noGrp="1" noChangeArrowheads="1"/>
          </p:cNvSpPr>
          <p:nvPr>
            <p:ph type="body" idx="1"/>
          </p:nvPr>
        </p:nvSpPr>
        <p:spPr>
          <a:xfrm>
            <a:off x="685800" y="549275"/>
            <a:ext cx="7772400" cy="5759450"/>
          </a:xfrm>
        </p:spPr>
        <p:txBody>
          <a:bodyPr/>
          <a:lstStyle/>
          <a:p>
            <a:pPr algn="ctr">
              <a:buFontTx/>
              <a:buNone/>
            </a:pPr>
            <a:r>
              <a:rPr lang="es-MX" sz="5500" b="1" smtClean="0"/>
              <a:t>EL ORIGEN DIVINO</a:t>
            </a:r>
          </a:p>
          <a:p>
            <a:pPr algn="ctr">
              <a:buFontTx/>
              <a:buNone/>
            </a:pPr>
            <a:r>
              <a:rPr lang="es-MX" sz="5500" b="1" smtClean="0"/>
              <a:t>DEL</a:t>
            </a:r>
          </a:p>
          <a:p>
            <a:pPr algn="ctr">
              <a:buFontTx/>
              <a:buNone/>
            </a:pPr>
            <a:r>
              <a:rPr lang="es-MX" sz="5500" b="1" smtClean="0"/>
              <a:t>MATRIMONIO</a:t>
            </a:r>
          </a:p>
          <a:p>
            <a:pPr algn="ctr">
              <a:buFontTx/>
              <a:buNone/>
            </a:pPr>
            <a:endParaRPr lang="es-MX" sz="3500" b="1" smtClean="0"/>
          </a:p>
          <a:p>
            <a:pPr algn="ctr">
              <a:buFontTx/>
              <a:buNone/>
            </a:pPr>
            <a:r>
              <a:rPr lang="es-MX" sz="3500" b="1" smtClean="0"/>
              <a:t>EL MISMO TÍTULO MUESTRA CUÁL ES EL ORIGEN: DIVINO</a:t>
            </a: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type="body" idx="1"/>
          </p:nvPr>
        </p:nvSpPr>
        <p:spPr>
          <a:xfrm>
            <a:off x="685800" y="333375"/>
            <a:ext cx="7772400" cy="6191250"/>
          </a:xfrm>
        </p:spPr>
        <p:txBody>
          <a:bodyPr/>
          <a:lstStyle/>
          <a:p>
            <a:pPr algn="ctr" eaLnBrk="1" hangingPunct="1">
              <a:lnSpc>
                <a:spcPct val="90000"/>
              </a:lnSpc>
              <a:buFont typeface="Wingdings" pitchFamily="2" charset="2"/>
              <a:buNone/>
              <a:defRPr/>
            </a:pPr>
            <a:endParaRPr lang="es-MX" sz="3800" b="1" smtClean="0"/>
          </a:p>
          <a:p>
            <a:pPr algn="ctr" eaLnBrk="1" hangingPunct="1">
              <a:lnSpc>
                <a:spcPct val="90000"/>
              </a:lnSpc>
              <a:buFont typeface="Wingdings" pitchFamily="2" charset="2"/>
              <a:buNone/>
              <a:defRPr/>
            </a:pPr>
            <a:r>
              <a:rPr lang="es-MX" sz="6500" b="1" smtClean="0"/>
              <a:t>EL MATRIMONIO ES DE ORIGEN DIVINO,</a:t>
            </a:r>
          </a:p>
          <a:p>
            <a:pPr algn="ctr" eaLnBrk="1" hangingPunct="1">
              <a:lnSpc>
                <a:spcPct val="90000"/>
              </a:lnSpc>
              <a:buFont typeface="Wingdings" pitchFamily="2" charset="2"/>
              <a:buNone/>
              <a:defRPr/>
            </a:pPr>
            <a:endParaRPr lang="es-MX" sz="6500" b="1" smtClean="0"/>
          </a:p>
          <a:p>
            <a:pPr algn="ctr" eaLnBrk="1" hangingPunct="1">
              <a:lnSpc>
                <a:spcPct val="90000"/>
              </a:lnSpc>
              <a:buFont typeface="Wingdings" pitchFamily="2" charset="2"/>
              <a:buNone/>
              <a:defRPr/>
            </a:pPr>
            <a:r>
              <a:rPr lang="es-MX" sz="6500" b="1" smtClean="0"/>
              <a:t> ¿POR QUÉ?</a:t>
            </a:r>
            <a:r>
              <a:rPr lang="es-MX" sz="6000" b="1" smtClean="0"/>
              <a:t> </a:t>
            </a:r>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type="body" idx="1"/>
          </p:nvPr>
        </p:nvSpPr>
        <p:spPr>
          <a:xfrm>
            <a:off x="685800" y="404813"/>
            <a:ext cx="7772400" cy="6048375"/>
          </a:xfrm>
        </p:spPr>
        <p:txBody>
          <a:bodyPr/>
          <a:lstStyle/>
          <a:p>
            <a:pPr algn="ctr">
              <a:buFontTx/>
              <a:buNone/>
            </a:pPr>
            <a:endParaRPr lang="es-MX" sz="5000" b="1" smtClean="0"/>
          </a:p>
          <a:p>
            <a:pPr algn="ctr">
              <a:buFontTx/>
              <a:buNone/>
            </a:pPr>
            <a:r>
              <a:rPr lang="es-MX" sz="5000" b="1" smtClean="0"/>
              <a:t> </a:t>
            </a:r>
            <a:r>
              <a:rPr lang="es-MX" sz="5500" b="1" smtClean="0"/>
              <a:t>PORQUE FUE INSTITUIDO POR DIOS</a:t>
            </a:r>
          </a:p>
          <a:p>
            <a:pPr algn="ctr">
              <a:buFontTx/>
              <a:buNone/>
            </a:pPr>
            <a:r>
              <a:rPr lang="es-MX" sz="5500" b="1" smtClean="0"/>
              <a:t>(Gn. 2:24; Mt. 5; 19; Mr. 10; Ef. 5)</a:t>
            </a:r>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3"/>
          <p:cNvSpPr>
            <a:spLocks noGrp="1" noChangeArrowheads="1"/>
          </p:cNvSpPr>
          <p:nvPr>
            <p:ph type="body" idx="1"/>
          </p:nvPr>
        </p:nvSpPr>
        <p:spPr>
          <a:xfrm>
            <a:off x="685800" y="1341438"/>
            <a:ext cx="7772400" cy="4449762"/>
          </a:xfrm>
        </p:spPr>
        <p:txBody>
          <a:bodyPr/>
          <a:lstStyle/>
          <a:p>
            <a:pPr algn="ctr">
              <a:buFontTx/>
              <a:buNone/>
            </a:pPr>
            <a:r>
              <a:rPr lang="es-MX" sz="5000" b="1" smtClean="0"/>
              <a:t>EL MATRIMONIO TUVO SU INICIO EN LA MENTE DE DIOS Y FUE ESTABLECIDO EN EL PRINCIPIO--GÉNESIS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036638"/>
          </a:xfrm>
          <a:solidFill>
            <a:schemeClr val="tx1"/>
          </a:solidFill>
        </p:spPr>
        <p:txBody>
          <a:bodyPr>
            <a:normAutofit fontScale="90000"/>
          </a:bodyPr>
          <a:lstStyle/>
          <a:p>
            <a:r>
              <a:rPr lang="es-MX" sz="6700" b="1" dirty="0" smtClean="0">
                <a:solidFill>
                  <a:srgbClr val="FFFF00"/>
                </a:solidFill>
              </a:rPr>
              <a:t/>
            </a:r>
            <a:br>
              <a:rPr lang="es-MX" sz="6700" b="1" dirty="0" smtClean="0">
                <a:solidFill>
                  <a:srgbClr val="FFFF00"/>
                </a:solidFill>
              </a:rPr>
            </a:br>
            <a:r>
              <a:rPr lang="es-MX" sz="6700" b="1" dirty="0" smtClean="0">
                <a:solidFill>
                  <a:srgbClr val="FFFF00"/>
                </a:solidFill>
              </a:rPr>
              <a:t>ABSOLUTISMO</a:t>
            </a:r>
            <a:r>
              <a:rPr lang="en-US" dirty="0"/>
              <a:t/>
            </a:r>
            <a:br>
              <a:rPr lang="en-US" dirty="0"/>
            </a:br>
            <a:endParaRPr lang="en-US" dirty="0"/>
          </a:p>
        </p:txBody>
      </p:sp>
      <p:sp>
        <p:nvSpPr>
          <p:cNvPr id="3" name="Content Placeholder 2"/>
          <p:cNvSpPr>
            <a:spLocks noGrp="1"/>
          </p:cNvSpPr>
          <p:nvPr>
            <p:ph idx="1"/>
          </p:nvPr>
        </p:nvSpPr>
        <p:spPr/>
        <p:txBody>
          <a:bodyPr>
            <a:normAutofit fontScale="92500"/>
          </a:bodyPr>
          <a:lstStyle/>
          <a:p>
            <a:pPr lvl="0"/>
            <a:r>
              <a:rPr lang="es-MX" dirty="0"/>
              <a:t>El absolutismo es el concepto que muestra que existe un Standard objetivo de moral.</a:t>
            </a:r>
            <a:endParaRPr lang="en-US" dirty="0"/>
          </a:p>
          <a:p>
            <a:pPr lvl="0"/>
            <a:r>
              <a:rPr lang="es-MX" dirty="0"/>
              <a:t>Este criterio de comportamiento de medida humana esta basado en la naturaleza inmutable de nuestro Creador (</a:t>
            </a:r>
            <a:r>
              <a:rPr lang="es-MX" dirty="0" err="1"/>
              <a:t>Mal.</a:t>
            </a:r>
            <a:r>
              <a:rPr lang="es-MX" dirty="0"/>
              <a:t> 3:6; 1 P. 1:15).</a:t>
            </a:r>
            <a:endParaRPr lang="en-US" dirty="0"/>
          </a:p>
          <a:p>
            <a:pPr lvl="0"/>
            <a:r>
              <a:rPr lang="es-MX" dirty="0"/>
              <a:t>Basado en este criterio los principios de lo que es correcto y virtud están basados en la naturaleza y atributos de Dios (</a:t>
            </a:r>
            <a:r>
              <a:rPr lang="es-MX" dirty="0" err="1"/>
              <a:t>e.g.</a:t>
            </a:r>
            <a:r>
              <a:rPr lang="es-MX" dirty="0"/>
              <a:t>, el amor es correcto porque Dios es amor (1 </a:t>
            </a:r>
            <a:r>
              <a:rPr lang="es-MX" dirty="0" err="1"/>
              <a:t>Jn.</a:t>
            </a:r>
            <a:r>
              <a:rPr lang="es-MX" dirty="0"/>
              <a:t> 4:8).</a:t>
            </a:r>
            <a:endParaRPr lang="en-US" dirty="0"/>
          </a:p>
          <a:p>
            <a:endParaRPr lang="en-US" dirty="0"/>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3"/>
          <p:cNvSpPr>
            <a:spLocks noGrp="1" noChangeArrowheads="1"/>
          </p:cNvSpPr>
          <p:nvPr>
            <p:ph type="body" idx="1"/>
          </p:nvPr>
        </p:nvSpPr>
        <p:spPr>
          <a:xfrm>
            <a:off x="685800" y="476250"/>
            <a:ext cx="7772400" cy="6121400"/>
          </a:xfrm>
        </p:spPr>
        <p:txBody>
          <a:bodyPr/>
          <a:lstStyle/>
          <a:p>
            <a:pPr algn="ctr">
              <a:buFontTx/>
              <a:buNone/>
            </a:pPr>
            <a:r>
              <a:rPr lang="es-MX" b="1" smtClean="0"/>
              <a:t>NOTE LO QUE DICE GÉNESIS 2:24</a:t>
            </a:r>
          </a:p>
          <a:p>
            <a:pPr algn="ctr">
              <a:buFontTx/>
              <a:buNone/>
            </a:pPr>
            <a:endParaRPr lang="es-MX" b="1" smtClean="0"/>
          </a:p>
          <a:p>
            <a:pPr algn="ctr">
              <a:buFontTx/>
              <a:buNone/>
            </a:pPr>
            <a:r>
              <a:rPr lang="es-MX" sz="3400" b="1" smtClean="0"/>
              <a:t>“Por esta razón dejara el hombre a su padre y a su madre y se unirá a su mujer, y los dos serán una sola carne”</a:t>
            </a:r>
          </a:p>
          <a:p>
            <a:pPr algn="ctr">
              <a:buFontTx/>
              <a:buNone/>
            </a:pPr>
            <a:endParaRPr lang="es-MX" sz="3400" b="1" smtClean="0"/>
          </a:p>
          <a:p>
            <a:pPr algn="ctr">
              <a:buFontTx/>
              <a:buNone/>
            </a:pPr>
            <a:r>
              <a:rPr lang="es-MX" sz="4000" b="1" smtClean="0"/>
              <a:t>*  Este pasaje enfatiza la unión de hombre y mujer, y esta unión es nada menos que el matrimonio.</a:t>
            </a: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Grp="1" noChangeArrowheads="1"/>
          </p:cNvSpPr>
          <p:nvPr>
            <p:ph type="body" idx="1"/>
          </p:nvPr>
        </p:nvSpPr>
        <p:spPr>
          <a:xfrm>
            <a:off x="685800" y="333375"/>
            <a:ext cx="7772400" cy="6048375"/>
          </a:xfrm>
        </p:spPr>
        <p:txBody>
          <a:bodyPr/>
          <a:lstStyle/>
          <a:p>
            <a:pPr algn="ctr">
              <a:buFontTx/>
              <a:buNone/>
            </a:pPr>
            <a:r>
              <a:rPr lang="es-MX" b="1" smtClean="0"/>
              <a:t>JESÚS TAMBIÉN HIZO REFERENCIA AL ORIGEN DEL MATRIMONIO</a:t>
            </a:r>
          </a:p>
          <a:p>
            <a:pPr algn="ctr">
              <a:buFontTx/>
              <a:buNone/>
            </a:pPr>
            <a:endParaRPr lang="es-MX" b="1" smtClean="0"/>
          </a:p>
          <a:p>
            <a:pPr algn="ctr">
              <a:buFontTx/>
              <a:buNone/>
            </a:pPr>
            <a:r>
              <a:rPr lang="es-MX" b="1" smtClean="0"/>
              <a:t>MATEO 19:3-9</a:t>
            </a:r>
          </a:p>
          <a:p>
            <a:pPr algn="ctr">
              <a:buFontTx/>
              <a:buNone/>
            </a:pPr>
            <a:endParaRPr lang="es-MX" b="1" smtClean="0"/>
          </a:p>
          <a:p>
            <a:pPr algn="ctr">
              <a:buFontTx/>
              <a:buNone/>
            </a:pPr>
            <a:r>
              <a:rPr lang="es-MX" b="1" smtClean="0"/>
              <a:t>EN ESTE PASAJE JESÚS USA LA FRASE</a:t>
            </a:r>
          </a:p>
          <a:p>
            <a:pPr algn="ctr">
              <a:buFontTx/>
              <a:buNone/>
            </a:pPr>
            <a:endParaRPr lang="es-MX" b="1" smtClean="0"/>
          </a:p>
          <a:p>
            <a:pPr algn="ctr">
              <a:buFontTx/>
              <a:buNone/>
            </a:pPr>
            <a:r>
              <a:rPr lang="es-MX" sz="4000" b="1" smtClean="0"/>
              <a:t>“En el principio no ha sido así”</a:t>
            </a:r>
          </a:p>
          <a:p>
            <a:pPr algn="ctr">
              <a:buFontTx/>
              <a:buNone/>
            </a:pPr>
            <a:r>
              <a:rPr lang="es-MX" sz="4000" b="1" smtClean="0"/>
              <a:t>v. 4, 8</a:t>
            </a: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3"/>
          <p:cNvSpPr>
            <a:spLocks noGrp="1" noChangeArrowheads="1"/>
          </p:cNvSpPr>
          <p:nvPr>
            <p:ph type="body" idx="1"/>
          </p:nvPr>
        </p:nvSpPr>
        <p:spPr>
          <a:xfrm>
            <a:off x="685800" y="404813"/>
            <a:ext cx="7772400" cy="6119812"/>
          </a:xfrm>
        </p:spPr>
        <p:txBody>
          <a:bodyPr/>
          <a:lstStyle/>
          <a:p>
            <a:pPr algn="ctr">
              <a:buFontTx/>
              <a:buNone/>
            </a:pPr>
            <a:endParaRPr lang="es-MX" sz="1800" b="1" smtClean="0"/>
          </a:p>
          <a:p>
            <a:pPr algn="ctr">
              <a:buFontTx/>
              <a:buNone/>
            </a:pPr>
            <a:endParaRPr lang="es-MX" sz="4000" b="1" smtClean="0"/>
          </a:p>
          <a:p>
            <a:pPr algn="ctr">
              <a:buFontTx/>
              <a:buNone/>
            </a:pPr>
            <a:r>
              <a:rPr lang="es-MX" sz="4000" b="1" smtClean="0"/>
              <a:t>LA FRASE “EL PRINCIPIO” INDICA QUE EL MATRIMONIO TUVO SU ORIGEN DIVINO EN EL PRINCIPIO DE LA CREACION-GÉNESIS, Y NO DESPUÉS</a:t>
            </a: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
          <p:cNvSpPr>
            <a:spLocks noGrp="1" noChangeArrowheads="1"/>
          </p:cNvSpPr>
          <p:nvPr>
            <p:ph type="body" idx="1"/>
          </p:nvPr>
        </p:nvSpPr>
        <p:spPr>
          <a:xfrm>
            <a:off x="685800" y="404813"/>
            <a:ext cx="7772400" cy="6192837"/>
          </a:xfrm>
        </p:spPr>
        <p:txBody>
          <a:bodyPr/>
          <a:lstStyle/>
          <a:p>
            <a:pPr algn="ctr">
              <a:buFontTx/>
              <a:buNone/>
            </a:pPr>
            <a:endParaRPr lang="es-MX" sz="6000" b="1" smtClean="0"/>
          </a:p>
          <a:p>
            <a:pPr algn="ctr">
              <a:buFontTx/>
              <a:buNone/>
            </a:pPr>
            <a:endParaRPr lang="es-MX" sz="6000" b="1" smtClean="0"/>
          </a:p>
        </p:txBody>
      </p:sp>
      <p:sp>
        <p:nvSpPr>
          <p:cNvPr id="30724" name="WordArt 4"/>
          <p:cNvSpPr>
            <a:spLocks noChangeArrowheads="1" noChangeShapeType="1" noTextEdit="1"/>
          </p:cNvSpPr>
          <p:nvPr/>
        </p:nvSpPr>
        <p:spPr bwMode="auto">
          <a:xfrm>
            <a:off x="755650" y="1628775"/>
            <a:ext cx="7561263" cy="3671888"/>
          </a:xfrm>
          <a:prstGeom prst="rect">
            <a:avLst/>
          </a:prstGeom>
        </p:spPr>
        <p:txBody>
          <a:bodyPr wrap="none" fromWordArt="1">
            <a:prstTxWarp prst="textPlain">
              <a:avLst>
                <a:gd name="adj" fmla="val 50000"/>
              </a:avLst>
            </a:prstTxWarp>
          </a:bodyPr>
          <a:lstStyle/>
          <a:p>
            <a:pPr algn="ctr"/>
            <a:r>
              <a:rPr lang="es-ES" sz="4800" b="1" kern="1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Jester"/>
              </a:rPr>
              <a:t>El Matrimonio No </a:t>
            </a:r>
          </a:p>
          <a:p>
            <a:pPr algn="ctr"/>
            <a:r>
              <a:rPr lang="es-ES" sz="4800" b="1" kern="1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Jester"/>
              </a:rPr>
              <a:t>Es De Origen Humano</a:t>
            </a:r>
            <a:endParaRPr lang="en-US" sz="4800" b="1" kern="1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Jeste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30724"/>
                                        </p:tgtEl>
                                        <p:attrNameLst>
                                          <p:attrName>style.visibility</p:attrName>
                                        </p:attrNameLst>
                                      </p:cBhvr>
                                      <p:to>
                                        <p:strVal val="visible"/>
                                      </p:to>
                                    </p:set>
                                    <p:anim calcmode="lin" valueType="num">
                                      <p:cBhvr>
                                        <p:cTn id="7" dur="1000" fill="hold"/>
                                        <p:tgtEl>
                                          <p:spTgt spid="30724"/>
                                        </p:tgtEl>
                                        <p:attrNameLst>
                                          <p:attrName>ppt_w</p:attrName>
                                        </p:attrNameLst>
                                      </p:cBhvr>
                                      <p:tavLst>
                                        <p:tav tm="0">
                                          <p:val>
                                            <p:fltVal val="0"/>
                                          </p:val>
                                        </p:tav>
                                        <p:tav tm="100000">
                                          <p:val>
                                            <p:strVal val="#ppt_w"/>
                                          </p:val>
                                        </p:tav>
                                      </p:tavLst>
                                    </p:anim>
                                    <p:anim calcmode="lin" valueType="num">
                                      <p:cBhvr>
                                        <p:cTn id="8" dur="1000" fill="hold"/>
                                        <p:tgtEl>
                                          <p:spTgt spid="30724"/>
                                        </p:tgtEl>
                                        <p:attrNameLst>
                                          <p:attrName>ppt_h</p:attrName>
                                        </p:attrNameLst>
                                      </p:cBhvr>
                                      <p:tavLst>
                                        <p:tav tm="0">
                                          <p:val>
                                            <p:fltVal val="0"/>
                                          </p:val>
                                        </p:tav>
                                        <p:tav tm="100000">
                                          <p:val>
                                            <p:strVal val="#ppt_h"/>
                                          </p:val>
                                        </p:tav>
                                      </p:tavLst>
                                    </p:anim>
                                    <p:anim calcmode="lin" valueType="num">
                                      <p:cBhvr>
                                        <p:cTn id="9" dur="1000" fill="hold"/>
                                        <p:tgtEl>
                                          <p:spTgt spid="3072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072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4" grpId="0" animBg="1"/>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p:cNvSpPr>
            <a:spLocks noGrp="1" noChangeArrowheads="1"/>
          </p:cNvSpPr>
          <p:nvPr>
            <p:ph type="body" idx="1"/>
          </p:nvPr>
        </p:nvSpPr>
        <p:spPr>
          <a:xfrm>
            <a:off x="685800" y="404813"/>
            <a:ext cx="7772400" cy="6119812"/>
          </a:xfrm>
        </p:spPr>
        <p:txBody>
          <a:bodyPr/>
          <a:lstStyle/>
          <a:p>
            <a:pPr algn="ctr">
              <a:buFontTx/>
              <a:buNone/>
            </a:pPr>
            <a:endParaRPr lang="es-MX" sz="3000" b="1" smtClean="0"/>
          </a:p>
          <a:p>
            <a:pPr algn="ctr">
              <a:buFontTx/>
              <a:buNone/>
            </a:pPr>
            <a:r>
              <a:rPr lang="es-MX" sz="5500" b="1" smtClean="0"/>
              <a:t>EL MATRIMONIO ES PRACTICADO POR HUMANOS, PERO NO ES DE ORIGEN HUMANO</a:t>
            </a: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p:cNvSpPr>
            <a:spLocks noGrp="1" noChangeArrowheads="1"/>
          </p:cNvSpPr>
          <p:nvPr>
            <p:ph type="body" idx="1"/>
          </p:nvPr>
        </p:nvSpPr>
        <p:spPr>
          <a:xfrm>
            <a:off x="685800" y="404813"/>
            <a:ext cx="7772400" cy="6119812"/>
          </a:xfrm>
        </p:spPr>
        <p:txBody>
          <a:bodyPr/>
          <a:lstStyle/>
          <a:p>
            <a:pPr algn="ctr">
              <a:buFontTx/>
              <a:buNone/>
            </a:pPr>
            <a:endParaRPr lang="es-MX" sz="200" b="1" smtClean="0"/>
          </a:p>
          <a:p>
            <a:pPr algn="ctr">
              <a:buFontTx/>
              <a:buNone/>
            </a:pPr>
            <a:r>
              <a:rPr lang="es-MX" sz="4500" b="1" smtClean="0"/>
              <a:t>¡QUE BUENO QUE NO ES DE ORIGEN HUMANO!</a:t>
            </a:r>
          </a:p>
          <a:p>
            <a:pPr algn="ctr">
              <a:buFontTx/>
              <a:buNone/>
            </a:pPr>
            <a:endParaRPr lang="es-MX" sz="2000" b="1" smtClean="0"/>
          </a:p>
          <a:p>
            <a:pPr algn="ctr">
              <a:buFontTx/>
              <a:buNone/>
            </a:pPr>
            <a:r>
              <a:rPr lang="es-MX" sz="4500" b="1" smtClean="0"/>
              <a:t>DE OTRA MANERA, LAS COSAS ESTUVIERAN FUERA DE CONTROL</a:t>
            </a:r>
          </a:p>
          <a:p>
            <a:pPr algn="ctr">
              <a:buFontTx/>
              <a:buNone/>
            </a:pPr>
            <a:r>
              <a:rPr lang="es-MX" sz="4500" b="1" smtClean="0"/>
              <a:t>JER. 10:23; PR. 14:12</a:t>
            </a:r>
          </a:p>
          <a:p>
            <a:pPr algn="ctr">
              <a:buFontTx/>
              <a:buNone/>
            </a:pPr>
            <a:endParaRPr lang="es-MX" sz="4500" b="1" smtClean="0"/>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p:cNvSpPr>
            <a:spLocks noGrp="1" noChangeArrowheads="1"/>
          </p:cNvSpPr>
          <p:nvPr>
            <p:ph type="body" idx="1"/>
          </p:nvPr>
        </p:nvSpPr>
        <p:spPr>
          <a:xfrm>
            <a:off x="685800" y="404813"/>
            <a:ext cx="7772400" cy="6119812"/>
          </a:xfrm>
        </p:spPr>
        <p:txBody>
          <a:bodyPr/>
          <a:lstStyle/>
          <a:p>
            <a:pPr algn="ctr">
              <a:buFontTx/>
              <a:buNone/>
            </a:pPr>
            <a:endParaRPr lang="es-MX" sz="5000" b="1" smtClean="0"/>
          </a:p>
          <a:p>
            <a:pPr algn="ctr">
              <a:buFontTx/>
              <a:buNone/>
            </a:pPr>
            <a:r>
              <a:rPr lang="es-MX" sz="5000" b="1" smtClean="0"/>
              <a:t>AHORA, OBSERVEMOS ALGUNAS IMPLICACIONES RELACIONADAS A NUESTRO TEMA</a:t>
            </a: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3"/>
          <p:cNvSpPr>
            <a:spLocks noGrp="1" noChangeArrowheads="1"/>
          </p:cNvSpPr>
          <p:nvPr>
            <p:ph type="body" idx="1"/>
          </p:nvPr>
        </p:nvSpPr>
        <p:spPr>
          <a:xfrm>
            <a:off x="685800" y="404813"/>
            <a:ext cx="7772400" cy="6192837"/>
          </a:xfrm>
        </p:spPr>
        <p:txBody>
          <a:bodyPr/>
          <a:lstStyle/>
          <a:p>
            <a:pPr algn="ctr">
              <a:buFontTx/>
              <a:buNone/>
            </a:pPr>
            <a:r>
              <a:rPr lang="es-MX" sz="5500" b="1" smtClean="0"/>
              <a:t>SI EL MATRIMONIO ES DE ORIGEN DIVINO, Y LO ES, ENTONCES,</a:t>
            </a:r>
          </a:p>
          <a:p>
            <a:pPr algn="ctr">
              <a:buFontTx/>
              <a:buNone/>
            </a:pPr>
            <a:endParaRPr lang="es-MX" sz="4500" b="1" smtClean="0"/>
          </a:p>
          <a:p>
            <a:pPr algn="ctr">
              <a:buFontTx/>
              <a:buNone/>
            </a:pPr>
            <a:r>
              <a:rPr lang="es-MX" sz="5500" b="1" smtClean="0"/>
              <a:t>¿QUÉ IMPLICA ESTO?</a:t>
            </a: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Grp="1" noChangeArrowheads="1"/>
          </p:cNvSpPr>
          <p:nvPr>
            <p:ph type="body" idx="1"/>
          </p:nvPr>
        </p:nvSpPr>
        <p:spPr>
          <a:xfrm>
            <a:off x="685800" y="549275"/>
            <a:ext cx="7772400" cy="5975350"/>
          </a:xfrm>
        </p:spPr>
        <p:txBody>
          <a:bodyPr/>
          <a:lstStyle/>
          <a:p>
            <a:pPr algn="ctr">
              <a:buFontTx/>
              <a:buNone/>
            </a:pPr>
            <a:endParaRPr lang="es-MX" sz="3500" b="1" smtClean="0"/>
          </a:p>
          <a:p>
            <a:pPr>
              <a:buFontTx/>
              <a:buNone/>
            </a:pPr>
            <a:endParaRPr lang="es-MX" sz="5000" smtClean="0"/>
          </a:p>
          <a:p>
            <a:pPr algn="ctr">
              <a:buFontTx/>
              <a:buNone/>
            </a:pPr>
            <a:r>
              <a:rPr lang="es-MX" sz="5000" b="1" smtClean="0"/>
              <a:t>Implica que el matrimonio no es una institución cristiana, o judía, sino mas bien universal.</a:t>
            </a:r>
            <a:r>
              <a:rPr lang="en-US" sz="5000" smtClean="0"/>
              <a:t> </a:t>
            </a:r>
            <a:endParaRPr lang="es-MX" sz="5000" smtClean="0"/>
          </a:p>
          <a:p>
            <a:pPr>
              <a:buFontTx/>
              <a:buNone/>
            </a:pPr>
            <a:endParaRPr lang="es-MX" sz="3500" smtClean="0"/>
          </a:p>
          <a:p>
            <a:pPr>
              <a:buFontTx/>
              <a:buNone/>
            </a:pPr>
            <a:endParaRPr lang="es-MX" smtClean="0"/>
          </a:p>
        </p:txBody>
      </p:sp>
      <p:sp>
        <p:nvSpPr>
          <p:cNvPr id="51203" name="WordArt 4"/>
          <p:cNvSpPr>
            <a:spLocks noChangeArrowheads="1" noChangeShapeType="1" noTextEdit="1"/>
          </p:cNvSpPr>
          <p:nvPr/>
        </p:nvSpPr>
        <p:spPr bwMode="auto">
          <a:xfrm>
            <a:off x="2051050" y="692150"/>
            <a:ext cx="5329238" cy="936625"/>
          </a:xfrm>
          <a:prstGeom prst="rect">
            <a:avLst/>
          </a:prstGeom>
        </p:spPr>
        <p:txBody>
          <a:bodyPr wrap="none" fromWordArt="1">
            <a:prstTxWarp prst="textPlain">
              <a:avLst>
                <a:gd name="adj" fmla="val 50000"/>
              </a:avLst>
            </a:prstTxWarp>
          </a:bodyPr>
          <a:lstStyle/>
          <a:p>
            <a:pPr algn="ctr"/>
            <a:r>
              <a:rPr lang="en-US"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rPr>
              <a:t>Implicación # 1</a:t>
            </a:r>
          </a:p>
        </p:txBody>
      </p:sp>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3"/>
          <p:cNvSpPr>
            <a:spLocks noGrp="1" noChangeArrowheads="1"/>
          </p:cNvSpPr>
          <p:nvPr>
            <p:ph type="body" idx="1"/>
          </p:nvPr>
        </p:nvSpPr>
        <p:spPr>
          <a:xfrm>
            <a:off x="685800" y="404813"/>
            <a:ext cx="7772400" cy="6048375"/>
          </a:xfrm>
        </p:spPr>
        <p:txBody>
          <a:bodyPr/>
          <a:lstStyle/>
          <a:p>
            <a:pPr algn="ctr">
              <a:buFontTx/>
              <a:buNone/>
            </a:pPr>
            <a:endParaRPr lang="es-MX" sz="2500" b="1" smtClean="0"/>
          </a:p>
          <a:p>
            <a:pPr algn="ctr">
              <a:buFontTx/>
              <a:buNone/>
            </a:pPr>
            <a:r>
              <a:rPr lang="es-MX" sz="5500" b="1" smtClean="0"/>
              <a:t>LAS LEYES DEL MATRIMONIO SE APLICAN A TODOS EN GENERAL Y NO SÓLO A CRISTIANOS O JUDÍOS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1"/>
          </a:solidFill>
        </p:spPr>
        <p:txBody>
          <a:bodyPr/>
          <a:lstStyle/>
          <a:p>
            <a:r>
              <a:rPr lang="en-US" b="1" dirty="0" smtClean="0">
                <a:solidFill>
                  <a:srgbClr val="FFFF00"/>
                </a:solidFill>
              </a:rPr>
              <a:t>LA CONCIENCIA</a:t>
            </a:r>
            <a:endParaRPr lang="en-US" b="1" dirty="0">
              <a:solidFill>
                <a:srgbClr val="FFFF00"/>
              </a:solidFill>
            </a:endParaRPr>
          </a:p>
        </p:txBody>
      </p:sp>
      <p:sp>
        <p:nvSpPr>
          <p:cNvPr id="3" name="Content Placeholder 2"/>
          <p:cNvSpPr>
            <a:spLocks noGrp="1"/>
          </p:cNvSpPr>
          <p:nvPr>
            <p:ph idx="1"/>
          </p:nvPr>
        </p:nvSpPr>
        <p:spPr/>
        <p:txBody>
          <a:bodyPr>
            <a:normAutofit fontScale="85000" lnSpcReduction="10000"/>
          </a:bodyPr>
          <a:lstStyle/>
          <a:p>
            <a:pPr lvl="0"/>
            <a:r>
              <a:rPr lang="es-MX" dirty="0"/>
              <a:t>Es aquella parte de nuestro ser el cual nos dice si algo es correcto o incorrecto.</a:t>
            </a:r>
            <a:endParaRPr lang="en-US" dirty="0"/>
          </a:p>
          <a:p>
            <a:pPr lvl="0"/>
            <a:r>
              <a:rPr lang="es-MX" dirty="0"/>
              <a:t>La conciencia viene del griego </a:t>
            </a:r>
            <a:r>
              <a:rPr lang="es-MX" b="1" i="1" dirty="0" err="1"/>
              <a:t>suneidesis</a:t>
            </a:r>
            <a:r>
              <a:rPr lang="es-MX" dirty="0"/>
              <a:t>, “saber con”  Significa conocimiento en el campo de la moral.</a:t>
            </a:r>
            <a:endParaRPr lang="en-US" dirty="0"/>
          </a:p>
          <a:p>
            <a:pPr lvl="0"/>
            <a:r>
              <a:rPr lang="es-MX" dirty="0"/>
              <a:t>Sin embargo, la conciencia no puede decirnos automáticamente si algo es correcto o incorrecto.  La conciencia necesita ser educada con la Palabra de Dios.</a:t>
            </a:r>
            <a:endParaRPr lang="en-US" dirty="0"/>
          </a:p>
          <a:p>
            <a:pPr lvl="0"/>
            <a:r>
              <a:rPr lang="es-MX" dirty="0"/>
              <a:t>La conciencia puede decirle al ser humano que algo es correcto cuando en realidad no lo es.  Por esta razón necesita ser educada.</a:t>
            </a:r>
            <a:endParaRPr lang="en-US" dirty="0"/>
          </a:p>
          <a:p>
            <a:endParaRPr lang="en-US" dirty="0"/>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3"/>
          <p:cNvSpPr>
            <a:spLocks noGrp="1" noChangeArrowheads="1"/>
          </p:cNvSpPr>
          <p:nvPr>
            <p:ph type="body" idx="1"/>
          </p:nvPr>
        </p:nvSpPr>
        <p:spPr>
          <a:xfrm>
            <a:off x="685800" y="476250"/>
            <a:ext cx="7772400" cy="6048375"/>
          </a:xfrm>
        </p:spPr>
        <p:txBody>
          <a:bodyPr/>
          <a:lstStyle/>
          <a:p>
            <a:pPr algn="ctr">
              <a:lnSpc>
                <a:spcPct val="90000"/>
              </a:lnSpc>
              <a:buFontTx/>
              <a:buNone/>
            </a:pPr>
            <a:endParaRPr lang="es-MX" sz="4900" b="1" smtClean="0"/>
          </a:p>
          <a:p>
            <a:pPr algn="ctr">
              <a:lnSpc>
                <a:spcPct val="90000"/>
              </a:lnSpc>
              <a:buFontTx/>
              <a:buNone/>
            </a:pPr>
            <a:endParaRPr lang="es-MX" sz="4000" b="1" smtClean="0"/>
          </a:p>
          <a:p>
            <a:pPr algn="ctr">
              <a:lnSpc>
                <a:spcPct val="90000"/>
              </a:lnSpc>
              <a:buFontTx/>
              <a:buNone/>
            </a:pPr>
            <a:r>
              <a:rPr lang="es-MX" sz="4900" b="1" smtClean="0"/>
              <a:t>Implica que los </a:t>
            </a:r>
            <a:r>
              <a:rPr lang="es-MX" sz="4900" b="1" u="sng" smtClean="0"/>
              <a:t>hombres</a:t>
            </a:r>
            <a:r>
              <a:rPr lang="es-MX" sz="4900" b="1" smtClean="0"/>
              <a:t> (ANTROPOS) que entran en tal relación están obligados ha obedecer las leyes de Dios en cuanto al matrimonio.</a:t>
            </a:r>
            <a:r>
              <a:rPr lang="en-US" sz="2800" smtClean="0"/>
              <a:t> </a:t>
            </a:r>
            <a:endParaRPr lang="es-MX" sz="2800" smtClean="0"/>
          </a:p>
        </p:txBody>
      </p:sp>
      <p:sp>
        <p:nvSpPr>
          <p:cNvPr id="53251" name="WordArt 4"/>
          <p:cNvSpPr>
            <a:spLocks noChangeArrowheads="1" noChangeShapeType="1" noTextEdit="1"/>
          </p:cNvSpPr>
          <p:nvPr/>
        </p:nvSpPr>
        <p:spPr bwMode="auto">
          <a:xfrm>
            <a:off x="2051050" y="692150"/>
            <a:ext cx="5329238" cy="936625"/>
          </a:xfrm>
          <a:prstGeom prst="rect">
            <a:avLst/>
          </a:prstGeom>
        </p:spPr>
        <p:txBody>
          <a:bodyPr wrap="none" fromWordArt="1">
            <a:prstTxWarp prst="textPlain">
              <a:avLst>
                <a:gd name="adj" fmla="val 50000"/>
              </a:avLst>
            </a:prstTxWarp>
          </a:bodyPr>
          <a:lstStyle/>
          <a:p>
            <a:pPr algn="ctr"/>
            <a:r>
              <a:rPr lang="en-US"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rPr>
              <a:t>Implicación # 2</a:t>
            </a:r>
          </a:p>
        </p:txBody>
      </p:sp>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4" descr="Open Bible Left Folio close with blur"/>
          <p:cNvPicPr>
            <a:picLocks noGrp="1" noChangeAspect="1" noChangeArrowheads="1"/>
          </p:cNvPicPr>
          <p:nvPr>
            <p:ph type="body" idx="1"/>
          </p:nvPr>
        </p:nvPicPr>
        <p:blipFill>
          <a:blip r:embed="rId2" cstate="print"/>
          <a:srcRect/>
          <a:stretch>
            <a:fillRect/>
          </a:stretch>
        </p:blipFill>
        <p:spPr>
          <a:xfrm>
            <a:off x="684213" y="3213100"/>
            <a:ext cx="7775575" cy="3095625"/>
          </a:xfrm>
          <a:noFill/>
        </p:spPr>
      </p:pic>
      <p:sp>
        <p:nvSpPr>
          <p:cNvPr id="54275" name="Text Box 5"/>
          <p:cNvSpPr txBox="1">
            <a:spLocks noChangeArrowheads="1"/>
          </p:cNvSpPr>
          <p:nvPr/>
        </p:nvSpPr>
        <p:spPr bwMode="auto">
          <a:xfrm>
            <a:off x="971550" y="549275"/>
            <a:ext cx="7561263" cy="3154363"/>
          </a:xfrm>
          <a:prstGeom prst="rect">
            <a:avLst/>
          </a:prstGeom>
          <a:noFill/>
          <a:ln w="12700">
            <a:noFill/>
            <a:miter lim="800000"/>
            <a:headEnd/>
            <a:tailEnd/>
          </a:ln>
        </p:spPr>
        <p:txBody>
          <a:bodyPr>
            <a:spAutoFit/>
          </a:bodyPr>
          <a:lstStyle/>
          <a:p>
            <a:pPr algn="ctr">
              <a:spcBef>
                <a:spcPct val="20000"/>
              </a:spcBef>
              <a:buSzPct val="100000"/>
            </a:pPr>
            <a:r>
              <a:rPr lang="es-MX" sz="5500" b="1"/>
              <a:t>¿Cuáles son esas leyes de Dios en cuanto al matrimonio?</a:t>
            </a:r>
          </a:p>
          <a:p>
            <a:pPr>
              <a:spcBef>
                <a:spcPct val="50000"/>
              </a:spcBef>
            </a:pPr>
            <a:endParaRPr lang="es-MX"/>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3"/>
          <p:cNvSpPr>
            <a:spLocks noGrp="1" noChangeArrowheads="1"/>
          </p:cNvSpPr>
          <p:nvPr>
            <p:ph type="body" idx="1"/>
          </p:nvPr>
        </p:nvSpPr>
        <p:spPr>
          <a:xfrm>
            <a:off x="685800" y="333375"/>
            <a:ext cx="7772400" cy="6191250"/>
          </a:xfrm>
        </p:spPr>
        <p:txBody>
          <a:bodyPr/>
          <a:lstStyle/>
          <a:p>
            <a:pPr algn="ctr">
              <a:buFontTx/>
              <a:buNone/>
            </a:pPr>
            <a:r>
              <a:rPr lang="es-MX" sz="5500" b="1" smtClean="0"/>
              <a:t>Ley # 1 </a:t>
            </a:r>
          </a:p>
          <a:p>
            <a:pPr algn="ctr">
              <a:buFontTx/>
              <a:buNone/>
            </a:pPr>
            <a:r>
              <a:rPr lang="es-MX" sz="5500" b="1" smtClean="0"/>
              <a:t>Si el matrimonio es de origen divino, y lo es, entonces el matrimonio debe  ser compuesto de </a:t>
            </a:r>
            <a:r>
              <a:rPr lang="es-MX" sz="5500" b="1" u="sng" smtClean="0"/>
              <a:t>hombre</a:t>
            </a:r>
            <a:r>
              <a:rPr lang="es-MX" sz="5500" b="1" smtClean="0"/>
              <a:t> y </a:t>
            </a:r>
            <a:r>
              <a:rPr lang="es-MX" sz="5500" b="1" u="sng" smtClean="0"/>
              <a:t>mujer</a:t>
            </a:r>
            <a:r>
              <a:rPr lang="es-MX" sz="5500" b="1" smtClean="0"/>
              <a:t>.</a:t>
            </a:r>
          </a:p>
        </p:txBody>
      </p:sp>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s-MX" sz="4000" smtClean="0"/>
              <a:t>PASAJES QUE PRUEBAN ESTE PUNTO</a:t>
            </a:r>
          </a:p>
        </p:txBody>
      </p:sp>
      <p:sp>
        <p:nvSpPr>
          <p:cNvPr id="56323" name="Rectangle 3"/>
          <p:cNvSpPr>
            <a:spLocks noGrp="1" noChangeArrowheads="1"/>
          </p:cNvSpPr>
          <p:nvPr>
            <p:ph type="body" idx="1"/>
          </p:nvPr>
        </p:nvSpPr>
        <p:spPr/>
        <p:txBody>
          <a:bodyPr/>
          <a:lstStyle/>
          <a:p>
            <a:r>
              <a:rPr lang="es-MX" sz="5000" b="1" smtClean="0"/>
              <a:t>Génesis 2:24</a:t>
            </a:r>
          </a:p>
          <a:p>
            <a:r>
              <a:rPr lang="es-MX" sz="5000" b="1" smtClean="0"/>
              <a:t>Mateo 19:4-5</a:t>
            </a:r>
          </a:p>
          <a:p>
            <a:r>
              <a:rPr lang="es-MX" sz="5000" b="1" smtClean="0"/>
              <a:t>Efesios 5:22-33</a:t>
            </a:r>
          </a:p>
          <a:p>
            <a:r>
              <a:rPr lang="es-MX" sz="5000" b="1" smtClean="0"/>
              <a:t>1 Corintios 7:2</a:t>
            </a:r>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3"/>
          <p:cNvSpPr>
            <a:spLocks noGrp="1" noChangeArrowheads="1"/>
          </p:cNvSpPr>
          <p:nvPr>
            <p:ph type="body" idx="1"/>
          </p:nvPr>
        </p:nvSpPr>
        <p:spPr>
          <a:xfrm>
            <a:off x="685800" y="549275"/>
            <a:ext cx="7772400" cy="5903913"/>
          </a:xfrm>
        </p:spPr>
        <p:txBody>
          <a:bodyPr/>
          <a:lstStyle/>
          <a:p>
            <a:pPr algn="ctr" eaLnBrk="1" hangingPunct="1">
              <a:buFont typeface="Wingdings" pitchFamily="2" charset="2"/>
              <a:buNone/>
            </a:pPr>
            <a:endParaRPr lang="es-MX" sz="4400" b="1" smtClean="0"/>
          </a:p>
          <a:p>
            <a:pPr algn="ctr" eaLnBrk="1" hangingPunct="1">
              <a:buFont typeface="Wingdings" pitchFamily="2" charset="2"/>
              <a:buNone/>
            </a:pPr>
            <a:r>
              <a:rPr lang="es-MX" sz="4400" b="1" smtClean="0"/>
              <a:t>DIOS CREÓ </a:t>
            </a:r>
          </a:p>
          <a:p>
            <a:pPr algn="ctr" eaLnBrk="1" hangingPunct="1">
              <a:buFont typeface="Wingdings" pitchFamily="2" charset="2"/>
              <a:buNone/>
            </a:pPr>
            <a:r>
              <a:rPr lang="es-MX" sz="4400" b="1" smtClean="0"/>
              <a:t>UNA MUJER</a:t>
            </a:r>
          </a:p>
          <a:p>
            <a:pPr algn="ctr" eaLnBrk="1" hangingPunct="1">
              <a:buFont typeface="Wingdings" pitchFamily="2" charset="2"/>
              <a:buNone/>
            </a:pPr>
            <a:r>
              <a:rPr lang="es-MX" sz="4400" b="1" smtClean="0"/>
              <a:t>PARA ADÁN</a:t>
            </a:r>
          </a:p>
          <a:p>
            <a:pPr algn="ctr" eaLnBrk="1" hangingPunct="1">
              <a:buFont typeface="Wingdings" pitchFamily="2" charset="2"/>
              <a:buNone/>
            </a:pPr>
            <a:r>
              <a:rPr lang="es-MX" sz="4400" b="1" smtClean="0"/>
              <a:t>Y</a:t>
            </a:r>
          </a:p>
          <a:p>
            <a:pPr algn="ctr" eaLnBrk="1" hangingPunct="1">
              <a:buFont typeface="Wingdings" pitchFamily="2" charset="2"/>
              <a:buNone/>
            </a:pPr>
            <a:r>
              <a:rPr lang="es-MX" sz="4400" b="1" smtClean="0"/>
              <a:t>NO UN HOMBRE</a:t>
            </a:r>
          </a:p>
        </p:txBody>
      </p:sp>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4" descr="samesex_rings_cp_4606249"/>
          <p:cNvPicPr>
            <a:picLocks noGrp="1" noChangeAspect="1" noChangeArrowheads="1"/>
          </p:cNvPicPr>
          <p:nvPr>
            <p:ph type="body" idx="1"/>
          </p:nvPr>
        </p:nvPicPr>
        <p:blipFill>
          <a:blip r:embed="rId2" cstate="print"/>
          <a:srcRect/>
          <a:stretch>
            <a:fillRect/>
          </a:stretch>
        </p:blipFill>
        <p:spPr>
          <a:xfrm>
            <a:off x="0" y="0"/>
            <a:ext cx="9144000" cy="6857999"/>
          </a:xfrm>
          <a:noFill/>
        </p:spPr>
      </p:pic>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364163"/>
          </a:xfrm>
        </p:spPr>
        <p:txBody>
          <a:bodyPr>
            <a:normAutofit/>
          </a:bodyPr>
          <a:lstStyle/>
          <a:p>
            <a:pPr algn="ctr">
              <a:buNone/>
            </a:pPr>
            <a:r>
              <a:rPr lang="en-US" sz="5400" b="1" dirty="0" smtClean="0"/>
              <a:t>CONSEJOS BIBLICOS PARA NO PRACTICAR LA INMORALIDAD</a:t>
            </a:r>
            <a:endParaRPr lang="en-US" sz="5400" b="1" dirty="0"/>
          </a:p>
        </p:txBody>
      </p:sp>
      <p:pic>
        <p:nvPicPr>
          <p:cNvPr id="1026" name="Picture 2" descr="C:\Users\Willie Alvarenga\Pictures\biblia1.jpg"/>
          <p:cNvPicPr>
            <a:picLocks noChangeAspect="1" noChangeArrowheads="1"/>
          </p:cNvPicPr>
          <p:nvPr/>
        </p:nvPicPr>
        <p:blipFill>
          <a:blip r:embed="rId2" cstate="print">
            <a:lum bright="-30000"/>
          </a:blip>
          <a:srcRect/>
          <a:stretch>
            <a:fillRect/>
          </a:stretch>
        </p:blipFill>
        <p:spPr bwMode="auto">
          <a:xfrm>
            <a:off x="0" y="0"/>
            <a:ext cx="9144000" cy="6858000"/>
          </a:xfrm>
          <a:prstGeom prst="rect">
            <a:avLst/>
          </a:prstGeom>
          <a:noFill/>
        </p:spPr>
      </p:pic>
      <p:sp>
        <p:nvSpPr>
          <p:cNvPr id="5" name="Content Placeholder 2"/>
          <p:cNvSpPr txBox="1">
            <a:spLocks/>
          </p:cNvSpPr>
          <p:nvPr/>
        </p:nvSpPr>
        <p:spPr>
          <a:xfrm>
            <a:off x="457200" y="304800"/>
            <a:ext cx="8229600" cy="6400800"/>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5000" b="1" i="0" u="none" strike="noStrike" kern="1200" cap="none" spc="0" normalizeH="0" baseline="0" noProof="0" dirty="0" smtClean="0">
                <a:ln>
                  <a:noFill/>
                </a:ln>
                <a:solidFill>
                  <a:schemeClr val="bg1"/>
                </a:solidFill>
                <a:effectLst/>
                <a:uLnTx/>
                <a:uFillTx/>
                <a:latin typeface="+mn-lt"/>
                <a:ea typeface="+mn-ea"/>
                <a:cs typeface="+mn-cs"/>
              </a:rPr>
              <a:t>CURSO DE</a:t>
            </a:r>
            <a:r>
              <a:rPr kumimoji="0" lang="en-US" sz="5000" b="1" i="0" u="none" strike="noStrike" kern="1200" cap="none" spc="0" normalizeH="0" noProof="0" dirty="0" smtClean="0">
                <a:ln>
                  <a:noFill/>
                </a:ln>
                <a:solidFill>
                  <a:schemeClr val="bg1"/>
                </a:solidFill>
                <a:effectLst/>
                <a:uLnTx/>
                <a:uFillTx/>
                <a:latin typeface="+mn-lt"/>
                <a:ea typeface="+mn-ea"/>
                <a:cs typeface="+mn-cs"/>
              </a:rPr>
              <a:t> ÉTICA</a:t>
            </a: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000" b="1" i="0" u="none" strike="noStrike" kern="1200" cap="none" spc="0" normalizeH="0" noProof="0" dirty="0" smtClean="0">
              <a:ln>
                <a:noFill/>
              </a:ln>
              <a:solidFill>
                <a:schemeClr val="bg1"/>
              </a:solidFill>
              <a:effectLst/>
              <a:uLnTx/>
              <a:uFillTx/>
              <a:latin typeface="+mn-lt"/>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4000" b="1" dirty="0" err="1" smtClean="0">
                <a:solidFill>
                  <a:schemeClr val="bg1"/>
                </a:solidFill>
              </a:rPr>
              <a:t>Escuela</a:t>
            </a:r>
            <a:r>
              <a:rPr lang="en-US" sz="4000" b="1" dirty="0" smtClean="0">
                <a:solidFill>
                  <a:schemeClr val="bg1"/>
                </a:solidFill>
              </a:rPr>
              <a:t> de </a:t>
            </a:r>
            <a:r>
              <a:rPr lang="en-US" sz="4000" b="1" dirty="0" err="1" smtClean="0">
                <a:solidFill>
                  <a:schemeClr val="bg1"/>
                </a:solidFill>
              </a:rPr>
              <a:t>Predicación</a:t>
            </a:r>
            <a:r>
              <a:rPr lang="en-US" sz="4000" b="1" dirty="0" smtClean="0">
                <a:solidFill>
                  <a:schemeClr val="bg1"/>
                </a:solidFill>
              </a:rPr>
              <a:t> de Brown Trail</a:t>
            </a:r>
            <a:endParaRPr lang="en-US" sz="4000" b="1" baseline="0" dirty="0" smtClean="0">
              <a:solidFill>
                <a:schemeClr val="bg1"/>
              </a:solidFill>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000" b="1" i="0" u="none" strike="noStrike" kern="1200" cap="none" spc="0" normalizeH="0" noProof="0" dirty="0" smtClean="0">
              <a:ln>
                <a:noFill/>
              </a:ln>
              <a:solidFill>
                <a:schemeClr val="bg1"/>
              </a:solidFill>
              <a:effectLst/>
              <a:uLnTx/>
              <a:uFillTx/>
              <a:latin typeface="+mn-lt"/>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4000" b="1" i="0" u="none" strike="noStrike" kern="1200" cap="none" spc="0" normalizeH="0" noProof="0" dirty="0" smtClean="0">
                <a:ln>
                  <a:noFill/>
                </a:ln>
                <a:solidFill>
                  <a:schemeClr val="bg1"/>
                </a:solidFill>
                <a:effectLst/>
                <a:uLnTx/>
                <a:uFillTx/>
                <a:latin typeface="+mn-lt"/>
                <a:ea typeface="+mn-ea"/>
                <a:cs typeface="+mn-cs"/>
              </a:rPr>
              <a:t>2012</a:t>
            </a: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900" b="1" i="0" u="none" strike="noStrike" kern="1200" cap="none" spc="0" normalizeH="0" noProof="0" dirty="0" smtClean="0">
              <a:ln>
                <a:noFill/>
              </a:ln>
              <a:solidFill>
                <a:schemeClr val="bg1"/>
              </a:solidFill>
              <a:effectLst/>
              <a:uLnTx/>
              <a:uFillTx/>
              <a:latin typeface="+mn-lt"/>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4000" b="1" baseline="0" dirty="0" smtClean="0">
                <a:solidFill>
                  <a:schemeClr val="bg1"/>
                </a:solidFill>
              </a:rPr>
              <a:t>Willie</a:t>
            </a:r>
            <a:r>
              <a:rPr lang="en-US" sz="4000" b="1" dirty="0" smtClean="0">
                <a:solidFill>
                  <a:schemeClr val="bg1"/>
                </a:solidFill>
              </a:rPr>
              <a:t> </a:t>
            </a:r>
            <a:r>
              <a:rPr lang="en-US" sz="4000" b="1" dirty="0" err="1" smtClean="0">
                <a:solidFill>
                  <a:schemeClr val="bg1"/>
                </a:solidFill>
              </a:rPr>
              <a:t>Alvarenga</a:t>
            </a:r>
            <a:r>
              <a:rPr lang="en-US" sz="4000" b="1" dirty="0" smtClean="0">
                <a:solidFill>
                  <a:schemeClr val="bg1"/>
                </a:solidFill>
              </a:rPr>
              <a:t>, Instructor</a:t>
            </a:r>
            <a:endParaRPr kumimoji="0" lang="en-US" sz="4000" b="1" i="0" u="none" strike="noStrike" kern="1200" cap="none" spc="0" normalizeH="0" baseline="0" noProof="0" dirty="0" smtClean="0">
              <a:ln>
                <a:noFill/>
              </a:ln>
              <a:solidFill>
                <a:schemeClr val="bg1"/>
              </a:solidFill>
              <a:effectLst/>
              <a:uLnTx/>
              <a:uFillTx/>
              <a:latin typeface="+mn-lt"/>
              <a:ea typeface="+mn-ea"/>
              <a:cs typeface="+mn-cs"/>
            </a:endParaRPr>
          </a:p>
        </p:txBody>
      </p:sp>
      <p:pic>
        <p:nvPicPr>
          <p:cNvPr id="2050" name="Picture 2" descr="E:\SPANISH SCHOOL LOGO\red-hispanic-logoclearbackground.gif"/>
          <p:cNvPicPr>
            <a:picLocks noChangeAspect="1" noChangeArrowheads="1"/>
          </p:cNvPicPr>
          <p:nvPr/>
        </p:nvPicPr>
        <p:blipFill>
          <a:blip r:embed="rId3" cstate="print"/>
          <a:srcRect/>
          <a:stretch>
            <a:fillRect/>
          </a:stretch>
        </p:blipFill>
        <p:spPr bwMode="auto">
          <a:xfrm>
            <a:off x="3810000" y="4800600"/>
            <a:ext cx="1695450" cy="1695450"/>
          </a:xfrm>
          <a:prstGeom prst="rect">
            <a:avLst/>
          </a:prstGeom>
          <a:noFill/>
        </p:spPr>
      </p:pic>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a:spLocks noGrp="1" noChangeArrowheads="1"/>
          </p:cNvSpPr>
          <p:nvPr>
            <p:ph type="body" idx="1"/>
          </p:nvPr>
        </p:nvSpPr>
        <p:spPr>
          <a:xfrm>
            <a:off x="685800" y="333375"/>
            <a:ext cx="7772400" cy="6119813"/>
          </a:xfrm>
        </p:spPr>
        <p:txBody>
          <a:bodyPr/>
          <a:lstStyle/>
          <a:p>
            <a:pPr algn="ctr">
              <a:buFontTx/>
              <a:buNone/>
            </a:pPr>
            <a:r>
              <a:rPr lang="es-MX" sz="4300" b="1" smtClean="0"/>
              <a:t>Ley # 2</a:t>
            </a:r>
          </a:p>
          <a:p>
            <a:pPr algn="ctr">
              <a:buFontTx/>
              <a:buNone/>
            </a:pPr>
            <a:endParaRPr lang="es-MX" sz="4300" b="1" smtClean="0"/>
          </a:p>
          <a:p>
            <a:pPr algn="ctr">
              <a:buFontTx/>
              <a:buNone/>
            </a:pPr>
            <a:r>
              <a:rPr lang="es-MX" sz="4300" b="1" smtClean="0"/>
              <a:t>Si el matrimonio es de origen divino, y lo es, entonces el matrimonio debe  ser compuesto de hombre y mujer, y esta relación debe  ser hasta que la muerte los separe.</a:t>
            </a:r>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3"/>
          <p:cNvSpPr>
            <a:spLocks noGrp="1" noChangeArrowheads="1"/>
          </p:cNvSpPr>
          <p:nvPr>
            <p:ph type="body" idx="1"/>
          </p:nvPr>
        </p:nvSpPr>
        <p:spPr>
          <a:xfrm>
            <a:off x="685800" y="476250"/>
            <a:ext cx="7772400" cy="5976938"/>
          </a:xfrm>
        </p:spPr>
        <p:txBody>
          <a:bodyPr/>
          <a:lstStyle/>
          <a:p>
            <a:pPr algn="ctr">
              <a:lnSpc>
                <a:spcPct val="90000"/>
              </a:lnSpc>
              <a:buFontTx/>
              <a:buNone/>
            </a:pPr>
            <a:r>
              <a:rPr lang="es-MX" sz="3500" b="1" smtClean="0"/>
              <a:t>DE ACUERDO A LA VOLUNTAD DE DIOS:</a:t>
            </a:r>
          </a:p>
          <a:p>
            <a:pPr>
              <a:lnSpc>
                <a:spcPct val="90000"/>
              </a:lnSpc>
              <a:buFontTx/>
              <a:buNone/>
            </a:pPr>
            <a:endParaRPr lang="es-MX" sz="3000" b="1" smtClean="0"/>
          </a:p>
          <a:p>
            <a:pPr>
              <a:lnSpc>
                <a:spcPct val="90000"/>
              </a:lnSpc>
            </a:pPr>
            <a:r>
              <a:rPr lang="es-MX" sz="4000" b="1" smtClean="0"/>
              <a:t>EL MATRIMONIO ES PARA TODA LA VIDA, ESTO ES,  VIDA AQUÍ EN LA TIERRA.</a:t>
            </a:r>
          </a:p>
          <a:p>
            <a:pPr>
              <a:lnSpc>
                <a:spcPct val="90000"/>
              </a:lnSpc>
              <a:buFontTx/>
              <a:buNone/>
            </a:pPr>
            <a:endParaRPr lang="es-MX" sz="3500" b="1" smtClean="0"/>
          </a:p>
          <a:p>
            <a:pPr>
              <a:lnSpc>
                <a:spcPct val="90000"/>
              </a:lnSpc>
            </a:pPr>
            <a:r>
              <a:rPr lang="es-MX" sz="4000" b="1" smtClean="0"/>
              <a:t>EL MATRIMONIO ES HASTA QUE LA MUERTE, O LA INFIDELIDAD LOS SEPARE.</a:t>
            </a:r>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rrowheads="1"/>
          </p:cNvSpPr>
          <p:nvPr>
            <p:ph type="title"/>
          </p:nvPr>
        </p:nvSpPr>
        <p:spPr/>
        <p:txBody>
          <a:bodyPr>
            <a:normAutofit fontScale="90000"/>
          </a:bodyPr>
          <a:lstStyle/>
          <a:p>
            <a:pPr eaLnBrk="1" hangingPunct="1">
              <a:defRPr/>
            </a:pPr>
            <a:r>
              <a:rPr lang="es-MX" sz="4000" smtClean="0"/>
              <a:t>PASAJES QUE COMPRUEBAN ESTE PUNTO:</a:t>
            </a:r>
          </a:p>
        </p:txBody>
      </p:sp>
      <p:sp>
        <p:nvSpPr>
          <p:cNvPr id="44035" name="Rectangle 3"/>
          <p:cNvSpPr>
            <a:spLocks noGrp="1" noChangeArrowheads="1"/>
          </p:cNvSpPr>
          <p:nvPr>
            <p:ph type="body" idx="1"/>
          </p:nvPr>
        </p:nvSpPr>
        <p:spPr/>
        <p:txBody>
          <a:bodyPr/>
          <a:lstStyle/>
          <a:p>
            <a:pPr eaLnBrk="1" hangingPunct="1">
              <a:defRPr/>
            </a:pPr>
            <a:endParaRPr lang="es-MX" smtClean="0"/>
          </a:p>
          <a:p>
            <a:pPr eaLnBrk="1" hangingPunct="1">
              <a:defRPr/>
            </a:pPr>
            <a:endParaRPr lang="es-MX" smtClean="0"/>
          </a:p>
          <a:p>
            <a:pPr eaLnBrk="1" hangingPunct="1">
              <a:defRPr/>
            </a:pPr>
            <a:r>
              <a:rPr lang="es-MX" sz="5500" b="1" smtClean="0"/>
              <a:t>MATEO 19:6</a:t>
            </a:r>
          </a:p>
          <a:p>
            <a:pPr eaLnBrk="1" hangingPunct="1">
              <a:defRPr/>
            </a:pPr>
            <a:r>
              <a:rPr lang="es-MX" sz="5500" b="1" smtClean="0"/>
              <a:t>MALAQUÍAS 2:16</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867400"/>
          </a:xfrm>
        </p:spPr>
        <p:txBody>
          <a:bodyPr>
            <a:normAutofit fontScale="85000" lnSpcReduction="20000"/>
          </a:bodyPr>
          <a:lstStyle/>
          <a:p>
            <a:pPr lvl="0"/>
            <a:r>
              <a:rPr lang="es-MX" dirty="0"/>
              <a:t>Muchos hoy en día toman malas decisiones porque están siendo guiados por una conciencia que no ha sido educada.</a:t>
            </a:r>
            <a:endParaRPr lang="en-US" dirty="0"/>
          </a:p>
          <a:p>
            <a:pPr lvl="0"/>
            <a:r>
              <a:rPr lang="es-MX" dirty="0"/>
              <a:t>La conciencia de muchos no les redarguye cuando practican el adulterio, la poligamia, la fornicación, el homosexualismo, el asesinato, el robo, las violaciones, etc</a:t>
            </a:r>
            <a:r>
              <a:rPr lang="es-MX" dirty="0" smtClean="0"/>
              <a:t>.</a:t>
            </a:r>
          </a:p>
          <a:p>
            <a:pPr lvl="0"/>
            <a:r>
              <a:rPr lang="es-MX" dirty="0"/>
              <a:t>Existe buena conciencia (</a:t>
            </a:r>
            <a:r>
              <a:rPr lang="es-MX" dirty="0" err="1"/>
              <a:t>He.</a:t>
            </a:r>
            <a:r>
              <a:rPr lang="es-MX" dirty="0"/>
              <a:t> 13:18), la cual señala buenas decisiones, y también existe mala conciencia (</a:t>
            </a:r>
            <a:r>
              <a:rPr lang="es-MX" dirty="0" err="1"/>
              <a:t>He.</a:t>
            </a:r>
            <a:r>
              <a:rPr lang="es-MX" dirty="0"/>
              <a:t> 10:22), la cual señala no sabias decisiones.  El apóstol Pablo dice que vivía en buena conciencia (</a:t>
            </a:r>
            <a:r>
              <a:rPr lang="es-MX" dirty="0" err="1"/>
              <a:t>Hch.</a:t>
            </a:r>
            <a:r>
              <a:rPr lang="es-MX" dirty="0"/>
              <a:t> 9:1; 26:9), sin embargo, lo que el hacia, no estaba correcto.  Tiempo mas tarde se dio cuenta que era el primero de los pecadores (1 </a:t>
            </a:r>
            <a:r>
              <a:rPr lang="es-MX" dirty="0" err="1"/>
              <a:t>Ti.</a:t>
            </a:r>
            <a:r>
              <a:rPr lang="es-MX" dirty="0"/>
              <a:t> 1:15).</a:t>
            </a:r>
            <a:endParaRPr lang="en-US" dirty="0"/>
          </a:p>
          <a:p>
            <a:pPr lvl="0"/>
            <a:r>
              <a:rPr lang="es-MX" dirty="0"/>
              <a:t>El ser humano puede esforzarse por mantener una limpia conciencia delante de Dios (</a:t>
            </a:r>
            <a:r>
              <a:rPr lang="es-MX" dirty="0" err="1"/>
              <a:t>Hch.</a:t>
            </a:r>
            <a:r>
              <a:rPr lang="es-MX" dirty="0"/>
              <a:t> 24:16).</a:t>
            </a:r>
            <a:endParaRPr lang="en-US" dirty="0"/>
          </a:p>
          <a:p>
            <a:pPr lvl="0"/>
            <a:endParaRPr lang="en-US" dirty="0"/>
          </a:p>
          <a:p>
            <a:endParaRPr lang="en-US" dirty="0"/>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3"/>
          <p:cNvSpPr>
            <a:spLocks noGrp="1" noChangeArrowheads="1"/>
          </p:cNvSpPr>
          <p:nvPr>
            <p:ph type="body" idx="1"/>
          </p:nvPr>
        </p:nvSpPr>
        <p:spPr>
          <a:xfrm>
            <a:off x="685800" y="404813"/>
            <a:ext cx="7772400" cy="6048375"/>
          </a:xfrm>
        </p:spPr>
        <p:txBody>
          <a:bodyPr/>
          <a:lstStyle/>
          <a:p>
            <a:pPr algn="ctr">
              <a:buFontTx/>
              <a:buNone/>
            </a:pPr>
            <a:r>
              <a:rPr lang="es-MX" sz="4500" b="1" smtClean="0"/>
              <a:t>Ley # 3</a:t>
            </a:r>
          </a:p>
          <a:p>
            <a:pPr algn="ctr">
              <a:buFontTx/>
              <a:buNone/>
            </a:pPr>
            <a:endParaRPr lang="es-MX" sz="2000" b="1" smtClean="0"/>
          </a:p>
          <a:p>
            <a:pPr algn="ctr">
              <a:buFontTx/>
              <a:buNone/>
            </a:pPr>
            <a:r>
              <a:rPr lang="es-MX" sz="4500" b="1" smtClean="0"/>
              <a:t>  Si el matrimonio es de origen divino, y lo es, entonces, las leyes de Dios en cuanto al divorcio necesitan ser consideradas cuidadosamente.</a:t>
            </a:r>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4" descr="Mat 24 Slide"/>
          <p:cNvPicPr>
            <a:picLocks noGrp="1" noChangeAspect="1" noChangeArrowheads="1"/>
          </p:cNvPicPr>
          <p:nvPr>
            <p:ph type="body" idx="1"/>
          </p:nvPr>
        </p:nvPicPr>
        <p:blipFill>
          <a:blip r:embed="rId2" cstate="print">
            <a:lum bright="-24000"/>
          </a:blip>
          <a:srcRect/>
          <a:stretch>
            <a:fillRect/>
          </a:stretch>
        </p:blipFill>
        <p:spPr>
          <a:xfrm>
            <a:off x="0" y="0"/>
            <a:ext cx="9144000" cy="6858000"/>
          </a:xfrm>
          <a:noFill/>
        </p:spPr>
      </p:pic>
      <p:sp>
        <p:nvSpPr>
          <p:cNvPr id="63491" name="Text Box 5"/>
          <p:cNvSpPr txBox="1">
            <a:spLocks noChangeArrowheads="1"/>
          </p:cNvSpPr>
          <p:nvPr/>
        </p:nvSpPr>
        <p:spPr bwMode="auto">
          <a:xfrm>
            <a:off x="1258888" y="1268413"/>
            <a:ext cx="6985000" cy="3093154"/>
          </a:xfrm>
          <a:prstGeom prst="rect">
            <a:avLst/>
          </a:prstGeom>
          <a:noFill/>
          <a:ln w="12700">
            <a:noFill/>
            <a:miter lim="800000"/>
            <a:headEnd/>
            <a:tailEnd/>
          </a:ln>
        </p:spPr>
        <p:txBody>
          <a:bodyPr>
            <a:spAutoFit/>
          </a:bodyPr>
          <a:lstStyle/>
          <a:p>
            <a:pPr algn="ctr">
              <a:spcBef>
                <a:spcPct val="50000"/>
              </a:spcBef>
            </a:pPr>
            <a:r>
              <a:rPr lang="es-MX" sz="6500" b="1" dirty="0">
                <a:solidFill>
                  <a:schemeClr val="bg1"/>
                </a:solidFill>
              </a:rPr>
              <a:t>¿Cuáles  Son Las Leyes De Dios En Cuanto Al Divorcio?</a:t>
            </a:r>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3"/>
          <p:cNvSpPr>
            <a:spLocks noGrp="1" noChangeArrowheads="1"/>
          </p:cNvSpPr>
          <p:nvPr>
            <p:ph type="body" idx="1"/>
          </p:nvPr>
        </p:nvSpPr>
        <p:spPr>
          <a:xfrm>
            <a:off x="685800" y="476250"/>
            <a:ext cx="7772400" cy="6048375"/>
          </a:xfrm>
        </p:spPr>
        <p:txBody>
          <a:bodyPr/>
          <a:lstStyle/>
          <a:p>
            <a:pPr algn="ctr">
              <a:buFontTx/>
              <a:buNone/>
            </a:pPr>
            <a:endParaRPr lang="es-MX" sz="3500" b="1" smtClean="0"/>
          </a:p>
          <a:p>
            <a:pPr algn="ctr">
              <a:buFontTx/>
              <a:buNone/>
            </a:pPr>
            <a:r>
              <a:rPr lang="es-MX" sz="5000" b="1" smtClean="0"/>
              <a:t>LAS LEYES DE DIOS EN CUANTO AL DIVORCIO ESTÁN MUY CLARAMENTE BOSQUEJADAS EN LA BIBLIA</a:t>
            </a:r>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3"/>
          <p:cNvSpPr>
            <a:spLocks noGrp="1" noChangeArrowheads="1"/>
          </p:cNvSpPr>
          <p:nvPr>
            <p:ph type="body" idx="1"/>
          </p:nvPr>
        </p:nvSpPr>
        <p:spPr>
          <a:xfrm>
            <a:off x="685800" y="549275"/>
            <a:ext cx="7772400" cy="5832475"/>
          </a:xfrm>
        </p:spPr>
        <p:txBody>
          <a:bodyPr/>
          <a:lstStyle/>
          <a:p>
            <a:pPr algn="ctr">
              <a:buFontTx/>
              <a:buNone/>
            </a:pPr>
            <a:r>
              <a:rPr lang="es-MX" sz="3500" b="1" smtClean="0"/>
              <a:t>MATEO 19:9 ENSEÑA CLARAMENTE EN CUANTO AL DIVORCIO</a:t>
            </a:r>
          </a:p>
          <a:p>
            <a:pPr algn="ctr">
              <a:buFontTx/>
              <a:buNone/>
            </a:pPr>
            <a:endParaRPr lang="es-MX" sz="2500" b="1" smtClean="0"/>
          </a:p>
          <a:p>
            <a:pPr algn="ctr">
              <a:buFontTx/>
              <a:buNone/>
            </a:pPr>
            <a:r>
              <a:rPr lang="es-MX" sz="3800" b="1" smtClean="0"/>
              <a:t>“Y yo os digo que cualquiera que se divorcie de su mujer, salvo por causa de fornicación y se casa con otra, comete adulterio, y el que se casa con la divorciada comete adulterio.”</a:t>
            </a:r>
            <a:r>
              <a:rPr lang="es-MX" sz="3800" smtClean="0"/>
              <a:t> </a:t>
            </a:r>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562" name="Rectangle 3"/>
          <p:cNvSpPr>
            <a:spLocks noGrp="1" noChangeArrowheads="1"/>
          </p:cNvSpPr>
          <p:nvPr>
            <p:ph type="body" idx="1"/>
          </p:nvPr>
        </p:nvSpPr>
        <p:spPr>
          <a:xfrm>
            <a:off x="685800" y="333375"/>
            <a:ext cx="7772400" cy="6264275"/>
          </a:xfrm>
        </p:spPr>
        <p:txBody>
          <a:bodyPr/>
          <a:lstStyle/>
          <a:p>
            <a:pPr marL="609600" indent="-609600" algn="ctr">
              <a:buFontTx/>
              <a:buNone/>
            </a:pPr>
            <a:r>
              <a:rPr lang="es-MX" b="1" smtClean="0"/>
              <a:t>En este pasaje Jesús enseña los siguientes factores:</a:t>
            </a:r>
            <a:r>
              <a:rPr lang="es-MX" smtClean="0"/>
              <a:t> </a:t>
            </a:r>
          </a:p>
          <a:p>
            <a:pPr marL="609600" indent="-609600">
              <a:buFontTx/>
              <a:buAutoNum type="arabicParenBoth"/>
            </a:pPr>
            <a:r>
              <a:rPr lang="es-MX" sz="2800" smtClean="0"/>
              <a:t>Enseña que el divorcio puede ser obtenido </a:t>
            </a:r>
            <a:r>
              <a:rPr lang="es-MX" sz="2800" b="1" u="sng" smtClean="0"/>
              <a:t>soló por causa</a:t>
            </a:r>
            <a:r>
              <a:rPr lang="es-MX" sz="2800" smtClean="0"/>
              <a:t> de fornicación/infidelidad,</a:t>
            </a:r>
          </a:p>
          <a:p>
            <a:pPr marL="609600" indent="-609600">
              <a:buFontTx/>
              <a:buAutoNum type="arabicParenBoth"/>
            </a:pPr>
            <a:r>
              <a:rPr lang="es-MX" sz="2800" smtClean="0"/>
              <a:t>Enseña que </a:t>
            </a:r>
            <a:r>
              <a:rPr lang="es-MX" sz="2800" b="1" u="sng" smtClean="0"/>
              <a:t>el inocente puede</a:t>
            </a:r>
            <a:r>
              <a:rPr lang="es-MX" sz="2800" smtClean="0"/>
              <a:t> volver a casarse,</a:t>
            </a:r>
          </a:p>
          <a:p>
            <a:pPr marL="609600" indent="-609600">
              <a:buFontTx/>
              <a:buAutoNum type="arabicParenBoth"/>
            </a:pPr>
            <a:r>
              <a:rPr lang="es-MX" sz="2800" smtClean="0"/>
              <a:t>Enseña que si hay un divorcio, </a:t>
            </a:r>
            <a:r>
              <a:rPr lang="es-MX" sz="2800" b="1" u="sng" smtClean="0"/>
              <a:t>y no es</a:t>
            </a:r>
            <a:r>
              <a:rPr lang="es-MX" sz="2800" smtClean="0"/>
              <a:t> por causa de fornicación, tal divorcio no es autorizado por Dios,</a:t>
            </a:r>
          </a:p>
          <a:p>
            <a:pPr marL="609600" indent="-609600">
              <a:buFontTx/>
              <a:buAutoNum type="arabicParenBoth"/>
            </a:pPr>
            <a:r>
              <a:rPr lang="es-MX" sz="2800" smtClean="0"/>
              <a:t>Enseña que el que se casa con una persona divorciada no por causa de fornicación </a:t>
            </a:r>
            <a:r>
              <a:rPr lang="es-MX" sz="2800" b="1" u="sng" smtClean="0"/>
              <a:t>comete adulterio</a:t>
            </a:r>
            <a:r>
              <a:rPr lang="es-MX" sz="2800" smtClean="0"/>
              <a:t>, </a:t>
            </a:r>
          </a:p>
          <a:p>
            <a:pPr marL="609600" indent="-609600">
              <a:buFontTx/>
              <a:buAutoNum type="arabicParenBoth"/>
            </a:pPr>
            <a:r>
              <a:rPr lang="es-MX" sz="2800" smtClean="0"/>
              <a:t>Enseña que </a:t>
            </a:r>
            <a:r>
              <a:rPr lang="es-MX" sz="2800" u="sng" smtClean="0"/>
              <a:t>el culpable no puede</a:t>
            </a:r>
            <a:r>
              <a:rPr lang="es-MX" sz="2800" smtClean="0"/>
              <a:t> volver a casarse.</a:t>
            </a:r>
            <a:r>
              <a:rPr lang="en-US" sz="2800" smtClean="0"/>
              <a:t> </a:t>
            </a:r>
            <a:endParaRPr lang="es-MX" sz="2800" smtClean="0"/>
          </a:p>
        </p:txBody>
      </p:sp>
    </p:spTree>
  </p:cSld>
  <p:clrMapOvr>
    <a:masterClrMapping/>
  </p:clrMapOvr>
  <p:transition/>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3"/>
          <p:cNvSpPr>
            <a:spLocks noGrp="1" noChangeArrowheads="1"/>
          </p:cNvSpPr>
          <p:nvPr>
            <p:ph type="body" idx="1"/>
          </p:nvPr>
        </p:nvSpPr>
        <p:spPr>
          <a:xfrm>
            <a:off x="685800" y="549275"/>
            <a:ext cx="7772400" cy="6048375"/>
          </a:xfrm>
        </p:spPr>
        <p:txBody>
          <a:bodyPr/>
          <a:lstStyle/>
          <a:p>
            <a:pPr algn="ctr">
              <a:buFontTx/>
              <a:buNone/>
            </a:pPr>
            <a:endParaRPr lang="es-MX" sz="3500" b="1" smtClean="0"/>
          </a:p>
          <a:p>
            <a:pPr algn="ctr">
              <a:buFontTx/>
              <a:buNone/>
            </a:pPr>
            <a:r>
              <a:rPr lang="es-MX" sz="6000" b="1" smtClean="0"/>
              <a:t>¡ESTAS LEYES NECESITAN SER RESPETADAS POR TODOS EN GENERAL!</a:t>
            </a:r>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3"/>
          <p:cNvSpPr>
            <a:spLocks noGrp="1" noChangeArrowheads="1"/>
          </p:cNvSpPr>
          <p:nvPr>
            <p:ph type="body" idx="1"/>
          </p:nvPr>
        </p:nvSpPr>
        <p:spPr>
          <a:xfrm>
            <a:off x="685800" y="404813"/>
            <a:ext cx="7772400" cy="6048375"/>
          </a:xfrm>
        </p:spPr>
        <p:txBody>
          <a:bodyPr/>
          <a:lstStyle/>
          <a:p>
            <a:pPr algn="ctr">
              <a:buFontTx/>
              <a:buNone/>
            </a:pPr>
            <a:r>
              <a:rPr lang="es-MX" sz="4500" b="1" smtClean="0"/>
              <a:t>Ley # 4</a:t>
            </a:r>
          </a:p>
          <a:p>
            <a:pPr algn="ctr">
              <a:buFontTx/>
              <a:buNone/>
            </a:pPr>
            <a:endParaRPr lang="es-MX" sz="4500" b="1" smtClean="0"/>
          </a:p>
          <a:p>
            <a:pPr algn="ctr">
              <a:buFontTx/>
              <a:buNone/>
            </a:pPr>
            <a:r>
              <a:rPr lang="es-MX" sz="4500" b="1" smtClean="0"/>
              <a:t>Si el matrimonio es de origen divino, y lo es, entonces las leyes de Dios en cuanto a quienes pueden casarse deben de ser respetadas.</a:t>
            </a:r>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3"/>
          <p:cNvSpPr>
            <a:spLocks noGrp="1" noChangeArrowheads="1"/>
          </p:cNvSpPr>
          <p:nvPr>
            <p:ph type="body" idx="1"/>
          </p:nvPr>
        </p:nvSpPr>
        <p:spPr>
          <a:xfrm>
            <a:off x="685800" y="549275"/>
            <a:ext cx="7772400" cy="5832475"/>
          </a:xfrm>
        </p:spPr>
        <p:txBody>
          <a:bodyPr/>
          <a:lstStyle/>
          <a:p>
            <a:pPr algn="ctr" eaLnBrk="1" hangingPunct="1">
              <a:buFontTx/>
              <a:buNone/>
            </a:pPr>
            <a:endParaRPr lang="es-MX" sz="5500" b="1" smtClean="0"/>
          </a:p>
          <a:p>
            <a:pPr algn="ctr" eaLnBrk="1" hangingPunct="1">
              <a:buFontTx/>
              <a:buNone/>
            </a:pPr>
            <a:r>
              <a:rPr lang="es-MX" sz="5500" b="1" smtClean="0"/>
              <a:t>SÓLO TRES CLASES DE PERSONAS PUEDEN CASARSE</a:t>
            </a:r>
          </a:p>
          <a:p>
            <a:pPr algn="ctr" eaLnBrk="1" hangingPunct="1">
              <a:buFontTx/>
              <a:buNone/>
            </a:pPr>
            <a:endParaRPr lang="es-MX" sz="5500" b="1" smtClean="0"/>
          </a:p>
        </p:txBody>
      </p:sp>
    </p:spTree>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3"/>
          <p:cNvSpPr>
            <a:spLocks noGrp="1" noChangeArrowheads="1"/>
          </p:cNvSpPr>
          <p:nvPr>
            <p:ph type="body" idx="1"/>
          </p:nvPr>
        </p:nvSpPr>
        <p:spPr>
          <a:xfrm>
            <a:off x="685800" y="333375"/>
            <a:ext cx="7772400" cy="6264275"/>
          </a:xfrm>
        </p:spPr>
        <p:txBody>
          <a:bodyPr/>
          <a:lstStyle/>
          <a:p>
            <a:pPr marL="609600" indent="-609600">
              <a:buFontTx/>
              <a:buAutoNum type="arabicParenR"/>
            </a:pPr>
            <a:r>
              <a:rPr lang="es-MX" sz="3500" b="1" smtClean="0"/>
              <a:t>Aquellos que nunca se han casado, y que se estarán casando con alguien que esta elegible para casarse, esto es, dentro de las leyes de Dios.</a:t>
            </a:r>
          </a:p>
          <a:p>
            <a:pPr marL="609600" indent="-609600">
              <a:buFontTx/>
              <a:buAutoNum type="arabicParenR"/>
            </a:pPr>
            <a:r>
              <a:rPr lang="es-MX" sz="3500" b="1" smtClean="0"/>
              <a:t>Aquellos que han perdido su pareja por causa de la muerte (Ro. 7).</a:t>
            </a:r>
          </a:p>
          <a:p>
            <a:pPr marL="609600" indent="-609600">
              <a:buFontTx/>
              <a:buAutoNum type="arabicParenR"/>
            </a:pPr>
            <a:r>
              <a:rPr lang="es-MX" sz="3500" b="1" smtClean="0"/>
              <a:t>Aquellos que  han divorciado a su pareja por causa de fornicación.  En este caso, solo el inocente puede volver a casarse (Mt. 5:32; 19:9).</a:t>
            </a:r>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3"/>
          <p:cNvSpPr>
            <a:spLocks noGrp="1" noChangeArrowheads="1"/>
          </p:cNvSpPr>
          <p:nvPr>
            <p:ph type="body" idx="1"/>
          </p:nvPr>
        </p:nvSpPr>
        <p:spPr>
          <a:xfrm>
            <a:off x="685800" y="549275"/>
            <a:ext cx="7772400" cy="5759450"/>
          </a:xfrm>
        </p:spPr>
        <p:txBody>
          <a:bodyPr/>
          <a:lstStyle/>
          <a:p>
            <a:pPr algn="ctr" eaLnBrk="1" hangingPunct="1">
              <a:buFontTx/>
              <a:buNone/>
            </a:pPr>
            <a:endParaRPr lang="es-MX" sz="4000" b="1" smtClean="0"/>
          </a:p>
          <a:p>
            <a:pPr algn="ctr" eaLnBrk="1" hangingPunct="1">
              <a:buFontTx/>
              <a:buNone/>
            </a:pPr>
            <a:r>
              <a:rPr lang="es-MX" sz="5500" b="1" smtClean="0"/>
              <a:t>ESTO ES LO QUE SE DEBE  ENSEÑAR POR LOS PREDICADORES HOY EN DÍA</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1"/>
          </a:solidFill>
        </p:spPr>
        <p:txBody>
          <a:bodyPr>
            <a:normAutofit fontScale="90000"/>
          </a:bodyPr>
          <a:lstStyle/>
          <a:p>
            <a:r>
              <a:rPr lang="en-US" b="1" dirty="0" smtClean="0">
                <a:solidFill>
                  <a:srgbClr val="FFFF00"/>
                </a:solidFill>
              </a:rPr>
              <a:t>LA CULTURA NO ES UN ESTANDAR DE MORAL</a:t>
            </a:r>
            <a:endParaRPr lang="en-US" b="1" dirty="0">
              <a:solidFill>
                <a:srgbClr val="FFFF00"/>
              </a:solidFill>
            </a:endParaRPr>
          </a:p>
        </p:txBody>
      </p:sp>
      <p:sp>
        <p:nvSpPr>
          <p:cNvPr id="3" name="Content Placeholder 2"/>
          <p:cNvSpPr>
            <a:spLocks noGrp="1"/>
          </p:cNvSpPr>
          <p:nvPr>
            <p:ph idx="1"/>
          </p:nvPr>
        </p:nvSpPr>
        <p:spPr/>
        <p:txBody>
          <a:bodyPr>
            <a:normAutofit fontScale="92500" lnSpcReduction="10000"/>
          </a:bodyPr>
          <a:lstStyle/>
          <a:p>
            <a:r>
              <a:rPr lang="en-US" sz="4000" b="1" dirty="0" smtClean="0"/>
              <a:t>Las </a:t>
            </a:r>
            <a:r>
              <a:rPr lang="en-US" sz="4000" b="1" dirty="0" err="1" smtClean="0"/>
              <a:t>culturas</a:t>
            </a:r>
            <a:r>
              <a:rPr lang="en-US" sz="4000" b="1" dirty="0" smtClean="0"/>
              <a:t> </a:t>
            </a:r>
            <a:r>
              <a:rPr lang="en-US" sz="4000" b="1" dirty="0" err="1" smtClean="0"/>
              <a:t>difieren</a:t>
            </a:r>
            <a:r>
              <a:rPr lang="en-US" sz="4000" b="1" dirty="0" smtClean="0"/>
              <a:t> la </a:t>
            </a:r>
            <a:r>
              <a:rPr lang="en-US" sz="4000" b="1" dirty="0" err="1" smtClean="0"/>
              <a:t>una</a:t>
            </a:r>
            <a:r>
              <a:rPr lang="en-US" sz="4000" b="1" dirty="0" smtClean="0"/>
              <a:t> de la </a:t>
            </a:r>
            <a:r>
              <a:rPr lang="en-US" sz="4000" b="1" dirty="0" err="1" smtClean="0"/>
              <a:t>otra</a:t>
            </a:r>
            <a:endParaRPr lang="en-US" sz="4000" b="1" dirty="0" smtClean="0"/>
          </a:p>
          <a:p>
            <a:r>
              <a:rPr lang="en-US" sz="4000" b="1" dirty="0" smtClean="0"/>
              <a:t>Hay </a:t>
            </a:r>
            <a:r>
              <a:rPr lang="en-US" sz="4000" b="1" dirty="0" err="1" smtClean="0"/>
              <a:t>buenas</a:t>
            </a:r>
            <a:r>
              <a:rPr lang="en-US" sz="4000" b="1" dirty="0" smtClean="0"/>
              <a:t> y </a:t>
            </a:r>
            <a:r>
              <a:rPr lang="en-US" sz="4000" b="1" dirty="0" err="1" smtClean="0"/>
              <a:t>malas</a:t>
            </a:r>
            <a:r>
              <a:rPr lang="en-US" sz="4000" b="1" dirty="0" smtClean="0"/>
              <a:t> </a:t>
            </a:r>
            <a:r>
              <a:rPr lang="en-US" sz="4000" b="1" dirty="0" err="1" smtClean="0"/>
              <a:t>culturas</a:t>
            </a:r>
            <a:r>
              <a:rPr lang="en-US" sz="4000" b="1" dirty="0" smtClean="0"/>
              <a:t> </a:t>
            </a:r>
          </a:p>
          <a:p>
            <a:r>
              <a:rPr lang="en-US" sz="4000" b="1" dirty="0" smtClean="0"/>
              <a:t>La mayor parte de </a:t>
            </a:r>
            <a:r>
              <a:rPr lang="en-US" sz="4000" b="1" dirty="0" err="1" smtClean="0"/>
              <a:t>las</a:t>
            </a:r>
            <a:r>
              <a:rPr lang="en-US" sz="4000" b="1" dirty="0" smtClean="0"/>
              <a:t> </a:t>
            </a:r>
            <a:r>
              <a:rPr lang="en-US" sz="4000" b="1" dirty="0" err="1" smtClean="0"/>
              <a:t>veces</a:t>
            </a:r>
            <a:r>
              <a:rPr lang="en-US" sz="4000" b="1" dirty="0" smtClean="0"/>
              <a:t> la </a:t>
            </a:r>
            <a:r>
              <a:rPr lang="en-US" sz="4000" b="1" dirty="0" err="1" smtClean="0"/>
              <a:t>cultura</a:t>
            </a:r>
            <a:r>
              <a:rPr lang="en-US" sz="4000" b="1" dirty="0" smtClean="0"/>
              <a:t> </a:t>
            </a:r>
            <a:r>
              <a:rPr lang="en-US" sz="4000" b="1" dirty="0" err="1" smtClean="0"/>
              <a:t>va</a:t>
            </a:r>
            <a:r>
              <a:rPr lang="en-US" sz="4000" b="1" dirty="0" smtClean="0"/>
              <a:t> en contra de los </a:t>
            </a:r>
            <a:r>
              <a:rPr lang="en-US" sz="4000" b="1" dirty="0" err="1" smtClean="0"/>
              <a:t>principios</a:t>
            </a:r>
            <a:r>
              <a:rPr lang="en-US" sz="4000" b="1" dirty="0" smtClean="0"/>
              <a:t> </a:t>
            </a:r>
            <a:r>
              <a:rPr lang="en-US" sz="4000" b="1" dirty="0" err="1" smtClean="0"/>
              <a:t>bíblicos</a:t>
            </a:r>
            <a:r>
              <a:rPr lang="en-US" sz="4000" b="1" dirty="0" smtClean="0"/>
              <a:t> </a:t>
            </a:r>
            <a:r>
              <a:rPr lang="en-US" sz="4000" b="1" dirty="0" err="1" smtClean="0"/>
              <a:t>que</a:t>
            </a:r>
            <a:r>
              <a:rPr lang="en-US" sz="4000" b="1" dirty="0" smtClean="0"/>
              <a:t> Dios ha </a:t>
            </a:r>
            <a:r>
              <a:rPr lang="en-US" sz="4000" b="1" dirty="0" err="1" smtClean="0"/>
              <a:t>establecido</a:t>
            </a:r>
            <a:endParaRPr lang="en-US" sz="4000" b="1" dirty="0" smtClean="0"/>
          </a:p>
          <a:p>
            <a:r>
              <a:rPr lang="en-US" sz="4000" b="1" dirty="0" smtClean="0"/>
              <a:t>El hombre </a:t>
            </a:r>
            <a:r>
              <a:rPr lang="en-US" sz="4000" b="1" dirty="0" err="1" smtClean="0"/>
              <a:t>tiene</a:t>
            </a:r>
            <a:r>
              <a:rPr lang="en-US" sz="4000" b="1" dirty="0" smtClean="0"/>
              <a:t> </a:t>
            </a:r>
            <a:r>
              <a:rPr lang="en-US" sz="4000" b="1" dirty="0" err="1" smtClean="0"/>
              <a:t>que</a:t>
            </a:r>
            <a:r>
              <a:rPr lang="en-US" sz="4000" b="1" dirty="0" smtClean="0"/>
              <a:t> </a:t>
            </a:r>
            <a:r>
              <a:rPr lang="en-US" sz="4000" b="1" dirty="0" err="1" smtClean="0"/>
              <a:t>considerar</a:t>
            </a:r>
            <a:r>
              <a:rPr lang="en-US" sz="4000" b="1" dirty="0" smtClean="0"/>
              <a:t> lo </a:t>
            </a:r>
            <a:r>
              <a:rPr lang="en-US" sz="4000" b="1" dirty="0" err="1" smtClean="0"/>
              <a:t>que</a:t>
            </a:r>
            <a:r>
              <a:rPr lang="en-US" sz="4000" b="1" dirty="0" smtClean="0"/>
              <a:t> Dios dice, y no lo </a:t>
            </a:r>
            <a:r>
              <a:rPr lang="en-US" sz="4000" b="1" dirty="0" err="1" smtClean="0"/>
              <a:t>que</a:t>
            </a:r>
            <a:r>
              <a:rPr lang="en-US" sz="4000" b="1" dirty="0" smtClean="0"/>
              <a:t> la </a:t>
            </a:r>
            <a:r>
              <a:rPr lang="en-US" sz="4000" b="1" dirty="0" err="1" smtClean="0"/>
              <a:t>cultura</a:t>
            </a:r>
            <a:r>
              <a:rPr lang="en-US" sz="4000" b="1" dirty="0" smtClean="0"/>
              <a:t> </a:t>
            </a:r>
            <a:r>
              <a:rPr lang="en-US" sz="4000" b="1" dirty="0" err="1" smtClean="0"/>
              <a:t>practica</a:t>
            </a:r>
            <a:endParaRPr lang="en-US" sz="4000" b="1" dirty="0"/>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3"/>
          <p:cNvSpPr>
            <a:spLocks noGrp="1" noChangeArrowheads="1"/>
          </p:cNvSpPr>
          <p:nvPr>
            <p:ph type="body" idx="1"/>
          </p:nvPr>
        </p:nvSpPr>
        <p:spPr>
          <a:xfrm>
            <a:off x="685800" y="333375"/>
            <a:ext cx="7772400" cy="6119813"/>
          </a:xfrm>
        </p:spPr>
        <p:txBody>
          <a:bodyPr/>
          <a:lstStyle/>
          <a:p>
            <a:pPr algn="ctr">
              <a:buFontTx/>
              <a:buNone/>
            </a:pPr>
            <a:r>
              <a:rPr lang="es-MX" sz="4500" b="1" smtClean="0"/>
              <a:t>Ley # 5</a:t>
            </a:r>
          </a:p>
          <a:p>
            <a:pPr algn="ctr">
              <a:buFontTx/>
              <a:buNone/>
            </a:pPr>
            <a:endParaRPr lang="es-MX" sz="4500" b="1" smtClean="0"/>
          </a:p>
          <a:p>
            <a:pPr algn="ctr">
              <a:buFontTx/>
              <a:buNone/>
            </a:pPr>
            <a:r>
              <a:rPr lang="es-MX" sz="4500" b="1" smtClean="0"/>
              <a:t>Si el matrimonio es de origen divino, y lo es, entonces las leyes de Dios en cuanto a la fidelidad en el matrimonio deben de ser respetadas.</a:t>
            </a:r>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descr="23155_tn"/>
          <p:cNvPicPr>
            <a:picLocks noGrp="1" noChangeAspect="1" noChangeArrowheads="1"/>
          </p:cNvPicPr>
          <p:nvPr>
            <p:ph type="subTitle" idx="1"/>
          </p:nvPr>
        </p:nvPicPr>
        <p:blipFill>
          <a:blip r:embed="rId2" cstate="print"/>
          <a:srcRect/>
          <a:stretch>
            <a:fillRect/>
          </a:stretch>
        </p:blipFill>
        <p:spPr>
          <a:xfrm>
            <a:off x="0" y="0"/>
            <a:ext cx="9143999" cy="6858000"/>
          </a:xfrm>
          <a:noFill/>
        </p:spPr>
      </p:pic>
      <p:sp>
        <p:nvSpPr>
          <p:cNvPr id="73731" name="Text Box 3"/>
          <p:cNvSpPr txBox="1">
            <a:spLocks noChangeArrowheads="1"/>
          </p:cNvSpPr>
          <p:nvPr/>
        </p:nvSpPr>
        <p:spPr bwMode="auto">
          <a:xfrm>
            <a:off x="1331913" y="1125538"/>
            <a:ext cx="6624637" cy="4473575"/>
          </a:xfrm>
          <a:prstGeom prst="rect">
            <a:avLst/>
          </a:prstGeom>
          <a:noFill/>
          <a:ln w="12700">
            <a:noFill/>
            <a:miter lim="800000"/>
            <a:headEnd/>
            <a:tailEnd/>
          </a:ln>
        </p:spPr>
        <p:txBody>
          <a:bodyPr>
            <a:spAutoFit/>
          </a:bodyPr>
          <a:lstStyle/>
          <a:p>
            <a:pPr algn="ctr">
              <a:spcBef>
                <a:spcPct val="50000"/>
              </a:spcBef>
            </a:pPr>
            <a:r>
              <a:rPr lang="es-MX" sz="5000" b="1" dirty="0">
                <a:solidFill>
                  <a:schemeClr val="bg1"/>
                </a:solidFill>
              </a:rPr>
              <a:t>LA BIBLIA HABLA MUCHO EN CUANTO A LA</a:t>
            </a:r>
            <a:r>
              <a:rPr lang="es-MX" sz="7500" b="1" dirty="0">
                <a:solidFill>
                  <a:schemeClr val="bg1"/>
                </a:solidFill>
              </a:rPr>
              <a:t> </a:t>
            </a:r>
            <a:r>
              <a:rPr lang="es-MX" sz="5000" b="1" dirty="0">
                <a:solidFill>
                  <a:schemeClr val="bg1"/>
                </a:solidFill>
              </a:rPr>
              <a:t>FIDELIDAD</a:t>
            </a:r>
          </a:p>
          <a:p>
            <a:pPr algn="ctr">
              <a:spcBef>
                <a:spcPct val="50000"/>
              </a:spcBef>
            </a:pPr>
            <a:endParaRPr lang="es-MX" sz="7500" dirty="0"/>
          </a:p>
        </p:txBody>
      </p:sp>
    </p:spTree>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3"/>
          <p:cNvSpPr>
            <a:spLocks noGrp="1" noChangeArrowheads="1"/>
          </p:cNvSpPr>
          <p:nvPr>
            <p:ph type="body" idx="1"/>
          </p:nvPr>
        </p:nvSpPr>
        <p:spPr>
          <a:xfrm>
            <a:off x="685800" y="404813"/>
            <a:ext cx="7772400" cy="6048375"/>
          </a:xfrm>
        </p:spPr>
        <p:txBody>
          <a:bodyPr/>
          <a:lstStyle/>
          <a:p>
            <a:pPr algn="ctr">
              <a:buFontTx/>
              <a:buNone/>
            </a:pPr>
            <a:r>
              <a:rPr lang="es-MX" sz="3500" b="1" smtClean="0"/>
              <a:t>FIDELIDAD EN EL MATRIMONIO:</a:t>
            </a:r>
          </a:p>
          <a:p>
            <a:pPr algn="ctr">
              <a:buFontTx/>
              <a:buNone/>
            </a:pPr>
            <a:endParaRPr lang="es-MX" sz="3500" b="1" smtClean="0"/>
          </a:p>
          <a:p>
            <a:pPr algn="ctr">
              <a:buFontTx/>
              <a:buNone/>
            </a:pPr>
            <a:r>
              <a:rPr lang="es-MX" sz="4500" b="1" smtClean="0"/>
              <a:t>“Sea el matrimonio honroso en todos, y el lecho matrimonial sin mancilla, porque a los inmorales y a los adúlteros los juzgará Dios” </a:t>
            </a:r>
          </a:p>
          <a:p>
            <a:pPr algn="ctr">
              <a:buFontTx/>
              <a:buNone/>
            </a:pPr>
            <a:r>
              <a:rPr lang="es-MX" sz="4500" b="1" smtClean="0"/>
              <a:t>(He. 13:4)</a:t>
            </a:r>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r>
              <a:rPr lang="es-MX" sz="3500" i="0" smtClean="0"/>
              <a:t>FIDELIDAD EN EL MATRIMONIO</a:t>
            </a:r>
          </a:p>
        </p:txBody>
      </p:sp>
      <p:sp>
        <p:nvSpPr>
          <p:cNvPr id="75779" name="Rectangle 3"/>
          <p:cNvSpPr>
            <a:spLocks noGrp="1" noChangeArrowheads="1"/>
          </p:cNvSpPr>
          <p:nvPr>
            <p:ph type="body" idx="1"/>
          </p:nvPr>
        </p:nvSpPr>
        <p:spPr>
          <a:xfrm>
            <a:off x="685800" y="1676400"/>
            <a:ext cx="7772400" cy="4848225"/>
          </a:xfrm>
        </p:spPr>
        <p:txBody>
          <a:bodyPr/>
          <a:lstStyle/>
          <a:p>
            <a:pPr algn="ctr">
              <a:buFontTx/>
              <a:buNone/>
            </a:pPr>
            <a:r>
              <a:rPr lang="es-MX" smtClean="0"/>
              <a:t> </a:t>
            </a:r>
            <a:r>
              <a:rPr lang="es-MX" sz="4700" b="1" smtClean="0"/>
              <a:t>“Porque esta es la voluntad de Dios: vuestra santificación; es decir, que os abstengáis de inmoralidad sexual” </a:t>
            </a:r>
          </a:p>
          <a:p>
            <a:pPr algn="ctr">
              <a:buFontTx/>
              <a:buNone/>
            </a:pPr>
            <a:r>
              <a:rPr lang="es-MX" sz="4700" b="1" smtClean="0"/>
              <a:t>(1 Ts. 4:3 LBLA)</a:t>
            </a:r>
            <a:r>
              <a:rPr lang="en-US" sz="4500" b="1" smtClean="0"/>
              <a:t> </a:t>
            </a:r>
            <a:endParaRPr lang="es-MX" sz="4500" b="1" smtClean="0"/>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r>
              <a:rPr lang="es-MX" sz="3500" i="0" smtClean="0"/>
              <a:t>FIDELIDAD EN EL MATRIMONIO</a:t>
            </a:r>
          </a:p>
        </p:txBody>
      </p:sp>
      <p:sp>
        <p:nvSpPr>
          <p:cNvPr id="76803" name="Rectangle 3"/>
          <p:cNvSpPr>
            <a:spLocks noGrp="1" noChangeArrowheads="1"/>
          </p:cNvSpPr>
          <p:nvPr>
            <p:ph type="body" idx="1"/>
          </p:nvPr>
        </p:nvSpPr>
        <p:spPr>
          <a:xfrm>
            <a:off x="685800" y="1676400"/>
            <a:ext cx="7772400" cy="4848225"/>
          </a:xfrm>
        </p:spPr>
        <p:txBody>
          <a:bodyPr/>
          <a:lstStyle/>
          <a:p>
            <a:pPr algn="ctr">
              <a:buFontTx/>
              <a:buNone/>
            </a:pPr>
            <a:r>
              <a:rPr lang="es-MX" sz="5500" b="1" smtClean="0"/>
              <a:t>“que cada uno de vosotros sepa tener su propia esposa en santidad y honor”</a:t>
            </a:r>
          </a:p>
          <a:p>
            <a:pPr algn="ctr">
              <a:buFontTx/>
              <a:buNone/>
            </a:pPr>
            <a:r>
              <a:rPr lang="es-MX" sz="5500" b="1" smtClean="0"/>
              <a:t> (1 Ts. 4:4 RV 1960)</a:t>
            </a:r>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r>
              <a:rPr lang="es-MX" sz="3500" i="0" smtClean="0"/>
              <a:t>FIDELIDAD EN EL MATRIMONIO</a:t>
            </a:r>
          </a:p>
        </p:txBody>
      </p:sp>
      <p:sp>
        <p:nvSpPr>
          <p:cNvPr id="77827" name="Rectangle 3"/>
          <p:cNvSpPr>
            <a:spLocks noGrp="1" noChangeArrowheads="1"/>
          </p:cNvSpPr>
          <p:nvPr>
            <p:ph type="body" idx="1"/>
          </p:nvPr>
        </p:nvSpPr>
        <p:spPr>
          <a:xfrm>
            <a:off x="685800" y="1676400"/>
            <a:ext cx="7772400" cy="4848225"/>
          </a:xfrm>
        </p:spPr>
        <p:txBody>
          <a:bodyPr/>
          <a:lstStyle/>
          <a:p>
            <a:pPr algn="ctr">
              <a:buFontTx/>
              <a:buNone/>
            </a:pPr>
            <a:r>
              <a:rPr lang="es-MX" sz="5000" b="1" smtClean="0"/>
              <a:t>“Que el marido cumpla su deber para con su mujer, e igualmente la mujer cumpla con el marido”</a:t>
            </a:r>
          </a:p>
          <a:p>
            <a:pPr algn="ctr">
              <a:buFontTx/>
              <a:buNone/>
            </a:pPr>
            <a:r>
              <a:rPr lang="es-MX" sz="5000" b="1" smtClean="0"/>
              <a:t> (1 Co. 7:3).</a:t>
            </a:r>
            <a:r>
              <a:rPr lang="es-MX" b="1" smtClean="0"/>
              <a:t> </a:t>
            </a:r>
          </a:p>
        </p:txBody>
      </p: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Rectangle 3"/>
          <p:cNvSpPr>
            <a:spLocks noGrp="1" noChangeArrowheads="1"/>
          </p:cNvSpPr>
          <p:nvPr>
            <p:ph type="body" idx="1"/>
          </p:nvPr>
        </p:nvSpPr>
        <p:spPr/>
        <p:txBody>
          <a:bodyPr/>
          <a:lstStyle/>
          <a:p>
            <a:pPr algn="ctr" eaLnBrk="1" hangingPunct="1">
              <a:buFontTx/>
              <a:buNone/>
              <a:defRPr/>
            </a:pPr>
            <a:r>
              <a:rPr lang="es-MX" sz="5500" b="1" smtClean="0"/>
              <a:t>¿ESTAMOS PRACTICANDO ESTO EN NUESTROS MATRIMONIOS?</a:t>
            </a:r>
          </a:p>
        </p:txBody>
      </p:sp>
    </p:spTree>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Rectangle 3"/>
          <p:cNvSpPr>
            <a:spLocks noGrp="1" noChangeArrowheads="1"/>
          </p:cNvSpPr>
          <p:nvPr>
            <p:ph type="body" idx="1"/>
          </p:nvPr>
        </p:nvSpPr>
        <p:spPr/>
        <p:txBody>
          <a:bodyPr/>
          <a:lstStyle/>
          <a:p>
            <a:pPr algn="ctr" eaLnBrk="1" hangingPunct="1">
              <a:buFontTx/>
              <a:buNone/>
              <a:defRPr/>
            </a:pPr>
            <a:r>
              <a:rPr lang="es-MX" sz="5500" b="1" smtClean="0"/>
              <a:t>PARA CONCLUIR, CONSIDEREMOS LO SIGUIENTE</a:t>
            </a:r>
          </a:p>
        </p:txBody>
      </p:sp>
    </p:spTree>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3"/>
          <p:cNvSpPr>
            <a:spLocks noGrp="1" noChangeArrowheads="1"/>
          </p:cNvSpPr>
          <p:nvPr>
            <p:ph type="body" idx="1"/>
          </p:nvPr>
        </p:nvSpPr>
        <p:spPr>
          <a:xfrm>
            <a:off x="685800" y="476250"/>
            <a:ext cx="7772400" cy="6048375"/>
          </a:xfrm>
        </p:spPr>
        <p:txBody>
          <a:bodyPr/>
          <a:lstStyle/>
          <a:p>
            <a:pPr eaLnBrk="1" hangingPunct="1">
              <a:buFont typeface="Wingdings" pitchFamily="2" charset="2"/>
              <a:buNone/>
              <a:defRPr/>
            </a:pPr>
            <a:endParaRPr lang="es-MX" smtClean="0"/>
          </a:p>
          <a:p>
            <a:pPr algn="ctr" eaLnBrk="1" hangingPunct="1">
              <a:buFont typeface="Wingdings" pitchFamily="2" charset="2"/>
              <a:buNone/>
              <a:defRPr/>
            </a:pPr>
            <a:r>
              <a:rPr lang="es-MX" sz="5500" b="1" smtClean="0"/>
              <a:t>NUESTRA RESPONSABILIDAD COMO PADRES EN CUANTO AL TEMA</a:t>
            </a:r>
          </a:p>
        </p:txBody>
      </p:sp>
    </p:spTree>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3"/>
          <p:cNvSpPr>
            <a:spLocks noGrp="1" noChangeArrowheads="1"/>
          </p:cNvSpPr>
          <p:nvPr>
            <p:ph type="body" idx="1"/>
          </p:nvPr>
        </p:nvSpPr>
        <p:spPr>
          <a:xfrm>
            <a:off x="685800" y="476250"/>
            <a:ext cx="7772400" cy="5905500"/>
          </a:xfrm>
        </p:spPr>
        <p:txBody>
          <a:bodyPr/>
          <a:lstStyle/>
          <a:p>
            <a:pPr algn="ctr">
              <a:buFontTx/>
              <a:buNone/>
            </a:pPr>
            <a:endParaRPr lang="es-MX" sz="3000" b="1" smtClean="0"/>
          </a:p>
          <a:p>
            <a:pPr algn="ctr">
              <a:buFontTx/>
              <a:buNone/>
            </a:pPr>
            <a:r>
              <a:rPr lang="es-MX" sz="4500" b="1" smtClean="0"/>
              <a:t>Si el matrimonio es de origen divino, y lo es, entonces como padres de familia tenemos la responsabilidad y obligación de instruir a nuestros hijos en cuanto al tema del matrimonio.</a:t>
            </a:r>
            <a:r>
              <a:rPr lang="en-US" sz="4500" b="1" smtClean="0"/>
              <a:t> </a:t>
            </a:r>
            <a:endParaRPr lang="es-MX" sz="4500" b="1" smtClean="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12838"/>
          </a:xfrm>
          <a:solidFill>
            <a:schemeClr val="tx1"/>
          </a:solidFill>
        </p:spPr>
        <p:txBody>
          <a:bodyPr>
            <a:normAutofit fontScale="90000"/>
          </a:bodyPr>
          <a:lstStyle/>
          <a:p>
            <a:r>
              <a:rPr lang="en-US" dirty="0" smtClean="0"/>
              <a:t/>
            </a:r>
            <a:br>
              <a:rPr lang="en-US" dirty="0" smtClean="0"/>
            </a:br>
            <a:r>
              <a:rPr lang="en-US" b="1" dirty="0" smtClean="0">
                <a:solidFill>
                  <a:srgbClr val="FFFF00"/>
                </a:solidFill>
              </a:rPr>
              <a:t>DIOS ES UN SER MORALMENTE SANTO</a:t>
            </a:r>
            <a:r>
              <a:rPr lang="en-US" dirty="0"/>
              <a:t/>
            </a:r>
            <a:br>
              <a:rPr lang="en-US" dirty="0"/>
            </a:br>
            <a:endParaRPr lang="en-US" dirty="0"/>
          </a:p>
        </p:txBody>
      </p:sp>
      <p:sp>
        <p:nvSpPr>
          <p:cNvPr id="3" name="Content Placeholder 2"/>
          <p:cNvSpPr>
            <a:spLocks noGrp="1"/>
          </p:cNvSpPr>
          <p:nvPr>
            <p:ph idx="1"/>
          </p:nvPr>
        </p:nvSpPr>
        <p:spPr>
          <a:xfrm>
            <a:off x="457200" y="1447800"/>
            <a:ext cx="8229600" cy="4678363"/>
          </a:xfrm>
        </p:spPr>
        <p:txBody>
          <a:bodyPr/>
          <a:lstStyle/>
          <a:p>
            <a:pPr lvl="0"/>
            <a:r>
              <a:rPr lang="es-MX" dirty="0"/>
              <a:t>Los siguientes pasajes nos muestran lo verdadero que es esta declaración (</a:t>
            </a:r>
            <a:r>
              <a:rPr lang="es-MX" dirty="0" err="1"/>
              <a:t>Lv.</a:t>
            </a:r>
            <a:r>
              <a:rPr lang="es-MX" dirty="0"/>
              <a:t> 11:44-45; 19:1-2; 20:26; 1 P. 1:15-16; Habacuc 1:13).</a:t>
            </a:r>
            <a:endParaRPr lang="en-US" dirty="0"/>
          </a:p>
          <a:p>
            <a:pPr lvl="0"/>
            <a:r>
              <a:rPr lang="es-MX" dirty="0"/>
              <a:t>Dado a que Dios es un Dios Eterno y Santo, los principios morales siempre existirán, porque la Santidad de Dios es eterna.</a:t>
            </a:r>
            <a:endParaRPr lang="en-US" dirty="0"/>
          </a:p>
          <a:p>
            <a:pPr lvl="0"/>
            <a:r>
              <a:rPr lang="es-MX" dirty="0"/>
              <a:t>Dios es tanto Santo en Su carácter como Eterno en su naturaleza divina.</a:t>
            </a:r>
            <a:endParaRPr lang="en-US" dirty="0"/>
          </a:p>
          <a:p>
            <a:endParaRPr lang="en-US" dirty="0"/>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3"/>
          <p:cNvSpPr>
            <a:spLocks noGrp="1" noChangeArrowheads="1"/>
          </p:cNvSpPr>
          <p:nvPr>
            <p:ph type="body" idx="1"/>
          </p:nvPr>
        </p:nvSpPr>
        <p:spPr>
          <a:xfrm>
            <a:off x="685800" y="404813"/>
            <a:ext cx="7772400" cy="5976937"/>
          </a:xfrm>
        </p:spPr>
        <p:txBody>
          <a:bodyPr/>
          <a:lstStyle/>
          <a:p>
            <a:pPr algn="ctr" eaLnBrk="1" hangingPunct="1">
              <a:buFont typeface="Wingdings" pitchFamily="2" charset="2"/>
              <a:buNone/>
              <a:defRPr/>
            </a:pPr>
            <a:r>
              <a:rPr lang="es-MX" sz="4500" b="1" smtClean="0"/>
              <a:t>LA BIBLIA NOS EXHORTA A PREOCUPARNOS EN LA INSTRUCCIÓN DE NUESTROS HIJOS</a:t>
            </a:r>
          </a:p>
          <a:p>
            <a:pPr algn="ctr" eaLnBrk="1" hangingPunct="1">
              <a:buFont typeface="Wingdings" pitchFamily="2" charset="2"/>
              <a:buNone/>
              <a:defRPr/>
            </a:pPr>
            <a:endParaRPr lang="es-MX" sz="4500" smtClean="0"/>
          </a:p>
          <a:p>
            <a:pPr algn="ctr" eaLnBrk="1" hangingPunct="1">
              <a:buFont typeface="Wingdings" pitchFamily="2" charset="2"/>
              <a:buNone/>
              <a:defRPr/>
            </a:pPr>
            <a:r>
              <a:rPr lang="es-MX" sz="5000" smtClean="0"/>
              <a:t>(Pr. 22:6; Dt. 6:4-7; </a:t>
            </a:r>
          </a:p>
          <a:p>
            <a:pPr algn="ctr" eaLnBrk="1" hangingPunct="1">
              <a:buFont typeface="Wingdings" pitchFamily="2" charset="2"/>
              <a:buNone/>
              <a:defRPr/>
            </a:pPr>
            <a:r>
              <a:rPr lang="es-MX" sz="5000" smtClean="0"/>
              <a:t>Ef. 6:3-4)</a:t>
            </a:r>
          </a:p>
        </p:txBody>
      </p:sp>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r>
              <a:rPr lang="es-MX" sz="2900" i="0" smtClean="0"/>
              <a:t>QUÉ ES LO QUE DEBEMOS DE ENSENAR</a:t>
            </a:r>
            <a:r>
              <a:rPr lang="es-MX" smtClean="0"/>
              <a:t> </a:t>
            </a:r>
          </a:p>
        </p:txBody>
      </p:sp>
      <p:sp>
        <p:nvSpPr>
          <p:cNvPr id="83971" name="Rectangle 3"/>
          <p:cNvSpPr>
            <a:spLocks noGrp="1" noChangeArrowheads="1"/>
          </p:cNvSpPr>
          <p:nvPr>
            <p:ph type="body" idx="1"/>
          </p:nvPr>
        </p:nvSpPr>
        <p:spPr>
          <a:xfrm>
            <a:off x="685800" y="1676400"/>
            <a:ext cx="7772400" cy="4848225"/>
          </a:xfrm>
        </p:spPr>
        <p:txBody>
          <a:bodyPr/>
          <a:lstStyle/>
          <a:p>
            <a:pPr marL="609600" indent="-609600"/>
            <a:r>
              <a:rPr lang="es-MX" b="1" smtClean="0"/>
              <a:t>Lo serio que es el matrimonio.</a:t>
            </a:r>
          </a:p>
          <a:p>
            <a:pPr marL="609600" indent="-609600"/>
            <a:r>
              <a:rPr lang="es-MX" b="1" smtClean="0"/>
              <a:t>El origen divino del matrimonio.</a:t>
            </a:r>
          </a:p>
          <a:p>
            <a:pPr marL="609600" indent="-609600"/>
            <a:r>
              <a:rPr lang="es-MX" b="1" smtClean="0"/>
              <a:t>La duración del matrimonio.</a:t>
            </a:r>
          </a:p>
          <a:p>
            <a:pPr marL="609600" indent="-609600"/>
            <a:r>
              <a:rPr lang="es-MX" b="1" smtClean="0"/>
              <a:t>Las responsabilidades que el matrimonio envuelve.</a:t>
            </a:r>
          </a:p>
          <a:p>
            <a:pPr marL="609600" indent="-609600"/>
            <a:r>
              <a:rPr lang="es-MX" b="1" smtClean="0"/>
              <a:t>Las leyes de Dios en cuanto al divorcio.</a:t>
            </a:r>
          </a:p>
          <a:p>
            <a:pPr marL="609600" indent="-609600"/>
            <a:r>
              <a:rPr lang="es-MX" b="1" smtClean="0"/>
              <a:t>Todo lo que tenga que ver con el matrimonio debe de ser enseñado.</a:t>
            </a:r>
            <a:r>
              <a:rPr lang="es-MX" smtClean="0"/>
              <a:t> </a:t>
            </a:r>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3"/>
          <p:cNvSpPr>
            <a:spLocks noGrp="1" noChangeArrowheads="1"/>
          </p:cNvSpPr>
          <p:nvPr>
            <p:ph type="body" idx="1"/>
          </p:nvPr>
        </p:nvSpPr>
        <p:spPr>
          <a:xfrm>
            <a:off x="685800" y="476250"/>
            <a:ext cx="7772400" cy="6048375"/>
          </a:xfrm>
        </p:spPr>
        <p:txBody>
          <a:bodyPr/>
          <a:lstStyle/>
          <a:p>
            <a:pPr marL="609600" indent="-609600">
              <a:lnSpc>
                <a:spcPct val="90000"/>
              </a:lnSpc>
              <a:buFontTx/>
              <a:buNone/>
            </a:pPr>
            <a:r>
              <a:rPr lang="es-MX" smtClean="0"/>
              <a:t>POR LO TANTO, EN ESTA LECCIÓN HEMOS OBSERVADO LO SIGUIENTE:</a:t>
            </a:r>
          </a:p>
          <a:p>
            <a:pPr marL="609600" indent="-609600">
              <a:lnSpc>
                <a:spcPct val="90000"/>
              </a:lnSpc>
              <a:buFontTx/>
              <a:buNone/>
            </a:pPr>
            <a:endParaRPr lang="es-MX" sz="1500" smtClean="0"/>
          </a:p>
          <a:p>
            <a:pPr marL="609600" indent="-609600">
              <a:lnSpc>
                <a:spcPct val="90000"/>
              </a:lnSpc>
            </a:pPr>
            <a:r>
              <a:rPr lang="es-MX" sz="3300" b="1" smtClean="0"/>
              <a:t>Algunas definiciones relacionadas a nuestro tema.</a:t>
            </a:r>
          </a:p>
          <a:p>
            <a:pPr marL="609600" indent="-609600">
              <a:lnSpc>
                <a:spcPct val="90000"/>
              </a:lnSpc>
            </a:pPr>
            <a:r>
              <a:rPr lang="es-MX" sz="3300" b="1" smtClean="0"/>
              <a:t>Nuestra presente condición.</a:t>
            </a:r>
          </a:p>
          <a:p>
            <a:pPr marL="609600" indent="-609600">
              <a:lnSpc>
                <a:spcPct val="90000"/>
              </a:lnSpc>
            </a:pPr>
            <a:r>
              <a:rPr lang="es-MX" sz="3300" b="1" smtClean="0"/>
              <a:t>El origen divino del matrimonio.</a:t>
            </a:r>
          </a:p>
          <a:p>
            <a:pPr marL="609600" indent="-609600">
              <a:lnSpc>
                <a:spcPct val="90000"/>
              </a:lnSpc>
            </a:pPr>
            <a:r>
              <a:rPr lang="es-MX" sz="3300" b="1" smtClean="0"/>
              <a:t>Implicaciones del origen divino del matrimonio.</a:t>
            </a:r>
          </a:p>
          <a:p>
            <a:pPr marL="609600" indent="-609600">
              <a:lnSpc>
                <a:spcPct val="90000"/>
              </a:lnSpc>
            </a:pPr>
            <a:r>
              <a:rPr lang="es-MX" sz="3300" b="1" smtClean="0"/>
              <a:t>Nuestra responsabilidad como padres de familia en cuanto al tema.</a:t>
            </a:r>
          </a:p>
        </p:txBody>
      </p:sp>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3"/>
          <p:cNvSpPr>
            <a:spLocks noGrp="1" noChangeArrowheads="1"/>
          </p:cNvSpPr>
          <p:nvPr>
            <p:ph type="body" idx="1"/>
          </p:nvPr>
        </p:nvSpPr>
        <p:spPr>
          <a:xfrm>
            <a:off x="685800" y="476250"/>
            <a:ext cx="7772400" cy="5976938"/>
          </a:xfrm>
        </p:spPr>
        <p:txBody>
          <a:bodyPr/>
          <a:lstStyle/>
          <a:p>
            <a:pPr marL="609600" indent="-609600" algn="ctr">
              <a:buFontTx/>
              <a:buNone/>
            </a:pPr>
            <a:r>
              <a:rPr lang="es-MX" sz="3500" b="1" smtClean="0"/>
              <a:t>QUE DIOS NOS AYUDE A:</a:t>
            </a:r>
          </a:p>
          <a:p>
            <a:pPr marL="609600" indent="-609600">
              <a:buFontTx/>
              <a:buNone/>
            </a:pPr>
            <a:endParaRPr lang="es-MX" sz="1000" b="1" smtClean="0"/>
          </a:p>
          <a:p>
            <a:pPr marL="609600" indent="-609600">
              <a:buFontTx/>
              <a:buAutoNum type="arabicParenR"/>
            </a:pPr>
            <a:r>
              <a:rPr lang="es-MX" sz="4000" b="1" smtClean="0"/>
              <a:t>RESPETAR SUS LEYES.</a:t>
            </a:r>
          </a:p>
          <a:p>
            <a:pPr marL="609600" indent="-609600">
              <a:buFontTx/>
              <a:buAutoNum type="arabicParenR"/>
            </a:pPr>
            <a:r>
              <a:rPr lang="es-MX" sz="4000" b="1" smtClean="0"/>
              <a:t>RAZONAR CORRECTAMENTE EN CUANTO AL TEMA DEL MATRIMONIO Y,</a:t>
            </a:r>
          </a:p>
          <a:p>
            <a:pPr marL="609600" indent="-609600">
              <a:buFontTx/>
              <a:buAutoNum type="arabicParenR"/>
            </a:pPr>
            <a:r>
              <a:rPr lang="es-MX" sz="4000" b="1" smtClean="0"/>
              <a:t>SER HACEDORES DE SU PALABRA.</a:t>
            </a:r>
          </a:p>
          <a:p>
            <a:pPr marL="609600" indent="-609600">
              <a:buFontTx/>
              <a:buAutoNum type="arabicParenR"/>
            </a:pPr>
            <a:endParaRPr lang="es-MX" sz="4000" b="1" smtClean="0"/>
          </a:p>
        </p:txBody>
      </p:sp>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3"/>
          <p:cNvSpPr>
            <a:spLocks noGrp="1" noChangeArrowheads="1"/>
          </p:cNvSpPr>
          <p:nvPr>
            <p:ph type="body" idx="1"/>
          </p:nvPr>
        </p:nvSpPr>
        <p:spPr>
          <a:xfrm>
            <a:off x="685800" y="404813"/>
            <a:ext cx="7772400" cy="5976937"/>
          </a:xfrm>
        </p:spPr>
        <p:txBody>
          <a:bodyPr/>
          <a:lstStyle/>
          <a:p>
            <a:pPr algn="ctr" eaLnBrk="1" hangingPunct="1">
              <a:buFontTx/>
              <a:buNone/>
            </a:pPr>
            <a:r>
              <a:rPr lang="es-MX" sz="6500" b="1" dirty="0" smtClean="0"/>
              <a:t>¡Gracias a Dios por el Origen Divino del Matrimonio!</a:t>
            </a:r>
          </a:p>
          <a:p>
            <a:pPr algn="ctr" eaLnBrk="1" hangingPunct="1">
              <a:buFontTx/>
              <a:buNone/>
            </a:pPr>
            <a:endParaRPr lang="es-MX" sz="6500" b="1" dirty="0" smtClean="0"/>
          </a:p>
          <a:p>
            <a:pPr algn="ctr" eaLnBrk="1" hangingPunct="1">
              <a:buFontTx/>
              <a:buNone/>
            </a:pPr>
            <a:r>
              <a:rPr lang="es-MX" sz="6500" b="1" dirty="0" smtClean="0"/>
              <a:t>Génesis 2:24</a:t>
            </a:r>
          </a:p>
        </p:txBody>
      </p:sp>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C:\Users\Willie Alvarenga\Pictures\COVERS PARA LIBROS\Matrimonio, Divorcio.jpg"/>
          <p:cNvPicPr>
            <a:picLocks noChangeAspect="1" noChangeArrowheads="1"/>
          </p:cNvPicPr>
          <p:nvPr/>
        </p:nvPicPr>
        <p:blipFill>
          <a:blip r:embed="rId2" cstate="print"/>
          <a:srcRect/>
          <a:stretch>
            <a:fillRect/>
          </a:stretch>
        </p:blipFill>
        <p:spPr bwMode="auto">
          <a:xfrm>
            <a:off x="2286000" y="457200"/>
            <a:ext cx="4617784" cy="60198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867400"/>
          </a:xfrm>
        </p:spPr>
        <p:txBody>
          <a:bodyPr>
            <a:normAutofit fontScale="92500" lnSpcReduction="10000"/>
          </a:bodyPr>
          <a:lstStyle/>
          <a:p>
            <a:pPr lvl="0"/>
            <a:r>
              <a:rPr lang="es-MX" dirty="0"/>
              <a:t>El código moral que existe entre los seres humanos proviene del Dios Eterno y Santo.  Este código esta presente de forma innata en sus conciencias o en sus “</a:t>
            </a:r>
            <a:r>
              <a:rPr lang="es-MX" b="1" dirty="0"/>
              <a:t>corazones</a:t>
            </a:r>
            <a:r>
              <a:rPr lang="es-MX" dirty="0"/>
              <a:t>” (</a:t>
            </a:r>
            <a:r>
              <a:rPr lang="es-MX" dirty="0" err="1"/>
              <a:t>Ro.</a:t>
            </a:r>
            <a:r>
              <a:rPr lang="es-MX" dirty="0"/>
              <a:t> 2:14-15).</a:t>
            </a:r>
            <a:endParaRPr lang="en-US" dirty="0"/>
          </a:p>
          <a:p>
            <a:pPr lvl="0"/>
            <a:r>
              <a:rPr lang="es-MX" dirty="0"/>
              <a:t>Dios hizo al hombre a Su imagen y semejanza, esto significa que el hombre es un ser hecho con principios morales, porque su Creador es un Ser moralmente Santo.</a:t>
            </a:r>
            <a:endParaRPr lang="en-US" dirty="0"/>
          </a:p>
          <a:p>
            <a:pPr lvl="0"/>
            <a:r>
              <a:rPr lang="es-MX" dirty="0"/>
              <a:t>La ley de Dios dada por medio de Moisés revela y expresa el carácter moral de Dios, y consecuentemente establece las pautas de conducta moral que el hombre Cristiano debe tener (1 P. 1:15-16).</a:t>
            </a:r>
            <a:endParaRPr lang="en-US" dirty="0"/>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1"/>
          </a:solidFill>
        </p:spPr>
        <p:txBody>
          <a:bodyPr>
            <a:normAutofit fontScale="90000"/>
          </a:bodyPr>
          <a:lstStyle/>
          <a:p>
            <a:r>
              <a:rPr lang="en-US" b="1" dirty="0" smtClean="0">
                <a:solidFill>
                  <a:srgbClr val="FFFF00"/>
                </a:solidFill>
              </a:rPr>
              <a:t>LA BIBLIA ES LA UNICA FUENTE ESCRITA DE TODA ÉTICA MORAL</a:t>
            </a:r>
            <a:endParaRPr lang="en-US" b="1" dirty="0">
              <a:solidFill>
                <a:srgbClr val="FFFF00"/>
              </a:solidFill>
            </a:endParaRPr>
          </a:p>
        </p:txBody>
      </p:sp>
      <p:sp>
        <p:nvSpPr>
          <p:cNvPr id="3" name="Content Placeholder 2"/>
          <p:cNvSpPr>
            <a:spLocks noGrp="1"/>
          </p:cNvSpPr>
          <p:nvPr>
            <p:ph idx="1"/>
          </p:nvPr>
        </p:nvSpPr>
        <p:spPr>
          <a:xfrm>
            <a:off x="457200" y="1600200"/>
            <a:ext cx="8229600" cy="4724400"/>
          </a:xfrm>
        </p:spPr>
        <p:txBody>
          <a:bodyPr>
            <a:normAutofit fontScale="85000" lnSpcReduction="20000"/>
          </a:bodyPr>
          <a:lstStyle/>
          <a:p>
            <a:pPr lvl="0"/>
            <a:r>
              <a:rPr lang="es-MX" dirty="0"/>
              <a:t>Así como Dios es la única fuente viva y absoluta de toda Moral, la Biblia es la fuente absoluta y preeminente en cuanto a los principios morales, y a la conducta ética de los hombres.</a:t>
            </a:r>
            <a:endParaRPr lang="en-US" dirty="0"/>
          </a:p>
          <a:p>
            <a:pPr lvl="0"/>
            <a:r>
              <a:rPr lang="es-MX" dirty="0"/>
              <a:t>La Biblia es la Palabra inspirada de Dios (2 </a:t>
            </a:r>
            <a:r>
              <a:rPr lang="es-MX" dirty="0" err="1"/>
              <a:t>Ti.</a:t>
            </a:r>
            <a:r>
              <a:rPr lang="es-MX" dirty="0"/>
              <a:t> 3:16-17), y poderosa para equiparnos para toda decisión correcta o moral.</a:t>
            </a:r>
            <a:endParaRPr lang="en-US" dirty="0"/>
          </a:p>
          <a:p>
            <a:pPr lvl="0"/>
            <a:r>
              <a:rPr lang="es-MX" dirty="0"/>
              <a:t>En el año 1456, en Alemania, Juan Gutenberg, entrenaba la imprenta con la impresión del primer libro; la Biblia.  Desde entonces la Biblia ha sido el libro más impreso en el mundo (24 millones de Biblias, 19 millones de Nuevos Testamentos, 505 millones de extractos de la Biblia).</a:t>
            </a:r>
            <a:endParaRPr lang="en-US" dirty="0"/>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1"/>
          </a:solidFill>
        </p:spPr>
        <p:txBody>
          <a:bodyPr/>
          <a:lstStyle/>
          <a:p>
            <a:r>
              <a:rPr lang="en-US" b="1" dirty="0" err="1" smtClean="0">
                <a:solidFill>
                  <a:srgbClr val="FFFF00"/>
                </a:solidFill>
              </a:rPr>
              <a:t>Definiciones</a:t>
            </a:r>
            <a:r>
              <a:rPr lang="en-US" b="1" dirty="0" smtClean="0">
                <a:solidFill>
                  <a:srgbClr val="FFFF00"/>
                </a:solidFill>
              </a:rPr>
              <a:t>: </a:t>
            </a:r>
            <a:r>
              <a:rPr lang="en-US" b="1" dirty="0" err="1">
                <a:solidFill>
                  <a:srgbClr val="FFFF00"/>
                </a:solidFill>
              </a:rPr>
              <a:t>É</a:t>
            </a:r>
            <a:r>
              <a:rPr lang="en-US" b="1" dirty="0" err="1" smtClean="0">
                <a:solidFill>
                  <a:srgbClr val="FFFF00"/>
                </a:solidFill>
              </a:rPr>
              <a:t>tica</a:t>
            </a:r>
            <a:endParaRPr lang="en-US" b="1" dirty="0">
              <a:solidFill>
                <a:srgbClr val="FFFF00"/>
              </a:solidFill>
            </a:endParaRPr>
          </a:p>
        </p:txBody>
      </p:sp>
      <p:sp>
        <p:nvSpPr>
          <p:cNvPr id="3" name="Content Placeholder 2"/>
          <p:cNvSpPr>
            <a:spLocks noGrp="1"/>
          </p:cNvSpPr>
          <p:nvPr>
            <p:ph idx="1"/>
          </p:nvPr>
        </p:nvSpPr>
        <p:spPr/>
        <p:txBody>
          <a:bodyPr>
            <a:normAutofit fontScale="92500" lnSpcReduction="10000"/>
          </a:bodyPr>
          <a:lstStyle/>
          <a:p>
            <a:pPr lvl="0"/>
            <a:r>
              <a:rPr lang="es-MX" dirty="0" err="1" smtClean="0"/>
              <a:t>Etica</a:t>
            </a:r>
            <a:r>
              <a:rPr lang="es-MX" dirty="0" smtClean="0"/>
              <a:t> viene </a:t>
            </a:r>
            <a:r>
              <a:rPr lang="es-MX" dirty="0"/>
              <a:t>del griego </a:t>
            </a:r>
            <a:r>
              <a:rPr lang="es-MX" b="1" i="1" dirty="0" err="1"/>
              <a:t>ethikos</a:t>
            </a:r>
            <a:r>
              <a:rPr lang="es-MX" dirty="0"/>
              <a:t>.  Parte de la filosofía que trata de la moral y de las obligaciones del hombre (Diccionario Pequeño Larousse Ilustrado).</a:t>
            </a:r>
            <a:endParaRPr lang="en-US" dirty="0"/>
          </a:p>
          <a:p>
            <a:pPr lvl="0"/>
            <a:r>
              <a:rPr lang="es-MX" dirty="0"/>
              <a:t>“La realidad y el saber que se relaciona con el comportamiento responsable donde entra en juego el concepto del bien o del mal del hombre.  La ética florece a partir de nuestros valores que nos dictan si algo esta bien o mal (correcto o incorrecto) en un acto humano” (Vidal).</a:t>
            </a:r>
            <a:endParaRPr lang="en-US" dirty="0"/>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791200"/>
          </a:xfrm>
        </p:spPr>
        <p:txBody>
          <a:bodyPr>
            <a:normAutofit fontScale="92500" lnSpcReduction="10000"/>
          </a:bodyPr>
          <a:lstStyle/>
          <a:p>
            <a:pPr lvl="0"/>
            <a:r>
              <a:rPr lang="es-MX" dirty="0"/>
              <a:t>La Biblia ha sido el libro más traducido en la historia, ya que parcial, o totalmente, se lo encuentra en 627 lenguas en África, 552 en Asia, 396 en Oceanía, 197 en Europa, 73 en Norteamérica y el Caribe, 384 en Latinoamérica, y 3 lenguas artificiales.</a:t>
            </a:r>
            <a:endParaRPr lang="en-US" dirty="0"/>
          </a:p>
          <a:p>
            <a:pPr lvl="0"/>
            <a:r>
              <a:rPr lang="es-MX" dirty="0"/>
              <a:t>Aun en el preámbulo de la constitución nacional Argentina, como en muchas otras, se alude, invoca y encomienda a Dios nuestra Nación, de acuerdo con cuatro atributos de Su persona revelados en la Biblia: gracia, misericordia, justicia, y razón “…invocamos la protección de Dios, fuente de toda justicia y razón…”</a:t>
            </a:r>
            <a:endParaRPr lang="en-US" dirty="0"/>
          </a:p>
          <a:p>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943600"/>
          </a:xfrm>
        </p:spPr>
        <p:txBody>
          <a:bodyPr>
            <a:normAutofit fontScale="85000" lnSpcReduction="10000"/>
          </a:bodyPr>
          <a:lstStyle/>
          <a:p>
            <a:pPr lvl="0"/>
            <a:r>
              <a:rPr lang="es-MX" dirty="0"/>
              <a:t>La Palabra de Dios, no </a:t>
            </a:r>
            <a:r>
              <a:rPr lang="es-MX" dirty="0" smtClean="0"/>
              <a:t>sólo </a:t>
            </a:r>
            <a:r>
              <a:rPr lang="es-MX" dirty="0"/>
              <a:t>es la fuente </a:t>
            </a:r>
            <a:r>
              <a:rPr lang="es-MX" dirty="0" smtClean="0"/>
              <a:t>más </a:t>
            </a:r>
            <a:r>
              <a:rPr lang="es-MX" dirty="0"/>
              <a:t>importante en cuanto a los principios m</a:t>
            </a:r>
            <a:r>
              <a:rPr lang="es-MX" dirty="0" smtClean="0"/>
              <a:t>orales</a:t>
            </a:r>
            <a:r>
              <a:rPr lang="es-MX" dirty="0"/>
              <a:t>, sino que es también la </a:t>
            </a:r>
            <a:r>
              <a:rPr lang="es-MX" dirty="0" smtClean="0"/>
              <a:t>más </a:t>
            </a:r>
            <a:r>
              <a:rPr lang="es-MX" dirty="0"/>
              <a:t>completa, y perfecta (2 </a:t>
            </a:r>
            <a:r>
              <a:rPr lang="es-MX" dirty="0" err="1"/>
              <a:t>Ti.</a:t>
            </a:r>
            <a:r>
              <a:rPr lang="es-MX" dirty="0"/>
              <a:t> 3:16-17).</a:t>
            </a:r>
            <a:endParaRPr lang="en-US" dirty="0"/>
          </a:p>
          <a:p>
            <a:pPr lvl="0"/>
            <a:r>
              <a:rPr lang="es-MX" dirty="0"/>
              <a:t>La Biblia tiene el poder para ayudarnos a ser sabias personas, tomando sabias decisiones (</a:t>
            </a:r>
            <a:r>
              <a:rPr lang="es-MX" dirty="0" err="1"/>
              <a:t>Sal.</a:t>
            </a:r>
            <a:r>
              <a:rPr lang="es-MX" dirty="0"/>
              <a:t> 19:9; </a:t>
            </a:r>
            <a:r>
              <a:rPr lang="es-MX" dirty="0" err="1"/>
              <a:t>Jn.</a:t>
            </a:r>
            <a:r>
              <a:rPr lang="es-MX" dirty="0"/>
              <a:t> 17:17; </a:t>
            </a:r>
            <a:r>
              <a:rPr lang="es-MX" dirty="0" err="1"/>
              <a:t>Sal.</a:t>
            </a:r>
            <a:r>
              <a:rPr lang="es-MX" dirty="0"/>
              <a:t> 119:160).</a:t>
            </a:r>
            <a:endParaRPr lang="en-US" dirty="0"/>
          </a:p>
          <a:p>
            <a:pPr lvl="0"/>
            <a:r>
              <a:rPr lang="es-MX" dirty="0"/>
              <a:t>La Biblia nos muestra un gran ejemplo en Dios y Jesús en cuanto a  la moral y ética.</a:t>
            </a:r>
            <a:endParaRPr lang="en-US" dirty="0"/>
          </a:p>
          <a:p>
            <a:pPr lvl="0"/>
            <a:r>
              <a:rPr lang="es-MX" dirty="0"/>
              <a:t>En líneas generales los hombres conocemos algo acerca de Dios, pues </a:t>
            </a:r>
            <a:r>
              <a:rPr lang="es-MX" dirty="0" smtClean="0"/>
              <a:t>Él se </a:t>
            </a:r>
            <a:r>
              <a:rPr lang="es-MX" dirty="0"/>
              <a:t>ha revelado ampliamente por medio de la Creación, de la Conciencia, y de la Biblia.  Sin embargo el propósito de Dios no termina allí, sino que </a:t>
            </a:r>
            <a:r>
              <a:rPr lang="es-MX" dirty="0" smtClean="0"/>
              <a:t>Él </a:t>
            </a:r>
            <a:r>
              <a:rPr lang="es-MX" dirty="0"/>
              <a:t>desea que vengamos al conocimiento de la verdad, para ser salvos.</a:t>
            </a:r>
            <a:endParaRPr lang="en-US" dirty="0"/>
          </a:p>
          <a:p>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1"/>
          </a:solidFill>
        </p:spPr>
        <p:txBody>
          <a:bodyPr>
            <a:normAutofit/>
          </a:bodyPr>
          <a:lstStyle/>
          <a:p>
            <a:r>
              <a:rPr lang="en-US" sz="3000" b="1" dirty="0" smtClean="0">
                <a:solidFill>
                  <a:srgbClr val="FFFF00"/>
                </a:solidFill>
              </a:rPr>
              <a:t>EL HOMBRE TIENE LA RESPONSABILIDAD DE ACTUAR CONFORME A LA VOLUNTAD DE DIOS</a:t>
            </a:r>
            <a:endParaRPr lang="en-US" sz="3000" b="1" dirty="0">
              <a:solidFill>
                <a:srgbClr val="FFFF00"/>
              </a:solidFill>
            </a:endParaRPr>
          </a:p>
        </p:txBody>
      </p:sp>
      <p:sp>
        <p:nvSpPr>
          <p:cNvPr id="3" name="Content Placeholder 2"/>
          <p:cNvSpPr>
            <a:spLocks noGrp="1"/>
          </p:cNvSpPr>
          <p:nvPr>
            <p:ph idx="1"/>
          </p:nvPr>
        </p:nvSpPr>
        <p:spPr>
          <a:xfrm>
            <a:off x="457200" y="1600200"/>
            <a:ext cx="8229600" cy="4572000"/>
          </a:xfrm>
        </p:spPr>
        <p:txBody>
          <a:bodyPr>
            <a:normAutofit fontScale="92500" lnSpcReduction="10000"/>
          </a:bodyPr>
          <a:lstStyle/>
          <a:p>
            <a:pPr lvl="0"/>
            <a:r>
              <a:rPr lang="es-MX" dirty="0"/>
              <a:t>Dios ha mostrado a cada ser humano </a:t>
            </a:r>
            <a:r>
              <a:rPr lang="es-MX" dirty="0" smtClean="0"/>
              <a:t>cuál </a:t>
            </a:r>
            <a:r>
              <a:rPr lang="es-MX" dirty="0"/>
              <a:t>es su responsabilidad en cuanto a la moral.</a:t>
            </a:r>
            <a:endParaRPr lang="en-US" dirty="0"/>
          </a:p>
          <a:p>
            <a:pPr lvl="0"/>
            <a:r>
              <a:rPr lang="es-MX" dirty="0"/>
              <a:t>Su palabra nos enseña claramente como debemos de comportarnos en esta vida (2 P. 1:3).</a:t>
            </a:r>
            <a:endParaRPr lang="en-US" dirty="0"/>
          </a:p>
          <a:p>
            <a:pPr lvl="0"/>
            <a:r>
              <a:rPr lang="es-MX" dirty="0"/>
              <a:t>El actuar de una manera correcta, o moral, es un asunto, no de opción, sino de obligación, ya que es un mandato del Señor.</a:t>
            </a:r>
            <a:endParaRPr lang="en-US" dirty="0"/>
          </a:p>
          <a:p>
            <a:pPr lvl="0"/>
            <a:r>
              <a:rPr lang="es-MX" dirty="0"/>
              <a:t>La Biblia esta repleta de pasajes que nos ayudan a entender cual es la voluntad de Dios en cuanto a nuestra manera de vivir.</a:t>
            </a:r>
            <a:endParaRPr lang="en-US" dirty="0"/>
          </a:p>
          <a:p>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fontScale="92500" lnSpcReduction="10000"/>
          </a:bodyPr>
          <a:lstStyle/>
          <a:p>
            <a:pPr lvl="0"/>
            <a:r>
              <a:rPr lang="es-MX" dirty="0"/>
              <a:t>Considere los siguientes pasajes:</a:t>
            </a:r>
            <a:endParaRPr lang="en-US" dirty="0"/>
          </a:p>
          <a:p>
            <a:pPr lvl="1"/>
            <a:r>
              <a:rPr lang="es-MX" dirty="0"/>
              <a:t>Efesios 5:11 Debemos de no tener comunión con el error.</a:t>
            </a:r>
            <a:endParaRPr lang="en-US" dirty="0"/>
          </a:p>
          <a:p>
            <a:pPr lvl="1"/>
            <a:r>
              <a:rPr lang="es-MX" dirty="0"/>
              <a:t>2 Corintios 6:17 Debemos de apartarnos del mal.</a:t>
            </a:r>
            <a:endParaRPr lang="en-US" dirty="0"/>
          </a:p>
          <a:p>
            <a:pPr lvl="1"/>
            <a:r>
              <a:rPr lang="es-MX" dirty="0"/>
              <a:t>1 Pedro 1:15-16; Mateo 5:8; Hebreos 12:14 Debemos de ser santos porque Dios es santo.</a:t>
            </a:r>
            <a:endParaRPr lang="en-US" dirty="0"/>
          </a:p>
          <a:p>
            <a:pPr lvl="1"/>
            <a:r>
              <a:rPr lang="es-MX" dirty="0"/>
              <a:t>Romanos 13:14 Debemos de no proveer para los deseos de la carne.</a:t>
            </a:r>
            <a:endParaRPr lang="en-US" dirty="0"/>
          </a:p>
          <a:p>
            <a:pPr lvl="1"/>
            <a:r>
              <a:rPr lang="es-MX" dirty="0"/>
              <a:t>1 Pedro 2:11 Debemos de abstenernos de los deseos de la carne.</a:t>
            </a:r>
            <a:endParaRPr lang="en-US" dirty="0"/>
          </a:p>
          <a:p>
            <a:pPr lvl="1"/>
            <a:r>
              <a:rPr lang="es-MX" dirty="0" smtClean="0"/>
              <a:t>Gálatas </a:t>
            </a:r>
            <a:r>
              <a:rPr lang="es-MX" dirty="0"/>
              <a:t>5:16-22 Debemos de no satisfacer los deseos de la carne.</a:t>
            </a:r>
            <a:endParaRPr lang="en-US" dirty="0"/>
          </a:p>
          <a:p>
            <a:pPr lvl="1"/>
            <a:r>
              <a:rPr lang="es-MX" dirty="0"/>
              <a:t>Mateo 5 &amp; Lucas 6 nos instruyen a amar a nuestros enemigos.</a:t>
            </a:r>
            <a:endParaRPr lang="en-US" dirty="0"/>
          </a:p>
          <a:p>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normAutofit/>
          </a:bodyPr>
          <a:lstStyle/>
          <a:p>
            <a:pPr lvl="0"/>
            <a:r>
              <a:rPr lang="es-MX" dirty="0"/>
              <a:t>Como podemos observar, el hombre tiene una responsabilidad de guardar la voluntad de Dios en cuanto a estos pasajes que hemos considerado.</a:t>
            </a:r>
            <a:endParaRPr lang="en-US" dirty="0"/>
          </a:p>
          <a:p>
            <a:pPr lvl="0"/>
            <a:r>
              <a:rPr lang="es-MX" dirty="0"/>
              <a:t>El no guardar esta voluntad resultaría en mostrarle a Dios que no le amamos (</a:t>
            </a:r>
            <a:r>
              <a:rPr lang="es-MX" dirty="0" err="1"/>
              <a:t>Jn.</a:t>
            </a:r>
            <a:r>
              <a:rPr lang="es-MX" dirty="0"/>
              <a:t> 14:15).</a:t>
            </a:r>
            <a:endParaRPr lang="en-US" dirty="0"/>
          </a:p>
          <a:p>
            <a:pPr lvl="0"/>
            <a:r>
              <a:rPr lang="es-MX" dirty="0"/>
              <a:t>La pregunta es, ¿Estamos considerando la voluntad de Dios nuestra responsabilidad?</a:t>
            </a:r>
            <a:endParaRPr lang="en-US" dirty="0"/>
          </a:p>
          <a:p>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1"/>
          </a:solidFill>
        </p:spPr>
        <p:txBody>
          <a:bodyPr>
            <a:normAutofit fontScale="90000"/>
          </a:bodyPr>
          <a:lstStyle/>
          <a:p>
            <a:r>
              <a:rPr lang="en-US" b="1" dirty="0" smtClean="0">
                <a:solidFill>
                  <a:srgbClr val="FFFF00"/>
                </a:solidFill>
              </a:rPr>
              <a:t>EL SER HUMANO TIENE DENTRO DE SÍ UN SENTIDO DE MORAL</a:t>
            </a:r>
            <a:endParaRPr lang="en-US" b="1" dirty="0">
              <a:solidFill>
                <a:srgbClr val="FFFF00"/>
              </a:solidFill>
            </a:endParaRPr>
          </a:p>
        </p:txBody>
      </p:sp>
      <p:sp>
        <p:nvSpPr>
          <p:cNvPr id="3" name="Content Placeholder 2"/>
          <p:cNvSpPr>
            <a:spLocks noGrp="1"/>
          </p:cNvSpPr>
          <p:nvPr>
            <p:ph idx="1"/>
          </p:nvPr>
        </p:nvSpPr>
        <p:spPr>
          <a:xfrm>
            <a:off x="457200" y="1600200"/>
            <a:ext cx="8229600" cy="4953000"/>
          </a:xfrm>
        </p:spPr>
        <p:txBody>
          <a:bodyPr>
            <a:normAutofit fontScale="77500" lnSpcReduction="20000"/>
          </a:bodyPr>
          <a:lstStyle/>
          <a:p>
            <a:pPr lvl="0"/>
            <a:r>
              <a:rPr lang="es-MX" dirty="0" smtClean="0"/>
              <a:t>Esto </a:t>
            </a:r>
            <a:r>
              <a:rPr lang="es-MX" dirty="0"/>
              <a:t>no quiere decir que como seres humanos ya nacemos sabiendo lo </a:t>
            </a:r>
            <a:r>
              <a:rPr lang="es-MX" dirty="0" smtClean="0"/>
              <a:t>qué </a:t>
            </a:r>
            <a:r>
              <a:rPr lang="es-MX" dirty="0"/>
              <a:t>es bueno y lo </a:t>
            </a:r>
            <a:r>
              <a:rPr lang="es-MX" dirty="0" smtClean="0"/>
              <a:t>qué </a:t>
            </a:r>
            <a:r>
              <a:rPr lang="es-MX" dirty="0"/>
              <a:t>es malo.</a:t>
            </a:r>
            <a:endParaRPr lang="en-US" dirty="0"/>
          </a:p>
          <a:p>
            <a:pPr lvl="0"/>
            <a:r>
              <a:rPr lang="es-MX" dirty="0"/>
              <a:t>Cada ser humano debe de aprender lo </a:t>
            </a:r>
            <a:r>
              <a:rPr lang="es-MX" dirty="0" smtClean="0"/>
              <a:t>qué </a:t>
            </a:r>
            <a:r>
              <a:rPr lang="es-MX" dirty="0"/>
              <a:t>es bueno y malo durante su crecimiento.</a:t>
            </a:r>
            <a:endParaRPr lang="en-US" dirty="0"/>
          </a:p>
          <a:p>
            <a:pPr lvl="0"/>
            <a:r>
              <a:rPr lang="es-MX" dirty="0"/>
              <a:t>Esta es una razón muy importante por la cual debemos de estudiar la Biblia para poder educarnos en la práctica de la moral.</a:t>
            </a:r>
            <a:endParaRPr lang="en-US" dirty="0"/>
          </a:p>
          <a:p>
            <a:pPr lvl="0"/>
            <a:r>
              <a:rPr lang="es-MX" dirty="0"/>
              <a:t>Esta práctica se obtiene </a:t>
            </a:r>
            <a:r>
              <a:rPr lang="es-MX" dirty="0" smtClean="0"/>
              <a:t>sólo </a:t>
            </a:r>
            <a:r>
              <a:rPr lang="es-MX" dirty="0"/>
              <a:t>por medio de las buenas costumbres.</a:t>
            </a:r>
            <a:endParaRPr lang="en-US" dirty="0"/>
          </a:p>
          <a:p>
            <a:pPr lvl="0"/>
            <a:r>
              <a:rPr lang="es-MX" dirty="0"/>
              <a:t>Dios nos ha capacitado de tal manera que podamos darnos cuenta </a:t>
            </a:r>
            <a:r>
              <a:rPr lang="es-MX" dirty="0" smtClean="0"/>
              <a:t>qué </a:t>
            </a:r>
            <a:r>
              <a:rPr lang="es-MX" dirty="0"/>
              <a:t>es bueno y </a:t>
            </a:r>
            <a:r>
              <a:rPr lang="es-MX" dirty="0" smtClean="0"/>
              <a:t>qué </a:t>
            </a:r>
            <a:r>
              <a:rPr lang="es-MX" dirty="0"/>
              <a:t>es malo.</a:t>
            </a:r>
            <a:endParaRPr lang="en-US" dirty="0"/>
          </a:p>
          <a:p>
            <a:pPr lvl="0"/>
            <a:r>
              <a:rPr lang="es-MX" dirty="0"/>
              <a:t>Como seres humanos tenemos la responsabilidad de ejercitar nuestros sentidos en la práctica de lo que es bueno.</a:t>
            </a:r>
            <a:endParaRPr lang="en-US" dirty="0"/>
          </a:p>
          <a:p>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1"/>
          </a:solidFill>
        </p:spPr>
        <p:txBody>
          <a:bodyPr>
            <a:normAutofit/>
          </a:bodyPr>
          <a:lstStyle/>
          <a:p>
            <a:r>
              <a:rPr lang="en-US" sz="3000" b="1" dirty="0" smtClean="0">
                <a:solidFill>
                  <a:srgbClr val="FFFF00"/>
                </a:solidFill>
              </a:rPr>
              <a:t>EL HOMBRE DEBE CAMBIAR SU MANERA DE SER EN CUANTO A LA MORAL</a:t>
            </a:r>
            <a:endParaRPr lang="en-US" sz="3000" b="1" dirty="0">
              <a:solidFill>
                <a:srgbClr val="FFFF00"/>
              </a:solidFill>
            </a:endParaRPr>
          </a:p>
        </p:txBody>
      </p:sp>
      <p:sp>
        <p:nvSpPr>
          <p:cNvPr id="3" name="Content Placeholder 2"/>
          <p:cNvSpPr>
            <a:spLocks noGrp="1"/>
          </p:cNvSpPr>
          <p:nvPr>
            <p:ph idx="1"/>
          </p:nvPr>
        </p:nvSpPr>
        <p:spPr>
          <a:xfrm>
            <a:off x="457200" y="1600200"/>
            <a:ext cx="8229600" cy="5029200"/>
          </a:xfrm>
        </p:spPr>
        <p:txBody>
          <a:bodyPr>
            <a:normAutofit fontScale="70000" lnSpcReduction="20000"/>
          </a:bodyPr>
          <a:lstStyle/>
          <a:p>
            <a:pPr lvl="0"/>
            <a:r>
              <a:rPr lang="es-MX" sz="3300" b="1" dirty="0"/>
              <a:t>Lamentablemente muchos tienen un concepto erróneo en cuanto a la moralidad.</a:t>
            </a:r>
            <a:endParaRPr lang="en-US" sz="3300" b="1" dirty="0"/>
          </a:p>
          <a:p>
            <a:pPr lvl="0"/>
            <a:r>
              <a:rPr lang="es-MX" sz="3300" b="1" dirty="0"/>
              <a:t>Para muchos, la moral es simplemente algo que no es de suma importancia.</a:t>
            </a:r>
            <a:endParaRPr lang="en-US" sz="3300" b="1" dirty="0"/>
          </a:p>
          <a:p>
            <a:pPr lvl="0"/>
            <a:r>
              <a:rPr lang="es-MX" sz="3300" b="1" dirty="0"/>
              <a:t>La mayoría de las personas están tan ocupadas en las prácticas del pecado que se han olvidado de lo que es más importante –vivir agradablemente delante de Dios.</a:t>
            </a:r>
            <a:endParaRPr lang="en-US" sz="3300" b="1" dirty="0"/>
          </a:p>
          <a:p>
            <a:pPr lvl="0"/>
            <a:r>
              <a:rPr lang="es-MX" sz="3300" b="1" dirty="0"/>
              <a:t>La única manera de cómo el hombre puede cambiar su manera de pensar en cuanto a la moral es por medio del estudio de la Palabra de Dios.</a:t>
            </a:r>
            <a:endParaRPr lang="en-US" sz="3300" b="1" dirty="0"/>
          </a:p>
          <a:p>
            <a:pPr lvl="0"/>
            <a:r>
              <a:rPr lang="es-MX" sz="3300" b="1" dirty="0"/>
              <a:t>La Palabra de Dios nos instruye en cuanto al pensamiento que debe de prevalecer en nosotros, esto es, en cuanto a la practica de la moral, ética.</a:t>
            </a:r>
            <a:endParaRPr lang="en-US" sz="3300" b="1" dirty="0"/>
          </a:p>
          <a:p>
            <a:pPr lvl="0"/>
            <a:r>
              <a:rPr lang="es-MX" sz="3300" b="1" dirty="0"/>
              <a:t>Si tan solamente los hombres se ocuparan estudiando la Biblia, las cosas serian totalmente diferentes.</a:t>
            </a:r>
            <a:endParaRPr lang="en-US" sz="3300" b="1" dirty="0"/>
          </a:p>
          <a:p>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364163"/>
          </a:xfrm>
        </p:spPr>
        <p:txBody>
          <a:bodyPr>
            <a:normAutofit/>
          </a:bodyPr>
          <a:lstStyle/>
          <a:p>
            <a:pPr algn="ctr">
              <a:buNone/>
            </a:pPr>
            <a:r>
              <a:rPr lang="en-US" sz="5400" b="1" dirty="0" smtClean="0"/>
              <a:t>CONSEJOS BIBLICOS PARA NO PRACTICAR LA INMORALIDAD</a:t>
            </a:r>
            <a:endParaRPr lang="en-US" sz="5400" b="1" dirty="0"/>
          </a:p>
        </p:txBody>
      </p:sp>
      <p:pic>
        <p:nvPicPr>
          <p:cNvPr id="1026" name="Picture 2" descr="C:\Users\Willie Alvarenga\Pictures\biblia1.jpg"/>
          <p:cNvPicPr>
            <a:picLocks noChangeAspect="1" noChangeArrowheads="1"/>
          </p:cNvPicPr>
          <p:nvPr/>
        </p:nvPicPr>
        <p:blipFill>
          <a:blip r:embed="rId2" cstate="print">
            <a:lum bright="-30000"/>
          </a:blip>
          <a:srcRect/>
          <a:stretch>
            <a:fillRect/>
          </a:stretch>
        </p:blipFill>
        <p:spPr bwMode="auto">
          <a:xfrm>
            <a:off x="0" y="0"/>
            <a:ext cx="9144000" cy="6858000"/>
          </a:xfrm>
          <a:prstGeom prst="rect">
            <a:avLst/>
          </a:prstGeom>
          <a:noFill/>
        </p:spPr>
      </p:pic>
      <p:sp>
        <p:nvSpPr>
          <p:cNvPr id="5" name="Content Placeholder 2"/>
          <p:cNvSpPr txBox="1">
            <a:spLocks/>
          </p:cNvSpPr>
          <p:nvPr/>
        </p:nvSpPr>
        <p:spPr>
          <a:xfrm>
            <a:off x="457200" y="304800"/>
            <a:ext cx="8229600" cy="6400800"/>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5000" b="1" i="0" u="none" strike="noStrike" kern="1200" cap="none" spc="0" normalizeH="0" baseline="0" noProof="0" dirty="0" smtClean="0">
                <a:ln>
                  <a:noFill/>
                </a:ln>
                <a:solidFill>
                  <a:schemeClr val="bg1"/>
                </a:solidFill>
                <a:effectLst/>
                <a:uLnTx/>
                <a:uFillTx/>
                <a:latin typeface="+mn-lt"/>
                <a:ea typeface="+mn-ea"/>
                <a:cs typeface="+mn-cs"/>
              </a:rPr>
              <a:t>CURSO DE</a:t>
            </a:r>
            <a:r>
              <a:rPr kumimoji="0" lang="en-US" sz="5000" b="1" i="0" u="none" strike="noStrike" kern="1200" cap="none" spc="0" normalizeH="0" noProof="0" dirty="0" smtClean="0">
                <a:ln>
                  <a:noFill/>
                </a:ln>
                <a:solidFill>
                  <a:schemeClr val="bg1"/>
                </a:solidFill>
                <a:effectLst/>
                <a:uLnTx/>
                <a:uFillTx/>
                <a:latin typeface="+mn-lt"/>
                <a:ea typeface="+mn-ea"/>
                <a:cs typeface="+mn-cs"/>
              </a:rPr>
              <a:t> ÉTICA</a:t>
            </a: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000" b="1" i="0" u="none" strike="noStrike" kern="1200" cap="none" spc="0" normalizeH="0" noProof="0" dirty="0" smtClean="0">
              <a:ln>
                <a:noFill/>
              </a:ln>
              <a:solidFill>
                <a:schemeClr val="bg1"/>
              </a:solidFill>
              <a:effectLst/>
              <a:uLnTx/>
              <a:uFillTx/>
              <a:latin typeface="+mn-lt"/>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4000" b="1" dirty="0" err="1" smtClean="0">
                <a:solidFill>
                  <a:schemeClr val="bg1"/>
                </a:solidFill>
              </a:rPr>
              <a:t>Escuela</a:t>
            </a:r>
            <a:r>
              <a:rPr lang="en-US" sz="4000" b="1" dirty="0" smtClean="0">
                <a:solidFill>
                  <a:schemeClr val="bg1"/>
                </a:solidFill>
              </a:rPr>
              <a:t> de </a:t>
            </a:r>
            <a:r>
              <a:rPr lang="en-US" sz="4000" b="1" dirty="0" err="1" smtClean="0">
                <a:solidFill>
                  <a:schemeClr val="bg1"/>
                </a:solidFill>
              </a:rPr>
              <a:t>Predicación</a:t>
            </a:r>
            <a:r>
              <a:rPr lang="en-US" sz="4000" b="1" dirty="0" smtClean="0">
                <a:solidFill>
                  <a:schemeClr val="bg1"/>
                </a:solidFill>
              </a:rPr>
              <a:t> de Brown Trail</a:t>
            </a:r>
            <a:endParaRPr lang="en-US" sz="4000" b="1" baseline="0" dirty="0" smtClean="0">
              <a:solidFill>
                <a:schemeClr val="bg1"/>
              </a:solidFill>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000" b="1" i="0" u="none" strike="noStrike" kern="1200" cap="none" spc="0" normalizeH="0" noProof="0" dirty="0" smtClean="0">
              <a:ln>
                <a:noFill/>
              </a:ln>
              <a:solidFill>
                <a:schemeClr val="bg1"/>
              </a:solidFill>
              <a:effectLst/>
              <a:uLnTx/>
              <a:uFillTx/>
              <a:latin typeface="+mn-lt"/>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4000" b="1" i="0" u="none" strike="noStrike" kern="1200" cap="none" spc="0" normalizeH="0" noProof="0" dirty="0" smtClean="0">
                <a:ln>
                  <a:noFill/>
                </a:ln>
                <a:solidFill>
                  <a:schemeClr val="bg1"/>
                </a:solidFill>
                <a:effectLst/>
                <a:uLnTx/>
                <a:uFillTx/>
                <a:latin typeface="+mn-lt"/>
                <a:ea typeface="+mn-ea"/>
                <a:cs typeface="+mn-cs"/>
              </a:rPr>
              <a:t>2012</a:t>
            </a: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900" b="1" i="0" u="none" strike="noStrike" kern="1200" cap="none" spc="0" normalizeH="0" noProof="0" dirty="0" smtClean="0">
              <a:ln>
                <a:noFill/>
              </a:ln>
              <a:solidFill>
                <a:schemeClr val="bg1"/>
              </a:solidFill>
              <a:effectLst/>
              <a:uLnTx/>
              <a:uFillTx/>
              <a:latin typeface="+mn-lt"/>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4000" b="1" baseline="0" dirty="0" smtClean="0">
                <a:solidFill>
                  <a:schemeClr val="bg1"/>
                </a:solidFill>
              </a:rPr>
              <a:t>Willie</a:t>
            </a:r>
            <a:r>
              <a:rPr lang="en-US" sz="4000" b="1" dirty="0" smtClean="0">
                <a:solidFill>
                  <a:schemeClr val="bg1"/>
                </a:solidFill>
              </a:rPr>
              <a:t> </a:t>
            </a:r>
            <a:r>
              <a:rPr lang="en-US" sz="4000" b="1" dirty="0" err="1" smtClean="0">
                <a:solidFill>
                  <a:schemeClr val="bg1"/>
                </a:solidFill>
              </a:rPr>
              <a:t>Alvarenga</a:t>
            </a:r>
            <a:r>
              <a:rPr lang="en-US" sz="4000" b="1" dirty="0" smtClean="0">
                <a:solidFill>
                  <a:schemeClr val="bg1"/>
                </a:solidFill>
              </a:rPr>
              <a:t>, Instructor</a:t>
            </a:r>
            <a:endParaRPr kumimoji="0" lang="en-US" sz="4000" b="1" i="0" u="none" strike="noStrike" kern="1200" cap="none" spc="0" normalizeH="0" baseline="0" noProof="0" dirty="0" smtClean="0">
              <a:ln>
                <a:noFill/>
              </a:ln>
              <a:solidFill>
                <a:schemeClr val="bg1"/>
              </a:solidFill>
              <a:effectLst/>
              <a:uLnTx/>
              <a:uFillTx/>
              <a:latin typeface="+mn-lt"/>
              <a:ea typeface="+mn-ea"/>
              <a:cs typeface="+mn-cs"/>
            </a:endParaRPr>
          </a:p>
        </p:txBody>
      </p:sp>
      <p:pic>
        <p:nvPicPr>
          <p:cNvPr id="2050" name="Picture 2" descr="E:\SPANISH SCHOOL LOGO\red-hispanic-logoclearbackground.gif"/>
          <p:cNvPicPr>
            <a:picLocks noChangeAspect="1" noChangeArrowheads="1"/>
          </p:cNvPicPr>
          <p:nvPr/>
        </p:nvPicPr>
        <p:blipFill>
          <a:blip r:embed="rId3" cstate="print"/>
          <a:srcRect/>
          <a:stretch>
            <a:fillRect/>
          </a:stretch>
        </p:blipFill>
        <p:spPr bwMode="auto">
          <a:xfrm>
            <a:off x="3810000" y="4800600"/>
            <a:ext cx="1695450" cy="1695450"/>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364163"/>
          </a:xfrm>
        </p:spPr>
        <p:txBody>
          <a:bodyPr>
            <a:normAutofit/>
          </a:bodyPr>
          <a:lstStyle/>
          <a:p>
            <a:pPr algn="ctr">
              <a:buNone/>
            </a:pPr>
            <a:r>
              <a:rPr lang="en-US" sz="5400" b="1" dirty="0" smtClean="0"/>
              <a:t>CONSEJOS BIBLICOS PARA NO PRACTICAR LA INMORALIDAD</a:t>
            </a:r>
            <a:endParaRPr lang="en-US" sz="5400" b="1" dirty="0"/>
          </a:p>
        </p:txBody>
      </p:sp>
      <p:pic>
        <p:nvPicPr>
          <p:cNvPr id="1026" name="Picture 2" descr="C:\Users\Willie Alvarenga\Pictures\biblia1.jpg"/>
          <p:cNvPicPr>
            <a:picLocks noChangeAspect="1" noChangeArrowheads="1"/>
          </p:cNvPicPr>
          <p:nvPr/>
        </p:nvPicPr>
        <p:blipFill>
          <a:blip r:embed="rId2" cstate="print">
            <a:lum bright="-30000"/>
          </a:blip>
          <a:srcRect/>
          <a:stretch>
            <a:fillRect/>
          </a:stretch>
        </p:blipFill>
        <p:spPr bwMode="auto">
          <a:xfrm>
            <a:off x="0" y="0"/>
            <a:ext cx="9144000" cy="6858000"/>
          </a:xfrm>
          <a:prstGeom prst="rect">
            <a:avLst/>
          </a:prstGeom>
          <a:noFill/>
        </p:spPr>
      </p:pic>
      <p:sp>
        <p:nvSpPr>
          <p:cNvPr id="5" name="Content Placeholder 2"/>
          <p:cNvSpPr txBox="1">
            <a:spLocks/>
          </p:cNvSpPr>
          <p:nvPr/>
        </p:nvSpPr>
        <p:spPr>
          <a:xfrm>
            <a:off x="457200" y="1600200"/>
            <a:ext cx="8229600" cy="4525963"/>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6000" b="1" i="0" u="none" strike="noStrike" kern="1200" cap="none" spc="0" normalizeH="0" baseline="0" noProof="0" dirty="0" smtClean="0">
                <a:ln>
                  <a:noFill/>
                </a:ln>
                <a:solidFill>
                  <a:schemeClr val="bg1"/>
                </a:solidFill>
                <a:effectLst/>
                <a:uLnTx/>
                <a:uFillTx/>
                <a:latin typeface="+mn-lt"/>
                <a:ea typeface="+mn-ea"/>
                <a:cs typeface="+mn-cs"/>
              </a:rPr>
              <a:t>CONSEJOS BÍBLICOS PARA NO PRACTICAR LA INMORALIDAD</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400800"/>
          </a:xfrm>
        </p:spPr>
        <p:txBody>
          <a:bodyPr>
            <a:normAutofit fontScale="62500" lnSpcReduction="20000"/>
          </a:bodyPr>
          <a:lstStyle/>
          <a:p>
            <a:pPr lvl="0"/>
            <a:r>
              <a:rPr lang="es-MX" sz="3000" dirty="0"/>
              <a:t>La Biblia nos muestra varios consejos prácticos que el hombre puede llevar acabo para evitar practicar la inmoralidad.</a:t>
            </a:r>
            <a:endParaRPr lang="en-US" sz="3000" dirty="0"/>
          </a:p>
          <a:p>
            <a:pPr lvl="0"/>
            <a:r>
              <a:rPr lang="es-MX" sz="3000" dirty="0"/>
              <a:t>Note los siguientes principios.  Para no pecar contra Dios necesitamos…</a:t>
            </a:r>
            <a:endParaRPr lang="en-US" sz="3000" dirty="0"/>
          </a:p>
          <a:p>
            <a:pPr lvl="1"/>
            <a:r>
              <a:rPr lang="es-MX" sz="3000" dirty="0"/>
              <a:t>Estudiar la Biblia (</a:t>
            </a:r>
            <a:r>
              <a:rPr lang="es-MX" sz="3000" dirty="0" err="1"/>
              <a:t>Sal.</a:t>
            </a:r>
            <a:r>
              <a:rPr lang="es-MX" sz="3000" dirty="0"/>
              <a:t> 119:9, 11)</a:t>
            </a:r>
            <a:endParaRPr lang="en-US" sz="3000" dirty="0"/>
          </a:p>
          <a:p>
            <a:pPr lvl="1"/>
            <a:r>
              <a:rPr lang="es-MX" sz="3000" dirty="0"/>
              <a:t>Orar constantemente (</a:t>
            </a:r>
            <a:r>
              <a:rPr lang="es-MX" sz="3000" dirty="0" err="1"/>
              <a:t>Mt.</a:t>
            </a:r>
            <a:r>
              <a:rPr lang="es-MX" sz="3000" dirty="0"/>
              <a:t> 26:41)</a:t>
            </a:r>
            <a:endParaRPr lang="en-US" sz="3000" dirty="0"/>
          </a:p>
          <a:p>
            <a:pPr lvl="1"/>
            <a:r>
              <a:rPr lang="es-MX" sz="3000" dirty="0"/>
              <a:t>Alimentar nuestra mente de cosas positivas (</a:t>
            </a:r>
            <a:r>
              <a:rPr lang="es-MX" sz="3000" dirty="0" err="1"/>
              <a:t>Fil.</a:t>
            </a:r>
            <a:r>
              <a:rPr lang="es-MX" sz="3000" dirty="0"/>
              <a:t> 4:8-9)</a:t>
            </a:r>
            <a:endParaRPr lang="en-US" sz="3000" dirty="0"/>
          </a:p>
          <a:p>
            <a:pPr lvl="1"/>
            <a:r>
              <a:rPr lang="es-MX" sz="3000" dirty="0"/>
              <a:t>Imitar los buenos ejemplos (1 </a:t>
            </a:r>
            <a:r>
              <a:rPr lang="es-MX" sz="3000" dirty="0" err="1"/>
              <a:t>Co.</a:t>
            </a:r>
            <a:r>
              <a:rPr lang="es-MX" sz="3000" dirty="0"/>
              <a:t> 11:1; 1 P. 2:21; </a:t>
            </a:r>
            <a:r>
              <a:rPr lang="es-MX" sz="3000" dirty="0" err="1"/>
              <a:t>Fil.</a:t>
            </a:r>
            <a:r>
              <a:rPr lang="es-MX" sz="3000" dirty="0"/>
              <a:t> 4:17)</a:t>
            </a:r>
            <a:endParaRPr lang="en-US" sz="3000" dirty="0"/>
          </a:p>
          <a:p>
            <a:pPr lvl="1"/>
            <a:r>
              <a:rPr lang="es-MX" sz="3000" dirty="0"/>
              <a:t>Evitando las malas compañías (1 </a:t>
            </a:r>
            <a:r>
              <a:rPr lang="es-MX" sz="3000" dirty="0" err="1"/>
              <a:t>Co.</a:t>
            </a:r>
            <a:r>
              <a:rPr lang="es-MX" sz="3000" dirty="0"/>
              <a:t> 15:33; </a:t>
            </a:r>
            <a:r>
              <a:rPr lang="es-MX" sz="3000" dirty="0" err="1"/>
              <a:t>Pr.</a:t>
            </a:r>
            <a:r>
              <a:rPr lang="es-MX" sz="3000" dirty="0"/>
              <a:t> 1:10)</a:t>
            </a:r>
            <a:endParaRPr lang="en-US" sz="3000" dirty="0"/>
          </a:p>
          <a:p>
            <a:pPr lvl="1"/>
            <a:r>
              <a:rPr lang="es-MX" sz="3000" dirty="0"/>
              <a:t>Procurar con diligencia el ser hallados aprobados delante de Dios (2 </a:t>
            </a:r>
            <a:r>
              <a:rPr lang="es-MX" sz="3000" dirty="0" err="1"/>
              <a:t>Ti.</a:t>
            </a:r>
            <a:r>
              <a:rPr lang="es-MX" sz="3000" dirty="0"/>
              <a:t> 2:15)</a:t>
            </a:r>
            <a:endParaRPr lang="en-US" sz="3000" dirty="0"/>
          </a:p>
          <a:p>
            <a:pPr lvl="1"/>
            <a:r>
              <a:rPr lang="es-MX" sz="3000" dirty="0"/>
              <a:t>Abstenernos de los deseos de la carne, tentaciones (</a:t>
            </a:r>
            <a:r>
              <a:rPr lang="es-MX" sz="3000" dirty="0" err="1"/>
              <a:t>Ro.</a:t>
            </a:r>
            <a:r>
              <a:rPr lang="es-MX" sz="3000" dirty="0"/>
              <a:t> 13:14; </a:t>
            </a:r>
            <a:r>
              <a:rPr lang="es-MX" sz="3000" dirty="0" err="1"/>
              <a:t>Ga.</a:t>
            </a:r>
            <a:r>
              <a:rPr lang="es-MX" sz="3000" dirty="0"/>
              <a:t> 5:16-22; 1 P. 2:11; Ef. 5:1-11; 4:17-29)</a:t>
            </a:r>
            <a:endParaRPr lang="en-US" sz="3000" dirty="0"/>
          </a:p>
          <a:p>
            <a:pPr lvl="1"/>
            <a:r>
              <a:rPr lang="es-MX" sz="3000" dirty="0"/>
              <a:t>Poner a Dios en primer lugar (</a:t>
            </a:r>
            <a:r>
              <a:rPr lang="es-MX" sz="3000" dirty="0" err="1"/>
              <a:t>Mt.</a:t>
            </a:r>
            <a:r>
              <a:rPr lang="es-MX" sz="3000" dirty="0"/>
              <a:t> 6:33; Col. 3:1-9)</a:t>
            </a:r>
            <a:endParaRPr lang="en-US" sz="3000" dirty="0"/>
          </a:p>
          <a:p>
            <a:pPr lvl="1"/>
            <a:r>
              <a:rPr lang="es-MX" sz="3000" dirty="0"/>
              <a:t>Resistir al Diablo (</a:t>
            </a:r>
            <a:r>
              <a:rPr lang="es-MX" sz="3000" dirty="0" err="1"/>
              <a:t>Gen.</a:t>
            </a:r>
            <a:r>
              <a:rPr lang="es-MX" sz="3000" dirty="0"/>
              <a:t> 39:9; </a:t>
            </a:r>
            <a:r>
              <a:rPr lang="es-MX" sz="3000" dirty="0" err="1"/>
              <a:t>Stg.</a:t>
            </a:r>
            <a:r>
              <a:rPr lang="es-MX" sz="3000" dirty="0"/>
              <a:t> 4:7-8)</a:t>
            </a:r>
            <a:endParaRPr lang="en-US" sz="3000" dirty="0"/>
          </a:p>
          <a:p>
            <a:pPr lvl="1"/>
            <a:r>
              <a:rPr lang="es-MX" sz="3000" dirty="0"/>
              <a:t>Acercándonos a Dios (</a:t>
            </a:r>
            <a:r>
              <a:rPr lang="es-MX" sz="3000" dirty="0" err="1"/>
              <a:t>Stg.</a:t>
            </a:r>
            <a:r>
              <a:rPr lang="es-MX" sz="3000" dirty="0"/>
              <a:t> 4:8; </a:t>
            </a:r>
            <a:r>
              <a:rPr lang="es-MX" sz="3000" dirty="0" err="1"/>
              <a:t>Jn.</a:t>
            </a:r>
            <a:r>
              <a:rPr lang="es-MX" sz="3000" dirty="0"/>
              <a:t> 15:5; </a:t>
            </a:r>
            <a:r>
              <a:rPr lang="es-MX" sz="3000" dirty="0" err="1"/>
              <a:t>Is.</a:t>
            </a:r>
            <a:r>
              <a:rPr lang="es-MX" sz="3000" dirty="0"/>
              <a:t> 55:6)</a:t>
            </a:r>
            <a:endParaRPr lang="en-US" sz="3000" dirty="0"/>
          </a:p>
          <a:p>
            <a:pPr lvl="1"/>
            <a:r>
              <a:rPr lang="es-MX" sz="3000" dirty="0"/>
              <a:t>Practicando el temor a Jehová (</a:t>
            </a:r>
            <a:r>
              <a:rPr lang="es-MX" sz="3000" dirty="0" err="1"/>
              <a:t>Pr.</a:t>
            </a:r>
            <a:r>
              <a:rPr lang="es-MX" sz="3000" dirty="0"/>
              <a:t> 1:7)</a:t>
            </a:r>
            <a:endParaRPr lang="en-US" sz="3000" dirty="0"/>
          </a:p>
          <a:p>
            <a:pPr lvl="1"/>
            <a:r>
              <a:rPr lang="es-MX" sz="3000" dirty="0"/>
              <a:t>Imitando a Dios (Ef. 5:1; 1 P. 1:15-16; </a:t>
            </a:r>
            <a:r>
              <a:rPr lang="es-MX" sz="3000" dirty="0" err="1"/>
              <a:t>Hab.</a:t>
            </a:r>
            <a:r>
              <a:rPr lang="es-MX" sz="3000" dirty="0"/>
              <a:t> 1:13)</a:t>
            </a:r>
            <a:endParaRPr lang="en-US" sz="3000" dirty="0"/>
          </a:p>
          <a:p>
            <a:pPr lvl="1"/>
            <a:r>
              <a:rPr lang="es-MX" sz="3000" dirty="0"/>
              <a:t>Naciendo de nuevo (</a:t>
            </a:r>
            <a:r>
              <a:rPr lang="es-MX" sz="3000" dirty="0" err="1"/>
              <a:t>Jn.</a:t>
            </a:r>
            <a:r>
              <a:rPr lang="es-MX" sz="3000" dirty="0"/>
              <a:t> 3:3, 5; 2 </a:t>
            </a:r>
            <a:r>
              <a:rPr lang="es-MX" sz="3000" dirty="0" err="1"/>
              <a:t>Co.</a:t>
            </a:r>
            <a:r>
              <a:rPr lang="es-MX" sz="3000" dirty="0"/>
              <a:t> 5:10; </a:t>
            </a:r>
            <a:r>
              <a:rPr lang="es-MX" sz="3000" dirty="0" err="1"/>
              <a:t>Ro.</a:t>
            </a:r>
            <a:r>
              <a:rPr lang="es-MX" sz="3000" dirty="0"/>
              <a:t> 6:4)</a:t>
            </a:r>
            <a:endParaRPr lang="en-US" sz="3000" dirty="0"/>
          </a:p>
          <a:p>
            <a:pPr lvl="0"/>
            <a:r>
              <a:rPr lang="es-MX" sz="3000" dirty="0"/>
              <a:t>Estos son solo algunos principios prácticos que podemos llevar acabo para poder practicar la moralidad.</a:t>
            </a:r>
            <a:endParaRPr lang="en-US" sz="3000" dirty="0"/>
          </a:p>
          <a:p>
            <a:pPr lvl="0"/>
            <a:r>
              <a:rPr lang="es-MX" sz="3000" dirty="0"/>
              <a:t>Le aseguro que si usted los considera y los practica podrá ser aceptable delante de Dios.</a:t>
            </a:r>
            <a:endParaRPr lang="en-US" sz="3000" dirty="0"/>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1"/>
          </a:solidFill>
        </p:spPr>
        <p:txBody>
          <a:bodyPr/>
          <a:lstStyle/>
          <a:p>
            <a:r>
              <a:rPr lang="en-US" b="1" dirty="0" err="1" smtClean="0">
                <a:solidFill>
                  <a:srgbClr val="FFFF00"/>
                </a:solidFill>
              </a:rPr>
              <a:t>Definiciones</a:t>
            </a:r>
            <a:endParaRPr lang="en-US" b="1" dirty="0">
              <a:solidFill>
                <a:srgbClr val="FFFF00"/>
              </a:solidFill>
            </a:endParaRPr>
          </a:p>
        </p:txBody>
      </p:sp>
      <p:sp>
        <p:nvSpPr>
          <p:cNvPr id="3" name="Content Placeholder 2"/>
          <p:cNvSpPr>
            <a:spLocks noGrp="1"/>
          </p:cNvSpPr>
          <p:nvPr>
            <p:ph idx="1"/>
          </p:nvPr>
        </p:nvSpPr>
        <p:spPr>
          <a:xfrm>
            <a:off x="457200" y="1600200"/>
            <a:ext cx="8229600" cy="4800600"/>
          </a:xfrm>
        </p:spPr>
        <p:txBody>
          <a:bodyPr>
            <a:normAutofit fontScale="85000" lnSpcReduction="20000"/>
          </a:bodyPr>
          <a:lstStyle/>
          <a:p>
            <a:pPr lvl="0"/>
            <a:r>
              <a:rPr lang="es-MX" dirty="0"/>
              <a:t>El griego </a:t>
            </a:r>
            <a:r>
              <a:rPr lang="es-MX" dirty="0" err="1"/>
              <a:t>ethos</a:t>
            </a:r>
            <a:r>
              <a:rPr lang="es-MX" dirty="0"/>
              <a:t> se encuentra sólo una vez en el Nuevo Testamento (1 Corintios 15:33), como parte de un proverbio popular.  Originalmente la palabra quería decir “</a:t>
            </a:r>
            <a:r>
              <a:rPr lang="es-MX" b="1" i="1" dirty="0"/>
              <a:t>morada</a:t>
            </a:r>
            <a:r>
              <a:rPr lang="es-MX" dirty="0"/>
              <a:t>” o “</a:t>
            </a:r>
            <a:r>
              <a:rPr lang="es-MX" b="1" i="1" dirty="0"/>
              <a:t>establo</a:t>
            </a:r>
            <a:r>
              <a:rPr lang="es-MX" dirty="0"/>
              <a:t>”.  Luego se le agrego </a:t>
            </a:r>
            <a:r>
              <a:rPr lang="es-MX" b="1" i="1" dirty="0" err="1"/>
              <a:t>mos</a:t>
            </a:r>
            <a:r>
              <a:rPr lang="es-MX" dirty="0"/>
              <a:t> del latín y surgió el derivado “</a:t>
            </a:r>
            <a:r>
              <a:rPr lang="es-MX" b="1" i="1" dirty="0"/>
              <a:t>moralidad</a:t>
            </a:r>
            <a:r>
              <a:rPr lang="es-MX" dirty="0"/>
              <a:t>”.  Sin embargo, hay una distinción real entre ética y moralidad.  El significado original de “estabilidad” o establo sugiere que la ética trata con la estabilidad y seguridad necesarias para actuar (Diccionario Teológico </a:t>
            </a:r>
            <a:r>
              <a:rPr lang="es-MX" dirty="0" err="1"/>
              <a:t>Beacon</a:t>
            </a:r>
            <a:r>
              <a:rPr lang="es-MX" dirty="0"/>
              <a:t>).  “En realidad la primera función de las costumbres fue hacer en el área humana lo que el establo hacia para los animales: Proveer seguridad y estabilidad”</a:t>
            </a:r>
            <a:r>
              <a:rPr lang="es-MX" i="1" dirty="0"/>
              <a:t> (Paul </a:t>
            </a:r>
            <a:r>
              <a:rPr lang="es-MX" i="1" dirty="0" err="1"/>
              <a:t>Lehmann</a:t>
            </a:r>
            <a:r>
              <a:rPr lang="es-MX" i="1" dirty="0"/>
              <a:t>, </a:t>
            </a:r>
            <a:r>
              <a:rPr lang="es-MX" i="1" dirty="0" err="1"/>
              <a:t>Ethics</a:t>
            </a:r>
            <a:r>
              <a:rPr lang="es-MX" i="1" dirty="0"/>
              <a:t> in a Christian </a:t>
            </a:r>
            <a:r>
              <a:rPr lang="es-MX" i="1" dirty="0" err="1"/>
              <a:t>Context</a:t>
            </a:r>
            <a:r>
              <a:rPr lang="es-MX" i="1" dirty="0"/>
              <a:t>).</a:t>
            </a:r>
            <a:endParaRPr lang="en-US" dirty="0"/>
          </a:p>
          <a:p>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590800" y="1981201"/>
            <a:ext cx="6553200" cy="3124200"/>
          </a:xfrm>
        </p:spPr>
        <p:txBody>
          <a:bodyPr>
            <a:normAutofit/>
          </a:bodyPr>
          <a:lstStyle/>
          <a:p>
            <a:pPr algn="ctr">
              <a:buNone/>
            </a:pPr>
            <a:r>
              <a:rPr lang="en-US" sz="5500" b="1" dirty="0" smtClean="0"/>
              <a:t>ÉTICA EN EL MINISTERIO DE LA PREDICACIÓN</a:t>
            </a:r>
            <a:endParaRPr lang="en-US" sz="5500" b="1" dirty="0"/>
          </a:p>
        </p:txBody>
      </p:sp>
      <p:pic>
        <p:nvPicPr>
          <p:cNvPr id="4" name="Picture 8" descr="man_preachi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81000" y="990600"/>
            <a:ext cx="2590800" cy="5029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p:spPr>
        <p:txBody>
          <a:bodyPr/>
          <a:lstStyle/>
          <a:p>
            <a:r>
              <a:rPr lang="en-US" b="1" dirty="0" smtClean="0">
                <a:solidFill>
                  <a:srgbClr val="FFFF00"/>
                </a:solidFill>
              </a:rPr>
              <a:t>ÉTICA EN LA PREDICACIÓN</a:t>
            </a:r>
            <a:endParaRPr lang="en-US" b="1" dirty="0">
              <a:solidFill>
                <a:srgbClr val="FFFF00"/>
              </a:solidFill>
            </a:endParaRPr>
          </a:p>
        </p:txBody>
      </p:sp>
      <p:sp>
        <p:nvSpPr>
          <p:cNvPr id="3" name="Content Placeholder 2"/>
          <p:cNvSpPr>
            <a:spLocks noGrp="1"/>
          </p:cNvSpPr>
          <p:nvPr>
            <p:ph idx="1"/>
          </p:nvPr>
        </p:nvSpPr>
        <p:spPr>
          <a:xfrm>
            <a:off x="457200" y="2103437"/>
            <a:ext cx="8229600" cy="4525963"/>
          </a:xfrm>
        </p:spPr>
        <p:txBody>
          <a:bodyPr>
            <a:normAutofit/>
          </a:bodyPr>
          <a:lstStyle/>
          <a:p>
            <a:pPr algn="ctr">
              <a:buNone/>
            </a:pPr>
            <a:r>
              <a:rPr lang="en-US" sz="6500" b="1" dirty="0" err="1" smtClean="0"/>
              <a:t>Acciones</a:t>
            </a:r>
            <a:r>
              <a:rPr lang="en-US" sz="6500" b="1" dirty="0" smtClean="0"/>
              <a:t> </a:t>
            </a:r>
            <a:r>
              <a:rPr lang="en-US" sz="6500" b="1" dirty="0" err="1" smtClean="0"/>
              <a:t>que</a:t>
            </a:r>
            <a:r>
              <a:rPr lang="en-US" sz="6500" b="1" dirty="0" smtClean="0"/>
              <a:t> se </a:t>
            </a:r>
            <a:r>
              <a:rPr lang="en-US" sz="6500" b="1" dirty="0" err="1" smtClean="0"/>
              <a:t>encuentran</a:t>
            </a:r>
            <a:r>
              <a:rPr lang="en-US" sz="6500" b="1" dirty="0" smtClean="0"/>
              <a:t> en </a:t>
            </a:r>
            <a:r>
              <a:rPr lang="en-US" sz="6500" b="1" dirty="0" err="1" smtClean="0"/>
              <a:t>conflicto</a:t>
            </a:r>
            <a:r>
              <a:rPr lang="en-US" sz="6500" b="1" dirty="0" smtClean="0"/>
              <a:t> con la </a:t>
            </a:r>
            <a:r>
              <a:rPr lang="en-US" sz="6500" b="1" dirty="0" err="1" smtClean="0"/>
              <a:t>Ética</a:t>
            </a:r>
            <a:endParaRPr lang="en-US" sz="6500" b="1"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172200"/>
          </a:xfrm>
        </p:spPr>
        <p:txBody>
          <a:bodyPr>
            <a:normAutofit fontScale="85000" lnSpcReduction="10000"/>
          </a:bodyPr>
          <a:lstStyle/>
          <a:p>
            <a:r>
              <a:rPr lang="es-MX" sz="3700" b="1" dirty="0" smtClean="0"/>
              <a:t>Robo de sermones y artículos bíblicos.</a:t>
            </a:r>
          </a:p>
          <a:p>
            <a:r>
              <a:rPr lang="es-MX" sz="3700" b="1" dirty="0" smtClean="0"/>
              <a:t>Robo de tiempo en el trabajo.</a:t>
            </a:r>
          </a:p>
          <a:p>
            <a:r>
              <a:rPr lang="es-MX" sz="3700" b="1" dirty="0" smtClean="0"/>
              <a:t>Abuso de confianza.</a:t>
            </a:r>
          </a:p>
          <a:p>
            <a:r>
              <a:rPr lang="es-MX" sz="3700" b="1" dirty="0" smtClean="0"/>
              <a:t>Estudios bíblicos por las casas estando solos con mujeres.</a:t>
            </a:r>
          </a:p>
          <a:p>
            <a:r>
              <a:rPr lang="es-MX" sz="3700" b="1" dirty="0" smtClean="0"/>
              <a:t>Mentiras en las horas de trabajo.</a:t>
            </a:r>
          </a:p>
          <a:p>
            <a:r>
              <a:rPr lang="es-MX" sz="3700" b="1" dirty="0" smtClean="0"/>
              <a:t>Mentiras en los impuestos.</a:t>
            </a:r>
          </a:p>
          <a:p>
            <a:r>
              <a:rPr lang="es-MX" sz="3700" b="1" dirty="0" smtClean="0"/>
              <a:t>Mentira para obtener seguros médicos.</a:t>
            </a:r>
          </a:p>
          <a:p>
            <a:r>
              <a:rPr lang="es-MX" sz="3700" b="1" dirty="0" smtClean="0"/>
              <a:t>Chismes con los miembros.</a:t>
            </a:r>
          </a:p>
          <a:p>
            <a:r>
              <a:rPr lang="es-MX" sz="3700" b="1" dirty="0" smtClean="0"/>
              <a:t>Predicando falsa doctrina.</a:t>
            </a:r>
          </a:p>
          <a:p>
            <a:r>
              <a:rPr lang="es-MX" sz="3700" b="1" dirty="0" smtClean="0"/>
              <a:t>Pedir dinero prestado y quedar mal.</a:t>
            </a:r>
          </a:p>
          <a:p>
            <a:r>
              <a:rPr lang="es-MX" sz="3700" b="1" dirty="0" smtClean="0"/>
              <a:t>Pelearse con los miembros de la congregación. </a:t>
            </a:r>
          </a:p>
          <a:p>
            <a:pPr>
              <a:buNone/>
            </a:pP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590800" y="1981201"/>
            <a:ext cx="6553200" cy="3124200"/>
          </a:xfrm>
        </p:spPr>
        <p:txBody>
          <a:bodyPr>
            <a:normAutofit/>
          </a:bodyPr>
          <a:lstStyle/>
          <a:p>
            <a:pPr algn="ctr">
              <a:buNone/>
            </a:pPr>
            <a:r>
              <a:rPr lang="en-US" sz="5500" b="1" dirty="0" smtClean="0"/>
              <a:t>ÉTICA EN LA </a:t>
            </a:r>
          </a:p>
          <a:p>
            <a:pPr algn="ctr">
              <a:buNone/>
            </a:pPr>
            <a:r>
              <a:rPr lang="en-US" sz="5500" b="1" dirty="0" smtClean="0"/>
              <a:t>ESCUELA DE PREDICACIÓN</a:t>
            </a:r>
            <a:endParaRPr lang="en-US" sz="5500" b="1" dirty="0"/>
          </a:p>
        </p:txBody>
      </p:sp>
      <p:pic>
        <p:nvPicPr>
          <p:cNvPr id="4" name="Picture 8" descr="man_preachi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81000" y="990600"/>
            <a:ext cx="2590800" cy="5029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p:spPr>
        <p:txBody>
          <a:bodyPr>
            <a:normAutofit fontScale="90000"/>
          </a:bodyPr>
          <a:lstStyle/>
          <a:p>
            <a:r>
              <a:rPr lang="en-US" b="1" dirty="0" smtClean="0">
                <a:solidFill>
                  <a:srgbClr val="FFFF00"/>
                </a:solidFill>
              </a:rPr>
              <a:t>ÉTICA EN LA ESCUELA DE PREDICACIÓN</a:t>
            </a:r>
            <a:endParaRPr lang="en-US" b="1" dirty="0">
              <a:solidFill>
                <a:srgbClr val="FFFF00"/>
              </a:solidFill>
            </a:endParaRPr>
          </a:p>
        </p:txBody>
      </p:sp>
      <p:sp>
        <p:nvSpPr>
          <p:cNvPr id="3" name="Content Placeholder 2"/>
          <p:cNvSpPr>
            <a:spLocks noGrp="1"/>
          </p:cNvSpPr>
          <p:nvPr>
            <p:ph idx="1"/>
          </p:nvPr>
        </p:nvSpPr>
        <p:spPr>
          <a:xfrm>
            <a:off x="457200" y="2103437"/>
            <a:ext cx="8229600" cy="4525963"/>
          </a:xfrm>
        </p:spPr>
        <p:txBody>
          <a:bodyPr>
            <a:normAutofit/>
          </a:bodyPr>
          <a:lstStyle/>
          <a:p>
            <a:pPr algn="ctr">
              <a:buNone/>
            </a:pPr>
            <a:r>
              <a:rPr lang="en-US" sz="6500" b="1" dirty="0" err="1" smtClean="0"/>
              <a:t>Acciones</a:t>
            </a:r>
            <a:r>
              <a:rPr lang="en-US" sz="6500" b="1" dirty="0" smtClean="0"/>
              <a:t> </a:t>
            </a:r>
            <a:r>
              <a:rPr lang="en-US" sz="6500" b="1" dirty="0" err="1" smtClean="0"/>
              <a:t>que</a:t>
            </a:r>
            <a:r>
              <a:rPr lang="en-US" sz="6500" b="1" dirty="0" smtClean="0"/>
              <a:t> se </a:t>
            </a:r>
            <a:r>
              <a:rPr lang="en-US" sz="6500" b="1" dirty="0" err="1" smtClean="0"/>
              <a:t>encuentran</a:t>
            </a:r>
            <a:r>
              <a:rPr lang="en-US" sz="6500" b="1" dirty="0" smtClean="0"/>
              <a:t> en </a:t>
            </a:r>
            <a:r>
              <a:rPr lang="en-US" sz="6500" b="1" dirty="0" err="1" smtClean="0"/>
              <a:t>conflicto</a:t>
            </a:r>
            <a:r>
              <a:rPr lang="en-US" sz="6500" b="1" dirty="0" smtClean="0"/>
              <a:t> con la </a:t>
            </a:r>
            <a:r>
              <a:rPr lang="en-US" sz="6500" b="1" dirty="0" err="1" smtClean="0"/>
              <a:t>Ética</a:t>
            </a:r>
            <a:endParaRPr lang="en-US" sz="6500" b="1"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172200"/>
          </a:xfrm>
        </p:spPr>
        <p:txBody>
          <a:bodyPr>
            <a:normAutofit fontScale="92500" lnSpcReduction="10000"/>
          </a:bodyPr>
          <a:lstStyle/>
          <a:p>
            <a:r>
              <a:rPr lang="en-US" dirty="0" err="1" smtClean="0"/>
              <a:t>Plagio</a:t>
            </a:r>
            <a:r>
              <a:rPr lang="en-US" dirty="0" smtClean="0"/>
              <a:t> en los </a:t>
            </a:r>
            <a:r>
              <a:rPr lang="en-US" dirty="0" err="1" smtClean="0"/>
              <a:t>escritos</a:t>
            </a:r>
            <a:r>
              <a:rPr lang="en-US" dirty="0" smtClean="0"/>
              <a:t> </a:t>
            </a:r>
            <a:r>
              <a:rPr lang="en-US" dirty="0" err="1" smtClean="0"/>
              <a:t>que</a:t>
            </a:r>
            <a:r>
              <a:rPr lang="en-US" dirty="0" smtClean="0"/>
              <a:t> se </a:t>
            </a:r>
            <a:r>
              <a:rPr lang="en-US" dirty="0" err="1" smtClean="0"/>
              <a:t>entregan</a:t>
            </a:r>
            <a:r>
              <a:rPr lang="en-US" dirty="0" smtClean="0"/>
              <a:t>.</a:t>
            </a:r>
          </a:p>
          <a:p>
            <a:r>
              <a:rPr lang="en-US" dirty="0" err="1" smtClean="0"/>
              <a:t>Mentiras</a:t>
            </a:r>
            <a:r>
              <a:rPr lang="en-US" dirty="0" smtClean="0"/>
              <a:t> en el </a:t>
            </a:r>
            <a:r>
              <a:rPr lang="en-US" dirty="0" err="1" smtClean="0"/>
              <a:t>reporte</a:t>
            </a:r>
            <a:r>
              <a:rPr lang="en-US" dirty="0" smtClean="0"/>
              <a:t> de los </a:t>
            </a:r>
            <a:r>
              <a:rPr lang="en-US" dirty="0" err="1" smtClean="0"/>
              <a:t>impuestos</a:t>
            </a:r>
            <a:r>
              <a:rPr lang="en-US" dirty="0" smtClean="0"/>
              <a:t>.</a:t>
            </a:r>
          </a:p>
          <a:p>
            <a:r>
              <a:rPr lang="en-US" dirty="0" smtClean="0"/>
              <a:t>No </a:t>
            </a:r>
            <a:r>
              <a:rPr lang="en-US" dirty="0" err="1" smtClean="0"/>
              <a:t>usar</a:t>
            </a:r>
            <a:r>
              <a:rPr lang="en-US" dirty="0" smtClean="0"/>
              <a:t> </a:t>
            </a:r>
            <a:r>
              <a:rPr lang="en-US" dirty="0" err="1" smtClean="0"/>
              <a:t>adecuadamente</a:t>
            </a:r>
            <a:r>
              <a:rPr lang="en-US" dirty="0" smtClean="0"/>
              <a:t> el </a:t>
            </a:r>
            <a:r>
              <a:rPr lang="en-US" dirty="0" err="1" smtClean="0"/>
              <a:t>tiempo</a:t>
            </a:r>
            <a:r>
              <a:rPr lang="en-US" dirty="0" smtClean="0"/>
              <a:t> </a:t>
            </a:r>
            <a:r>
              <a:rPr lang="en-US" dirty="0" err="1" smtClean="0"/>
              <a:t>para</a:t>
            </a:r>
            <a:r>
              <a:rPr lang="en-US" dirty="0" smtClean="0"/>
              <a:t> </a:t>
            </a:r>
            <a:r>
              <a:rPr lang="en-US" dirty="0" err="1" smtClean="0"/>
              <a:t>estudiar</a:t>
            </a:r>
            <a:r>
              <a:rPr lang="en-US" dirty="0" smtClean="0"/>
              <a:t>.</a:t>
            </a:r>
          </a:p>
          <a:p>
            <a:r>
              <a:rPr lang="en-US" dirty="0" smtClean="0"/>
              <a:t>El </a:t>
            </a:r>
            <a:r>
              <a:rPr lang="en-US" dirty="0" err="1" smtClean="0"/>
              <a:t>hablar</a:t>
            </a:r>
            <a:r>
              <a:rPr lang="en-US" dirty="0" smtClean="0"/>
              <a:t> a </a:t>
            </a:r>
            <a:r>
              <a:rPr lang="en-US" dirty="0" err="1" smtClean="0"/>
              <a:t>las</a:t>
            </a:r>
            <a:r>
              <a:rPr lang="en-US" dirty="0" smtClean="0"/>
              <a:t> </a:t>
            </a:r>
            <a:r>
              <a:rPr lang="en-US" dirty="0" err="1" smtClean="0"/>
              <a:t>espaldas</a:t>
            </a:r>
            <a:r>
              <a:rPr lang="en-US" dirty="0" smtClean="0"/>
              <a:t> de los </a:t>
            </a:r>
            <a:r>
              <a:rPr lang="en-US" dirty="0" err="1" smtClean="0"/>
              <a:t>estudiantes</a:t>
            </a:r>
            <a:r>
              <a:rPr lang="en-US" dirty="0" smtClean="0"/>
              <a:t> (</a:t>
            </a:r>
            <a:r>
              <a:rPr lang="en-US" dirty="0" err="1" smtClean="0"/>
              <a:t>instructores</a:t>
            </a:r>
            <a:r>
              <a:rPr lang="en-US" dirty="0" smtClean="0"/>
              <a:t>)</a:t>
            </a:r>
          </a:p>
          <a:p>
            <a:r>
              <a:rPr lang="en-US" dirty="0" smtClean="0"/>
              <a:t>El </a:t>
            </a:r>
            <a:r>
              <a:rPr lang="en-US" dirty="0" err="1" smtClean="0"/>
              <a:t>hablar</a:t>
            </a:r>
            <a:r>
              <a:rPr lang="en-US" dirty="0" smtClean="0"/>
              <a:t> a </a:t>
            </a:r>
            <a:r>
              <a:rPr lang="en-US" dirty="0" err="1" smtClean="0"/>
              <a:t>las</a:t>
            </a:r>
            <a:r>
              <a:rPr lang="en-US" dirty="0" smtClean="0"/>
              <a:t> </a:t>
            </a:r>
            <a:r>
              <a:rPr lang="en-US" dirty="0" err="1" smtClean="0"/>
              <a:t>espaldas</a:t>
            </a:r>
            <a:r>
              <a:rPr lang="en-US" dirty="0" smtClean="0"/>
              <a:t> del instructor (</a:t>
            </a:r>
            <a:r>
              <a:rPr lang="en-US" dirty="0" err="1" smtClean="0"/>
              <a:t>estudiantes</a:t>
            </a:r>
            <a:r>
              <a:rPr lang="en-US" dirty="0" smtClean="0"/>
              <a:t>).</a:t>
            </a:r>
          </a:p>
          <a:p>
            <a:r>
              <a:rPr lang="en-US" dirty="0" smtClean="0"/>
              <a:t>El </a:t>
            </a:r>
            <a:r>
              <a:rPr lang="en-US" dirty="0" err="1" smtClean="0"/>
              <a:t>hablar</a:t>
            </a:r>
            <a:r>
              <a:rPr lang="en-US" dirty="0" smtClean="0"/>
              <a:t> en contra de </a:t>
            </a:r>
            <a:r>
              <a:rPr lang="en-US" dirty="0" err="1" smtClean="0"/>
              <a:t>tus</a:t>
            </a:r>
            <a:r>
              <a:rPr lang="en-US" dirty="0" smtClean="0"/>
              <a:t> </a:t>
            </a:r>
            <a:r>
              <a:rPr lang="en-US" dirty="0" err="1" smtClean="0"/>
              <a:t>compañeros</a:t>
            </a:r>
            <a:r>
              <a:rPr lang="en-US" dirty="0" smtClean="0"/>
              <a:t> de </a:t>
            </a:r>
            <a:r>
              <a:rPr lang="en-US" dirty="0" err="1" smtClean="0"/>
              <a:t>escuela</a:t>
            </a:r>
            <a:r>
              <a:rPr lang="en-US" dirty="0" smtClean="0"/>
              <a:t>.</a:t>
            </a:r>
          </a:p>
          <a:p>
            <a:r>
              <a:rPr lang="en-US" dirty="0" smtClean="0"/>
              <a:t>El </a:t>
            </a:r>
            <a:r>
              <a:rPr lang="en-US" dirty="0" err="1" smtClean="0"/>
              <a:t>uso</a:t>
            </a:r>
            <a:r>
              <a:rPr lang="en-US" dirty="0" smtClean="0"/>
              <a:t> de </a:t>
            </a:r>
            <a:r>
              <a:rPr lang="en-US" dirty="0" err="1" smtClean="0"/>
              <a:t>las</a:t>
            </a:r>
            <a:r>
              <a:rPr lang="en-US" dirty="0" smtClean="0"/>
              <a:t> </a:t>
            </a:r>
            <a:r>
              <a:rPr lang="en-US" dirty="0" err="1" smtClean="0"/>
              <a:t>computadoras</a:t>
            </a:r>
            <a:r>
              <a:rPr lang="en-US" dirty="0" smtClean="0"/>
              <a:t> </a:t>
            </a:r>
            <a:r>
              <a:rPr lang="en-US" dirty="0" err="1" smtClean="0"/>
              <a:t>durante</a:t>
            </a:r>
            <a:r>
              <a:rPr lang="en-US" dirty="0" smtClean="0"/>
              <a:t> la </a:t>
            </a:r>
            <a:r>
              <a:rPr lang="en-US" dirty="0" err="1" smtClean="0"/>
              <a:t>clase</a:t>
            </a:r>
            <a:r>
              <a:rPr lang="en-US" dirty="0" smtClean="0"/>
              <a:t>.</a:t>
            </a:r>
          </a:p>
          <a:p>
            <a:r>
              <a:rPr lang="en-US" dirty="0" err="1" smtClean="0"/>
              <a:t>Descargar</a:t>
            </a:r>
            <a:r>
              <a:rPr lang="en-US" dirty="0" smtClean="0"/>
              <a:t> </a:t>
            </a:r>
            <a:r>
              <a:rPr lang="en-US" dirty="0" err="1" smtClean="0"/>
              <a:t>peliculas</a:t>
            </a:r>
            <a:r>
              <a:rPr lang="en-US" dirty="0" smtClean="0"/>
              <a:t> </a:t>
            </a:r>
            <a:r>
              <a:rPr lang="en-US" dirty="0" err="1" smtClean="0"/>
              <a:t>ilegales</a:t>
            </a:r>
            <a:r>
              <a:rPr lang="en-US" dirty="0" smtClean="0"/>
              <a:t>. </a:t>
            </a:r>
          </a:p>
          <a:p>
            <a:r>
              <a:rPr lang="en-US" dirty="0" smtClean="0"/>
              <a:t>El </a:t>
            </a:r>
            <a:r>
              <a:rPr lang="en-US" dirty="0" err="1" smtClean="0"/>
              <a:t>uso</a:t>
            </a:r>
            <a:r>
              <a:rPr lang="en-US" dirty="0" smtClean="0"/>
              <a:t> </a:t>
            </a:r>
            <a:r>
              <a:rPr lang="en-US" dirty="0" err="1" smtClean="0"/>
              <a:t>inapropiado</a:t>
            </a:r>
            <a:r>
              <a:rPr lang="en-US" dirty="0" smtClean="0"/>
              <a:t> de los </a:t>
            </a:r>
            <a:r>
              <a:rPr lang="en-US" dirty="0" err="1" smtClean="0"/>
              <a:t>fondos</a:t>
            </a:r>
            <a:r>
              <a:rPr lang="en-US" dirty="0" smtClean="0"/>
              <a:t> </a:t>
            </a:r>
            <a:r>
              <a:rPr lang="en-US" dirty="0" err="1" smtClean="0"/>
              <a:t>que</a:t>
            </a:r>
            <a:r>
              <a:rPr lang="en-US" dirty="0" smtClean="0"/>
              <a:t> se le </a:t>
            </a:r>
            <a:r>
              <a:rPr lang="en-US" dirty="0" err="1" smtClean="0"/>
              <a:t>dan</a:t>
            </a:r>
            <a:r>
              <a:rPr lang="en-US" dirty="0" smtClean="0"/>
              <a:t>.</a:t>
            </a:r>
          </a:p>
          <a:p>
            <a:pPr>
              <a:buNone/>
            </a:pPr>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895600" y="1600200"/>
            <a:ext cx="5791200" cy="4525963"/>
          </a:xfrm>
        </p:spPr>
        <p:txBody>
          <a:bodyPr>
            <a:normAutofit/>
          </a:bodyPr>
          <a:lstStyle/>
          <a:p>
            <a:pPr algn="ctr">
              <a:buNone/>
            </a:pPr>
            <a:r>
              <a:rPr lang="en-US" sz="5500" b="1" dirty="0" smtClean="0"/>
              <a:t>¿</a:t>
            </a:r>
            <a:r>
              <a:rPr lang="en-US" sz="5500" b="1" dirty="0" err="1" smtClean="0"/>
              <a:t>Cuál</a:t>
            </a:r>
            <a:r>
              <a:rPr lang="en-US" sz="5500" b="1" dirty="0" smtClean="0"/>
              <a:t> </a:t>
            </a:r>
            <a:r>
              <a:rPr lang="en-US" sz="5500" b="1" dirty="0" err="1" smtClean="0"/>
              <a:t>debe</a:t>
            </a:r>
            <a:r>
              <a:rPr lang="en-US" sz="5500" b="1" dirty="0" smtClean="0"/>
              <a:t> de ser </a:t>
            </a:r>
            <a:r>
              <a:rPr lang="en-US" sz="5500" b="1" dirty="0" err="1" smtClean="0"/>
              <a:t>nuestra</a:t>
            </a:r>
            <a:r>
              <a:rPr lang="en-US" sz="5500" b="1" dirty="0" smtClean="0"/>
              <a:t> </a:t>
            </a:r>
            <a:r>
              <a:rPr lang="en-US" sz="5500" b="1" dirty="0" err="1" smtClean="0"/>
              <a:t>conducta</a:t>
            </a:r>
            <a:r>
              <a:rPr lang="en-US" sz="5500" b="1" dirty="0" smtClean="0"/>
              <a:t> en el </a:t>
            </a:r>
            <a:r>
              <a:rPr lang="en-US" sz="5500" b="1" dirty="0" err="1" smtClean="0"/>
              <a:t>ministerio</a:t>
            </a:r>
            <a:r>
              <a:rPr lang="en-US" sz="5500" b="1" dirty="0" smtClean="0"/>
              <a:t> de la </a:t>
            </a:r>
            <a:r>
              <a:rPr lang="en-US" sz="5500" b="1" dirty="0" err="1" smtClean="0"/>
              <a:t>predicación</a:t>
            </a:r>
            <a:r>
              <a:rPr lang="en-US" sz="5500" b="1" dirty="0" smtClean="0"/>
              <a:t>?</a:t>
            </a:r>
            <a:endParaRPr lang="en-US" sz="5500" b="1" dirty="0"/>
          </a:p>
        </p:txBody>
      </p:sp>
      <p:pic>
        <p:nvPicPr>
          <p:cNvPr id="4" name="Picture 8" descr="man_preachi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81000" y="990600"/>
            <a:ext cx="2590800" cy="5029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096000"/>
          </a:xfrm>
        </p:spPr>
        <p:txBody>
          <a:bodyPr>
            <a:normAutofit lnSpcReduction="10000"/>
          </a:bodyPr>
          <a:lstStyle/>
          <a:p>
            <a:r>
              <a:rPr lang="en-US" dirty="0" err="1" smtClean="0"/>
              <a:t>Evitar</a:t>
            </a:r>
            <a:r>
              <a:rPr lang="en-US" dirty="0" smtClean="0"/>
              <a:t> la </a:t>
            </a:r>
            <a:r>
              <a:rPr lang="en-US" dirty="0" err="1" smtClean="0"/>
              <a:t>mentira</a:t>
            </a:r>
            <a:r>
              <a:rPr lang="en-US" dirty="0" smtClean="0"/>
              <a:t> (cf. </a:t>
            </a:r>
            <a:r>
              <a:rPr lang="en-US" dirty="0" err="1" smtClean="0"/>
              <a:t>Colosenses</a:t>
            </a:r>
            <a:r>
              <a:rPr lang="en-US" dirty="0" smtClean="0"/>
              <a:t> 3:9; </a:t>
            </a:r>
            <a:r>
              <a:rPr lang="en-US" dirty="0" err="1" smtClean="0"/>
              <a:t>Efesios</a:t>
            </a:r>
            <a:r>
              <a:rPr lang="en-US" dirty="0" smtClean="0"/>
              <a:t> 4:25).</a:t>
            </a:r>
          </a:p>
          <a:p>
            <a:r>
              <a:rPr lang="en-US" dirty="0" err="1" smtClean="0"/>
              <a:t>Debemos</a:t>
            </a:r>
            <a:r>
              <a:rPr lang="en-US" dirty="0" smtClean="0"/>
              <a:t> de ser un </a:t>
            </a:r>
            <a:r>
              <a:rPr lang="en-US" dirty="0" err="1" smtClean="0"/>
              <a:t>excelente</a:t>
            </a:r>
            <a:r>
              <a:rPr lang="en-US" dirty="0" smtClean="0"/>
              <a:t> </a:t>
            </a:r>
            <a:r>
              <a:rPr lang="en-US" dirty="0" err="1" smtClean="0"/>
              <a:t>ejemplo</a:t>
            </a:r>
            <a:r>
              <a:rPr lang="en-US" dirty="0" smtClean="0"/>
              <a:t> (cf. 1 </a:t>
            </a:r>
            <a:r>
              <a:rPr lang="en-US" dirty="0" err="1" smtClean="0"/>
              <a:t>Timoteo</a:t>
            </a:r>
            <a:r>
              <a:rPr lang="en-US" dirty="0" smtClean="0"/>
              <a:t> 4:13; Tito 2:6-8; 1 </a:t>
            </a:r>
            <a:r>
              <a:rPr lang="en-US" dirty="0" err="1" smtClean="0"/>
              <a:t>Timoteo</a:t>
            </a:r>
            <a:r>
              <a:rPr lang="en-US" dirty="0" smtClean="0"/>
              <a:t> 5:11-14).</a:t>
            </a:r>
          </a:p>
          <a:p>
            <a:r>
              <a:rPr lang="en-US" dirty="0" smtClean="0"/>
              <a:t>No </a:t>
            </a:r>
            <a:r>
              <a:rPr lang="en-US" dirty="0" err="1" smtClean="0"/>
              <a:t>defraudar</a:t>
            </a:r>
            <a:r>
              <a:rPr lang="en-US" dirty="0" smtClean="0"/>
              <a:t> a </a:t>
            </a:r>
            <a:r>
              <a:rPr lang="en-US" dirty="0" err="1" smtClean="0"/>
              <a:t>nadie</a:t>
            </a:r>
            <a:r>
              <a:rPr lang="en-US" dirty="0" smtClean="0"/>
              <a:t> (cf. Tito 2:9-10; 1 </a:t>
            </a:r>
            <a:r>
              <a:rPr lang="en-US" dirty="0" err="1" smtClean="0"/>
              <a:t>Corintios</a:t>
            </a:r>
            <a:r>
              <a:rPr lang="en-US" dirty="0" smtClean="0"/>
              <a:t> 4:2).</a:t>
            </a:r>
          </a:p>
          <a:p>
            <a:r>
              <a:rPr lang="en-US" dirty="0" smtClean="0"/>
              <a:t>No </a:t>
            </a:r>
            <a:r>
              <a:rPr lang="en-US" dirty="0" err="1" smtClean="0"/>
              <a:t>chismeando</a:t>
            </a:r>
            <a:r>
              <a:rPr lang="en-US" dirty="0" smtClean="0"/>
              <a:t> (cf. 1 </a:t>
            </a:r>
            <a:r>
              <a:rPr lang="en-US" dirty="0" err="1" smtClean="0"/>
              <a:t>Timoteo</a:t>
            </a:r>
            <a:r>
              <a:rPr lang="en-US" dirty="0" smtClean="0"/>
              <a:t> 5:13; </a:t>
            </a:r>
            <a:r>
              <a:rPr lang="en-US" dirty="0" err="1" smtClean="0"/>
              <a:t>Levitico</a:t>
            </a:r>
            <a:r>
              <a:rPr lang="en-US" dirty="0" smtClean="0"/>
              <a:t> 19:16).</a:t>
            </a:r>
          </a:p>
          <a:p>
            <a:r>
              <a:rPr lang="en-US" dirty="0" err="1" smtClean="0"/>
              <a:t>Predicando</a:t>
            </a:r>
            <a:r>
              <a:rPr lang="en-US" dirty="0" smtClean="0"/>
              <a:t> la </a:t>
            </a:r>
            <a:r>
              <a:rPr lang="en-US" dirty="0" err="1" smtClean="0"/>
              <a:t>sana</a:t>
            </a:r>
            <a:r>
              <a:rPr lang="en-US" dirty="0" smtClean="0"/>
              <a:t> </a:t>
            </a:r>
            <a:r>
              <a:rPr lang="en-US" dirty="0" err="1" smtClean="0"/>
              <a:t>doctrina</a:t>
            </a:r>
            <a:r>
              <a:rPr lang="en-US" dirty="0" smtClean="0"/>
              <a:t> (cf. 1 Pedro 4:11; Tito 2:11; 2 </a:t>
            </a:r>
            <a:r>
              <a:rPr lang="en-US" dirty="0" err="1" smtClean="0"/>
              <a:t>Timoteo</a:t>
            </a:r>
            <a:r>
              <a:rPr lang="en-US" dirty="0" smtClean="0"/>
              <a:t> 1:13).</a:t>
            </a:r>
          </a:p>
          <a:p>
            <a:r>
              <a:rPr lang="en-US" dirty="0" err="1" smtClean="0"/>
              <a:t>Predicando</a:t>
            </a:r>
            <a:r>
              <a:rPr lang="en-US" dirty="0" smtClean="0"/>
              <a:t> </a:t>
            </a:r>
            <a:r>
              <a:rPr lang="en-US" dirty="0" err="1" smtClean="0"/>
              <a:t>todo</a:t>
            </a:r>
            <a:r>
              <a:rPr lang="en-US" dirty="0" smtClean="0"/>
              <a:t> el </a:t>
            </a:r>
            <a:r>
              <a:rPr lang="en-US" dirty="0" err="1" smtClean="0"/>
              <a:t>consejo</a:t>
            </a:r>
            <a:r>
              <a:rPr lang="en-US" dirty="0" smtClean="0"/>
              <a:t> de Dios (cf. </a:t>
            </a:r>
            <a:r>
              <a:rPr lang="en-US" dirty="0" err="1" smtClean="0"/>
              <a:t>Hechos</a:t>
            </a:r>
            <a:r>
              <a:rPr lang="en-US" dirty="0" smtClean="0"/>
              <a:t> 20:27; </a:t>
            </a:r>
            <a:r>
              <a:rPr lang="en-US" dirty="0" err="1" smtClean="0"/>
              <a:t>Jeremias</a:t>
            </a:r>
            <a:r>
              <a:rPr lang="en-US" dirty="0" smtClean="0"/>
              <a:t> 26:1-2).</a:t>
            </a:r>
          </a:p>
          <a:p>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096000"/>
          </a:xfrm>
        </p:spPr>
        <p:txBody>
          <a:bodyPr>
            <a:normAutofit/>
          </a:bodyPr>
          <a:lstStyle/>
          <a:p>
            <a:r>
              <a:rPr lang="en-US" dirty="0" smtClean="0"/>
              <a:t>No </a:t>
            </a:r>
            <a:r>
              <a:rPr lang="en-US" dirty="0" err="1" smtClean="0"/>
              <a:t>robando</a:t>
            </a:r>
            <a:r>
              <a:rPr lang="en-US" dirty="0" smtClean="0"/>
              <a:t> (cf. </a:t>
            </a:r>
            <a:r>
              <a:rPr lang="en-US" dirty="0" err="1" smtClean="0"/>
              <a:t>Efesios</a:t>
            </a:r>
            <a:r>
              <a:rPr lang="en-US" dirty="0" smtClean="0"/>
              <a:t> 4:28).</a:t>
            </a:r>
          </a:p>
          <a:p>
            <a:r>
              <a:rPr lang="en-US" dirty="0" smtClean="0"/>
              <a:t>No </a:t>
            </a:r>
            <a:r>
              <a:rPr lang="en-US" dirty="0" err="1" smtClean="0"/>
              <a:t>participando</a:t>
            </a:r>
            <a:r>
              <a:rPr lang="en-US" dirty="0" smtClean="0"/>
              <a:t> en </a:t>
            </a:r>
            <a:r>
              <a:rPr lang="en-US" dirty="0" err="1" smtClean="0"/>
              <a:t>pecados</a:t>
            </a:r>
            <a:r>
              <a:rPr lang="en-US" dirty="0" smtClean="0"/>
              <a:t> </a:t>
            </a:r>
            <a:r>
              <a:rPr lang="en-US" dirty="0" err="1" smtClean="0"/>
              <a:t>ajenos</a:t>
            </a:r>
            <a:r>
              <a:rPr lang="en-US" dirty="0" smtClean="0"/>
              <a:t> (cf. 1 </a:t>
            </a:r>
            <a:r>
              <a:rPr lang="en-US" dirty="0" err="1" smtClean="0"/>
              <a:t>Timoteo</a:t>
            </a:r>
            <a:r>
              <a:rPr lang="en-US" dirty="0" smtClean="0"/>
              <a:t> 5:22; </a:t>
            </a:r>
            <a:r>
              <a:rPr lang="en-US" dirty="0" err="1" smtClean="0"/>
              <a:t>Efesios</a:t>
            </a:r>
            <a:r>
              <a:rPr lang="en-US" dirty="0" smtClean="0"/>
              <a:t> 5:11).</a:t>
            </a:r>
          </a:p>
          <a:p>
            <a:r>
              <a:rPr lang="en-US" dirty="0" smtClean="0"/>
              <a:t>No </a:t>
            </a:r>
            <a:r>
              <a:rPr lang="en-US" dirty="0" err="1" smtClean="0"/>
              <a:t>dando</a:t>
            </a:r>
            <a:r>
              <a:rPr lang="en-US" dirty="0" smtClean="0"/>
              <a:t> </a:t>
            </a:r>
            <a:r>
              <a:rPr lang="en-US" dirty="0" err="1" smtClean="0"/>
              <a:t>lugar</a:t>
            </a:r>
            <a:r>
              <a:rPr lang="en-US" dirty="0" smtClean="0"/>
              <a:t> al </a:t>
            </a:r>
            <a:r>
              <a:rPr lang="en-US" dirty="0" err="1" smtClean="0"/>
              <a:t>materialismo</a:t>
            </a:r>
            <a:r>
              <a:rPr lang="en-US" dirty="0" smtClean="0"/>
              <a:t> (cf. 1 </a:t>
            </a:r>
            <a:r>
              <a:rPr lang="en-US" dirty="0" err="1" smtClean="0"/>
              <a:t>Timoteo</a:t>
            </a:r>
            <a:r>
              <a:rPr lang="en-US" dirty="0" smtClean="0"/>
              <a:t> 6:1-10; Lucas 12:15).</a:t>
            </a:r>
          </a:p>
          <a:p>
            <a:r>
              <a:rPr lang="en-US" dirty="0" err="1" smtClean="0"/>
              <a:t>Evitar</a:t>
            </a:r>
            <a:r>
              <a:rPr lang="en-US" dirty="0" smtClean="0"/>
              <a:t> </a:t>
            </a:r>
            <a:r>
              <a:rPr lang="en-US" dirty="0" err="1" smtClean="0"/>
              <a:t>aborrecer</a:t>
            </a:r>
            <a:r>
              <a:rPr lang="en-US" dirty="0" smtClean="0"/>
              <a:t> a los </a:t>
            </a:r>
            <a:r>
              <a:rPr lang="en-US" dirty="0" err="1" smtClean="0"/>
              <a:t>hermanos</a:t>
            </a:r>
            <a:r>
              <a:rPr lang="en-US" dirty="0" smtClean="0"/>
              <a:t> (cf. Juan 13:34-35; 2 </a:t>
            </a:r>
            <a:r>
              <a:rPr lang="en-US" dirty="0" err="1" smtClean="0"/>
              <a:t>Timoteo</a:t>
            </a:r>
            <a:r>
              <a:rPr lang="en-US" dirty="0" smtClean="0"/>
              <a:t> 4:14-18).</a:t>
            </a:r>
          </a:p>
          <a:p>
            <a:r>
              <a:rPr lang="en-US" dirty="0" smtClean="0"/>
              <a:t>No </a:t>
            </a:r>
            <a:r>
              <a:rPr lang="en-US" dirty="0" err="1" smtClean="0"/>
              <a:t>usar</a:t>
            </a:r>
            <a:r>
              <a:rPr lang="en-US" dirty="0" smtClean="0"/>
              <a:t> el </a:t>
            </a:r>
            <a:r>
              <a:rPr lang="en-US" dirty="0" err="1" smtClean="0"/>
              <a:t>pulpito</a:t>
            </a:r>
            <a:r>
              <a:rPr lang="en-US" dirty="0" smtClean="0"/>
              <a:t> </a:t>
            </a:r>
            <a:r>
              <a:rPr lang="en-US" dirty="0" err="1" smtClean="0"/>
              <a:t>para</a:t>
            </a:r>
            <a:r>
              <a:rPr lang="en-US" dirty="0" smtClean="0"/>
              <a:t> </a:t>
            </a:r>
            <a:r>
              <a:rPr lang="en-US" dirty="0" err="1" smtClean="0"/>
              <a:t>atacar</a:t>
            </a:r>
            <a:r>
              <a:rPr lang="en-US" dirty="0" smtClean="0"/>
              <a:t> a los </a:t>
            </a:r>
            <a:r>
              <a:rPr lang="en-US" dirty="0" err="1" smtClean="0"/>
              <a:t>hermanos</a:t>
            </a:r>
            <a:r>
              <a:rPr lang="en-US" dirty="0" smtClean="0"/>
              <a:t>  (cf. 2 </a:t>
            </a:r>
            <a:r>
              <a:rPr lang="en-US" dirty="0" err="1" smtClean="0"/>
              <a:t>Timoteo</a:t>
            </a:r>
            <a:r>
              <a:rPr lang="en-US" dirty="0" smtClean="0"/>
              <a:t> 4:1-5; 1 Pedro 4:11).</a:t>
            </a:r>
          </a:p>
          <a:p>
            <a:r>
              <a:rPr lang="en-US" dirty="0" err="1" smtClean="0"/>
              <a:t>Siguiendo</a:t>
            </a:r>
            <a:r>
              <a:rPr lang="en-US" dirty="0" smtClean="0"/>
              <a:t> la </a:t>
            </a:r>
            <a:r>
              <a:rPr lang="en-US" dirty="0" err="1" smtClean="0"/>
              <a:t>santidad</a:t>
            </a:r>
            <a:r>
              <a:rPr lang="en-US" dirty="0" smtClean="0"/>
              <a:t> (cf. </a:t>
            </a:r>
            <a:r>
              <a:rPr lang="en-US" dirty="0" err="1" smtClean="0"/>
              <a:t>Hebreos</a:t>
            </a:r>
            <a:r>
              <a:rPr lang="en-US" dirty="0" smtClean="0"/>
              <a:t> 12:14; </a:t>
            </a:r>
            <a:r>
              <a:rPr lang="en-US" dirty="0" err="1" smtClean="0"/>
              <a:t>Romanos</a:t>
            </a:r>
            <a:r>
              <a:rPr lang="en-US" dirty="0" smtClean="0"/>
              <a:t> 13:14; Mateo 5:8).</a:t>
            </a:r>
          </a:p>
          <a:p>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http://cvclavoz.com/wp-content/uploads/2011/10/aborto1.jpg"/>
          <p:cNvPicPr>
            <a:picLocks noChangeAspect="1" noChangeArrowheads="1"/>
          </p:cNvPicPr>
          <p:nvPr/>
        </p:nvPicPr>
        <p:blipFill>
          <a:blip r:embed="rId2" cstate="print">
            <a:lum bright="-30000"/>
          </a:blip>
          <a:srcRect/>
          <a:stretch>
            <a:fillRect/>
          </a:stretch>
        </p:blipFill>
        <p:spPr bwMode="auto">
          <a:xfrm>
            <a:off x="0" y="0"/>
            <a:ext cx="9144000" cy="6858000"/>
          </a:xfrm>
          <a:prstGeom prst="rect">
            <a:avLst/>
          </a:prstGeom>
          <a:noFill/>
        </p:spPr>
      </p:pic>
      <p:sp>
        <p:nvSpPr>
          <p:cNvPr id="5" name="Content Placeholder 2"/>
          <p:cNvSpPr txBox="1">
            <a:spLocks/>
          </p:cNvSpPr>
          <p:nvPr/>
        </p:nvSpPr>
        <p:spPr>
          <a:xfrm>
            <a:off x="609600" y="1752600"/>
            <a:ext cx="8229600" cy="4525963"/>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8700" b="1" i="0" u="none" strike="noStrike" kern="1200" cap="none" spc="0" normalizeH="0" baseline="0" noProof="0" dirty="0" smtClean="0">
                <a:ln>
                  <a:noFill/>
                </a:ln>
                <a:solidFill>
                  <a:schemeClr val="bg1"/>
                </a:solidFill>
                <a:effectLst/>
                <a:uLnTx/>
                <a:uFillTx/>
                <a:latin typeface="+mn-lt"/>
                <a:ea typeface="+mn-ea"/>
                <a:cs typeface="+mn-cs"/>
              </a:rPr>
              <a:t>El </a:t>
            </a:r>
            <a:r>
              <a:rPr kumimoji="0" lang="en-US" sz="8700" b="1" i="0" u="none" strike="noStrike" kern="1200" cap="none" spc="0" normalizeH="0" baseline="0" noProof="0" dirty="0" err="1" smtClean="0">
                <a:ln>
                  <a:noFill/>
                </a:ln>
                <a:solidFill>
                  <a:schemeClr val="bg1"/>
                </a:solidFill>
                <a:effectLst/>
                <a:uLnTx/>
                <a:uFillTx/>
                <a:latin typeface="+mn-lt"/>
                <a:ea typeface="+mn-ea"/>
                <a:cs typeface="+mn-cs"/>
              </a:rPr>
              <a:t>Aborto</a:t>
            </a:r>
            <a:r>
              <a:rPr kumimoji="0" lang="en-US" sz="8700" b="1" i="0" u="none" strike="noStrike" kern="1200" cap="none" spc="0" normalizeH="0" baseline="0" noProof="0" dirty="0" smtClean="0">
                <a:ln>
                  <a:noFill/>
                </a:ln>
                <a:solidFill>
                  <a:schemeClr val="bg1"/>
                </a:solidFill>
                <a:effectLst/>
                <a:uLnTx/>
                <a:uFillTx/>
                <a:latin typeface="+mn-lt"/>
                <a:ea typeface="+mn-ea"/>
                <a:cs typeface="+mn-cs"/>
              </a:rPr>
              <a:t> y la </a:t>
            </a:r>
            <a:r>
              <a:rPr kumimoji="0" lang="en-US" sz="8700" b="1" i="0" u="none" strike="noStrike" kern="1200" cap="none" spc="0" normalizeH="0" baseline="0" noProof="0" dirty="0" err="1" smtClean="0">
                <a:ln>
                  <a:noFill/>
                </a:ln>
                <a:solidFill>
                  <a:schemeClr val="bg1"/>
                </a:solidFill>
                <a:effectLst/>
                <a:uLnTx/>
                <a:uFillTx/>
                <a:latin typeface="+mn-lt"/>
                <a:ea typeface="+mn-ea"/>
                <a:cs typeface="+mn-cs"/>
              </a:rPr>
              <a:t>Biblia</a:t>
            </a:r>
            <a:endParaRPr kumimoji="0" lang="en-US" sz="8700" b="1"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1"/>
          </a:solidFill>
        </p:spPr>
        <p:txBody>
          <a:bodyPr/>
          <a:lstStyle/>
          <a:p>
            <a:r>
              <a:rPr lang="en-US" b="1" dirty="0" err="1" smtClean="0">
                <a:solidFill>
                  <a:srgbClr val="FFFF00"/>
                </a:solidFill>
              </a:rPr>
              <a:t>Definiciones</a:t>
            </a:r>
            <a:r>
              <a:rPr lang="en-US" b="1" dirty="0" smtClean="0">
                <a:solidFill>
                  <a:srgbClr val="FFFF00"/>
                </a:solidFill>
              </a:rPr>
              <a:t>: La Moral</a:t>
            </a:r>
            <a:endParaRPr lang="en-US" b="1" dirty="0">
              <a:solidFill>
                <a:srgbClr val="FFFF00"/>
              </a:solidFill>
            </a:endParaRPr>
          </a:p>
        </p:txBody>
      </p:sp>
      <p:sp>
        <p:nvSpPr>
          <p:cNvPr id="3" name="Content Placeholder 2"/>
          <p:cNvSpPr>
            <a:spLocks noGrp="1"/>
          </p:cNvSpPr>
          <p:nvPr>
            <p:ph idx="1"/>
          </p:nvPr>
        </p:nvSpPr>
        <p:spPr/>
        <p:txBody>
          <a:bodyPr>
            <a:normAutofit fontScale="92500" lnSpcReduction="20000"/>
          </a:bodyPr>
          <a:lstStyle/>
          <a:p>
            <a:pPr lvl="0"/>
            <a:r>
              <a:rPr lang="es-MX" dirty="0"/>
              <a:t>La palabra “</a:t>
            </a:r>
            <a:r>
              <a:rPr lang="es-MX" b="1" dirty="0"/>
              <a:t>moral</a:t>
            </a:r>
            <a:r>
              <a:rPr lang="es-MX" dirty="0"/>
              <a:t>” significa ciencia que enseña las reglas que deben seguirse para hacer el bien y evitar el mal (Pequeño Larousse Ilustrado).</a:t>
            </a:r>
            <a:endParaRPr lang="en-US" dirty="0"/>
          </a:p>
          <a:p>
            <a:pPr lvl="0"/>
            <a:r>
              <a:rPr lang="es-MX" dirty="0"/>
              <a:t>La moral es un conjunto de principios absolutos provenientes de Dios por medio de los cuales se establece naturalmente qué es lo bueno y qué es lo malo.  El conjunto de reglas de conducta decretadas por Dios, establecidas en la conciencia, reveladas en la Biblia y manifestadas en la persona del Señor Jesucristo (</a:t>
            </a:r>
            <a:r>
              <a:rPr lang="es-MX" dirty="0" err="1"/>
              <a:t>Is.</a:t>
            </a:r>
            <a:r>
              <a:rPr lang="es-MX" dirty="0"/>
              <a:t> 53:9; </a:t>
            </a:r>
            <a:r>
              <a:rPr lang="es-MX" dirty="0" err="1"/>
              <a:t>He.</a:t>
            </a:r>
            <a:r>
              <a:rPr lang="es-MX" dirty="0"/>
              <a:t> 4:15; 1 P. 2:22).</a:t>
            </a:r>
            <a:endParaRPr lang="en-US" dirty="0"/>
          </a:p>
          <a:p>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ctr">
              <a:buNone/>
            </a:pPr>
            <a:r>
              <a:rPr lang="en-US" sz="5500" b="1" dirty="0" err="1" smtClean="0"/>
              <a:t>Nuestra</a:t>
            </a:r>
            <a:r>
              <a:rPr lang="en-US" sz="5500" b="1" dirty="0" smtClean="0"/>
              <a:t> </a:t>
            </a:r>
            <a:r>
              <a:rPr lang="en-US" sz="5500" b="1" dirty="0" err="1" smtClean="0"/>
              <a:t>presente</a:t>
            </a:r>
            <a:r>
              <a:rPr lang="en-US" sz="5500" b="1" dirty="0" smtClean="0"/>
              <a:t> </a:t>
            </a:r>
            <a:r>
              <a:rPr lang="en-US" sz="5500" b="1" dirty="0" err="1" smtClean="0"/>
              <a:t>condición</a:t>
            </a:r>
            <a:r>
              <a:rPr lang="en-US" sz="5500" b="1" dirty="0" smtClean="0"/>
              <a:t> con </a:t>
            </a:r>
            <a:r>
              <a:rPr lang="en-US" sz="5500" b="1" dirty="0" err="1" smtClean="0"/>
              <a:t>relación</a:t>
            </a:r>
            <a:r>
              <a:rPr lang="en-US" sz="5500" b="1" dirty="0" smtClean="0"/>
              <a:t> al </a:t>
            </a:r>
            <a:r>
              <a:rPr lang="en-US" sz="5500" b="1" dirty="0" err="1" smtClean="0"/>
              <a:t>tema</a:t>
            </a:r>
            <a:r>
              <a:rPr lang="en-US" sz="5500" b="1" dirty="0" smtClean="0"/>
              <a:t> </a:t>
            </a:r>
            <a:r>
              <a:rPr lang="en-US" sz="5500" b="1" dirty="0" err="1" smtClean="0"/>
              <a:t>bajo</a:t>
            </a:r>
            <a:r>
              <a:rPr lang="en-US" sz="5500" b="1" dirty="0" smtClean="0"/>
              <a:t> </a:t>
            </a:r>
            <a:r>
              <a:rPr lang="en-US" sz="5500" b="1" dirty="0" err="1" smtClean="0"/>
              <a:t>consideración</a:t>
            </a:r>
            <a:endParaRPr lang="en-US" sz="5500" b="1"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096000"/>
          </a:xfrm>
        </p:spPr>
        <p:txBody>
          <a:bodyPr>
            <a:normAutofit fontScale="92500" lnSpcReduction="10000"/>
          </a:bodyPr>
          <a:lstStyle/>
          <a:p>
            <a:pPr lvl="0"/>
            <a:r>
              <a:rPr lang="es-MX" dirty="0"/>
              <a:t>Las leyes de los Estados Unidos permiten el aborto prácticamente sin ninguna limitación durante los primeros tres meses de embarazo y la mayoría de los EE.UU. tienen pocas restricciones durante las etapas finales.</a:t>
            </a:r>
            <a:endParaRPr lang="en-US" dirty="0"/>
          </a:p>
          <a:p>
            <a:pPr lvl="0"/>
            <a:r>
              <a:rPr lang="es-MX" dirty="0"/>
              <a:t>Simplemente mire la palabra “aborto” o “control de natalidad” en las paginas amarillas de cualquier directorio telefónico en este país y encontrara a la mano diversas clínicas de aborto nombradas, donde las jóvenes pueden ir a “terminar su embarazo”.</a:t>
            </a:r>
            <a:endParaRPr lang="en-US" dirty="0"/>
          </a:p>
          <a:p>
            <a:pPr lvl="0"/>
            <a:r>
              <a:rPr lang="es-MX" dirty="0"/>
              <a:t>El numero de abortos legales en los EE.UU.. cada año es estimado entre uno y dos millones.</a:t>
            </a:r>
            <a:endParaRPr lang="en-US" dirty="0"/>
          </a:p>
          <a:p>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096000"/>
          </a:xfrm>
        </p:spPr>
        <p:txBody>
          <a:bodyPr>
            <a:normAutofit fontScale="92500" lnSpcReduction="10000"/>
          </a:bodyPr>
          <a:lstStyle/>
          <a:p>
            <a:pPr lvl="0"/>
            <a:r>
              <a:rPr lang="es-MX" dirty="0"/>
              <a:t>Desde que en 1973 Roe vs. </a:t>
            </a:r>
            <a:r>
              <a:rPr lang="es-MX" dirty="0" err="1"/>
              <a:t>Wade</a:t>
            </a:r>
            <a:r>
              <a:rPr lang="es-MX" dirty="0"/>
              <a:t>, cuando la Corte Suprema legalizo el aborto a través de toda la nación, al menos 10 millones de bebes que aun no habían nacido, habían sido asesinados legalmente.  Por vía de contraste, cerca de 500.000 soldados Americanos fueron muertos en la Guerra Civil y cerca de 400.000 en la Segunda Guerra Mundial.</a:t>
            </a:r>
            <a:endParaRPr lang="en-US" dirty="0"/>
          </a:p>
          <a:p>
            <a:pPr lvl="0"/>
            <a:r>
              <a:rPr lang="es-MX" dirty="0"/>
              <a:t>En adición al número de abortos ya citados, innumerables millones más han sido asesinados en otros países, y aun más por abortos ilegales.</a:t>
            </a:r>
            <a:endParaRPr lang="en-US" dirty="0"/>
          </a:p>
          <a:p>
            <a:pPr lvl="0"/>
            <a:r>
              <a:rPr lang="es-MX" dirty="0"/>
              <a:t>El hecho de que un acto sea legal acorde a la ley civil, no obstante, no significa que es moralmente correcto.</a:t>
            </a:r>
            <a:endParaRPr lang="en-US" dirty="0"/>
          </a:p>
          <a:p>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lvl="0"/>
            <a:r>
              <a:rPr lang="es-MX" dirty="0"/>
              <a:t>Dios es la única autoridad final para determinar lo que es moralmente correcto o incorrecto, y las practicas de los hombres no siempre concuerdan con la voluntad de Dios (</a:t>
            </a:r>
            <a:r>
              <a:rPr lang="es-MX" dirty="0" err="1"/>
              <a:t>Is.</a:t>
            </a:r>
            <a:r>
              <a:rPr lang="es-MX" dirty="0"/>
              <a:t> 55:8-9; </a:t>
            </a:r>
            <a:r>
              <a:rPr lang="es-MX" dirty="0" err="1"/>
              <a:t>Lc.</a:t>
            </a:r>
            <a:r>
              <a:rPr lang="es-MX" dirty="0"/>
              <a:t> 16:15; 1 </a:t>
            </a:r>
            <a:r>
              <a:rPr lang="es-MX" dirty="0" err="1"/>
              <a:t>Co.</a:t>
            </a:r>
            <a:r>
              <a:rPr lang="es-MX" dirty="0"/>
              <a:t> 1:18-25).</a:t>
            </a:r>
            <a:endParaRPr lang="en-US" dirty="0"/>
          </a:p>
          <a:p>
            <a:pPr lvl="0"/>
            <a:r>
              <a:rPr lang="es-MX" dirty="0"/>
              <a:t>Debemos obedecer a Dios antes que a los hombres (</a:t>
            </a:r>
            <a:r>
              <a:rPr lang="es-MX" dirty="0" err="1"/>
              <a:t>Hch.</a:t>
            </a:r>
            <a:r>
              <a:rPr lang="es-MX" dirty="0"/>
              <a:t> 5:29).</a:t>
            </a:r>
            <a:endParaRPr lang="en-US" dirty="0"/>
          </a:p>
          <a:p>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3074" name="Rectangle 2"/>
          <p:cNvSpPr>
            <a:spLocks noChangeArrowheads="1"/>
          </p:cNvSpPr>
          <p:nvPr/>
        </p:nvSpPr>
        <p:spPr bwMode="auto">
          <a:xfrm>
            <a:off x="381000" y="304800"/>
            <a:ext cx="8458199" cy="5943599"/>
          </a:xfrm>
          <a:prstGeom prst="rect">
            <a:avLst/>
          </a:prstGeom>
          <a:solidFill>
            <a:srgbClr val="FFFFFF"/>
          </a:solidFill>
          <a:ln w="38100" cmpd="dbl">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a:t>
            </a:r>
            <a:r>
              <a:rPr kumimoji="0" lang="en-US" sz="2400" b="0" i="0" u="none" strike="noStrike" cap="none" normalizeH="0" baseline="0" dirty="0" err="1" smtClean="0">
                <a:ln>
                  <a:noFill/>
                </a:ln>
                <a:solidFill>
                  <a:schemeClr val="tx1"/>
                </a:solidFill>
                <a:effectLst/>
                <a:latin typeface="Arial" pitchFamily="34" charset="0"/>
                <a:cs typeface="Arial" pitchFamily="34" charset="0"/>
              </a:rPr>
              <a:t>Cuando</a:t>
            </a:r>
            <a:r>
              <a:rPr kumimoji="0" lang="en-US" sz="2400" b="0" i="0" u="none" strike="noStrike" cap="none" normalizeH="0" baseline="0" dirty="0" smtClean="0">
                <a:ln>
                  <a:noFill/>
                </a:ln>
                <a:solidFill>
                  <a:schemeClr val="tx1"/>
                </a:solidFill>
                <a:effectLst/>
                <a:latin typeface="Arial" pitchFamily="34" charset="0"/>
                <a:cs typeface="Arial" pitchFamily="34" charset="0"/>
              </a:rPr>
              <a:t> Harry Blackmon de la Corte </a:t>
            </a:r>
            <a:r>
              <a:rPr kumimoji="0" lang="en-US" sz="2400" b="0" i="0" u="none" strike="noStrike" cap="none" normalizeH="0" baseline="0" dirty="0" err="1" smtClean="0">
                <a:ln>
                  <a:noFill/>
                </a:ln>
                <a:solidFill>
                  <a:schemeClr val="tx1"/>
                </a:solidFill>
                <a:effectLst/>
                <a:latin typeface="Arial" pitchFamily="34" charset="0"/>
                <a:cs typeface="Arial" pitchFamily="34" charset="0"/>
              </a:rPr>
              <a:t>Suprema</a:t>
            </a:r>
            <a:r>
              <a:rPr kumimoji="0" lang="en-US" sz="2400" b="0" i="0" u="none" strike="noStrike" cap="none" normalizeH="0" baseline="0" dirty="0" smtClean="0">
                <a:ln>
                  <a:noFill/>
                </a:ln>
                <a:solidFill>
                  <a:schemeClr val="tx1"/>
                </a:solidFill>
                <a:effectLst/>
                <a:latin typeface="Arial" pitchFamily="34" charset="0"/>
                <a:cs typeface="Arial" pitchFamily="34" charset="0"/>
              </a:rPr>
              <a:t> de </a:t>
            </a:r>
            <a:r>
              <a:rPr kumimoji="0" lang="en-US" sz="2400" b="0" i="0" u="none" strike="noStrike" cap="none" normalizeH="0" baseline="0" dirty="0" err="1" smtClean="0">
                <a:ln>
                  <a:noFill/>
                </a:ln>
                <a:solidFill>
                  <a:schemeClr val="tx1"/>
                </a:solidFill>
                <a:effectLst/>
                <a:latin typeface="Arial" pitchFamily="34" charset="0"/>
                <a:cs typeface="Arial" pitchFamily="34" charset="0"/>
              </a:rPr>
              <a:t>Justicia</a:t>
            </a:r>
            <a:r>
              <a:rPr kumimoji="0" lang="en-US" sz="2400" b="0" i="0" u="none" strike="noStrike" cap="none" normalizeH="0" baseline="0" dirty="0" smtClean="0">
                <a:ln>
                  <a:noFill/>
                </a:ln>
                <a:solidFill>
                  <a:schemeClr val="tx1"/>
                </a:solidFill>
                <a:effectLst/>
                <a:latin typeface="Arial" pitchFamily="34"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cs typeface="Arial" pitchFamily="34" charset="0"/>
              </a:rPr>
              <a:t>anunció</a:t>
            </a:r>
            <a:r>
              <a:rPr kumimoji="0" lang="en-US" sz="2400" b="0" i="0" u="none" strike="noStrike" cap="none" normalizeH="0" baseline="0" dirty="0" smtClean="0">
                <a:ln>
                  <a:noFill/>
                </a:ln>
                <a:solidFill>
                  <a:schemeClr val="tx1"/>
                </a:solidFill>
                <a:effectLst/>
                <a:latin typeface="Arial" pitchFamily="34"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cs typeface="Arial" pitchFamily="34" charset="0"/>
              </a:rPr>
              <a:t>su</a:t>
            </a:r>
            <a:r>
              <a:rPr kumimoji="0" lang="en-US" sz="2400" b="0" i="0" u="none" strike="noStrike" cap="none" normalizeH="0" baseline="0" dirty="0" smtClean="0">
                <a:ln>
                  <a:noFill/>
                </a:ln>
                <a:solidFill>
                  <a:schemeClr val="tx1"/>
                </a:solidFill>
                <a:effectLst/>
                <a:latin typeface="Arial" pitchFamily="34"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cs typeface="Arial" pitchFamily="34" charset="0"/>
              </a:rPr>
              <a:t>retiro</a:t>
            </a:r>
            <a:r>
              <a:rPr kumimoji="0" lang="en-US" sz="2400" b="0" i="0" u="none" strike="noStrike" cap="none" normalizeH="0" baseline="0" dirty="0" smtClean="0">
                <a:ln>
                  <a:noFill/>
                </a:ln>
                <a:solidFill>
                  <a:schemeClr val="tx1"/>
                </a:solidFill>
                <a:effectLst/>
                <a:latin typeface="Arial" pitchFamily="34" charset="0"/>
                <a:cs typeface="Arial" pitchFamily="34" charset="0"/>
              </a:rPr>
              <a:t> de la </a:t>
            </a:r>
            <a:r>
              <a:rPr kumimoji="0" lang="en-US" sz="2400" b="0" i="0" u="none" strike="noStrike" cap="none" normalizeH="0" baseline="0" dirty="0" err="1" smtClean="0">
                <a:ln>
                  <a:noFill/>
                </a:ln>
                <a:solidFill>
                  <a:schemeClr val="tx1"/>
                </a:solidFill>
                <a:effectLst/>
                <a:latin typeface="Arial" pitchFamily="34" charset="0"/>
                <a:cs typeface="Arial" pitchFamily="34" charset="0"/>
              </a:rPr>
              <a:t>banca</a:t>
            </a:r>
            <a:r>
              <a:rPr kumimoji="0" lang="en-US" sz="2400" b="0" i="0" u="none" strike="noStrike" cap="none" normalizeH="0" baseline="0" dirty="0" smtClean="0">
                <a:ln>
                  <a:noFill/>
                </a:ln>
                <a:solidFill>
                  <a:schemeClr val="tx1"/>
                </a:solidFill>
                <a:effectLst/>
                <a:latin typeface="Arial" pitchFamily="34" charset="0"/>
                <a:cs typeface="Arial" pitchFamily="34" charset="0"/>
              </a:rPr>
              <a:t> en </a:t>
            </a:r>
            <a:r>
              <a:rPr kumimoji="0" lang="en-US" sz="2400" b="0" i="0" u="none" strike="noStrike" cap="none" normalizeH="0" baseline="0" dirty="0" err="1" smtClean="0">
                <a:ln>
                  <a:noFill/>
                </a:ln>
                <a:solidFill>
                  <a:schemeClr val="tx1"/>
                </a:solidFill>
                <a:effectLst/>
                <a:latin typeface="Arial" pitchFamily="34" charset="0"/>
                <a:cs typeface="Arial" pitchFamily="34" charset="0"/>
              </a:rPr>
              <a:t>Abril</a:t>
            </a:r>
            <a:r>
              <a:rPr kumimoji="0" lang="en-US" sz="2400" b="0" i="0" u="none" strike="noStrike" cap="none" normalizeH="0" baseline="0" dirty="0" smtClean="0">
                <a:ln>
                  <a:noFill/>
                </a:ln>
                <a:solidFill>
                  <a:schemeClr val="tx1"/>
                </a:solidFill>
                <a:effectLst/>
                <a:latin typeface="Arial" pitchFamily="34" charset="0"/>
                <a:cs typeface="Arial" pitchFamily="34" charset="0"/>
              </a:rPr>
              <a:t> 7, 1994 </a:t>
            </a:r>
            <a:r>
              <a:rPr kumimoji="0" lang="en-US" sz="2400" b="0" i="0" u="none" strike="noStrike" cap="none" normalizeH="0" baseline="0" dirty="0" err="1" smtClean="0">
                <a:ln>
                  <a:noFill/>
                </a:ln>
                <a:solidFill>
                  <a:schemeClr val="tx1"/>
                </a:solidFill>
                <a:effectLst/>
                <a:latin typeface="Arial" pitchFamily="34" charset="0"/>
                <a:cs typeface="Arial" pitchFamily="34" charset="0"/>
              </a:rPr>
              <a:t>fue</a:t>
            </a:r>
            <a:r>
              <a:rPr kumimoji="0" lang="en-US" sz="2400" b="0" i="0" u="none" strike="noStrike" cap="none" normalizeH="0" baseline="0" dirty="0" smtClean="0">
                <a:ln>
                  <a:noFill/>
                </a:ln>
                <a:solidFill>
                  <a:schemeClr val="tx1"/>
                </a:solidFill>
                <a:effectLst/>
                <a:latin typeface="Arial" pitchFamily="34"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cs typeface="Arial" pitchFamily="34" charset="0"/>
              </a:rPr>
              <a:t>citado</a:t>
            </a:r>
            <a:r>
              <a:rPr kumimoji="0" lang="en-US" sz="2400" b="0" i="0" u="none" strike="noStrike" cap="none" normalizeH="0" baseline="0" dirty="0" smtClean="0">
                <a:ln>
                  <a:noFill/>
                </a:ln>
                <a:solidFill>
                  <a:schemeClr val="tx1"/>
                </a:solidFill>
                <a:effectLst/>
                <a:latin typeface="Arial" pitchFamily="34"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cs typeface="Arial" pitchFamily="34" charset="0"/>
              </a:rPr>
              <a:t>como</a:t>
            </a:r>
            <a:r>
              <a:rPr kumimoji="0" lang="en-US" sz="2400" b="0" i="0" u="none" strike="noStrike" cap="none" normalizeH="0" baseline="0" dirty="0" smtClean="0">
                <a:ln>
                  <a:noFill/>
                </a:ln>
                <a:solidFill>
                  <a:schemeClr val="tx1"/>
                </a:solidFill>
                <a:effectLst/>
                <a:latin typeface="Arial" pitchFamily="34" charset="0"/>
                <a:cs typeface="Arial" pitchFamily="34" charset="0"/>
              </a:rPr>
              <a:t> un </a:t>
            </a:r>
            <a:r>
              <a:rPr kumimoji="0" lang="en-US" sz="2400" b="0" i="0" u="none" strike="noStrike" cap="none" normalizeH="0" baseline="0" dirty="0" err="1" smtClean="0">
                <a:ln>
                  <a:noFill/>
                </a:ln>
                <a:solidFill>
                  <a:schemeClr val="tx1"/>
                </a:solidFill>
                <a:effectLst/>
                <a:latin typeface="Arial" pitchFamily="34" charset="0"/>
                <a:cs typeface="Arial" pitchFamily="34" charset="0"/>
              </a:rPr>
              <a:t>héroe</a:t>
            </a:r>
            <a:r>
              <a:rPr kumimoji="0" lang="en-US" sz="2400" b="0" i="0" u="none" strike="noStrike" cap="none" normalizeH="0" baseline="0" dirty="0" smtClean="0">
                <a:ln>
                  <a:noFill/>
                </a:ln>
                <a:solidFill>
                  <a:schemeClr val="tx1"/>
                </a:solidFill>
                <a:effectLst/>
                <a:latin typeface="Arial" pitchFamily="34"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cs typeface="Arial" pitchFamily="34" charset="0"/>
              </a:rPr>
              <a:t>por</a:t>
            </a:r>
            <a:r>
              <a:rPr kumimoji="0" lang="en-US" sz="2400" b="0" i="0" u="none" strike="noStrike" cap="none" normalizeH="0" baseline="0" dirty="0" smtClean="0">
                <a:ln>
                  <a:noFill/>
                </a:ln>
                <a:solidFill>
                  <a:schemeClr val="tx1"/>
                </a:solidFill>
                <a:effectLst/>
                <a:latin typeface="Arial" pitchFamily="34" charset="0"/>
                <a:cs typeface="Arial" pitchFamily="34" charset="0"/>
              </a:rPr>
              <a:t> los </a:t>
            </a:r>
            <a:r>
              <a:rPr kumimoji="0" lang="en-US" sz="2400" b="0" i="0" u="none" strike="noStrike" cap="none" normalizeH="0" baseline="0" dirty="0" err="1" smtClean="0">
                <a:ln>
                  <a:noFill/>
                </a:ln>
                <a:solidFill>
                  <a:schemeClr val="tx1"/>
                </a:solidFill>
                <a:effectLst/>
                <a:latin typeface="Arial" pitchFamily="34" charset="0"/>
                <a:cs typeface="Arial" pitchFamily="34" charset="0"/>
              </a:rPr>
              <a:t>feministas</a:t>
            </a:r>
            <a:r>
              <a:rPr kumimoji="0" lang="en-US" sz="2400" b="0" i="0" u="none" strike="noStrike" cap="none" normalizeH="0" baseline="0" dirty="0" smtClean="0">
                <a:ln>
                  <a:noFill/>
                </a:ln>
                <a:solidFill>
                  <a:schemeClr val="tx1"/>
                </a:solidFill>
                <a:effectLst/>
                <a:latin typeface="Arial" pitchFamily="34" charset="0"/>
                <a:cs typeface="Arial" pitchFamily="34" charset="0"/>
              </a:rPr>
              <a:t> y </a:t>
            </a:r>
            <a:r>
              <a:rPr kumimoji="0" lang="en-US" sz="2400" b="0" i="0" u="none" strike="noStrike" cap="none" normalizeH="0" baseline="0" dirty="0" err="1" smtClean="0">
                <a:ln>
                  <a:noFill/>
                </a:ln>
                <a:solidFill>
                  <a:schemeClr val="tx1"/>
                </a:solidFill>
                <a:effectLst/>
                <a:latin typeface="Arial" pitchFamily="34" charset="0"/>
                <a:cs typeface="Arial" pitchFamily="34" charset="0"/>
              </a:rPr>
              <a:t>aborcionistas</a:t>
            </a:r>
            <a:r>
              <a:rPr kumimoji="0" lang="en-US" sz="2400" b="0" i="0" u="none" strike="noStrike" cap="none" normalizeH="0" baseline="0" dirty="0" smtClean="0">
                <a:ln>
                  <a:noFill/>
                </a:ln>
                <a:solidFill>
                  <a:schemeClr val="tx1"/>
                </a:solidFill>
                <a:effectLst/>
                <a:latin typeface="Arial" pitchFamily="34" charset="0"/>
                <a:cs typeface="Arial" pitchFamily="34" charset="0"/>
              </a:rPr>
              <a:t>, dado a </a:t>
            </a:r>
            <a:r>
              <a:rPr kumimoji="0" lang="en-US" sz="2400" b="0" i="0" u="none" strike="noStrike" cap="none" normalizeH="0" baseline="0" dirty="0" err="1" smtClean="0">
                <a:ln>
                  <a:noFill/>
                </a:ln>
                <a:solidFill>
                  <a:schemeClr val="tx1"/>
                </a:solidFill>
                <a:effectLst/>
                <a:latin typeface="Arial" pitchFamily="34" charset="0"/>
                <a:cs typeface="Arial" pitchFamily="34" charset="0"/>
              </a:rPr>
              <a:t>que</a:t>
            </a:r>
            <a:r>
              <a:rPr kumimoji="0" lang="en-US" sz="2400" b="0" i="0" u="none" strike="noStrike" cap="none" normalizeH="0" baseline="0" dirty="0" smtClean="0">
                <a:ln>
                  <a:noFill/>
                </a:ln>
                <a:solidFill>
                  <a:schemeClr val="tx1"/>
                </a:solidFill>
                <a:effectLst/>
                <a:latin typeface="Arial" pitchFamily="34"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cs typeface="Arial" pitchFamily="34" charset="0"/>
              </a:rPr>
              <a:t>este</a:t>
            </a:r>
            <a:r>
              <a:rPr kumimoji="0" lang="en-US" sz="2400" b="0" i="0" u="none" strike="noStrike" cap="none" normalizeH="0" baseline="0" dirty="0" smtClean="0">
                <a:ln>
                  <a:noFill/>
                </a:ln>
                <a:solidFill>
                  <a:schemeClr val="tx1"/>
                </a:solidFill>
                <a:effectLst/>
                <a:latin typeface="Arial" pitchFamily="34" charset="0"/>
                <a:cs typeface="Arial" pitchFamily="34" charset="0"/>
              </a:rPr>
              <a:t> hombre </a:t>
            </a:r>
            <a:r>
              <a:rPr kumimoji="0" lang="en-US" sz="2400" b="0" i="0" u="none" strike="noStrike" cap="none" normalizeH="0" baseline="0" dirty="0" err="1" smtClean="0">
                <a:ln>
                  <a:noFill/>
                </a:ln>
                <a:solidFill>
                  <a:schemeClr val="tx1"/>
                </a:solidFill>
                <a:effectLst/>
                <a:latin typeface="Arial" pitchFamily="34" charset="0"/>
                <a:cs typeface="Arial" pitchFamily="34" charset="0"/>
              </a:rPr>
              <a:t>escribió</a:t>
            </a:r>
            <a:r>
              <a:rPr kumimoji="0" lang="en-US" sz="2400" b="0" i="0" u="none" strike="noStrike" cap="none" normalizeH="0" baseline="0" dirty="0" smtClean="0">
                <a:ln>
                  <a:noFill/>
                </a:ln>
                <a:solidFill>
                  <a:schemeClr val="tx1"/>
                </a:solidFill>
                <a:effectLst/>
                <a:latin typeface="Arial" pitchFamily="34" charset="0"/>
                <a:cs typeface="Arial" pitchFamily="34" charset="0"/>
              </a:rPr>
              <a:t> la </a:t>
            </a:r>
            <a:r>
              <a:rPr kumimoji="0" lang="en-US" sz="2400" b="0" i="0" u="none" strike="noStrike" cap="none" normalizeH="0" baseline="0" dirty="0" err="1" smtClean="0">
                <a:ln>
                  <a:noFill/>
                </a:ln>
                <a:solidFill>
                  <a:schemeClr val="tx1"/>
                </a:solidFill>
                <a:effectLst/>
                <a:latin typeface="Arial" pitchFamily="34" charset="0"/>
                <a:cs typeface="Arial" pitchFamily="34" charset="0"/>
              </a:rPr>
              <a:t>mayoría</a:t>
            </a:r>
            <a:r>
              <a:rPr kumimoji="0" lang="en-US" sz="2400" b="0" i="0" u="none" strike="noStrike" cap="none" normalizeH="0" baseline="0" dirty="0" smtClean="0">
                <a:ln>
                  <a:noFill/>
                </a:ln>
                <a:solidFill>
                  <a:schemeClr val="tx1"/>
                </a:solidFill>
                <a:effectLst/>
                <a:latin typeface="Arial" pitchFamily="34" charset="0"/>
                <a:cs typeface="Arial" pitchFamily="34" charset="0"/>
              </a:rPr>
              <a:t> de la </a:t>
            </a:r>
            <a:r>
              <a:rPr kumimoji="0" lang="en-US" sz="2400" b="0" i="0" u="none" strike="noStrike" cap="none" normalizeH="0" baseline="0" dirty="0" err="1" smtClean="0">
                <a:ln>
                  <a:noFill/>
                </a:ln>
                <a:solidFill>
                  <a:schemeClr val="tx1"/>
                </a:solidFill>
                <a:effectLst/>
                <a:latin typeface="Arial" pitchFamily="34" charset="0"/>
                <a:cs typeface="Arial" pitchFamily="34" charset="0"/>
              </a:rPr>
              <a:t>opinión</a:t>
            </a:r>
            <a:r>
              <a:rPr kumimoji="0" lang="en-US" sz="2400" b="0" i="0" u="none" strike="noStrike" cap="none" normalizeH="0" baseline="0" dirty="0" smtClean="0">
                <a:ln>
                  <a:noFill/>
                </a:ln>
                <a:solidFill>
                  <a:schemeClr val="tx1"/>
                </a:solidFill>
                <a:effectLst/>
                <a:latin typeface="Arial" pitchFamily="34" charset="0"/>
                <a:cs typeface="Arial" pitchFamily="34" charset="0"/>
              </a:rPr>
              <a:t> en la </a:t>
            </a:r>
            <a:r>
              <a:rPr kumimoji="0" lang="en-US" sz="2400" b="0" i="0" u="none" strike="noStrike" cap="none" normalizeH="0" baseline="0" dirty="0" err="1" smtClean="0">
                <a:ln>
                  <a:noFill/>
                </a:ln>
                <a:solidFill>
                  <a:schemeClr val="tx1"/>
                </a:solidFill>
                <a:effectLst/>
                <a:latin typeface="Arial" pitchFamily="34" charset="0"/>
                <a:cs typeface="Arial" pitchFamily="34" charset="0"/>
              </a:rPr>
              <a:t>que</a:t>
            </a:r>
            <a:r>
              <a:rPr kumimoji="0" lang="en-US" sz="2400" b="0" i="0" u="none" strike="noStrike" cap="none" normalizeH="0" baseline="0" dirty="0" smtClean="0">
                <a:ln>
                  <a:noFill/>
                </a:ln>
                <a:solidFill>
                  <a:schemeClr val="tx1"/>
                </a:solidFill>
                <a:effectLst/>
                <a:latin typeface="Arial" pitchFamily="34"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cs typeface="Arial" pitchFamily="34" charset="0"/>
              </a:rPr>
              <a:t>es</a:t>
            </a:r>
            <a:r>
              <a:rPr kumimoji="0" lang="en-US" sz="2400" b="0" i="0" u="none" strike="noStrike" cap="none" normalizeH="0" baseline="0" dirty="0" smtClean="0">
                <a:ln>
                  <a:noFill/>
                </a:ln>
                <a:solidFill>
                  <a:schemeClr val="tx1"/>
                </a:solidFill>
                <a:effectLst/>
                <a:latin typeface="Arial" pitchFamily="34"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cs typeface="Arial" pitchFamily="34" charset="0"/>
              </a:rPr>
              <a:t>llamada</a:t>
            </a:r>
            <a:r>
              <a:rPr kumimoji="0" lang="en-US" sz="2400" b="0" i="0" u="none" strike="noStrike" cap="none" normalizeH="0" baseline="0" dirty="0" smtClean="0">
                <a:ln>
                  <a:noFill/>
                </a:ln>
                <a:solidFill>
                  <a:schemeClr val="tx1"/>
                </a:solidFill>
                <a:effectLst/>
                <a:latin typeface="Arial" pitchFamily="34" charset="0"/>
                <a:cs typeface="Arial" pitchFamily="34" charset="0"/>
              </a:rPr>
              <a:t> el “</a:t>
            </a:r>
            <a:r>
              <a:rPr kumimoji="0" lang="en-US" sz="2400" b="0" i="0" u="none" strike="noStrike" cap="none" normalizeH="0" baseline="0" dirty="0" err="1" smtClean="0">
                <a:ln>
                  <a:noFill/>
                </a:ln>
                <a:solidFill>
                  <a:schemeClr val="tx1"/>
                </a:solidFill>
                <a:effectLst/>
                <a:latin typeface="Arial" pitchFamily="34" charset="0"/>
                <a:cs typeface="Arial" pitchFamily="34" charset="0"/>
              </a:rPr>
              <a:t>histórico</a:t>
            </a:r>
            <a:r>
              <a:rPr kumimoji="0" lang="en-US" sz="2400" b="0" i="0" u="none" strike="noStrike" cap="none" normalizeH="0" baseline="0" dirty="0" smtClean="0">
                <a:ln>
                  <a:noFill/>
                </a:ln>
                <a:solidFill>
                  <a:schemeClr val="tx1"/>
                </a:solidFill>
                <a:effectLst/>
                <a:latin typeface="Arial" pitchFamily="34" charset="0"/>
                <a:cs typeface="Arial" pitchFamily="34" charset="0"/>
              </a:rPr>
              <a:t> y </a:t>
            </a:r>
            <a:r>
              <a:rPr kumimoji="0" lang="en-US" sz="2400" b="0" i="0" u="none" strike="noStrike" cap="none" normalizeH="0" baseline="0" dirty="0" err="1" smtClean="0">
                <a:ln>
                  <a:noFill/>
                </a:ln>
                <a:solidFill>
                  <a:schemeClr val="tx1"/>
                </a:solidFill>
                <a:effectLst/>
                <a:latin typeface="Arial" pitchFamily="34" charset="0"/>
                <a:cs typeface="Arial" pitchFamily="34" charset="0"/>
              </a:rPr>
              <a:t>monumento</a:t>
            </a:r>
            <a:r>
              <a:rPr kumimoji="0" lang="en-US" sz="2400" b="0" i="0" u="none" strike="noStrike" cap="none" normalizeH="0" baseline="0" dirty="0" smtClean="0">
                <a:ln>
                  <a:noFill/>
                </a:ln>
                <a:solidFill>
                  <a:schemeClr val="tx1"/>
                </a:solidFill>
                <a:effectLst/>
                <a:latin typeface="Arial" pitchFamily="34"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cs typeface="Arial" pitchFamily="34" charset="0"/>
              </a:rPr>
              <a:t>decisión</a:t>
            </a:r>
            <a:r>
              <a:rPr kumimoji="0" lang="en-US" sz="2400" b="0" i="0" u="none" strike="noStrike" cap="none" normalizeH="0" baseline="0" dirty="0" smtClean="0">
                <a:ln>
                  <a:noFill/>
                </a:ln>
                <a:solidFill>
                  <a:schemeClr val="tx1"/>
                </a:solidFill>
                <a:effectLst/>
                <a:latin typeface="Arial" pitchFamily="34" charset="0"/>
                <a:cs typeface="Arial" pitchFamily="34" charset="0"/>
              </a:rPr>
              <a:t> de </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Roe vs. Wade.”</a:t>
            </a: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“Durante la </a:t>
            </a:r>
            <a:r>
              <a:rPr kumimoji="0" lang="en-US" sz="2400" b="0" i="0" u="none" strike="noStrike" cap="none" normalizeH="0" baseline="0" dirty="0" err="1" smtClean="0">
                <a:ln>
                  <a:noFill/>
                </a:ln>
                <a:solidFill>
                  <a:schemeClr val="tx1"/>
                </a:solidFill>
                <a:effectLst/>
                <a:latin typeface="Arial" pitchFamily="34" charset="0"/>
                <a:cs typeface="Arial" pitchFamily="34" charset="0"/>
              </a:rPr>
              <a:t>preparación</a:t>
            </a:r>
            <a:r>
              <a:rPr kumimoji="0" lang="en-US" sz="2400" b="0" i="0" u="none" strike="noStrike" cap="none" normalizeH="0" baseline="0" dirty="0" smtClean="0">
                <a:ln>
                  <a:noFill/>
                </a:ln>
                <a:solidFill>
                  <a:schemeClr val="tx1"/>
                </a:solidFill>
                <a:effectLst/>
                <a:latin typeface="Arial" pitchFamily="34" charset="0"/>
                <a:cs typeface="Arial" pitchFamily="34" charset="0"/>
              </a:rPr>
              <a:t> de </a:t>
            </a:r>
            <a:r>
              <a:rPr kumimoji="0" lang="en-US" sz="2400" b="0" i="0" u="none" strike="noStrike" cap="none" normalizeH="0" baseline="0" dirty="0" err="1" smtClean="0">
                <a:ln>
                  <a:noFill/>
                </a:ln>
                <a:solidFill>
                  <a:schemeClr val="tx1"/>
                </a:solidFill>
                <a:effectLst/>
                <a:latin typeface="Arial" pitchFamily="34" charset="0"/>
                <a:cs typeface="Arial" pitchFamily="34" charset="0"/>
              </a:rPr>
              <a:t>confirmación</a:t>
            </a:r>
            <a:r>
              <a:rPr kumimoji="0" lang="en-US" sz="2400" b="0" i="0" u="none" strike="noStrike" cap="none" normalizeH="0" baseline="0" dirty="0" smtClean="0">
                <a:ln>
                  <a:noFill/>
                </a:ln>
                <a:solidFill>
                  <a:schemeClr val="tx1"/>
                </a:solidFill>
                <a:effectLst/>
                <a:latin typeface="Arial" pitchFamily="34"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cs typeface="Arial" pitchFamily="34" charset="0"/>
              </a:rPr>
              <a:t>para</a:t>
            </a:r>
            <a:r>
              <a:rPr kumimoji="0" lang="en-US" sz="2400" b="0" i="0" u="none" strike="noStrike" cap="none" normalizeH="0" baseline="0" dirty="0" smtClean="0">
                <a:ln>
                  <a:noFill/>
                </a:ln>
                <a:solidFill>
                  <a:schemeClr val="tx1"/>
                </a:solidFill>
                <a:effectLst/>
                <a:latin typeface="Arial" pitchFamily="34"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cs typeface="Arial" pitchFamily="34" charset="0"/>
              </a:rPr>
              <a:t>poner</a:t>
            </a:r>
            <a:r>
              <a:rPr kumimoji="0" lang="en-US" sz="2400" b="0" i="0" u="none" strike="noStrike" cap="none" normalizeH="0" baseline="0" dirty="0" smtClean="0">
                <a:ln>
                  <a:noFill/>
                </a:ln>
                <a:solidFill>
                  <a:schemeClr val="tx1"/>
                </a:solidFill>
                <a:effectLst/>
                <a:latin typeface="Arial" pitchFamily="34" charset="0"/>
                <a:cs typeface="Arial" pitchFamily="34" charset="0"/>
              </a:rPr>
              <a:t> a </a:t>
            </a:r>
            <a:r>
              <a:rPr kumimoji="0" lang="en-US" sz="2400" b="0" i="0" u="none" strike="noStrike" cap="none" normalizeH="0" baseline="0" dirty="0" err="1" smtClean="0">
                <a:ln>
                  <a:noFill/>
                </a:ln>
                <a:solidFill>
                  <a:schemeClr val="tx1"/>
                </a:solidFill>
                <a:effectLst/>
                <a:latin typeface="Arial" pitchFamily="34" charset="0"/>
                <a:cs typeface="Arial" pitchFamily="34" charset="0"/>
              </a:rPr>
              <a:t>Joycelyn</a:t>
            </a:r>
            <a:r>
              <a:rPr kumimoji="0" lang="en-US" sz="2400" b="0" i="0" u="none" strike="noStrike" cap="none" normalizeH="0" baseline="0" dirty="0" smtClean="0">
                <a:ln>
                  <a:noFill/>
                </a:ln>
                <a:solidFill>
                  <a:schemeClr val="tx1"/>
                </a:solidFill>
                <a:effectLst/>
                <a:latin typeface="Arial" pitchFamily="34" charset="0"/>
                <a:cs typeface="Arial" pitchFamily="34" charset="0"/>
              </a:rPr>
              <a:t> Elders en el </a:t>
            </a:r>
            <a:r>
              <a:rPr kumimoji="0" lang="en-US" sz="2400" b="0" i="0" u="none" strike="noStrike" cap="none" normalizeH="0" baseline="0" dirty="0" err="1" smtClean="0">
                <a:ln>
                  <a:noFill/>
                </a:ln>
                <a:solidFill>
                  <a:schemeClr val="tx1"/>
                </a:solidFill>
                <a:effectLst/>
                <a:latin typeface="Arial" pitchFamily="34" charset="0"/>
                <a:cs typeface="Arial" pitchFamily="34" charset="0"/>
              </a:rPr>
              <a:t>trabajo</a:t>
            </a:r>
            <a:r>
              <a:rPr kumimoji="0" lang="en-US" sz="2400" b="0" i="0" u="none" strike="noStrike" cap="none" normalizeH="0" baseline="0" dirty="0" smtClean="0">
                <a:ln>
                  <a:noFill/>
                </a:ln>
                <a:solidFill>
                  <a:schemeClr val="tx1"/>
                </a:solidFill>
                <a:effectLst/>
                <a:latin typeface="Arial" pitchFamily="34" charset="0"/>
                <a:cs typeface="Arial" pitchFamily="34" charset="0"/>
              </a:rPr>
              <a:t> de </a:t>
            </a:r>
            <a:r>
              <a:rPr kumimoji="0" lang="en-US" sz="2400" b="0" i="0" u="none" strike="noStrike" cap="none" normalizeH="0" baseline="0" dirty="0" err="1" smtClean="0">
                <a:ln>
                  <a:noFill/>
                </a:ln>
                <a:solidFill>
                  <a:schemeClr val="tx1"/>
                </a:solidFill>
                <a:effectLst/>
                <a:latin typeface="Arial" pitchFamily="34" charset="0"/>
                <a:cs typeface="Arial" pitchFamily="34" charset="0"/>
              </a:rPr>
              <a:t>Cirujano</a:t>
            </a:r>
            <a:r>
              <a:rPr kumimoji="0" lang="en-US" sz="2400" b="0" i="0" u="none" strike="noStrike" cap="none" normalizeH="0" baseline="0" dirty="0" smtClean="0">
                <a:ln>
                  <a:noFill/>
                </a:ln>
                <a:solidFill>
                  <a:schemeClr val="tx1"/>
                </a:solidFill>
                <a:effectLst/>
                <a:latin typeface="Arial" pitchFamily="34" charset="0"/>
                <a:cs typeface="Arial" pitchFamily="34" charset="0"/>
              </a:rPr>
              <a:t> General de los </a:t>
            </a:r>
            <a:r>
              <a:rPr kumimoji="0" lang="en-US" sz="2400" b="0" i="0" u="none" strike="noStrike" cap="none" normalizeH="0" baseline="0" dirty="0" err="1" smtClean="0">
                <a:ln>
                  <a:noFill/>
                </a:ln>
                <a:solidFill>
                  <a:schemeClr val="tx1"/>
                </a:solidFill>
                <a:effectLst/>
                <a:latin typeface="Arial" pitchFamily="34" charset="0"/>
                <a:cs typeface="Arial" pitchFamily="34" charset="0"/>
              </a:rPr>
              <a:t>Estados</a:t>
            </a:r>
            <a:r>
              <a:rPr kumimoji="0" lang="en-US" sz="2400" b="0" i="0" u="none" strike="noStrike" cap="none" normalizeH="0" baseline="0" dirty="0" smtClean="0">
                <a:ln>
                  <a:noFill/>
                </a:ln>
                <a:solidFill>
                  <a:schemeClr val="tx1"/>
                </a:solidFill>
                <a:effectLst/>
                <a:latin typeface="Arial" pitchFamily="34"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cs typeface="Arial" pitchFamily="34" charset="0"/>
              </a:rPr>
              <a:t>Unidos</a:t>
            </a:r>
            <a:r>
              <a:rPr kumimoji="0" lang="en-US" sz="2400" b="0" i="0" u="none" strike="noStrike" cap="none" normalizeH="0" baseline="0" dirty="0" smtClean="0">
                <a:ln>
                  <a:noFill/>
                </a:ln>
                <a:solidFill>
                  <a:schemeClr val="tx1"/>
                </a:solidFill>
                <a:effectLst/>
                <a:latin typeface="Arial" pitchFamily="34" charset="0"/>
                <a:cs typeface="Arial" pitchFamily="34" charset="0"/>
              </a:rPr>
              <a:t>, se </a:t>
            </a:r>
            <a:r>
              <a:rPr kumimoji="0" lang="en-US" sz="2400" b="0" i="0" u="none" strike="noStrike" cap="none" normalizeH="0" baseline="0" dirty="0" err="1" smtClean="0">
                <a:ln>
                  <a:noFill/>
                </a:ln>
                <a:solidFill>
                  <a:schemeClr val="tx1"/>
                </a:solidFill>
                <a:effectLst/>
                <a:latin typeface="Arial" pitchFamily="34" charset="0"/>
                <a:cs typeface="Arial" pitchFamily="34" charset="0"/>
              </a:rPr>
              <a:t>reportó</a:t>
            </a:r>
            <a:r>
              <a:rPr kumimoji="0" lang="en-US" sz="2400" b="0" i="0" u="none" strike="noStrike" cap="none" normalizeH="0" baseline="0" dirty="0" smtClean="0">
                <a:ln>
                  <a:noFill/>
                </a:ln>
                <a:solidFill>
                  <a:schemeClr val="tx1"/>
                </a:solidFill>
                <a:effectLst/>
                <a:latin typeface="Arial" pitchFamily="34"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cs typeface="Arial" pitchFamily="34" charset="0"/>
              </a:rPr>
              <a:t>que</a:t>
            </a:r>
            <a:r>
              <a:rPr kumimoji="0" lang="en-US" sz="2400" b="0" i="0" u="none" strike="noStrike" cap="none" normalizeH="0" baseline="0" dirty="0" smtClean="0">
                <a:ln>
                  <a:noFill/>
                </a:ln>
                <a:solidFill>
                  <a:schemeClr val="tx1"/>
                </a:solidFill>
                <a:effectLst/>
                <a:latin typeface="Arial" pitchFamily="34"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cs typeface="Arial" pitchFamily="34" charset="0"/>
              </a:rPr>
              <a:t>ella</a:t>
            </a:r>
            <a:r>
              <a:rPr kumimoji="0" lang="en-US" sz="2400" b="0" i="0" u="none" strike="noStrike" cap="none" normalizeH="0" baseline="0" dirty="0" smtClean="0">
                <a:ln>
                  <a:noFill/>
                </a:ln>
                <a:solidFill>
                  <a:schemeClr val="tx1"/>
                </a:solidFill>
                <a:effectLst/>
                <a:latin typeface="Arial" pitchFamily="34"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cs typeface="Arial" pitchFamily="34" charset="0"/>
              </a:rPr>
              <a:t>dijo</a:t>
            </a:r>
            <a:r>
              <a:rPr kumimoji="0" lang="en-US" sz="2400" b="0" i="0" u="none" strike="noStrike" cap="none" normalizeH="0" baseline="0" dirty="0" smtClean="0">
                <a:ln>
                  <a:noFill/>
                </a:ln>
                <a:solidFill>
                  <a:schemeClr val="tx1"/>
                </a:solidFill>
                <a:effectLst/>
                <a:latin typeface="Arial" pitchFamily="34" charset="0"/>
                <a:cs typeface="Arial" pitchFamily="34" charset="0"/>
              </a:rPr>
              <a:t> en 1992 a un </a:t>
            </a:r>
            <a:r>
              <a:rPr kumimoji="0" lang="en-US" sz="2400" b="0" i="0" u="none" strike="noStrike" cap="none" normalizeH="0" baseline="0" dirty="0" err="1" smtClean="0">
                <a:ln>
                  <a:noFill/>
                </a:ln>
                <a:solidFill>
                  <a:schemeClr val="tx1"/>
                </a:solidFill>
                <a:effectLst/>
                <a:latin typeface="Arial" pitchFamily="34" charset="0"/>
                <a:cs typeface="Arial" pitchFamily="34" charset="0"/>
              </a:rPr>
              <a:t>grupo</a:t>
            </a:r>
            <a:r>
              <a:rPr kumimoji="0" lang="en-US" sz="2400" b="0" i="0" u="none" strike="noStrike" cap="none" normalizeH="0" baseline="0" dirty="0" smtClean="0">
                <a:ln>
                  <a:noFill/>
                </a:ln>
                <a:solidFill>
                  <a:schemeClr val="tx1"/>
                </a:solidFill>
                <a:effectLst/>
                <a:latin typeface="Arial" pitchFamily="34" charset="0"/>
                <a:cs typeface="Arial" pitchFamily="34" charset="0"/>
              </a:rPr>
              <a:t> de personas </a:t>
            </a:r>
            <a:r>
              <a:rPr kumimoji="0" lang="en-US" sz="2400" b="0" i="0" u="none" strike="noStrike" cap="none" normalizeH="0" baseline="0" dirty="0" err="1" smtClean="0">
                <a:ln>
                  <a:noFill/>
                </a:ln>
                <a:solidFill>
                  <a:schemeClr val="tx1"/>
                </a:solidFill>
                <a:effectLst/>
                <a:latin typeface="Arial" pitchFamily="34" charset="0"/>
                <a:cs typeface="Arial" pitchFamily="34" charset="0"/>
              </a:rPr>
              <a:t>que</a:t>
            </a:r>
            <a:r>
              <a:rPr kumimoji="0" lang="en-US" sz="2400" b="0" i="0" u="none" strike="noStrike" cap="none" normalizeH="0" baseline="0" dirty="0" smtClean="0">
                <a:ln>
                  <a:noFill/>
                </a:ln>
                <a:solidFill>
                  <a:schemeClr val="tx1"/>
                </a:solidFill>
                <a:effectLst/>
                <a:latin typeface="Arial" pitchFamily="34"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cs typeface="Arial" pitchFamily="34" charset="0"/>
              </a:rPr>
              <a:t>protestaban</a:t>
            </a:r>
            <a:r>
              <a:rPr kumimoji="0" lang="en-US" sz="2400" b="0" i="0" u="none" strike="noStrike" cap="none" normalizeH="0" baseline="0" dirty="0" smtClean="0">
                <a:ln>
                  <a:noFill/>
                </a:ln>
                <a:solidFill>
                  <a:schemeClr val="tx1"/>
                </a:solidFill>
                <a:effectLst/>
                <a:latin typeface="Arial" pitchFamily="34" charset="0"/>
                <a:cs typeface="Arial" pitchFamily="34" charset="0"/>
              </a:rPr>
              <a:t> en contra de  la </a:t>
            </a:r>
            <a:r>
              <a:rPr kumimoji="0" lang="en-US" sz="2400" b="0" i="0" u="none" strike="noStrike" cap="none" normalizeH="0" baseline="0" dirty="0" err="1" smtClean="0">
                <a:ln>
                  <a:noFill/>
                </a:ln>
                <a:solidFill>
                  <a:schemeClr val="tx1"/>
                </a:solidFill>
                <a:effectLst/>
                <a:latin typeface="Arial" pitchFamily="34" charset="0"/>
                <a:cs typeface="Arial" pitchFamily="34" charset="0"/>
              </a:rPr>
              <a:t>practica</a:t>
            </a:r>
            <a:r>
              <a:rPr kumimoji="0" lang="en-US" sz="2400" b="0" i="0" u="none" strike="noStrike" cap="none" normalizeH="0" baseline="0" dirty="0" smtClean="0">
                <a:ln>
                  <a:noFill/>
                </a:ln>
                <a:solidFill>
                  <a:schemeClr val="tx1"/>
                </a:solidFill>
                <a:effectLst/>
                <a:latin typeface="Arial" pitchFamily="34" charset="0"/>
                <a:cs typeface="Arial" pitchFamily="34" charset="0"/>
              </a:rPr>
              <a:t> del </a:t>
            </a:r>
            <a:r>
              <a:rPr kumimoji="0" lang="en-US" sz="2400" b="0" i="0" u="none" strike="noStrike" cap="none" normalizeH="0" baseline="0" dirty="0" err="1" smtClean="0">
                <a:ln>
                  <a:noFill/>
                </a:ln>
                <a:solidFill>
                  <a:schemeClr val="tx1"/>
                </a:solidFill>
                <a:effectLst/>
                <a:latin typeface="Arial" pitchFamily="34" charset="0"/>
                <a:cs typeface="Arial" pitchFamily="34" charset="0"/>
              </a:rPr>
              <a:t>aborto</a:t>
            </a:r>
            <a:r>
              <a:rPr kumimoji="0" lang="en-US" sz="2400" b="0" i="0" u="none" strike="noStrike" cap="none" normalizeH="0" baseline="0" dirty="0" smtClean="0">
                <a:ln>
                  <a:noFill/>
                </a:ln>
                <a:solidFill>
                  <a:schemeClr val="tx1"/>
                </a:solidFill>
                <a:effectLst/>
                <a:latin typeface="Arial" pitchFamily="34"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cs typeface="Arial" pitchFamily="34" charset="0"/>
              </a:rPr>
              <a:t>que</a:t>
            </a:r>
            <a:r>
              <a:rPr kumimoji="0" lang="en-US" sz="2400" b="0" i="0" u="none" strike="noStrike" cap="none" normalizeH="0" baseline="0" dirty="0" smtClean="0">
                <a:ln>
                  <a:noFill/>
                </a:ln>
                <a:solidFill>
                  <a:schemeClr val="tx1"/>
                </a:solidFill>
                <a:effectLst/>
                <a:latin typeface="Arial" pitchFamily="34"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cs typeface="Arial" pitchFamily="34" charset="0"/>
              </a:rPr>
              <a:t>ellos</a:t>
            </a:r>
            <a:r>
              <a:rPr kumimoji="0" lang="en-US" sz="2400" b="0" i="0" u="none" strike="noStrike" cap="none" normalizeH="0" baseline="0" dirty="0" smtClean="0">
                <a:ln>
                  <a:noFill/>
                </a:ln>
                <a:solidFill>
                  <a:schemeClr val="tx1"/>
                </a:solidFill>
                <a:effectLst/>
                <a:latin typeface="Arial" pitchFamily="34"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cs typeface="Arial" pitchFamily="34" charset="0"/>
              </a:rPr>
              <a:t>necesitaban</a:t>
            </a:r>
            <a:r>
              <a:rPr kumimoji="0" lang="en-US" sz="2400" b="0" i="0" u="none" strike="noStrike" cap="none" normalizeH="0" baseline="0" dirty="0" smtClean="0">
                <a:ln>
                  <a:noFill/>
                </a:ln>
                <a:solidFill>
                  <a:schemeClr val="tx1"/>
                </a:solidFill>
                <a:effectLst/>
                <a:latin typeface="Arial" pitchFamily="34"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cs typeface="Arial" pitchFamily="34" charset="0"/>
              </a:rPr>
              <a:t>poner</a:t>
            </a:r>
            <a:r>
              <a:rPr kumimoji="0" lang="en-US" sz="2400" b="0" i="0" u="none" strike="noStrike" cap="none" normalizeH="0" baseline="0" dirty="0" smtClean="0">
                <a:ln>
                  <a:noFill/>
                </a:ln>
                <a:solidFill>
                  <a:schemeClr val="tx1"/>
                </a:solidFill>
                <a:effectLst/>
                <a:latin typeface="Arial" pitchFamily="34" charset="0"/>
                <a:cs typeface="Arial" pitchFamily="34" charset="0"/>
              </a:rPr>
              <a:t> a un </a:t>
            </a:r>
            <a:r>
              <a:rPr kumimoji="0" lang="en-US" sz="2400" b="0" i="0" u="none" strike="noStrike" cap="none" normalizeH="0" baseline="0" dirty="0" err="1" smtClean="0">
                <a:ln>
                  <a:noFill/>
                </a:ln>
                <a:solidFill>
                  <a:schemeClr val="tx1"/>
                </a:solidFill>
                <a:effectLst/>
                <a:latin typeface="Arial" pitchFamily="34" charset="0"/>
                <a:cs typeface="Arial" pitchFamily="34" charset="0"/>
              </a:rPr>
              <a:t>lado</a:t>
            </a:r>
            <a:r>
              <a:rPr kumimoji="0" lang="en-US" sz="2400" b="0" i="0" u="none" strike="noStrike" cap="none" normalizeH="0" baseline="0" dirty="0" smtClean="0">
                <a:ln>
                  <a:noFill/>
                </a:ln>
                <a:solidFill>
                  <a:schemeClr val="tx1"/>
                </a:solidFill>
                <a:effectLst/>
                <a:latin typeface="Arial" pitchFamily="34"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cs typeface="Arial" pitchFamily="34" charset="0"/>
              </a:rPr>
              <a:t>su</a:t>
            </a:r>
            <a:r>
              <a:rPr kumimoji="0" lang="en-US" sz="2400" b="0" i="0" u="none" strike="noStrike" cap="none" normalizeH="0" baseline="0" dirty="0" smtClean="0">
                <a:ln>
                  <a:noFill/>
                </a:ln>
                <a:solidFill>
                  <a:schemeClr val="tx1"/>
                </a:solidFill>
                <a:effectLst/>
                <a:latin typeface="Arial" pitchFamily="34"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cs typeface="Arial" pitchFamily="34" charset="0"/>
              </a:rPr>
              <a:t>amor</a:t>
            </a:r>
            <a:r>
              <a:rPr kumimoji="0" lang="en-US" sz="2400" b="0" i="0" u="none" strike="noStrike" cap="none" normalizeH="0" baseline="0" dirty="0" smtClean="0">
                <a:ln>
                  <a:noFill/>
                </a:ln>
                <a:solidFill>
                  <a:schemeClr val="tx1"/>
                </a:solidFill>
                <a:effectLst/>
                <a:latin typeface="Arial" pitchFamily="34"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cs typeface="Arial" pitchFamily="34" charset="0"/>
              </a:rPr>
              <a:t>por</a:t>
            </a:r>
            <a:r>
              <a:rPr kumimoji="0" lang="en-US" sz="2400" b="0" i="0" u="none" strike="noStrike" cap="none" normalizeH="0" baseline="0" dirty="0" smtClean="0">
                <a:ln>
                  <a:noFill/>
                </a:ln>
                <a:solidFill>
                  <a:schemeClr val="tx1"/>
                </a:solidFill>
                <a:effectLst/>
                <a:latin typeface="Arial" pitchFamily="34" charset="0"/>
                <a:cs typeface="Arial" pitchFamily="34" charset="0"/>
              </a:rPr>
              <a:t> los </a:t>
            </a:r>
            <a:r>
              <a:rPr kumimoji="0" lang="en-US" sz="2400" b="0" i="0" u="none" strike="noStrike" cap="none" normalizeH="0" baseline="0" dirty="0" err="1" smtClean="0">
                <a:ln>
                  <a:noFill/>
                </a:ln>
                <a:solidFill>
                  <a:schemeClr val="tx1"/>
                </a:solidFill>
                <a:effectLst/>
                <a:latin typeface="Arial" pitchFamily="34" charset="0"/>
                <a:cs typeface="Arial" pitchFamily="34" charset="0"/>
              </a:rPr>
              <a:t>fetos</a:t>
            </a:r>
            <a:r>
              <a:rPr kumimoji="0" lang="en-US" sz="2400" b="0" i="0" u="none" strike="noStrike" cap="none" normalizeH="0" baseline="0" dirty="0" smtClean="0">
                <a:ln>
                  <a:noFill/>
                </a:ln>
                <a:solidFill>
                  <a:schemeClr val="tx1"/>
                </a:solidFill>
                <a:effectLst/>
                <a:latin typeface="Arial" pitchFamily="34" charset="0"/>
                <a:cs typeface="Arial" pitchFamily="34" charset="0"/>
              </a:rPr>
              <a:t>.”</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500" b="0" i="0" u="none" strike="noStrike" cap="none" normalizeH="0" baseline="0" dirty="0" smtClean="0">
                <a:ln>
                  <a:noFill/>
                </a:ln>
                <a:solidFill>
                  <a:schemeClr val="tx1"/>
                </a:solidFill>
                <a:effectLst/>
                <a:latin typeface="Arial" pitchFamily="34" charset="0"/>
                <a:cs typeface="Arial" pitchFamily="34" charset="0"/>
              </a:rPr>
              <a:t>(Margaret Carlson “Prognosis: Controversy” “TIME, July 19, 1993, p. 52)</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324600"/>
          </a:xfrm>
        </p:spPr>
        <p:txBody>
          <a:bodyPr>
            <a:normAutofit fontScale="62500" lnSpcReduction="20000"/>
          </a:bodyPr>
          <a:lstStyle/>
          <a:p>
            <a:pPr lvl="0"/>
            <a:r>
              <a:rPr lang="es-MX" sz="3800" b="1" dirty="0">
                <a:solidFill>
                  <a:srgbClr val="0033CC"/>
                </a:solidFill>
              </a:rPr>
              <a:t>Abortar</a:t>
            </a:r>
            <a:r>
              <a:rPr lang="es-MX" sz="3800" dirty="0"/>
              <a:t>: Parir antes de tiempo.  Provocar de modo expreso la interrupción del embarazo.  Interrumpirse en el animal o en la planta el desarrollo de algún órgano de modo que resulte incompleto o inútil </a:t>
            </a:r>
            <a:r>
              <a:rPr lang="es-MX" sz="3800" i="1" dirty="0"/>
              <a:t>(Diccionario Pequeño Larousse Ilustrado, p. 5).</a:t>
            </a:r>
            <a:endParaRPr lang="en-US" sz="3800" dirty="0"/>
          </a:p>
          <a:p>
            <a:pPr lvl="0"/>
            <a:r>
              <a:rPr lang="es-MX" sz="3800" b="1" dirty="0">
                <a:solidFill>
                  <a:srgbClr val="0033CC"/>
                </a:solidFill>
              </a:rPr>
              <a:t>Abortivo</a:t>
            </a:r>
            <a:r>
              <a:rPr lang="es-MX" sz="3800" dirty="0"/>
              <a:t>: Nacido antes de tiempo.  Que hace abortar</a:t>
            </a:r>
            <a:r>
              <a:rPr lang="es-MX" sz="3800" i="1" dirty="0"/>
              <a:t> (Diccionario Pequeño Larousse Ilustrado, p. 5).</a:t>
            </a:r>
            <a:endParaRPr lang="en-US" sz="3800" dirty="0"/>
          </a:p>
          <a:p>
            <a:pPr lvl="0"/>
            <a:r>
              <a:rPr lang="es-MX" sz="3800" b="1" dirty="0">
                <a:solidFill>
                  <a:srgbClr val="0033CC"/>
                </a:solidFill>
              </a:rPr>
              <a:t>Humano</a:t>
            </a:r>
            <a:r>
              <a:rPr lang="es-MX" sz="3800" dirty="0"/>
              <a:t>: significa “de, perteneciente, o característico del genero humano” (</a:t>
            </a:r>
            <a:r>
              <a:rPr lang="es-MX" sz="3800" dirty="0" err="1"/>
              <a:t>Randon</a:t>
            </a:r>
            <a:r>
              <a:rPr lang="es-MX" sz="3800" dirty="0"/>
              <a:t> </a:t>
            </a:r>
            <a:r>
              <a:rPr lang="es-MX" sz="3800" dirty="0" err="1"/>
              <a:t>House</a:t>
            </a:r>
            <a:r>
              <a:rPr lang="es-MX" sz="3800" dirty="0"/>
              <a:t> Collage </a:t>
            </a:r>
            <a:r>
              <a:rPr lang="es-MX" sz="3800" dirty="0" err="1"/>
              <a:t>Dictionary</a:t>
            </a:r>
            <a:r>
              <a:rPr lang="es-MX" sz="3800" dirty="0"/>
              <a:t>).</a:t>
            </a:r>
            <a:endParaRPr lang="en-US" sz="3800" dirty="0"/>
          </a:p>
          <a:p>
            <a:pPr lvl="0"/>
            <a:r>
              <a:rPr lang="es-MX" sz="3800" b="1" dirty="0">
                <a:solidFill>
                  <a:srgbClr val="0033CC"/>
                </a:solidFill>
              </a:rPr>
              <a:t>Ser</a:t>
            </a:r>
            <a:r>
              <a:rPr lang="es-MX" sz="3800" dirty="0"/>
              <a:t>: “una cosa viviente”, en nuestro caso, refiriéndose al cuerpo humano viviente (</a:t>
            </a:r>
            <a:r>
              <a:rPr lang="es-MX" sz="3800" dirty="0" err="1"/>
              <a:t>Randon</a:t>
            </a:r>
            <a:r>
              <a:rPr lang="es-MX" sz="3800" dirty="0"/>
              <a:t> </a:t>
            </a:r>
            <a:r>
              <a:rPr lang="es-MX" sz="3800" dirty="0" err="1"/>
              <a:t>House</a:t>
            </a:r>
            <a:r>
              <a:rPr lang="es-MX" sz="3800" dirty="0"/>
              <a:t> Collage </a:t>
            </a:r>
            <a:r>
              <a:rPr lang="es-MX" sz="3800" dirty="0" err="1"/>
              <a:t>Dictionary</a:t>
            </a:r>
            <a:r>
              <a:rPr lang="es-MX" sz="3800" dirty="0"/>
              <a:t>).</a:t>
            </a:r>
            <a:endParaRPr lang="en-US" sz="3800" dirty="0"/>
          </a:p>
          <a:p>
            <a:pPr lvl="0"/>
            <a:r>
              <a:rPr lang="es-MX" sz="3800" b="1" dirty="0">
                <a:solidFill>
                  <a:srgbClr val="0033CC"/>
                </a:solidFill>
              </a:rPr>
              <a:t>Persona</a:t>
            </a:r>
            <a:r>
              <a:rPr lang="es-MX" sz="3800" dirty="0"/>
              <a:t>: “un ser humano… el cuerpo de un ser humano vivo.  Los términos “</a:t>
            </a:r>
            <a:r>
              <a:rPr lang="es-MX" sz="3800" b="1" dirty="0"/>
              <a:t>ser</a:t>
            </a:r>
            <a:r>
              <a:rPr lang="es-MX" sz="3800" dirty="0"/>
              <a:t>” y “</a:t>
            </a:r>
            <a:r>
              <a:rPr lang="es-MX" sz="3800" b="1" dirty="0"/>
              <a:t>persona</a:t>
            </a:r>
            <a:r>
              <a:rPr lang="es-MX" sz="3800" dirty="0"/>
              <a:t>” requieren la presencia de la vida, pero el término “</a:t>
            </a:r>
            <a:r>
              <a:rPr lang="es-MX" sz="3800" b="1" dirty="0"/>
              <a:t>humano</a:t>
            </a:r>
            <a:r>
              <a:rPr lang="es-MX" sz="3800" dirty="0"/>
              <a:t>” necesariamente no requiere vida.  Por ejemplo, un cuerpo muerto podría ser llamado literal y correctamente un </a:t>
            </a:r>
            <a:r>
              <a:rPr lang="es-MX" sz="3800" b="1" dirty="0"/>
              <a:t>“cuerpo humano</a:t>
            </a:r>
            <a:r>
              <a:rPr lang="es-MX" sz="3800" dirty="0"/>
              <a:t>” –por tanto, un “</a:t>
            </a:r>
            <a:r>
              <a:rPr lang="es-MX" sz="3800" b="1" dirty="0"/>
              <a:t>hombre muerto</a:t>
            </a:r>
            <a:r>
              <a:rPr lang="es-MX" sz="3800" dirty="0"/>
              <a:t>”—pero no podría ser llamado literalmente un “ser humano” o “persona”. </a:t>
            </a:r>
            <a:r>
              <a:rPr lang="es-MX" sz="3800" i="1" dirty="0"/>
              <a:t>(</a:t>
            </a:r>
            <a:r>
              <a:rPr lang="es-MX" sz="3800" i="1" dirty="0" err="1"/>
              <a:t>Randon</a:t>
            </a:r>
            <a:r>
              <a:rPr lang="es-MX" sz="3800" i="1" dirty="0"/>
              <a:t> </a:t>
            </a:r>
            <a:r>
              <a:rPr lang="es-MX" sz="3800" i="1" dirty="0" err="1"/>
              <a:t>House</a:t>
            </a:r>
            <a:r>
              <a:rPr lang="es-MX" sz="3800" i="1" dirty="0"/>
              <a:t> Collage </a:t>
            </a:r>
            <a:r>
              <a:rPr lang="es-MX" sz="3800" i="1" dirty="0" err="1"/>
              <a:t>Dictionary</a:t>
            </a:r>
            <a:r>
              <a:rPr lang="es-MX" sz="3800" i="1" dirty="0"/>
              <a:t>).</a:t>
            </a:r>
            <a:endParaRPr lang="en-US" sz="3800" dirty="0"/>
          </a:p>
          <a:p>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1"/>
          </a:solidFill>
        </p:spPr>
        <p:txBody>
          <a:bodyPr/>
          <a:lstStyle/>
          <a:p>
            <a:r>
              <a:rPr lang="en-US" b="1" dirty="0" err="1" smtClean="0">
                <a:solidFill>
                  <a:srgbClr val="FFFF00"/>
                </a:solidFill>
              </a:rPr>
              <a:t>Métodos</a:t>
            </a:r>
            <a:r>
              <a:rPr lang="en-US" b="1" dirty="0" smtClean="0">
                <a:solidFill>
                  <a:srgbClr val="FFFF00"/>
                </a:solidFill>
              </a:rPr>
              <a:t> de </a:t>
            </a:r>
            <a:r>
              <a:rPr lang="en-US" b="1" dirty="0" err="1" smtClean="0">
                <a:solidFill>
                  <a:srgbClr val="FFFF00"/>
                </a:solidFill>
              </a:rPr>
              <a:t>Aborto</a:t>
            </a:r>
            <a:endParaRPr lang="en-US" b="1" dirty="0">
              <a:solidFill>
                <a:srgbClr val="FFFF00"/>
              </a:solidFill>
            </a:endParaRPr>
          </a:p>
        </p:txBody>
      </p:sp>
      <p:sp>
        <p:nvSpPr>
          <p:cNvPr id="3" name="Content Placeholder 2"/>
          <p:cNvSpPr>
            <a:spLocks noGrp="1"/>
          </p:cNvSpPr>
          <p:nvPr>
            <p:ph idx="1"/>
          </p:nvPr>
        </p:nvSpPr>
        <p:spPr/>
        <p:txBody>
          <a:bodyPr>
            <a:normAutofit fontScale="92500" lnSpcReduction="20000"/>
          </a:bodyPr>
          <a:lstStyle/>
          <a:p>
            <a:r>
              <a:rPr lang="es-MX" b="1" dirty="0" smtClean="0"/>
              <a:t>D &amp; C O ABORTO DE DILATACIÓN Y CURETAJE (RASPADO)</a:t>
            </a:r>
            <a:endParaRPr lang="en-US" dirty="0" smtClean="0"/>
          </a:p>
          <a:p>
            <a:pPr>
              <a:buNone/>
            </a:pPr>
            <a:endParaRPr lang="en-US" dirty="0" smtClean="0"/>
          </a:p>
          <a:p>
            <a:pPr lvl="0"/>
            <a:r>
              <a:rPr lang="es-MX" dirty="0" smtClean="0"/>
              <a:t>Este método es el usado más frecuentemente en las primeras 13 semanas del embarazo.  </a:t>
            </a:r>
            <a:endParaRPr lang="en-US" dirty="0" smtClean="0"/>
          </a:p>
          <a:p>
            <a:pPr lvl="0"/>
            <a:r>
              <a:rPr lang="es-MX" dirty="0" smtClean="0"/>
              <a:t>Un azadón muy pequeño-como instrumento, la </a:t>
            </a:r>
            <a:r>
              <a:rPr lang="es-MX" dirty="0" err="1" smtClean="0"/>
              <a:t>cureta</a:t>
            </a:r>
            <a:r>
              <a:rPr lang="es-MX" dirty="0" smtClean="0"/>
              <a:t> (o cuchilla cortante), es insertada dentro del vientre de la madre a través de la cerviz dilatada, su entrada natural.</a:t>
            </a:r>
            <a:endParaRPr lang="en-US" dirty="0" smtClean="0"/>
          </a:p>
          <a:p>
            <a:pPr lvl="0"/>
            <a:r>
              <a:rPr lang="es-MX" dirty="0" smtClean="0"/>
              <a:t>El </a:t>
            </a:r>
            <a:r>
              <a:rPr lang="es-MX" dirty="0" err="1" smtClean="0"/>
              <a:t>aborcionista</a:t>
            </a:r>
            <a:r>
              <a:rPr lang="es-MX" dirty="0" smtClean="0"/>
              <a:t> raspa entonces la pared del útero, cortando el cuerpo del bebe en pedazos…</a:t>
            </a:r>
            <a:endParaRPr lang="en-US" dirty="0" smtClean="0"/>
          </a:p>
          <a:p>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1"/>
          </a:solidFill>
        </p:spPr>
        <p:txBody>
          <a:bodyPr/>
          <a:lstStyle/>
          <a:p>
            <a:r>
              <a:rPr lang="en-US" b="1" dirty="0" err="1" smtClean="0">
                <a:solidFill>
                  <a:srgbClr val="FFFF00"/>
                </a:solidFill>
              </a:rPr>
              <a:t>Métodos</a:t>
            </a:r>
            <a:r>
              <a:rPr lang="en-US" b="1" dirty="0" smtClean="0">
                <a:solidFill>
                  <a:srgbClr val="FFFF00"/>
                </a:solidFill>
              </a:rPr>
              <a:t> de </a:t>
            </a:r>
            <a:r>
              <a:rPr lang="en-US" b="1" dirty="0" err="1" smtClean="0">
                <a:solidFill>
                  <a:srgbClr val="FFFF00"/>
                </a:solidFill>
              </a:rPr>
              <a:t>Aborto</a:t>
            </a:r>
            <a:endParaRPr lang="en-US" b="1" dirty="0">
              <a:solidFill>
                <a:srgbClr val="FFFF00"/>
              </a:solidFill>
            </a:endParaRPr>
          </a:p>
        </p:txBody>
      </p:sp>
      <p:sp>
        <p:nvSpPr>
          <p:cNvPr id="3" name="Content Placeholder 2"/>
          <p:cNvSpPr>
            <a:spLocks noGrp="1"/>
          </p:cNvSpPr>
          <p:nvPr>
            <p:ph idx="1"/>
          </p:nvPr>
        </p:nvSpPr>
        <p:spPr/>
        <p:txBody>
          <a:bodyPr>
            <a:normAutofit fontScale="85000" lnSpcReduction="20000"/>
          </a:bodyPr>
          <a:lstStyle/>
          <a:p>
            <a:r>
              <a:rPr lang="es-MX" b="1" dirty="0" smtClean="0"/>
              <a:t>EL ABORTO DE SUCCIÓN </a:t>
            </a:r>
            <a:endParaRPr lang="en-US" dirty="0" smtClean="0"/>
          </a:p>
          <a:p>
            <a:pPr>
              <a:buNone/>
            </a:pPr>
            <a:endParaRPr lang="en-US" dirty="0" smtClean="0"/>
          </a:p>
          <a:p>
            <a:pPr lvl="0"/>
            <a:r>
              <a:rPr lang="es-MX" dirty="0" smtClean="0"/>
              <a:t>El método usado más comúnmente por las embarazadas principiantes.</a:t>
            </a:r>
            <a:endParaRPr lang="en-US" dirty="0" smtClean="0"/>
          </a:p>
          <a:p>
            <a:pPr lvl="0"/>
            <a:r>
              <a:rPr lang="es-MX" dirty="0" smtClean="0"/>
              <a:t>En esta técnica, que fue explorada en la China Comunista, un poderoso tuvo de succión es insertado a través de la cerviz.  </a:t>
            </a:r>
            <a:endParaRPr lang="en-US" dirty="0" smtClean="0"/>
          </a:p>
          <a:p>
            <a:pPr lvl="0"/>
            <a:r>
              <a:rPr lang="es-MX" dirty="0" smtClean="0"/>
              <a:t>El cuerpo del bebe desarrollándose y la placenta son hechos pedazos y chupados dentro de un jarro (aunque estos métodos son usados en embarazos tempraneros, las varias partes del cuerpo son reconocibles, como los brazos, las piernas, etc.).</a:t>
            </a:r>
            <a:endParaRPr lang="en-US" dirty="0" smtClean="0"/>
          </a:p>
          <a:p>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1"/>
          </a:solidFill>
        </p:spPr>
        <p:txBody>
          <a:bodyPr/>
          <a:lstStyle/>
          <a:p>
            <a:r>
              <a:rPr lang="en-US" b="1" dirty="0" err="1" smtClean="0">
                <a:solidFill>
                  <a:srgbClr val="FFFF00"/>
                </a:solidFill>
              </a:rPr>
              <a:t>Métodos</a:t>
            </a:r>
            <a:r>
              <a:rPr lang="en-US" b="1" dirty="0" smtClean="0">
                <a:solidFill>
                  <a:srgbClr val="FFFF00"/>
                </a:solidFill>
              </a:rPr>
              <a:t> de </a:t>
            </a:r>
            <a:r>
              <a:rPr lang="en-US" b="1" dirty="0" err="1" smtClean="0">
                <a:solidFill>
                  <a:srgbClr val="FFFF00"/>
                </a:solidFill>
              </a:rPr>
              <a:t>Aborto</a:t>
            </a:r>
            <a:endParaRPr lang="en-US" b="1" dirty="0">
              <a:solidFill>
                <a:srgbClr val="FFFF00"/>
              </a:solidFill>
            </a:endParaRPr>
          </a:p>
        </p:txBody>
      </p:sp>
      <p:sp>
        <p:nvSpPr>
          <p:cNvPr id="3" name="Content Placeholder 2"/>
          <p:cNvSpPr>
            <a:spLocks noGrp="1"/>
          </p:cNvSpPr>
          <p:nvPr>
            <p:ph idx="1"/>
          </p:nvPr>
        </p:nvSpPr>
        <p:spPr>
          <a:xfrm>
            <a:off x="457200" y="1600200"/>
            <a:ext cx="8229600" cy="4876800"/>
          </a:xfrm>
        </p:spPr>
        <p:txBody>
          <a:bodyPr>
            <a:normAutofit fontScale="70000" lnSpcReduction="20000"/>
          </a:bodyPr>
          <a:lstStyle/>
          <a:p>
            <a:r>
              <a:rPr lang="es-MX" b="1" dirty="0" smtClean="0"/>
              <a:t>EL ENVENENAMIENTO CON CLORURO DE SODIO, O ABORTO DE HIPER-SODIO</a:t>
            </a:r>
            <a:endParaRPr lang="en-US" dirty="0" smtClean="0"/>
          </a:p>
          <a:p>
            <a:pPr>
              <a:buNone/>
            </a:pPr>
            <a:r>
              <a:rPr lang="es-MX" dirty="0" smtClean="0"/>
              <a:t> </a:t>
            </a:r>
            <a:endParaRPr lang="en-US" dirty="0" smtClean="0"/>
          </a:p>
          <a:p>
            <a:pPr lvl="0"/>
            <a:r>
              <a:rPr lang="es-MX" sz="3300" dirty="0" smtClean="0"/>
              <a:t>Este método es usado generalmente después de las 13 semanas de embarazo.</a:t>
            </a:r>
            <a:endParaRPr lang="en-US" sz="3300" dirty="0" smtClean="0"/>
          </a:p>
          <a:p>
            <a:pPr lvl="0"/>
            <a:r>
              <a:rPr lang="es-MX" sz="3300" dirty="0" smtClean="0"/>
              <a:t>Una larga aguja es insertada a través del abdomen de la madre y una fuerte solución de cloruro de sodio (o sal) es inyectada directamente dentro del líquido amniótico el cual rodea al niño.</a:t>
            </a:r>
            <a:endParaRPr lang="en-US" sz="3300" dirty="0" smtClean="0"/>
          </a:p>
          <a:p>
            <a:pPr lvl="0"/>
            <a:r>
              <a:rPr lang="es-MX" sz="3300" dirty="0" smtClean="0"/>
              <a:t>El cloruro de sodio es tragado y “</a:t>
            </a:r>
            <a:r>
              <a:rPr lang="es-MX" sz="3300" b="1" dirty="0" smtClean="0"/>
              <a:t>respirado</a:t>
            </a:r>
            <a:r>
              <a:rPr lang="es-MX" sz="3300" dirty="0" smtClean="0"/>
              <a:t>” y envenena lentamente al bebe, quemando también su piel.  </a:t>
            </a:r>
            <a:endParaRPr lang="en-US" sz="3300" dirty="0" smtClean="0"/>
          </a:p>
          <a:p>
            <a:pPr lvl="0"/>
            <a:r>
              <a:rPr lang="es-MX" sz="3300" dirty="0" smtClean="0"/>
              <a:t>La madre entra en dolores de parto y tarde cerca de un día y expele un bebe muerto, grotesco y arrugado.</a:t>
            </a:r>
            <a:endParaRPr lang="en-US" sz="3300" dirty="0" smtClean="0"/>
          </a:p>
          <a:p>
            <a:pPr lvl="0"/>
            <a:r>
              <a:rPr lang="es-MX" sz="3300" dirty="0" smtClean="0"/>
              <a:t>Algunos bebes han sobrevivido al salir de la “salinidad” y han nacido vivos.</a:t>
            </a:r>
            <a:endParaRPr lang="en-US" sz="3300" dirty="0" smtClean="0"/>
          </a:p>
          <a:p>
            <a:pPr>
              <a:buNone/>
            </a:pPr>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1"/>
          </a:solidFill>
        </p:spPr>
        <p:txBody>
          <a:bodyPr/>
          <a:lstStyle/>
          <a:p>
            <a:r>
              <a:rPr lang="en-US" b="1" dirty="0" err="1" smtClean="0">
                <a:solidFill>
                  <a:srgbClr val="FFFF00"/>
                </a:solidFill>
              </a:rPr>
              <a:t>Métodos</a:t>
            </a:r>
            <a:r>
              <a:rPr lang="en-US" b="1" dirty="0" smtClean="0">
                <a:solidFill>
                  <a:srgbClr val="FFFF00"/>
                </a:solidFill>
              </a:rPr>
              <a:t> de </a:t>
            </a:r>
            <a:r>
              <a:rPr lang="en-US" b="1" dirty="0" err="1" smtClean="0">
                <a:solidFill>
                  <a:srgbClr val="FFFF00"/>
                </a:solidFill>
              </a:rPr>
              <a:t>Aborto</a:t>
            </a:r>
            <a:endParaRPr lang="en-US" b="1" dirty="0">
              <a:solidFill>
                <a:srgbClr val="FFFF00"/>
              </a:solidFill>
            </a:endParaRPr>
          </a:p>
        </p:txBody>
      </p:sp>
      <p:sp>
        <p:nvSpPr>
          <p:cNvPr id="3" name="Content Placeholder 2"/>
          <p:cNvSpPr>
            <a:spLocks noGrp="1"/>
          </p:cNvSpPr>
          <p:nvPr>
            <p:ph idx="1"/>
          </p:nvPr>
        </p:nvSpPr>
        <p:spPr>
          <a:xfrm>
            <a:off x="457200" y="1600200"/>
            <a:ext cx="8229600" cy="4876800"/>
          </a:xfrm>
        </p:spPr>
        <p:txBody>
          <a:bodyPr>
            <a:normAutofit/>
          </a:bodyPr>
          <a:lstStyle/>
          <a:p>
            <a:r>
              <a:rPr lang="es-MX" b="1" dirty="0" smtClean="0"/>
              <a:t>EL ABORTO HISTEROTOMICO (EXTIRPACION DEL UTERO) U OPERACION CESAREA </a:t>
            </a:r>
            <a:endParaRPr lang="en-US" dirty="0" smtClean="0"/>
          </a:p>
          <a:p>
            <a:pPr>
              <a:buNone/>
            </a:pPr>
            <a:r>
              <a:rPr lang="es-MX" dirty="0" smtClean="0"/>
              <a:t> </a:t>
            </a:r>
            <a:endParaRPr lang="en-US" dirty="0" smtClean="0"/>
          </a:p>
          <a:p>
            <a:pPr lvl="0"/>
            <a:r>
              <a:rPr lang="es-MX" dirty="0" smtClean="0"/>
              <a:t>Usado en el último trimestre del embarazo, el vientre es penetrado por cirugía a través de las paredes del abdomen.</a:t>
            </a:r>
            <a:endParaRPr lang="en-US" dirty="0" smtClean="0"/>
          </a:p>
          <a:p>
            <a:pPr lvl="0"/>
            <a:r>
              <a:rPr lang="es-MX" dirty="0" smtClean="0"/>
              <a:t>El pequeñísimo bebe es removido de su lugar y se le deja morir por negligencia o algunas veces muere por un acto directo.</a:t>
            </a:r>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287963"/>
          </a:xfrm>
        </p:spPr>
        <p:txBody>
          <a:bodyPr>
            <a:normAutofit/>
          </a:bodyPr>
          <a:lstStyle/>
          <a:p>
            <a:pPr lvl="0"/>
            <a:r>
              <a:rPr lang="es-MX" dirty="0"/>
              <a:t>De acuerdo con la Biblia, existe sólo una fuente que determina absolutamente lo que es ética y moralmente correcto, y lo qué no lo es.  Esta única fuente es Dios (</a:t>
            </a:r>
            <a:r>
              <a:rPr lang="es-MX" dirty="0" err="1"/>
              <a:t>Is.</a:t>
            </a:r>
            <a:r>
              <a:rPr lang="es-MX" dirty="0"/>
              <a:t> 44:6; 45:5, 21; </a:t>
            </a:r>
            <a:r>
              <a:rPr lang="es-MX" dirty="0" err="1"/>
              <a:t>Os.</a:t>
            </a:r>
            <a:r>
              <a:rPr lang="es-MX" dirty="0"/>
              <a:t> 13:4-5).</a:t>
            </a:r>
            <a:endParaRPr lang="en-US" dirty="0"/>
          </a:p>
          <a:p>
            <a:pPr lvl="0"/>
            <a:r>
              <a:rPr lang="es-MX" dirty="0"/>
              <a:t>Al estudiar la Biblia acerca de Dios veremos algunas importantes características que nos mostrarán que Él es una persona, que es eterno, y que es un ser moralmente Santo (</a:t>
            </a:r>
            <a:r>
              <a:rPr lang="es-MX" dirty="0" err="1"/>
              <a:t>Is.</a:t>
            </a:r>
            <a:r>
              <a:rPr lang="es-MX" dirty="0"/>
              <a:t> 6:1-6).</a:t>
            </a:r>
            <a:endParaRPr lang="en-US" dirty="0"/>
          </a:p>
          <a:p>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1"/>
          </a:solidFill>
        </p:spPr>
        <p:txBody>
          <a:bodyPr/>
          <a:lstStyle/>
          <a:p>
            <a:r>
              <a:rPr lang="en-US" b="1" dirty="0" err="1" smtClean="0">
                <a:solidFill>
                  <a:srgbClr val="FFFF00"/>
                </a:solidFill>
              </a:rPr>
              <a:t>Métodos</a:t>
            </a:r>
            <a:r>
              <a:rPr lang="en-US" b="1" dirty="0" smtClean="0">
                <a:solidFill>
                  <a:srgbClr val="FFFF00"/>
                </a:solidFill>
              </a:rPr>
              <a:t> de </a:t>
            </a:r>
            <a:r>
              <a:rPr lang="en-US" b="1" dirty="0" err="1" smtClean="0">
                <a:solidFill>
                  <a:srgbClr val="FFFF00"/>
                </a:solidFill>
              </a:rPr>
              <a:t>Aborto</a:t>
            </a:r>
            <a:endParaRPr lang="en-US" b="1" dirty="0">
              <a:solidFill>
                <a:srgbClr val="FFFF00"/>
              </a:solidFill>
            </a:endParaRPr>
          </a:p>
        </p:txBody>
      </p:sp>
      <p:sp>
        <p:nvSpPr>
          <p:cNvPr id="3" name="Content Placeholder 2"/>
          <p:cNvSpPr>
            <a:spLocks noGrp="1"/>
          </p:cNvSpPr>
          <p:nvPr>
            <p:ph idx="1"/>
          </p:nvPr>
        </p:nvSpPr>
        <p:spPr>
          <a:xfrm>
            <a:off x="457200" y="1600200"/>
            <a:ext cx="8229600" cy="4876800"/>
          </a:xfrm>
        </p:spPr>
        <p:txBody>
          <a:bodyPr>
            <a:normAutofit lnSpcReduction="10000"/>
          </a:bodyPr>
          <a:lstStyle/>
          <a:p>
            <a:r>
              <a:rPr lang="es-MX" b="1" dirty="0" smtClean="0"/>
              <a:t>EL ABORTO QUÍMICO PROSTAGLANDINO</a:t>
            </a:r>
            <a:endParaRPr lang="en-US" dirty="0" smtClean="0"/>
          </a:p>
          <a:p>
            <a:pPr>
              <a:buNone/>
            </a:pPr>
            <a:endParaRPr lang="en-US" dirty="0" smtClean="0"/>
          </a:p>
          <a:p>
            <a:pPr lvl="0"/>
            <a:r>
              <a:rPr lang="es-MX" dirty="0" smtClean="0"/>
              <a:t>Esta es la forma más nueva de aborto y se usan químicos desarrollados y vendidos por la </a:t>
            </a:r>
            <a:r>
              <a:rPr lang="es-MX" dirty="0" err="1" smtClean="0"/>
              <a:t>Upjohn</a:t>
            </a:r>
            <a:r>
              <a:rPr lang="es-MX" dirty="0" smtClean="0"/>
              <a:t> </a:t>
            </a:r>
            <a:r>
              <a:rPr lang="es-MX" dirty="0" err="1" smtClean="0"/>
              <a:t>Pharmaceutical</a:t>
            </a:r>
            <a:r>
              <a:rPr lang="es-MX" dirty="0" smtClean="0"/>
              <a:t> </a:t>
            </a:r>
            <a:r>
              <a:rPr lang="es-MX" dirty="0" err="1" smtClean="0"/>
              <a:t>Company</a:t>
            </a:r>
            <a:r>
              <a:rPr lang="es-MX" dirty="0" smtClean="0"/>
              <a:t>.</a:t>
            </a:r>
            <a:endParaRPr lang="en-US" dirty="0" smtClean="0"/>
          </a:p>
          <a:p>
            <a:pPr lvl="0"/>
            <a:r>
              <a:rPr lang="es-MX" dirty="0" smtClean="0"/>
              <a:t>Estas </a:t>
            </a:r>
            <a:r>
              <a:rPr lang="es-MX" dirty="0" err="1" smtClean="0"/>
              <a:t>hormosas</a:t>
            </a:r>
            <a:r>
              <a:rPr lang="es-MX" dirty="0" smtClean="0"/>
              <a:t> como compuestos, son inyectadas o de otro modo, aplicadas al músculo del útero, haciendo que se contraiga intensamente, de este modo, expulsando al bebe en desarrollo.  Muchos han nacido vivos.</a:t>
            </a:r>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364163"/>
          </a:xfrm>
        </p:spPr>
        <p:txBody>
          <a:bodyPr>
            <a:normAutofit/>
          </a:bodyPr>
          <a:lstStyle/>
          <a:p>
            <a:pPr algn="ctr">
              <a:buNone/>
            </a:pPr>
            <a:r>
              <a:rPr lang="en-US" sz="5400" b="1" dirty="0" smtClean="0"/>
              <a:t>CONSEJOS BIBLICOS PARA NO PRACTICAR LA INMORALIDAD</a:t>
            </a:r>
            <a:endParaRPr lang="en-US" sz="5400" b="1" dirty="0"/>
          </a:p>
        </p:txBody>
      </p:sp>
      <p:pic>
        <p:nvPicPr>
          <p:cNvPr id="1026" name="Picture 2" descr="C:\Users\Willie Alvarenga\Pictures\biblia1.jpg"/>
          <p:cNvPicPr>
            <a:picLocks noChangeAspect="1" noChangeArrowheads="1"/>
          </p:cNvPicPr>
          <p:nvPr/>
        </p:nvPicPr>
        <p:blipFill>
          <a:blip r:embed="rId2" cstate="print">
            <a:lum bright="-30000"/>
          </a:blip>
          <a:srcRect/>
          <a:stretch>
            <a:fillRect/>
          </a:stretch>
        </p:blipFill>
        <p:spPr bwMode="auto">
          <a:xfrm>
            <a:off x="0" y="0"/>
            <a:ext cx="9144000" cy="6858000"/>
          </a:xfrm>
          <a:prstGeom prst="rect">
            <a:avLst/>
          </a:prstGeom>
          <a:noFill/>
        </p:spPr>
      </p:pic>
      <p:sp>
        <p:nvSpPr>
          <p:cNvPr id="5" name="Content Placeholder 2"/>
          <p:cNvSpPr txBox="1">
            <a:spLocks/>
          </p:cNvSpPr>
          <p:nvPr/>
        </p:nvSpPr>
        <p:spPr>
          <a:xfrm>
            <a:off x="457200" y="304800"/>
            <a:ext cx="8229600" cy="6400800"/>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5000" b="1" i="0" u="none" strike="noStrike" kern="1200" cap="none" spc="0" normalizeH="0" baseline="0" noProof="0" dirty="0" smtClean="0">
                <a:ln>
                  <a:noFill/>
                </a:ln>
                <a:solidFill>
                  <a:schemeClr val="bg1"/>
                </a:solidFill>
                <a:effectLst/>
                <a:uLnTx/>
                <a:uFillTx/>
                <a:latin typeface="+mn-lt"/>
                <a:ea typeface="+mn-ea"/>
                <a:cs typeface="+mn-cs"/>
              </a:rPr>
              <a:t>CURSO DE</a:t>
            </a:r>
            <a:r>
              <a:rPr kumimoji="0" lang="en-US" sz="5000" b="1" i="0" u="none" strike="noStrike" kern="1200" cap="none" spc="0" normalizeH="0" noProof="0" dirty="0" smtClean="0">
                <a:ln>
                  <a:noFill/>
                </a:ln>
                <a:solidFill>
                  <a:schemeClr val="bg1"/>
                </a:solidFill>
                <a:effectLst/>
                <a:uLnTx/>
                <a:uFillTx/>
                <a:latin typeface="+mn-lt"/>
                <a:ea typeface="+mn-ea"/>
                <a:cs typeface="+mn-cs"/>
              </a:rPr>
              <a:t> ÉTICA</a:t>
            </a: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000" b="1" i="0" u="none" strike="noStrike" kern="1200" cap="none" spc="0" normalizeH="0" noProof="0" dirty="0" smtClean="0">
              <a:ln>
                <a:noFill/>
              </a:ln>
              <a:solidFill>
                <a:schemeClr val="bg1"/>
              </a:solidFill>
              <a:effectLst/>
              <a:uLnTx/>
              <a:uFillTx/>
              <a:latin typeface="+mn-lt"/>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4000" b="1" dirty="0" err="1" smtClean="0">
                <a:solidFill>
                  <a:schemeClr val="bg1"/>
                </a:solidFill>
              </a:rPr>
              <a:t>Escuela</a:t>
            </a:r>
            <a:r>
              <a:rPr lang="en-US" sz="4000" b="1" dirty="0" smtClean="0">
                <a:solidFill>
                  <a:schemeClr val="bg1"/>
                </a:solidFill>
              </a:rPr>
              <a:t> de </a:t>
            </a:r>
            <a:r>
              <a:rPr lang="en-US" sz="4000" b="1" dirty="0" err="1" smtClean="0">
                <a:solidFill>
                  <a:schemeClr val="bg1"/>
                </a:solidFill>
              </a:rPr>
              <a:t>Predicación</a:t>
            </a:r>
            <a:r>
              <a:rPr lang="en-US" sz="4000" b="1" dirty="0" smtClean="0">
                <a:solidFill>
                  <a:schemeClr val="bg1"/>
                </a:solidFill>
              </a:rPr>
              <a:t> de Brown Trail</a:t>
            </a:r>
            <a:endParaRPr lang="en-US" sz="4000" b="1" baseline="0" dirty="0" smtClean="0">
              <a:solidFill>
                <a:schemeClr val="bg1"/>
              </a:solidFill>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000" b="1" i="0" u="none" strike="noStrike" kern="1200" cap="none" spc="0" normalizeH="0" noProof="0" dirty="0" smtClean="0">
              <a:ln>
                <a:noFill/>
              </a:ln>
              <a:solidFill>
                <a:schemeClr val="bg1"/>
              </a:solidFill>
              <a:effectLst/>
              <a:uLnTx/>
              <a:uFillTx/>
              <a:latin typeface="+mn-lt"/>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4000" b="1" i="0" u="none" strike="noStrike" kern="1200" cap="none" spc="0" normalizeH="0" noProof="0" dirty="0" smtClean="0">
                <a:ln>
                  <a:noFill/>
                </a:ln>
                <a:solidFill>
                  <a:schemeClr val="bg1"/>
                </a:solidFill>
                <a:effectLst/>
                <a:uLnTx/>
                <a:uFillTx/>
                <a:latin typeface="+mn-lt"/>
                <a:ea typeface="+mn-ea"/>
                <a:cs typeface="+mn-cs"/>
              </a:rPr>
              <a:t>2012</a:t>
            </a: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900" b="1" i="0" u="none" strike="noStrike" kern="1200" cap="none" spc="0" normalizeH="0" noProof="0" dirty="0" smtClean="0">
              <a:ln>
                <a:noFill/>
              </a:ln>
              <a:solidFill>
                <a:schemeClr val="bg1"/>
              </a:solidFill>
              <a:effectLst/>
              <a:uLnTx/>
              <a:uFillTx/>
              <a:latin typeface="+mn-lt"/>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4000" b="1" baseline="0" dirty="0" smtClean="0">
                <a:solidFill>
                  <a:schemeClr val="bg1"/>
                </a:solidFill>
              </a:rPr>
              <a:t>Willie</a:t>
            </a:r>
            <a:r>
              <a:rPr lang="en-US" sz="4000" b="1" dirty="0" smtClean="0">
                <a:solidFill>
                  <a:schemeClr val="bg1"/>
                </a:solidFill>
              </a:rPr>
              <a:t> </a:t>
            </a:r>
            <a:r>
              <a:rPr lang="en-US" sz="4000" b="1" dirty="0" err="1" smtClean="0">
                <a:solidFill>
                  <a:schemeClr val="bg1"/>
                </a:solidFill>
              </a:rPr>
              <a:t>Alvarenga</a:t>
            </a:r>
            <a:r>
              <a:rPr lang="en-US" sz="4000" b="1" dirty="0" smtClean="0">
                <a:solidFill>
                  <a:schemeClr val="bg1"/>
                </a:solidFill>
              </a:rPr>
              <a:t>, Instructor</a:t>
            </a:r>
            <a:endParaRPr kumimoji="0" lang="en-US" sz="4000" b="1" i="0" u="none" strike="noStrike" kern="1200" cap="none" spc="0" normalizeH="0" baseline="0" noProof="0" dirty="0" smtClean="0">
              <a:ln>
                <a:noFill/>
              </a:ln>
              <a:solidFill>
                <a:schemeClr val="bg1"/>
              </a:solidFill>
              <a:effectLst/>
              <a:uLnTx/>
              <a:uFillTx/>
              <a:latin typeface="+mn-lt"/>
              <a:ea typeface="+mn-ea"/>
              <a:cs typeface="+mn-cs"/>
            </a:endParaRPr>
          </a:p>
        </p:txBody>
      </p:sp>
      <p:pic>
        <p:nvPicPr>
          <p:cNvPr id="2050" name="Picture 2" descr="E:\SPANISH SCHOOL LOGO\red-hispanic-logoclearbackground.gif"/>
          <p:cNvPicPr>
            <a:picLocks noChangeAspect="1" noChangeArrowheads="1"/>
          </p:cNvPicPr>
          <p:nvPr/>
        </p:nvPicPr>
        <p:blipFill>
          <a:blip r:embed="rId3" cstate="print"/>
          <a:srcRect/>
          <a:stretch>
            <a:fillRect/>
          </a:stretch>
        </p:blipFill>
        <p:spPr bwMode="auto">
          <a:xfrm>
            <a:off x="3810000" y="4800600"/>
            <a:ext cx="1695450" cy="1695450"/>
          </a:xfrm>
          <a:prstGeom prst="rect">
            <a:avLst/>
          </a:prstGeom>
          <a:noFill/>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ctr">
              <a:buNone/>
            </a:pPr>
            <a:r>
              <a:rPr lang="en-US" sz="8800" dirty="0" smtClean="0"/>
              <a:t>La </a:t>
            </a:r>
            <a:r>
              <a:rPr lang="en-US" sz="8800" dirty="0" err="1" smtClean="0"/>
              <a:t>Santidad</a:t>
            </a:r>
            <a:r>
              <a:rPr lang="en-US" sz="8800" dirty="0" smtClean="0"/>
              <a:t> de la Vida</a:t>
            </a:r>
            <a:endParaRPr lang="en-US" sz="8800"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019800"/>
          </a:xfrm>
        </p:spPr>
        <p:txBody>
          <a:bodyPr>
            <a:normAutofit lnSpcReduction="10000"/>
          </a:bodyPr>
          <a:lstStyle/>
          <a:p>
            <a:pPr lvl="0"/>
            <a:r>
              <a:rPr lang="es-MX" dirty="0" smtClean="0"/>
              <a:t>La Biblia en ninguna parte usa las frases “humano” o “ser humano”, sino que en lugar de eso usa otras frases que son equivalentes.</a:t>
            </a:r>
            <a:endParaRPr lang="en-US" dirty="0" smtClean="0"/>
          </a:p>
          <a:p>
            <a:pPr lvl="0"/>
            <a:r>
              <a:rPr lang="es-MX" dirty="0" smtClean="0"/>
              <a:t>La Biblia identifica a una persona humana por medio de las siguientes frases “hombre”, “mujer”, “niño”, “hijo”, “hija”, “bebe”, etc.</a:t>
            </a:r>
            <a:endParaRPr lang="en-US" dirty="0" smtClean="0"/>
          </a:p>
          <a:p>
            <a:pPr lvl="0"/>
            <a:r>
              <a:rPr lang="es-MX" dirty="0" smtClean="0"/>
              <a:t>En Génesis 9:3-8 vemos la santidad de la vida.</a:t>
            </a:r>
            <a:endParaRPr lang="en-US" dirty="0" smtClean="0"/>
          </a:p>
          <a:p>
            <a:pPr lvl="0"/>
            <a:r>
              <a:rPr lang="es-MX" dirty="0" smtClean="0"/>
              <a:t>El hombre es más que los animales.  Los animales son para nuestra comida, no los humanos (v. 3).  </a:t>
            </a:r>
            <a:endParaRPr lang="en-US" dirty="0" smtClean="0"/>
          </a:p>
          <a:p>
            <a:pPr lvl="0"/>
            <a:r>
              <a:rPr lang="es-MX" dirty="0" smtClean="0"/>
              <a:t>La destrucción de la vida humana es un pecado muy grave (</a:t>
            </a:r>
            <a:r>
              <a:rPr lang="es-MX" dirty="0" err="1" smtClean="0"/>
              <a:t>Ex.</a:t>
            </a:r>
            <a:r>
              <a:rPr lang="es-MX" dirty="0" smtClean="0"/>
              <a:t> 20:13).</a:t>
            </a:r>
            <a:endParaRPr lang="en-US" dirty="0" smtClean="0"/>
          </a:p>
          <a:p>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096000"/>
          </a:xfrm>
        </p:spPr>
        <p:txBody>
          <a:bodyPr>
            <a:normAutofit fontScale="92500" lnSpcReduction="20000"/>
          </a:bodyPr>
          <a:lstStyle/>
          <a:p>
            <a:pPr lvl="0"/>
            <a:r>
              <a:rPr lang="es-MX" dirty="0" smtClean="0"/>
              <a:t>Si el niño que todavía no ha nacido es humano, entonces la práctica del aborto es una muerte premeditada.</a:t>
            </a:r>
            <a:endParaRPr lang="en-US" dirty="0" smtClean="0"/>
          </a:p>
          <a:p>
            <a:pPr lvl="0"/>
            <a:r>
              <a:rPr lang="es-MX" dirty="0" smtClean="0"/>
              <a:t>La Biblia muestra lo importante que es la vida del ser humano, ¿Por qué? Porque el ser humano es su creación (</a:t>
            </a:r>
            <a:r>
              <a:rPr lang="es-MX" dirty="0" err="1" smtClean="0"/>
              <a:t>Gen.</a:t>
            </a:r>
            <a:r>
              <a:rPr lang="es-MX" dirty="0" smtClean="0"/>
              <a:t> 2; Ef. 2:10).</a:t>
            </a:r>
            <a:endParaRPr lang="en-US" dirty="0" smtClean="0"/>
          </a:p>
          <a:p>
            <a:pPr lvl="0"/>
            <a:r>
              <a:rPr lang="es-MX" dirty="0" smtClean="0"/>
              <a:t>Toda la vida pertenece a Dios (</a:t>
            </a:r>
            <a:r>
              <a:rPr lang="es-MX" dirty="0" err="1" smtClean="0"/>
              <a:t>Hch.</a:t>
            </a:r>
            <a:r>
              <a:rPr lang="es-MX" dirty="0" smtClean="0"/>
              <a:t> 17:25; </a:t>
            </a:r>
            <a:r>
              <a:rPr lang="es-MX" dirty="0" err="1" smtClean="0"/>
              <a:t>Ecl</a:t>
            </a:r>
            <a:r>
              <a:rPr lang="es-MX" dirty="0" smtClean="0"/>
              <a:t>. 12:7).</a:t>
            </a:r>
            <a:endParaRPr lang="en-US" dirty="0" smtClean="0"/>
          </a:p>
          <a:p>
            <a:pPr lvl="0"/>
            <a:r>
              <a:rPr lang="es-MX" dirty="0" smtClean="0"/>
              <a:t>La vida del ser humano es sagrada porque ha sido creada conforme a la imagen de Dios (</a:t>
            </a:r>
            <a:r>
              <a:rPr lang="es-MX" dirty="0" err="1" smtClean="0"/>
              <a:t>Gen.</a:t>
            </a:r>
            <a:r>
              <a:rPr lang="es-MX" dirty="0" smtClean="0"/>
              <a:t> 1:27; 9:6).</a:t>
            </a:r>
            <a:endParaRPr lang="en-US" dirty="0" smtClean="0"/>
          </a:p>
          <a:p>
            <a:pPr lvl="0"/>
            <a:r>
              <a:rPr lang="es-MX" dirty="0" smtClean="0"/>
              <a:t>La vida es similar al matrimonio—Lo que Dios ha juntado no lo separe el hombre [la carne y el espíritu] (</a:t>
            </a:r>
            <a:r>
              <a:rPr lang="es-MX" dirty="0" err="1" smtClean="0"/>
              <a:t>Mt.</a:t>
            </a:r>
            <a:r>
              <a:rPr lang="es-MX" dirty="0" smtClean="0"/>
              <a:t> 19:6).</a:t>
            </a:r>
            <a:endParaRPr lang="en-US" dirty="0" smtClean="0"/>
          </a:p>
          <a:p>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096000"/>
          </a:xfrm>
        </p:spPr>
        <p:txBody>
          <a:bodyPr>
            <a:normAutofit fontScale="70000" lnSpcReduction="20000"/>
          </a:bodyPr>
          <a:lstStyle/>
          <a:p>
            <a:pPr lvl="0"/>
            <a:r>
              <a:rPr lang="es-MX" dirty="0" smtClean="0"/>
              <a:t>El hombre no tiene derecho a quitarle la vida a otra persona inocente, esto es, un bebe.</a:t>
            </a:r>
            <a:endParaRPr lang="en-US" dirty="0" smtClean="0"/>
          </a:p>
          <a:p>
            <a:pPr lvl="0"/>
            <a:r>
              <a:rPr lang="es-MX" dirty="0" smtClean="0"/>
              <a:t>Existen muchos pasajes que enseñan el principio general de que no debemos matar deliberadamente a un ser humano inocente.  Esto se escribe a menudo como “derramamiento de sangre” (</a:t>
            </a:r>
            <a:r>
              <a:rPr lang="es-MX" dirty="0" err="1" smtClean="0"/>
              <a:t>Gen.</a:t>
            </a:r>
            <a:r>
              <a:rPr lang="es-MX" dirty="0" smtClean="0"/>
              <a:t> 37:21-22; </a:t>
            </a:r>
            <a:r>
              <a:rPr lang="es-MX" dirty="0" err="1" smtClean="0"/>
              <a:t>Lev.</a:t>
            </a:r>
            <a:r>
              <a:rPr lang="es-MX" dirty="0" smtClean="0"/>
              <a:t> 17:11-12, 14).</a:t>
            </a:r>
            <a:endParaRPr lang="en-US" dirty="0" smtClean="0"/>
          </a:p>
          <a:p>
            <a:pPr lvl="0"/>
            <a:r>
              <a:rPr lang="es-MX" sz="3000" dirty="0" smtClean="0"/>
              <a:t>Considere los siguientes pasajes:</a:t>
            </a:r>
            <a:endParaRPr lang="en-US" sz="3000" dirty="0" smtClean="0"/>
          </a:p>
          <a:p>
            <a:pPr lvl="1"/>
            <a:r>
              <a:rPr lang="es-MX" sz="3000" dirty="0" smtClean="0"/>
              <a:t>Éxodo 23:7—No mataras al inocente y justo: un bebe es inocente y justo porque no practica el pecado.</a:t>
            </a:r>
            <a:endParaRPr lang="en-US" sz="3000" dirty="0" smtClean="0"/>
          </a:p>
          <a:p>
            <a:pPr lvl="1"/>
            <a:r>
              <a:rPr lang="es-MX" sz="3000" dirty="0" smtClean="0"/>
              <a:t>Proverbios 6:16-17—Dios aborrece las manos derramadoras de sangre inocente.</a:t>
            </a:r>
            <a:endParaRPr lang="en-US" sz="3000" dirty="0" smtClean="0"/>
          </a:p>
          <a:p>
            <a:pPr lvl="1"/>
            <a:r>
              <a:rPr lang="es-MX" sz="3000" dirty="0" smtClean="0"/>
              <a:t>Mateo 15:19-20—El homicidio es uno de los pecados que procede del corazón y contamina al hombre que lo comete.</a:t>
            </a:r>
            <a:endParaRPr lang="en-US" sz="3000" dirty="0" smtClean="0"/>
          </a:p>
          <a:p>
            <a:pPr lvl="1"/>
            <a:r>
              <a:rPr lang="es-MX" sz="3000" dirty="0" smtClean="0"/>
              <a:t>Romanos 13:8-10—Si usted ama a su prójimo, obedecerá el mandamiento de “No mataras” (Comp. </a:t>
            </a:r>
            <a:r>
              <a:rPr lang="es-MX" sz="3000" dirty="0" err="1" smtClean="0"/>
              <a:t>Ex.</a:t>
            </a:r>
            <a:r>
              <a:rPr lang="es-MX" sz="3000" dirty="0" smtClean="0"/>
              <a:t> 20:13; </a:t>
            </a:r>
            <a:r>
              <a:rPr lang="es-MX" sz="3000" dirty="0" err="1" smtClean="0"/>
              <a:t>Dt.</a:t>
            </a:r>
            <a:r>
              <a:rPr lang="es-MX" sz="3000" dirty="0" smtClean="0"/>
              <a:t> 5:17; </a:t>
            </a:r>
            <a:r>
              <a:rPr lang="es-MX" sz="3000" dirty="0" err="1" smtClean="0"/>
              <a:t>Stg.</a:t>
            </a:r>
            <a:r>
              <a:rPr lang="es-MX" sz="3000" dirty="0" smtClean="0"/>
              <a:t> 1:21).</a:t>
            </a:r>
            <a:endParaRPr lang="en-US" sz="3000" dirty="0" smtClean="0"/>
          </a:p>
          <a:p>
            <a:pPr lvl="1"/>
            <a:r>
              <a:rPr lang="es-MX" sz="3000" dirty="0" smtClean="0"/>
              <a:t>Apocalipsis 21:8; 22:15—Los homicidas estarán fuera de la santa ciudad en el lago de fuego.</a:t>
            </a:r>
            <a:endParaRPr lang="en-US" sz="3000" dirty="0" smtClean="0"/>
          </a:p>
          <a:p>
            <a:pPr lvl="1"/>
            <a:r>
              <a:rPr lang="es-MX" sz="3000" dirty="0" smtClean="0"/>
              <a:t>Ver también los siguientes pasajes (</a:t>
            </a:r>
            <a:r>
              <a:rPr lang="es-MX" sz="3000" dirty="0" err="1" smtClean="0"/>
              <a:t>Gen.</a:t>
            </a:r>
            <a:r>
              <a:rPr lang="es-MX" sz="3000" dirty="0" smtClean="0"/>
              <a:t> 48:8-11; </a:t>
            </a:r>
            <a:r>
              <a:rPr lang="es-MX" sz="3000" dirty="0" err="1" smtClean="0"/>
              <a:t>Jer.</a:t>
            </a:r>
            <a:r>
              <a:rPr lang="es-MX" sz="3000" dirty="0" smtClean="0"/>
              <a:t> 7:5-7; Joel 3:19; Oseas 4:1-2; </a:t>
            </a:r>
            <a:r>
              <a:rPr lang="es-MX" sz="3000" dirty="0" err="1" smtClean="0"/>
              <a:t>Lev.</a:t>
            </a:r>
            <a:r>
              <a:rPr lang="es-MX" sz="3000" dirty="0" smtClean="0"/>
              <a:t> 24:17, 21; </a:t>
            </a:r>
            <a:r>
              <a:rPr lang="es-MX" sz="3000" dirty="0" err="1" smtClean="0"/>
              <a:t>Ex.</a:t>
            </a:r>
            <a:r>
              <a:rPr lang="es-MX" sz="3000" dirty="0" smtClean="0"/>
              <a:t> 21:12-15; 1 </a:t>
            </a:r>
            <a:r>
              <a:rPr lang="es-MX" sz="3000" dirty="0" err="1" smtClean="0"/>
              <a:t>Jn.</a:t>
            </a:r>
            <a:r>
              <a:rPr lang="es-MX" sz="3000" dirty="0" smtClean="0"/>
              <a:t> 3:15; 1 P. 4:15).</a:t>
            </a:r>
            <a:endParaRPr lang="en-US" sz="3000" dirty="0" smtClean="0"/>
          </a:p>
          <a:p>
            <a:pPr lvl="0"/>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1"/>
          </a:solidFill>
        </p:spPr>
        <p:txBody>
          <a:bodyPr>
            <a:normAutofit fontScale="90000"/>
          </a:bodyPr>
          <a:lstStyle/>
          <a:p>
            <a:r>
              <a:rPr lang="en-US" b="1" dirty="0" smtClean="0">
                <a:solidFill>
                  <a:srgbClr val="FFFF00"/>
                </a:solidFill>
              </a:rPr>
              <a:t>Lo </a:t>
            </a:r>
            <a:r>
              <a:rPr lang="en-US" b="1" dirty="0" err="1" smtClean="0">
                <a:solidFill>
                  <a:srgbClr val="FFFF00"/>
                </a:solidFill>
              </a:rPr>
              <a:t>que</a:t>
            </a:r>
            <a:r>
              <a:rPr lang="en-US" b="1" dirty="0" smtClean="0">
                <a:solidFill>
                  <a:srgbClr val="FFFF00"/>
                </a:solidFill>
              </a:rPr>
              <a:t> la </a:t>
            </a:r>
            <a:r>
              <a:rPr lang="en-US" b="1" dirty="0" err="1" smtClean="0">
                <a:solidFill>
                  <a:srgbClr val="FFFF00"/>
                </a:solidFill>
              </a:rPr>
              <a:t>Biblia</a:t>
            </a:r>
            <a:r>
              <a:rPr lang="en-US" b="1" dirty="0" smtClean="0">
                <a:solidFill>
                  <a:srgbClr val="FFFF00"/>
                </a:solidFill>
              </a:rPr>
              <a:t> </a:t>
            </a:r>
            <a:r>
              <a:rPr lang="en-US" b="1" dirty="0" err="1" smtClean="0">
                <a:solidFill>
                  <a:srgbClr val="FFFF00"/>
                </a:solidFill>
              </a:rPr>
              <a:t>enseña</a:t>
            </a:r>
            <a:r>
              <a:rPr lang="en-US" b="1" dirty="0" smtClean="0">
                <a:solidFill>
                  <a:srgbClr val="FFFF00"/>
                </a:solidFill>
              </a:rPr>
              <a:t> </a:t>
            </a:r>
            <a:r>
              <a:rPr lang="en-US" b="1" dirty="0" err="1" smtClean="0">
                <a:solidFill>
                  <a:srgbClr val="FFFF00"/>
                </a:solidFill>
              </a:rPr>
              <a:t>sobre</a:t>
            </a:r>
            <a:r>
              <a:rPr lang="en-US" b="1" dirty="0" smtClean="0">
                <a:solidFill>
                  <a:srgbClr val="FFFF00"/>
                </a:solidFill>
              </a:rPr>
              <a:t> la </a:t>
            </a:r>
            <a:r>
              <a:rPr lang="en-US" b="1" dirty="0" err="1" smtClean="0">
                <a:solidFill>
                  <a:srgbClr val="FFFF00"/>
                </a:solidFill>
              </a:rPr>
              <a:t>vida</a:t>
            </a:r>
            <a:endParaRPr lang="en-US" b="1" dirty="0">
              <a:solidFill>
                <a:srgbClr val="FFFF00"/>
              </a:solidFill>
            </a:endParaRPr>
          </a:p>
        </p:txBody>
      </p:sp>
      <p:sp>
        <p:nvSpPr>
          <p:cNvPr id="3" name="Content Placeholder 2"/>
          <p:cNvSpPr>
            <a:spLocks noGrp="1"/>
          </p:cNvSpPr>
          <p:nvPr>
            <p:ph idx="1"/>
          </p:nvPr>
        </p:nvSpPr>
        <p:spPr/>
        <p:txBody>
          <a:bodyPr>
            <a:normAutofit fontScale="85000" lnSpcReduction="10000"/>
          </a:bodyPr>
          <a:lstStyle/>
          <a:p>
            <a:pPr lvl="0"/>
            <a:r>
              <a:rPr lang="es-MX" dirty="0" smtClean="0"/>
              <a:t>La vida de los seres humanos comienza antes de nacer, y no cuando ya han nacido.</a:t>
            </a:r>
            <a:endParaRPr lang="en-US" dirty="0" smtClean="0"/>
          </a:p>
          <a:p>
            <a:pPr lvl="0"/>
            <a:r>
              <a:rPr lang="es-MX" dirty="0" smtClean="0"/>
              <a:t>Santiago 2:26 enseña que donde hay vida hay unión de cuerpo y espíritu.</a:t>
            </a:r>
            <a:endParaRPr lang="en-US" dirty="0" smtClean="0"/>
          </a:p>
          <a:p>
            <a:pPr lvl="0"/>
            <a:r>
              <a:rPr lang="es-MX" dirty="0" smtClean="0"/>
              <a:t>Jeremías 1:5 enseña que Jeremías fue formado en el vientre de su madre.  Jeremías ya era considerado un ser humano aun en el vientre de su madre.</a:t>
            </a:r>
            <a:endParaRPr lang="en-US" dirty="0" smtClean="0"/>
          </a:p>
          <a:p>
            <a:pPr lvl="0"/>
            <a:r>
              <a:rPr lang="es-MX" dirty="0" smtClean="0"/>
              <a:t>Job 31:15 dice que Job fue hecho en el vientre de su madre.</a:t>
            </a:r>
            <a:endParaRPr lang="en-US" dirty="0" smtClean="0"/>
          </a:p>
          <a:p>
            <a:pPr lvl="0"/>
            <a:r>
              <a:rPr lang="es-MX" dirty="0" smtClean="0"/>
              <a:t>Job 10:9-11 dice que Job fue vestido con piel y carne.</a:t>
            </a:r>
            <a:endParaRPr lang="en-US" dirty="0" smtClean="0"/>
          </a:p>
          <a:p>
            <a:endParaRPr 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1"/>
          </a:solidFill>
        </p:spPr>
        <p:txBody>
          <a:bodyPr>
            <a:normAutofit fontScale="90000"/>
          </a:bodyPr>
          <a:lstStyle/>
          <a:p>
            <a:r>
              <a:rPr lang="en-US" b="1" dirty="0" smtClean="0">
                <a:solidFill>
                  <a:srgbClr val="FFFF00"/>
                </a:solidFill>
              </a:rPr>
              <a:t>Lo </a:t>
            </a:r>
            <a:r>
              <a:rPr lang="en-US" b="1" dirty="0" err="1" smtClean="0">
                <a:solidFill>
                  <a:srgbClr val="FFFF00"/>
                </a:solidFill>
              </a:rPr>
              <a:t>que</a:t>
            </a:r>
            <a:r>
              <a:rPr lang="en-US" b="1" dirty="0" smtClean="0">
                <a:solidFill>
                  <a:srgbClr val="FFFF00"/>
                </a:solidFill>
              </a:rPr>
              <a:t> la </a:t>
            </a:r>
            <a:r>
              <a:rPr lang="en-US" b="1" dirty="0" err="1" smtClean="0">
                <a:solidFill>
                  <a:srgbClr val="FFFF00"/>
                </a:solidFill>
              </a:rPr>
              <a:t>Biblia</a:t>
            </a:r>
            <a:r>
              <a:rPr lang="en-US" b="1" dirty="0" smtClean="0">
                <a:solidFill>
                  <a:srgbClr val="FFFF00"/>
                </a:solidFill>
              </a:rPr>
              <a:t> </a:t>
            </a:r>
            <a:r>
              <a:rPr lang="en-US" b="1" dirty="0" err="1" smtClean="0">
                <a:solidFill>
                  <a:srgbClr val="FFFF00"/>
                </a:solidFill>
              </a:rPr>
              <a:t>enseña</a:t>
            </a:r>
            <a:r>
              <a:rPr lang="en-US" b="1" dirty="0" smtClean="0">
                <a:solidFill>
                  <a:srgbClr val="FFFF00"/>
                </a:solidFill>
              </a:rPr>
              <a:t> </a:t>
            </a:r>
            <a:r>
              <a:rPr lang="en-US" b="1" dirty="0" err="1" smtClean="0">
                <a:solidFill>
                  <a:srgbClr val="FFFF00"/>
                </a:solidFill>
              </a:rPr>
              <a:t>sobre</a:t>
            </a:r>
            <a:r>
              <a:rPr lang="en-US" b="1" dirty="0" smtClean="0">
                <a:solidFill>
                  <a:srgbClr val="FFFF00"/>
                </a:solidFill>
              </a:rPr>
              <a:t> la </a:t>
            </a:r>
            <a:r>
              <a:rPr lang="en-US" b="1" dirty="0" err="1" smtClean="0">
                <a:solidFill>
                  <a:srgbClr val="FFFF00"/>
                </a:solidFill>
              </a:rPr>
              <a:t>vida</a:t>
            </a:r>
            <a:endParaRPr lang="en-US" b="1" dirty="0">
              <a:solidFill>
                <a:srgbClr val="FFFF00"/>
              </a:solidFill>
            </a:endParaRPr>
          </a:p>
        </p:txBody>
      </p:sp>
      <p:sp>
        <p:nvSpPr>
          <p:cNvPr id="3" name="Content Placeholder 2"/>
          <p:cNvSpPr>
            <a:spLocks noGrp="1"/>
          </p:cNvSpPr>
          <p:nvPr>
            <p:ph idx="1"/>
          </p:nvPr>
        </p:nvSpPr>
        <p:spPr>
          <a:xfrm>
            <a:off x="457200" y="1600200"/>
            <a:ext cx="8229600" cy="4800600"/>
          </a:xfrm>
        </p:spPr>
        <p:txBody>
          <a:bodyPr>
            <a:normAutofit fontScale="85000" lnSpcReduction="20000"/>
          </a:bodyPr>
          <a:lstStyle/>
          <a:p>
            <a:pPr lvl="0"/>
            <a:r>
              <a:rPr lang="es-MX" dirty="0" smtClean="0"/>
              <a:t>Eclesiastés 11:5 habla de la formación de huesos en el vientre de la mujer que esta en cinta.  Se esta hablando de un ser humano, no un animal.</a:t>
            </a:r>
            <a:endParaRPr lang="en-US" dirty="0" smtClean="0"/>
          </a:p>
          <a:p>
            <a:pPr lvl="0"/>
            <a:r>
              <a:rPr lang="es-MX" dirty="0" smtClean="0"/>
              <a:t>Lucas 1:41 nos muestra como el niño salto en el vientre de </a:t>
            </a:r>
            <a:r>
              <a:rPr lang="es-MX" dirty="0" err="1" smtClean="0"/>
              <a:t>Elizabet</a:t>
            </a:r>
            <a:r>
              <a:rPr lang="es-MX" dirty="0" smtClean="0"/>
              <a:t>.</a:t>
            </a:r>
            <a:endParaRPr lang="en-US" dirty="0" smtClean="0"/>
          </a:p>
          <a:p>
            <a:pPr lvl="0"/>
            <a:r>
              <a:rPr lang="es-MX" dirty="0" smtClean="0"/>
              <a:t>La palabra “</a:t>
            </a:r>
            <a:r>
              <a:rPr lang="es-MX" b="1" dirty="0" smtClean="0"/>
              <a:t>criatura</a:t>
            </a:r>
            <a:r>
              <a:rPr lang="es-MX" dirty="0" smtClean="0"/>
              <a:t>” es </a:t>
            </a:r>
            <a:r>
              <a:rPr lang="es-MX" i="1" dirty="0" err="1" smtClean="0"/>
              <a:t>brephos</a:t>
            </a:r>
            <a:r>
              <a:rPr lang="es-MX" dirty="0" smtClean="0"/>
              <a:t>, niño.  Esta es la misma palabra que se usa en Hechos 7:19 para referirse a los niños.</a:t>
            </a:r>
            <a:endParaRPr lang="en-US" dirty="0" smtClean="0"/>
          </a:p>
          <a:p>
            <a:pPr lvl="0"/>
            <a:r>
              <a:rPr lang="es-MX" dirty="0" smtClean="0"/>
              <a:t>En Génesis 25:21-22, Rebeca concibió mellizos, y “los hijos luchaban dentro de ella”.  Nótese la conexión entre la concepción y los “hijos”.  Eso que fue concebido era llamado “</a:t>
            </a:r>
            <a:r>
              <a:rPr lang="es-MX" b="1" dirty="0" smtClean="0"/>
              <a:t>hijo</a:t>
            </a:r>
            <a:r>
              <a:rPr lang="es-MX" dirty="0" smtClean="0"/>
              <a:t>” (Hebreo </a:t>
            </a:r>
            <a:r>
              <a:rPr lang="es-MX" b="1" dirty="0" smtClean="0"/>
              <a:t>BEN</a:t>
            </a:r>
            <a:r>
              <a:rPr lang="es-MX" dirty="0" smtClean="0"/>
              <a:t>) entre la concepción y el nacimiento.</a:t>
            </a:r>
            <a:endParaRPr lang="en-US" dirty="0" smtClean="0"/>
          </a:p>
          <a:p>
            <a:pPr lvl="0"/>
            <a:endParaRPr 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1"/>
          </a:solidFill>
        </p:spPr>
        <p:txBody>
          <a:bodyPr>
            <a:normAutofit fontScale="90000"/>
          </a:bodyPr>
          <a:lstStyle/>
          <a:p>
            <a:r>
              <a:rPr lang="en-US" b="1" dirty="0" smtClean="0">
                <a:solidFill>
                  <a:srgbClr val="FFFF00"/>
                </a:solidFill>
              </a:rPr>
              <a:t>Lo </a:t>
            </a:r>
            <a:r>
              <a:rPr lang="en-US" b="1" dirty="0" err="1" smtClean="0">
                <a:solidFill>
                  <a:srgbClr val="FFFF00"/>
                </a:solidFill>
              </a:rPr>
              <a:t>que</a:t>
            </a:r>
            <a:r>
              <a:rPr lang="en-US" b="1" dirty="0" smtClean="0">
                <a:solidFill>
                  <a:srgbClr val="FFFF00"/>
                </a:solidFill>
              </a:rPr>
              <a:t> la </a:t>
            </a:r>
            <a:r>
              <a:rPr lang="en-US" b="1" dirty="0" err="1" smtClean="0">
                <a:solidFill>
                  <a:srgbClr val="FFFF00"/>
                </a:solidFill>
              </a:rPr>
              <a:t>Biblia</a:t>
            </a:r>
            <a:r>
              <a:rPr lang="en-US" b="1" dirty="0" smtClean="0">
                <a:solidFill>
                  <a:srgbClr val="FFFF00"/>
                </a:solidFill>
              </a:rPr>
              <a:t> </a:t>
            </a:r>
            <a:r>
              <a:rPr lang="en-US" b="1" dirty="0" err="1" smtClean="0">
                <a:solidFill>
                  <a:srgbClr val="FFFF00"/>
                </a:solidFill>
              </a:rPr>
              <a:t>enseña</a:t>
            </a:r>
            <a:r>
              <a:rPr lang="en-US" b="1" dirty="0" smtClean="0">
                <a:solidFill>
                  <a:srgbClr val="FFFF00"/>
                </a:solidFill>
              </a:rPr>
              <a:t> </a:t>
            </a:r>
            <a:r>
              <a:rPr lang="en-US" b="1" dirty="0" err="1" smtClean="0">
                <a:solidFill>
                  <a:srgbClr val="FFFF00"/>
                </a:solidFill>
              </a:rPr>
              <a:t>sobre</a:t>
            </a:r>
            <a:r>
              <a:rPr lang="en-US" b="1" dirty="0" smtClean="0">
                <a:solidFill>
                  <a:srgbClr val="FFFF00"/>
                </a:solidFill>
              </a:rPr>
              <a:t> la </a:t>
            </a:r>
            <a:r>
              <a:rPr lang="en-US" b="1" dirty="0" err="1" smtClean="0">
                <a:solidFill>
                  <a:srgbClr val="FFFF00"/>
                </a:solidFill>
              </a:rPr>
              <a:t>vida</a:t>
            </a:r>
            <a:endParaRPr lang="en-US" b="1" dirty="0">
              <a:solidFill>
                <a:srgbClr val="FFFF00"/>
              </a:solidFill>
            </a:endParaRPr>
          </a:p>
        </p:txBody>
      </p:sp>
      <p:sp>
        <p:nvSpPr>
          <p:cNvPr id="3" name="Content Placeholder 2"/>
          <p:cNvSpPr>
            <a:spLocks noGrp="1"/>
          </p:cNvSpPr>
          <p:nvPr>
            <p:ph idx="1"/>
          </p:nvPr>
        </p:nvSpPr>
        <p:spPr>
          <a:xfrm>
            <a:off x="457200" y="1600200"/>
            <a:ext cx="8229600" cy="4800600"/>
          </a:xfrm>
        </p:spPr>
        <p:txBody>
          <a:bodyPr>
            <a:normAutofit fontScale="85000" lnSpcReduction="10000"/>
          </a:bodyPr>
          <a:lstStyle/>
          <a:p>
            <a:r>
              <a:rPr lang="es-MX" dirty="0" smtClean="0"/>
              <a:t>En Rut 1:1, el esposo de Noemí y sus dos hijos habían muerto.  Ella le explica a sus dos nueras viudas que no tenía hijos para que ellas se casaran según las costumbres de esos días, y de que no había prospectos de que pudiera proveerles con esposos.  Ella pregunta, “¿tengo yo mas hijos en el vientre, que puedan ser vuestros maridos?”—esto es, ella no estaba embarazada, razón por la cual no había forma de que pudiera producir hombres para que crecieran y fueran sus esposos.  Otra vez, ella usa el termino “</a:t>
            </a:r>
            <a:r>
              <a:rPr lang="es-MX" b="1" dirty="0" smtClean="0"/>
              <a:t>hijos</a:t>
            </a:r>
            <a:r>
              <a:rPr lang="es-MX" dirty="0" smtClean="0"/>
              <a:t>” (</a:t>
            </a:r>
            <a:r>
              <a:rPr lang="es-MX" dirty="0" err="1" smtClean="0"/>
              <a:t>Heb.</a:t>
            </a:r>
            <a:r>
              <a:rPr lang="es-MX" dirty="0" smtClean="0"/>
              <a:t> </a:t>
            </a:r>
            <a:r>
              <a:rPr lang="es-MX" b="1" dirty="0" smtClean="0"/>
              <a:t>BEN</a:t>
            </a:r>
            <a:r>
              <a:rPr lang="es-MX" dirty="0" smtClean="0"/>
              <a:t>) para describir aquello que aun no ha nacido y que esta aun en el vientre de la madre.</a:t>
            </a:r>
            <a:endParaRPr lang="en-US" dirty="0" smtClean="0"/>
          </a:p>
          <a:p>
            <a:pPr lvl="0"/>
            <a:endParaRPr lang="en-U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1"/>
          </a:solidFill>
        </p:spPr>
        <p:txBody>
          <a:bodyPr>
            <a:normAutofit fontScale="90000"/>
          </a:bodyPr>
          <a:lstStyle/>
          <a:p>
            <a:r>
              <a:rPr lang="en-US" b="1" dirty="0" smtClean="0">
                <a:solidFill>
                  <a:srgbClr val="FFFF00"/>
                </a:solidFill>
              </a:rPr>
              <a:t>Lo </a:t>
            </a:r>
            <a:r>
              <a:rPr lang="en-US" b="1" dirty="0" err="1" smtClean="0">
                <a:solidFill>
                  <a:srgbClr val="FFFF00"/>
                </a:solidFill>
              </a:rPr>
              <a:t>que</a:t>
            </a:r>
            <a:r>
              <a:rPr lang="en-US" b="1" dirty="0" smtClean="0">
                <a:solidFill>
                  <a:srgbClr val="FFFF00"/>
                </a:solidFill>
              </a:rPr>
              <a:t> la </a:t>
            </a:r>
            <a:r>
              <a:rPr lang="en-US" b="1" dirty="0" err="1" smtClean="0">
                <a:solidFill>
                  <a:srgbClr val="FFFF00"/>
                </a:solidFill>
              </a:rPr>
              <a:t>Biblia</a:t>
            </a:r>
            <a:r>
              <a:rPr lang="en-US" b="1" dirty="0" smtClean="0">
                <a:solidFill>
                  <a:srgbClr val="FFFF00"/>
                </a:solidFill>
              </a:rPr>
              <a:t> </a:t>
            </a:r>
            <a:r>
              <a:rPr lang="en-US" b="1" dirty="0" err="1" smtClean="0">
                <a:solidFill>
                  <a:srgbClr val="FFFF00"/>
                </a:solidFill>
              </a:rPr>
              <a:t>enseña</a:t>
            </a:r>
            <a:r>
              <a:rPr lang="en-US" b="1" dirty="0" smtClean="0">
                <a:solidFill>
                  <a:srgbClr val="FFFF00"/>
                </a:solidFill>
              </a:rPr>
              <a:t> </a:t>
            </a:r>
            <a:r>
              <a:rPr lang="en-US" b="1" dirty="0" err="1" smtClean="0">
                <a:solidFill>
                  <a:srgbClr val="FFFF00"/>
                </a:solidFill>
              </a:rPr>
              <a:t>sobre</a:t>
            </a:r>
            <a:r>
              <a:rPr lang="en-US" b="1" dirty="0" smtClean="0">
                <a:solidFill>
                  <a:srgbClr val="FFFF00"/>
                </a:solidFill>
              </a:rPr>
              <a:t> la </a:t>
            </a:r>
            <a:r>
              <a:rPr lang="en-US" b="1" dirty="0" err="1" smtClean="0">
                <a:solidFill>
                  <a:srgbClr val="FFFF00"/>
                </a:solidFill>
              </a:rPr>
              <a:t>vida</a:t>
            </a:r>
            <a:endParaRPr lang="en-US" b="1" dirty="0">
              <a:solidFill>
                <a:srgbClr val="FFFF00"/>
              </a:solidFill>
            </a:endParaRPr>
          </a:p>
        </p:txBody>
      </p:sp>
      <p:sp>
        <p:nvSpPr>
          <p:cNvPr id="3" name="Content Placeholder 2"/>
          <p:cNvSpPr>
            <a:spLocks noGrp="1"/>
          </p:cNvSpPr>
          <p:nvPr>
            <p:ph idx="1"/>
          </p:nvPr>
        </p:nvSpPr>
        <p:spPr>
          <a:xfrm>
            <a:off x="457200" y="1600200"/>
            <a:ext cx="8229600" cy="4800600"/>
          </a:xfrm>
        </p:spPr>
        <p:txBody>
          <a:bodyPr>
            <a:normAutofit fontScale="92500" lnSpcReduction="20000"/>
          </a:bodyPr>
          <a:lstStyle/>
          <a:p>
            <a:pPr lvl="0"/>
            <a:r>
              <a:rPr lang="es-MX" dirty="0" smtClean="0"/>
              <a:t>La palabra Hebrea BEN  es la palabra del Antiguo Testamento más común para un niño o hijo.</a:t>
            </a:r>
            <a:endParaRPr lang="en-US" dirty="0" smtClean="0"/>
          </a:p>
          <a:p>
            <a:pPr lvl="0"/>
            <a:r>
              <a:rPr lang="es-MX" dirty="0" smtClean="0"/>
              <a:t>En Éxodo 21:22 al 25 leemos acerca de lo valioso que es la vida que lleva la madre en su vientre (favor de leer este pasaje).  Si en este caso hubo castigo, ¿Cuanto más castigo no habrá para aquellos que lo hacen premeditadamente?</a:t>
            </a:r>
            <a:endParaRPr lang="en-US" dirty="0" smtClean="0"/>
          </a:p>
          <a:p>
            <a:pPr lvl="0"/>
            <a:r>
              <a:rPr lang="es-MX" dirty="0" smtClean="0"/>
              <a:t>Como podemos ver, estos pasajes nos muestran con mucha claridad lo importante que son los seres humanos, aun cuando están en el vientre de sus madres.</a:t>
            </a:r>
            <a:endParaRPr lang="en-US" dirty="0" smtClean="0"/>
          </a:p>
          <a:p>
            <a:pPr lvl="0"/>
            <a:r>
              <a:rPr lang="es-MX" dirty="0" smtClean="0"/>
              <a:t> ¡Como pueden decir que no es un ser humano!</a:t>
            </a:r>
            <a:endParaRPr lang="en-US" dirty="0" smtClean="0"/>
          </a:p>
          <a:p>
            <a:endParaRPr lang="en-US" dirty="0" smtClean="0"/>
          </a:p>
          <a:p>
            <a:pPr lvl="0"/>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1"/>
          </a:solidFill>
        </p:spPr>
        <p:txBody>
          <a:bodyPr/>
          <a:lstStyle/>
          <a:p>
            <a:r>
              <a:rPr lang="en-US" dirty="0" smtClean="0"/>
              <a:t>La </a:t>
            </a:r>
            <a:r>
              <a:rPr lang="en-US" sz="5000" b="1" dirty="0" err="1" smtClean="0">
                <a:solidFill>
                  <a:srgbClr val="FFFF00"/>
                </a:solidFill>
              </a:rPr>
              <a:t>Moralidad</a:t>
            </a:r>
            <a:endParaRPr lang="en-US" sz="5000" b="1" dirty="0">
              <a:solidFill>
                <a:srgbClr val="FFFF00"/>
              </a:solidFill>
            </a:endParaRPr>
          </a:p>
        </p:txBody>
      </p:sp>
      <p:sp>
        <p:nvSpPr>
          <p:cNvPr id="3" name="Content Placeholder 2"/>
          <p:cNvSpPr>
            <a:spLocks noGrp="1"/>
          </p:cNvSpPr>
          <p:nvPr>
            <p:ph idx="1"/>
          </p:nvPr>
        </p:nvSpPr>
        <p:spPr/>
        <p:txBody>
          <a:bodyPr/>
          <a:lstStyle/>
          <a:p>
            <a:pPr lvl="0"/>
            <a:r>
              <a:rPr lang="es-MX" dirty="0"/>
              <a:t>La moralidad es la práctica consistente de las costumbres o reglas de una cultura.  La moralidad está relacionada a la ética, así como la aplicación está relacionada a la teoría </a:t>
            </a:r>
            <a:r>
              <a:rPr lang="es-MX" i="1" dirty="0"/>
              <a:t>(Diccionario Teológico </a:t>
            </a:r>
            <a:r>
              <a:rPr lang="es-MX" i="1" dirty="0" err="1"/>
              <a:t>Beacon</a:t>
            </a:r>
            <a:r>
              <a:rPr lang="es-MX" i="1" dirty="0"/>
              <a:t>).</a:t>
            </a:r>
            <a:endParaRPr lang="en-US" dirty="0"/>
          </a:p>
          <a:p>
            <a:endParaRPr lang="en-US"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fontScale="85000" lnSpcReduction="20000"/>
          </a:bodyPr>
          <a:lstStyle/>
          <a:p>
            <a:r>
              <a:rPr lang="es-MX" b="1" dirty="0" smtClean="0"/>
              <a:t>LA BIBLIA Y LOS HIJOS</a:t>
            </a:r>
            <a:endParaRPr lang="en-US" dirty="0" smtClean="0"/>
          </a:p>
          <a:p>
            <a:pPr>
              <a:buNone/>
            </a:pPr>
            <a:r>
              <a:rPr lang="es-MX" dirty="0" smtClean="0"/>
              <a:t> </a:t>
            </a:r>
            <a:endParaRPr lang="en-US" dirty="0" smtClean="0"/>
          </a:p>
          <a:p>
            <a:pPr lvl="0"/>
            <a:r>
              <a:rPr lang="es-MX" dirty="0" smtClean="0"/>
              <a:t>La Palabra de Dios nos enseña que los hijos son una bendición (</a:t>
            </a:r>
            <a:r>
              <a:rPr lang="es-MX" dirty="0" err="1" smtClean="0"/>
              <a:t>Sal.</a:t>
            </a:r>
            <a:r>
              <a:rPr lang="es-MX" dirty="0" smtClean="0"/>
              <a:t> 127:3-5; 128:3-5; 113:9).</a:t>
            </a:r>
            <a:endParaRPr lang="en-US" dirty="0" smtClean="0"/>
          </a:p>
          <a:p>
            <a:pPr lvl="1"/>
            <a:r>
              <a:rPr lang="es-MX" dirty="0" smtClean="0"/>
              <a:t>Hijos aquí en este pasaje viene del Hebreo BEN, palabra que se usa para referirse al niño que aun no ha nacido (</a:t>
            </a:r>
            <a:r>
              <a:rPr lang="es-MX" dirty="0" err="1" smtClean="0"/>
              <a:t>Gen.</a:t>
            </a:r>
            <a:r>
              <a:rPr lang="es-MX" dirty="0" smtClean="0"/>
              <a:t> 25:21-22).</a:t>
            </a:r>
            <a:endParaRPr lang="en-US" dirty="0" smtClean="0"/>
          </a:p>
          <a:p>
            <a:pPr lvl="1"/>
            <a:r>
              <a:rPr lang="es-MX" dirty="0" smtClean="0"/>
              <a:t>Los bebes que aun no han nacido son hijos, y los padres deben apreciar a los hijos como una bendición de Dios.</a:t>
            </a:r>
            <a:endParaRPr lang="en-US" dirty="0" smtClean="0"/>
          </a:p>
          <a:p>
            <a:pPr lvl="0"/>
            <a:r>
              <a:rPr lang="es-MX" dirty="0" smtClean="0"/>
              <a:t>La Palabra de Dios nos enseña a educar a nuestros hijos (</a:t>
            </a:r>
            <a:r>
              <a:rPr lang="es-MX" dirty="0" err="1" smtClean="0"/>
              <a:t>Pr.</a:t>
            </a:r>
            <a:r>
              <a:rPr lang="es-MX" dirty="0" smtClean="0"/>
              <a:t> 22:6; Ef. 6:4).</a:t>
            </a:r>
            <a:endParaRPr lang="en-US" dirty="0" smtClean="0"/>
          </a:p>
          <a:p>
            <a:pPr lvl="0"/>
            <a:r>
              <a:rPr lang="es-MX" dirty="0" smtClean="0"/>
              <a:t>La Palabra de Dios nos enseña a amar a nuestros hijos (Tito 2:4).</a:t>
            </a:r>
            <a:endParaRPr lang="en-US" dirty="0" smtClean="0"/>
          </a:p>
          <a:p>
            <a:pPr lvl="0"/>
            <a:r>
              <a:rPr lang="es-MX" dirty="0" smtClean="0"/>
              <a:t>Los hijos deben de ser cuidados y no asesinados.</a:t>
            </a:r>
            <a:endParaRPr lang="en-US" dirty="0" smtClean="0"/>
          </a:p>
          <a:p>
            <a:endParaRPr lang="en-US"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1"/>
          </a:solidFill>
        </p:spPr>
        <p:txBody>
          <a:bodyPr/>
          <a:lstStyle/>
          <a:p>
            <a:r>
              <a:rPr lang="en-US" b="1" dirty="0" smtClean="0">
                <a:solidFill>
                  <a:srgbClr val="FFFF00"/>
                </a:solidFill>
              </a:rPr>
              <a:t>LA CIENCIA Y EL TEMA DE LA VIDA</a:t>
            </a:r>
            <a:endParaRPr lang="en-US" b="1" dirty="0">
              <a:solidFill>
                <a:srgbClr val="FFFF00"/>
              </a:solidFill>
            </a:endParaRPr>
          </a:p>
        </p:txBody>
      </p:sp>
      <p:sp>
        <p:nvSpPr>
          <p:cNvPr id="3" name="Content Placeholder 2"/>
          <p:cNvSpPr>
            <a:spLocks noGrp="1"/>
          </p:cNvSpPr>
          <p:nvPr>
            <p:ph idx="1"/>
          </p:nvPr>
        </p:nvSpPr>
        <p:spPr>
          <a:xfrm>
            <a:off x="457200" y="1600200"/>
            <a:ext cx="8229600" cy="4800600"/>
          </a:xfrm>
        </p:spPr>
        <p:txBody>
          <a:bodyPr>
            <a:normAutofit fontScale="77500" lnSpcReduction="20000"/>
          </a:bodyPr>
          <a:lstStyle/>
          <a:p>
            <a:pPr lvl="0"/>
            <a:r>
              <a:rPr lang="es-MX" dirty="0" smtClean="0"/>
              <a:t>Muchos asumen que la vida tiene su inicio cuando nace—sin embargo, este no es el caso.</a:t>
            </a:r>
            <a:endParaRPr lang="en-US" dirty="0" smtClean="0"/>
          </a:p>
          <a:p>
            <a:pPr lvl="0"/>
            <a:r>
              <a:rPr lang="es-MX" dirty="0" smtClean="0"/>
              <a:t>Las verdades científicas muestran que el bebe que todavía no ha nacido muestra funciones de un humano.</a:t>
            </a:r>
            <a:endParaRPr lang="en-US" dirty="0" smtClean="0"/>
          </a:p>
          <a:p>
            <a:pPr lvl="0"/>
            <a:r>
              <a:rPr lang="es-MX" dirty="0" smtClean="0"/>
              <a:t>El corazón empieza a latir y a circular sangre en el dieciochoavo día.</a:t>
            </a:r>
            <a:endParaRPr lang="en-US" dirty="0" smtClean="0"/>
          </a:p>
          <a:p>
            <a:pPr lvl="0"/>
            <a:r>
              <a:rPr lang="es-MX" dirty="0" smtClean="0"/>
              <a:t>No obstante, en este punto “la madre podría no saber aun que esta embarazada”.  (Los exámenes Médicos para el embarazo aun no son seguros hasta la cuarta o sexta semana después de la concepción).</a:t>
            </a:r>
            <a:endParaRPr lang="en-US" dirty="0" smtClean="0"/>
          </a:p>
          <a:p>
            <a:pPr lvl="0"/>
            <a:r>
              <a:rPr lang="es-MX" dirty="0" smtClean="0"/>
              <a:t>Funciones eléctricas de su cerebro se pueden detectar a los 40 días.</a:t>
            </a:r>
            <a:endParaRPr lang="en-US" dirty="0" smtClean="0"/>
          </a:p>
          <a:p>
            <a:pPr lvl="0"/>
            <a:r>
              <a:rPr lang="es-MX" dirty="0" smtClean="0"/>
              <a:t>Los ojos, orejas y sistema respiratorio comienza a formarse a las 4 semanas de su concepción. </a:t>
            </a:r>
            <a:endParaRPr lang="en-US" dirty="0" smtClean="0"/>
          </a:p>
          <a:p>
            <a:endParaRPr lang="en-US"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1"/>
          </a:solidFill>
        </p:spPr>
        <p:txBody>
          <a:bodyPr/>
          <a:lstStyle/>
          <a:p>
            <a:r>
              <a:rPr lang="en-US" b="1" dirty="0" smtClean="0">
                <a:solidFill>
                  <a:srgbClr val="FFFF00"/>
                </a:solidFill>
              </a:rPr>
              <a:t>LA CIENCIA Y EL TEMA DE LA VIDA</a:t>
            </a:r>
            <a:endParaRPr lang="en-US" b="1" dirty="0">
              <a:solidFill>
                <a:srgbClr val="FFFF00"/>
              </a:solidFill>
            </a:endParaRPr>
          </a:p>
        </p:txBody>
      </p:sp>
      <p:sp>
        <p:nvSpPr>
          <p:cNvPr id="3" name="Content Placeholder 2"/>
          <p:cNvSpPr>
            <a:spLocks noGrp="1"/>
          </p:cNvSpPr>
          <p:nvPr>
            <p:ph idx="1"/>
          </p:nvPr>
        </p:nvSpPr>
        <p:spPr>
          <a:xfrm>
            <a:off x="457200" y="1600200"/>
            <a:ext cx="8229600" cy="4953000"/>
          </a:xfrm>
        </p:spPr>
        <p:txBody>
          <a:bodyPr>
            <a:normAutofit fontScale="62500" lnSpcReduction="20000"/>
          </a:bodyPr>
          <a:lstStyle/>
          <a:p>
            <a:pPr lvl="0"/>
            <a:r>
              <a:rPr lang="es-MX" sz="3800" dirty="0" smtClean="0"/>
              <a:t>Aproximadamente entre la semana 7 y 8 el páncreas del feto comienza a producir insulina.</a:t>
            </a:r>
            <a:endParaRPr lang="en-US" sz="3800" dirty="0" smtClean="0"/>
          </a:p>
          <a:p>
            <a:pPr lvl="0"/>
            <a:r>
              <a:rPr lang="es-MX" sz="3800" dirty="0" smtClean="0"/>
              <a:t>A fines de la semana numero 8 todos los sistemas ya están presentes.</a:t>
            </a:r>
            <a:endParaRPr lang="en-US" sz="3800" dirty="0" smtClean="0"/>
          </a:p>
          <a:p>
            <a:pPr lvl="0"/>
            <a:r>
              <a:rPr lang="es-MX" sz="3800" dirty="0" smtClean="0"/>
              <a:t>Sentidos de oído están presentes a las 14 semanas.</a:t>
            </a:r>
            <a:endParaRPr lang="en-US" sz="3800" dirty="0" smtClean="0"/>
          </a:p>
          <a:p>
            <a:pPr lvl="0"/>
            <a:r>
              <a:rPr lang="es-MX" sz="3800" dirty="0" smtClean="0"/>
              <a:t>A las nueve 0 diez semanas, ya puede digerir, y hacer movimientos con sus manos.</a:t>
            </a:r>
            <a:endParaRPr lang="en-US" sz="3800" dirty="0" smtClean="0"/>
          </a:p>
          <a:p>
            <a:pPr lvl="0"/>
            <a:r>
              <a:rPr lang="es-MX" sz="3800" dirty="0" smtClean="0"/>
              <a:t>Para el tiempo en que el bebe es de un mes de edad, el tal tiene alrededor de 1/10 de pulgada de longitud).  Teniendo en cuenta que una pulgada es equivalente a 25.3 milímetros.</a:t>
            </a:r>
            <a:endParaRPr lang="en-US" sz="3800" dirty="0" smtClean="0"/>
          </a:p>
          <a:p>
            <a:pPr lvl="0"/>
            <a:r>
              <a:rPr lang="es-MX" sz="3800" dirty="0" smtClean="0"/>
              <a:t>Para el tiempo en que el bebe tiene dos meses de edad: Los dedos y uñas son claramente distinguibles, los órganos reproductores se están desarrollando, los huesos comienzan a formarse, es claramente reconocible como ser humano.</a:t>
            </a:r>
            <a:endParaRPr lang="en-US" sz="3800" dirty="0" smtClean="0"/>
          </a:p>
          <a:p>
            <a:pPr lvl="0">
              <a:buNone/>
            </a:pPr>
            <a:endParaRPr lang="en-US"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1"/>
          </a:solidFill>
        </p:spPr>
        <p:txBody>
          <a:bodyPr/>
          <a:lstStyle/>
          <a:p>
            <a:r>
              <a:rPr lang="en-US" b="1" dirty="0" smtClean="0">
                <a:solidFill>
                  <a:srgbClr val="FFFF00"/>
                </a:solidFill>
              </a:rPr>
              <a:t>LA CIENCIA Y EL TEMA DE LA VIDA</a:t>
            </a:r>
            <a:endParaRPr lang="en-US" b="1" dirty="0">
              <a:solidFill>
                <a:srgbClr val="FFFF00"/>
              </a:solidFill>
            </a:endParaRPr>
          </a:p>
        </p:txBody>
      </p:sp>
      <p:sp>
        <p:nvSpPr>
          <p:cNvPr id="3" name="Content Placeholder 2"/>
          <p:cNvSpPr>
            <a:spLocks noGrp="1"/>
          </p:cNvSpPr>
          <p:nvPr>
            <p:ph idx="1"/>
          </p:nvPr>
        </p:nvSpPr>
        <p:spPr>
          <a:xfrm>
            <a:off x="457200" y="1600200"/>
            <a:ext cx="8229600" cy="4953000"/>
          </a:xfrm>
        </p:spPr>
        <p:txBody>
          <a:bodyPr>
            <a:normAutofit fontScale="77500" lnSpcReduction="20000"/>
          </a:bodyPr>
          <a:lstStyle/>
          <a:p>
            <a:pPr lvl="0"/>
            <a:r>
              <a:rPr lang="es-MX" dirty="0" smtClean="0"/>
              <a:t>Sin embargo, este es el tiempo más preferido para llevar a cabo los abortos).</a:t>
            </a:r>
            <a:endParaRPr lang="en-US" dirty="0" smtClean="0"/>
          </a:p>
          <a:p>
            <a:pPr lvl="0"/>
            <a:r>
              <a:rPr lang="es-MX" dirty="0" smtClean="0"/>
              <a:t>Para el tiempo en que el bebe tiene tres meses de edad (cerca de 3 pulgadas de largo—7 centímetros y 6 milímetros aproximadamente): Todos los sistemas del cuerpo están ahora presentes y operando, puede mover los brazos y las piernas (pero la madre no lo puede sentir).</a:t>
            </a:r>
            <a:endParaRPr lang="en-US" dirty="0" smtClean="0"/>
          </a:p>
          <a:p>
            <a:pPr lvl="0"/>
            <a:r>
              <a:rPr lang="es-MX" dirty="0" smtClean="0"/>
              <a:t>Desde este momento, ninguna parte nueva será añadida.  El bebe simplemente aumenta de tamaño, peso y entendimiento en el uso de su cuerpo a través de los últimos 6 meses en el vientre de la madre.  (No obstante, puede ser asesinado sin prácticamente ninguna restricción en cualquier momento en estos primeros tres meses, y muy pocas restricciones están implicadas mucho tiempo después).</a:t>
            </a:r>
            <a:endParaRPr lang="en-US" dirty="0" smtClean="0"/>
          </a:p>
          <a:p>
            <a:pPr lvl="0"/>
            <a:endParaRPr lang="en-US"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1"/>
          </a:solidFill>
        </p:spPr>
        <p:txBody>
          <a:bodyPr/>
          <a:lstStyle/>
          <a:p>
            <a:r>
              <a:rPr lang="en-US" b="1" dirty="0" smtClean="0">
                <a:solidFill>
                  <a:srgbClr val="FFFF00"/>
                </a:solidFill>
              </a:rPr>
              <a:t>LA CIENCIA Y EL TEMA DE LA VIDA</a:t>
            </a:r>
            <a:endParaRPr lang="en-US" b="1" dirty="0">
              <a:solidFill>
                <a:srgbClr val="FFFF00"/>
              </a:solidFill>
            </a:endParaRPr>
          </a:p>
        </p:txBody>
      </p:sp>
      <p:sp>
        <p:nvSpPr>
          <p:cNvPr id="3" name="Content Placeholder 2"/>
          <p:cNvSpPr>
            <a:spLocks noGrp="1"/>
          </p:cNvSpPr>
          <p:nvPr>
            <p:ph idx="1"/>
          </p:nvPr>
        </p:nvSpPr>
        <p:spPr>
          <a:xfrm>
            <a:off x="457200" y="1600200"/>
            <a:ext cx="8229600" cy="4953000"/>
          </a:xfrm>
        </p:spPr>
        <p:txBody>
          <a:bodyPr>
            <a:normAutofit fontScale="85000" lnSpcReduction="20000"/>
          </a:bodyPr>
          <a:lstStyle/>
          <a:p>
            <a:pPr lvl="0"/>
            <a:r>
              <a:rPr lang="es-MX" dirty="0" smtClean="0"/>
              <a:t>Todos los órganos principales han empezado a desarrollarse — el cerebro y los nervios, los ojos, los pulmones, el estomago y los intestinos, los riñones, etc.</a:t>
            </a:r>
            <a:endParaRPr lang="en-US" dirty="0" smtClean="0"/>
          </a:p>
          <a:p>
            <a:pPr lvl="0"/>
            <a:r>
              <a:rPr lang="es-MX" dirty="0" smtClean="0"/>
              <a:t> Basado en estas verdades, la ciencia médica ha llegado a la conclusión de que la vida humana es aquello que esta creciendo en el vientre de la madre.</a:t>
            </a:r>
            <a:endParaRPr lang="en-US" dirty="0" smtClean="0"/>
          </a:p>
          <a:p>
            <a:pPr lvl="0"/>
            <a:r>
              <a:rPr lang="es-MX" dirty="0" smtClean="0"/>
              <a:t>Los Doctores, los que practican la Biología, y otros científicos concuerdan en que la concepción marca el principio de la vida humana—Un ser que esta vivo y que es un miembro de la especie humana.</a:t>
            </a:r>
            <a:endParaRPr lang="en-US" dirty="0" smtClean="0"/>
          </a:p>
          <a:p>
            <a:pPr lvl="0"/>
            <a:r>
              <a:rPr lang="es-MX" dirty="0" smtClean="0"/>
              <a:t>Existe un sinnúmero de acuerdo en cuanto a este punto en los escritos de los médicos y científicos.</a:t>
            </a:r>
            <a:endParaRPr lang="en-US" dirty="0" smtClean="0"/>
          </a:p>
          <a:p>
            <a:pPr lvl="0"/>
            <a:endParaRPr lang="en-US"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1"/>
          </a:solidFill>
        </p:spPr>
        <p:txBody>
          <a:bodyPr/>
          <a:lstStyle/>
          <a:p>
            <a:r>
              <a:rPr lang="en-US" b="1" dirty="0" smtClean="0">
                <a:solidFill>
                  <a:srgbClr val="FFFF00"/>
                </a:solidFill>
              </a:rPr>
              <a:t>LA CIENCIA Y EL TEMA DE LA VIDA</a:t>
            </a:r>
            <a:endParaRPr lang="en-US" b="1" dirty="0">
              <a:solidFill>
                <a:srgbClr val="FFFF00"/>
              </a:solidFill>
            </a:endParaRPr>
          </a:p>
        </p:txBody>
      </p:sp>
      <p:sp>
        <p:nvSpPr>
          <p:cNvPr id="3" name="Content Placeholder 2"/>
          <p:cNvSpPr>
            <a:spLocks noGrp="1"/>
          </p:cNvSpPr>
          <p:nvPr>
            <p:ph idx="1"/>
          </p:nvPr>
        </p:nvSpPr>
        <p:spPr>
          <a:xfrm>
            <a:off x="457200" y="1600200"/>
            <a:ext cx="8229600" cy="4953000"/>
          </a:xfrm>
        </p:spPr>
        <p:txBody>
          <a:bodyPr>
            <a:normAutofit/>
          </a:bodyPr>
          <a:lstStyle/>
          <a:p>
            <a:r>
              <a:rPr lang="es-MX" dirty="0" smtClean="0"/>
              <a:t>“La salud del infante y el niño tiene su comienzo en la concepción.  Media vez la concepción ha tomado lugar la salud del infante y niño inicia con el cuidado del ser humano siendo desarrollado en el vientre” (Dr. </a:t>
            </a:r>
            <a:r>
              <a:rPr lang="es-MX" dirty="0" err="1" smtClean="0"/>
              <a:t>Ashely</a:t>
            </a:r>
            <a:r>
              <a:rPr lang="es-MX" dirty="0" smtClean="0"/>
              <a:t> </a:t>
            </a:r>
            <a:r>
              <a:rPr lang="es-MX" dirty="0" err="1" smtClean="0"/>
              <a:t>Montagu</a:t>
            </a:r>
            <a:r>
              <a:rPr lang="es-MX" dirty="0" smtClean="0"/>
              <a:t>, </a:t>
            </a:r>
            <a:r>
              <a:rPr lang="es-MX" dirty="0" err="1" smtClean="0"/>
              <a:t>Human</a:t>
            </a:r>
            <a:r>
              <a:rPr lang="es-MX" dirty="0" smtClean="0"/>
              <a:t> </a:t>
            </a:r>
            <a:r>
              <a:rPr lang="es-MX" dirty="0" err="1" smtClean="0"/>
              <a:t>Heredity</a:t>
            </a:r>
            <a:r>
              <a:rPr lang="es-MX" dirty="0" smtClean="0"/>
              <a:t>, p. 91)—Este doctor es un evolucionista.</a:t>
            </a:r>
            <a:endParaRPr lang="en-US" dirty="0" smtClean="0"/>
          </a:p>
          <a:p>
            <a:pPr lvl="0"/>
            <a:endParaRPr lang="en-US"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inco tipos de aborto.wmv">
            <a:hlinkClick r:id="" action="ppaction://media"/>
          </p:cNvPr>
          <p:cNvPicPr>
            <a:picLocks noGrp="1" noRot="1" noChangeAspect="1"/>
          </p:cNvPicPr>
          <p:nvPr>
            <p:ph idx="1"/>
            <a:videoFile r:link="rId1"/>
          </p:nvPr>
        </p:nvPicPr>
        <p:blipFill>
          <a:blip r:embed="rId3" cstate="print"/>
          <a:stretch>
            <a:fillRect/>
          </a:stretch>
        </p:blipFill>
        <p:spPr>
          <a:xfrm>
            <a:off x="0" y="0"/>
            <a:ext cx="9144000"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296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7410" name="Picture 2" descr="http://www.bligoo.com/media/users/17/883857/images/public/178575/55.jpg?v=1321826748085"/>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4338" name="Picture 2" descr="http://t2.gstatic.com/images?q=tbn:ANd9GcTh5IrJIR-Z9cIk7YO3s4Z--Syb5z0R77Oo8iO6UagSneItuXo7"/>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2290" name="Picture 2" descr="http://desmotivaciones.es/demots/201103/aborto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1"/>
          </a:solidFill>
        </p:spPr>
        <p:txBody>
          <a:bodyPr/>
          <a:lstStyle/>
          <a:p>
            <a:r>
              <a:rPr lang="en-US" dirty="0" smtClean="0"/>
              <a:t>El </a:t>
            </a:r>
            <a:r>
              <a:rPr lang="en-US" sz="5000" b="1" dirty="0" err="1" smtClean="0">
                <a:solidFill>
                  <a:srgbClr val="FFFF00"/>
                </a:solidFill>
              </a:rPr>
              <a:t>Humanismo</a:t>
            </a:r>
            <a:endParaRPr lang="en-US" sz="5000" b="1" dirty="0">
              <a:solidFill>
                <a:srgbClr val="FFFF00"/>
              </a:solidFill>
            </a:endParaRPr>
          </a:p>
        </p:txBody>
      </p:sp>
      <p:sp>
        <p:nvSpPr>
          <p:cNvPr id="3" name="Content Placeholder 2"/>
          <p:cNvSpPr>
            <a:spLocks noGrp="1"/>
          </p:cNvSpPr>
          <p:nvPr>
            <p:ph idx="1"/>
          </p:nvPr>
        </p:nvSpPr>
        <p:spPr/>
        <p:txBody>
          <a:bodyPr/>
          <a:lstStyle/>
          <a:p>
            <a:pPr lvl="0"/>
            <a:r>
              <a:rPr lang="es-MX" dirty="0"/>
              <a:t>En una definición general, este término sugiere cualquier actitud que tienda a exaltar el elemento humano o a dar mas importancia a los intereses humanos, en contraposición a lo sobrenatural y divino. </a:t>
            </a:r>
            <a:endParaRPr lang="es-MX" dirty="0" smtClean="0"/>
          </a:p>
          <a:p>
            <a:pPr lvl="0"/>
            <a:endParaRPr lang="en-US" dirty="0"/>
          </a:p>
          <a:p>
            <a:r>
              <a:rPr lang="en-US" i="1" dirty="0"/>
              <a:t>Thrall y Hibbard, Handbook of </a:t>
            </a:r>
            <a:r>
              <a:rPr lang="en-US" i="1" dirty="0" err="1"/>
              <a:t>Literatura</a:t>
            </a:r>
            <a:r>
              <a:rPr lang="en-US" i="1" dirty="0"/>
              <a:t>, p. 226.</a:t>
            </a:r>
            <a:endParaRPr lang="en-US" dirty="0"/>
          </a:p>
          <a:p>
            <a:endParaRPr lang="en-US"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1266" name="Picture 2" descr="http://www.iberoamerica.es/madresfundadoras/imagenes/AFICHES_DOS.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44" name="Picture 4" descr="http://blog.luismaram.com/wp-content/uploads/2007/04/Aborto1.gif"/>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ctr">
              <a:buNone/>
            </a:pPr>
            <a:r>
              <a:rPr lang="en-US" sz="6600" b="1" dirty="0" smtClean="0"/>
              <a:t>LA BIBLIA </a:t>
            </a:r>
          </a:p>
          <a:p>
            <a:pPr algn="ctr">
              <a:buNone/>
            </a:pPr>
            <a:r>
              <a:rPr lang="en-US" sz="6600" b="1" dirty="0" smtClean="0"/>
              <a:t>Y EL HOMOSEXUALISMO</a:t>
            </a:r>
            <a:endParaRPr lang="en-US" sz="6600" b="1"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1"/>
          </a:solidFill>
        </p:spPr>
        <p:txBody>
          <a:bodyPr>
            <a:normAutofit/>
          </a:bodyPr>
          <a:lstStyle/>
          <a:p>
            <a:r>
              <a:rPr lang="en-US" sz="5500" b="1" dirty="0" smtClean="0">
                <a:solidFill>
                  <a:srgbClr val="FFFF00"/>
                </a:solidFill>
              </a:rPr>
              <a:t>DEFINICIONES</a:t>
            </a:r>
            <a:endParaRPr lang="en-US" sz="5500" b="1" dirty="0">
              <a:solidFill>
                <a:srgbClr val="FFFF00"/>
              </a:solidFill>
            </a:endParaRPr>
          </a:p>
        </p:txBody>
      </p:sp>
      <p:sp>
        <p:nvSpPr>
          <p:cNvPr id="3" name="Content Placeholder 2"/>
          <p:cNvSpPr>
            <a:spLocks noGrp="1"/>
          </p:cNvSpPr>
          <p:nvPr>
            <p:ph idx="1"/>
          </p:nvPr>
        </p:nvSpPr>
        <p:spPr>
          <a:xfrm>
            <a:off x="457200" y="1600200"/>
            <a:ext cx="8229600" cy="4953000"/>
          </a:xfrm>
        </p:spPr>
        <p:txBody>
          <a:bodyPr>
            <a:normAutofit fontScale="62500" lnSpcReduction="20000"/>
          </a:bodyPr>
          <a:lstStyle/>
          <a:p>
            <a:pPr lvl="0"/>
            <a:r>
              <a:rPr lang="es-MX" sz="4000" dirty="0" smtClean="0"/>
              <a:t>Homosexual— Esta palabra es un adjetivo que denota tener una afinidad sexual por las personas de su mismo sexo (Diccionario Pequeño Larousse Ilustrado, p. 549).</a:t>
            </a:r>
            <a:endParaRPr lang="en-US" sz="4000" dirty="0" smtClean="0"/>
          </a:p>
          <a:p>
            <a:pPr lvl="0"/>
            <a:r>
              <a:rPr lang="es-MX" sz="4000" dirty="0" smtClean="0"/>
              <a:t>Homosexualismo — Práctica de una persona homosexual.</a:t>
            </a:r>
            <a:endParaRPr lang="en-US" sz="4000" dirty="0" smtClean="0"/>
          </a:p>
          <a:p>
            <a:pPr lvl="0"/>
            <a:r>
              <a:rPr lang="es-MX" sz="4000" dirty="0" smtClean="0"/>
              <a:t>Afeminado— Denota la practica de parecerse a las mujeres (Diccionario Pequeño Larousse Ilustrado, p. 27)</a:t>
            </a:r>
            <a:endParaRPr lang="en-US" sz="4000" dirty="0" smtClean="0"/>
          </a:p>
          <a:p>
            <a:pPr lvl="0"/>
            <a:r>
              <a:rPr lang="es-MX" sz="4000" dirty="0" smtClean="0"/>
              <a:t>Afeminado — del griego </a:t>
            </a:r>
            <a:r>
              <a:rPr lang="es-MX" sz="4000" b="1" i="1" dirty="0" smtClean="0"/>
              <a:t>malazos</a:t>
            </a:r>
            <a:r>
              <a:rPr lang="es-MX" sz="4000" dirty="0" smtClean="0"/>
              <a:t>, lo cual denota suave, suave al tacto.  Se usa de vestimenta (</a:t>
            </a:r>
            <a:r>
              <a:rPr lang="es-MX" sz="4000" dirty="0" err="1" smtClean="0"/>
              <a:t>Mt.</a:t>
            </a:r>
            <a:r>
              <a:rPr lang="es-MX" sz="4000" dirty="0" smtClean="0"/>
              <a:t> 11:8).  Metafóricamente, y en el mal sentido se usa en 1 Corintios 6:9, “afeminado”, no solo de un varón que practica formas de perversión sexual, sino en general de las personas que son culpables de adicción a pecados de la carne, voluptuosas.</a:t>
            </a:r>
            <a:endParaRPr lang="en-US" sz="4000" dirty="0" smtClean="0"/>
          </a:p>
          <a:p>
            <a:endParaRPr lang="en-US"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1"/>
          </a:solidFill>
        </p:spPr>
        <p:txBody>
          <a:bodyPr/>
          <a:lstStyle/>
          <a:p>
            <a:r>
              <a:rPr lang="en-US" b="1" dirty="0" smtClean="0">
                <a:solidFill>
                  <a:srgbClr val="FFFF00"/>
                </a:solidFill>
              </a:rPr>
              <a:t>LA PRESENTE CONDICIÓN</a:t>
            </a:r>
            <a:endParaRPr lang="en-US" b="1" dirty="0">
              <a:solidFill>
                <a:srgbClr val="FFFF00"/>
              </a:solidFill>
            </a:endParaRPr>
          </a:p>
        </p:txBody>
      </p:sp>
      <p:sp>
        <p:nvSpPr>
          <p:cNvPr id="3" name="Content Placeholder 2"/>
          <p:cNvSpPr>
            <a:spLocks noGrp="1"/>
          </p:cNvSpPr>
          <p:nvPr>
            <p:ph idx="1"/>
          </p:nvPr>
        </p:nvSpPr>
        <p:spPr>
          <a:xfrm>
            <a:off x="457200" y="1600200"/>
            <a:ext cx="8229600" cy="4800600"/>
          </a:xfrm>
        </p:spPr>
        <p:txBody>
          <a:bodyPr>
            <a:normAutofit fontScale="85000" lnSpcReduction="20000"/>
          </a:bodyPr>
          <a:lstStyle/>
          <a:p>
            <a:pPr lvl="0"/>
            <a:r>
              <a:rPr lang="es-MX" dirty="0" smtClean="0"/>
              <a:t>Muchos hoy en día están avanzando la práctica del homosexualismo en la sociedad.</a:t>
            </a:r>
            <a:endParaRPr lang="en-US" dirty="0" smtClean="0"/>
          </a:p>
          <a:p>
            <a:pPr lvl="0"/>
            <a:r>
              <a:rPr lang="es-MX" dirty="0" smtClean="0"/>
              <a:t>Este tema es muy debatido en los grupos religiosos y en el gobierno de este país.</a:t>
            </a:r>
            <a:endParaRPr lang="en-US" dirty="0" smtClean="0"/>
          </a:p>
          <a:p>
            <a:pPr lvl="0"/>
            <a:r>
              <a:rPr lang="es-MX" dirty="0" smtClean="0"/>
              <a:t>En cuanto a este tema, el gobierno ha llegado hasta el punto de legalizar el matrimonio de hombres con hombres y mujeres con mujeres.</a:t>
            </a:r>
            <a:endParaRPr lang="en-US" dirty="0" smtClean="0"/>
          </a:p>
          <a:p>
            <a:pPr lvl="0"/>
            <a:r>
              <a:rPr lang="es-MX" dirty="0" smtClean="0"/>
              <a:t>Hace unos pocos días el famoso cantante Elton John se casó con su ahora esposo.  ¡Lamentablemente muchos aprueban lo que este hombre hace!</a:t>
            </a:r>
            <a:endParaRPr lang="en-US" dirty="0" smtClean="0"/>
          </a:p>
          <a:p>
            <a:pPr lvl="0"/>
            <a:r>
              <a:rPr lang="es-MX" dirty="0" smtClean="0"/>
              <a:t>Muchos grupos religiosos están aceptando homosexuales a puestos de liderazgo. </a:t>
            </a:r>
            <a:endParaRPr lang="en-US" dirty="0" smtClean="0"/>
          </a:p>
          <a:p>
            <a:endParaRPr lang="en-US"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pPr algn="ctr">
              <a:buNone/>
            </a:pPr>
            <a:r>
              <a:rPr lang="es-MX" sz="6600" b="1" dirty="0" smtClean="0"/>
              <a:t>LA PERSPECTIVA BÍBLICA EN CUANTO AL HOMOSEXUALISMO—LO QUE DIOS PIENSA</a:t>
            </a:r>
            <a:endParaRPr lang="en-US" sz="6600" dirty="0" smtClean="0"/>
          </a:p>
          <a:p>
            <a:pPr>
              <a:buNone/>
            </a:pPr>
            <a:endParaRPr lang="en-US"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211763"/>
          </a:xfrm>
        </p:spPr>
        <p:txBody>
          <a:bodyPr>
            <a:normAutofit/>
          </a:bodyPr>
          <a:lstStyle/>
          <a:p>
            <a:pPr lvl="0"/>
            <a:r>
              <a:rPr lang="es-MX" dirty="0" smtClean="0"/>
              <a:t>El Antiguo  &amp; Nuevo Testamento condenan el comportamiento homosexual.</a:t>
            </a:r>
          </a:p>
          <a:p>
            <a:pPr lvl="0"/>
            <a:endParaRPr lang="en-US" dirty="0" smtClean="0"/>
          </a:p>
          <a:p>
            <a:pPr lvl="0"/>
            <a:r>
              <a:rPr lang="es-MX" dirty="0" smtClean="0"/>
              <a:t>Levítico 20:13 dice, “Si alguno se acuesta con varón como los que se acuestan con mujer, los dos han cometido abominación; ciertamente han de morir.  Su culpa de sangre sea sobre ellos.”  Este pasaje claramente señala lo incorrecto y abominable que es el homosexualismo.</a:t>
            </a:r>
            <a:endParaRPr lang="en-US" dirty="0" smtClean="0"/>
          </a:p>
          <a:p>
            <a:endParaRPr lang="en-US"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791200"/>
          </a:xfrm>
        </p:spPr>
        <p:txBody>
          <a:bodyPr/>
          <a:lstStyle/>
          <a:p>
            <a:pPr lvl="0"/>
            <a:r>
              <a:rPr lang="es-MX" dirty="0" smtClean="0"/>
              <a:t>1 Corintios 6:9-10 dice, “¿O no sabéis que los injustos no heredaran el reino de Dios? No os dejéis engañar: ni los inmorales, ni los idolatras, ni los adúlteros, ni los afeminados, ni los homosexuales, ni los ladrones, ni los avaros, ni los borrachos, ni los difamadores, ni los estafadores heredaran el reino de Dios.”</a:t>
            </a:r>
          </a:p>
          <a:p>
            <a:pPr lvl="0"/>
            <a:endParaRPr lang="en-US" dirty="0" smtClean="0"/>
          </a:p>
          <a:p>
            <a:pPr lvl="0"/>
            <a:r>
              <a:rPr lang="es-MX" dirty="0" smtClean="0"/>
              <a:t>Nadie que tenga su creencia en la Biblia como la Palabra inspirada por Dios puede negar que Dios condena tal acción.</a:t>
            </a:r>
            <a:endParaRPr lang="en-US" dirty="0" smtClean="0"/>
          </a:p>
          <a:p>
            <a:endParaRPr lang="en-US"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2027237"/>
            <a:ext cx="8229600" cy="4525963"/>
          </a:xfrm>
        </p:spPr>
        <p:txBody>
          <a:bodyPr>
            <a:normAutofit/>
          </a:bodyPr>
          <a:lstStyle/>
          <a:p>
            <a:pPr algn="ctr">
              <a:buNone/>
            </a:pPr>
            <a:r>
              <a:rPr lang="en-US" sz="6600" b="1" dirty="0" smtClean="0"/>
              <a:t>LA BIBLIA Y LA HOMOSEXUALIDAD</a:t>
            </a:r>
            <a:endParaRPr lang="en-US" sz="6600" b="1"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943600"/>
          </a:xfrm>
        </p:spPr>
        <p:txBody>
          <a:bodyPr>
            <a:normAutofit fontScale="92500" lnSpcReduction="20000"/>
          </a:bodyPr>
          <a:lstStyle/>
          <a:p>
            <a:r>
              <a:rPr lang="es-ES" dirty="0" smtClean="0"/>
              <a:t>La primera página de la Biblia, en Génesis 1:27, nos enseña que Dios creó al ser humano "macho y hembra", o sea hombre y mujer, no homosexual o lesbiana. En este mismo libro sagrado, la Palabra de Dios también nos habla de la unión matrimonial entre el hombre y la mujer "en una sola carne" (</a:t>
            </a:r>
            <a:r>
              <a:rPr lang="es-ES" dirty="0" err="1" smtClean="0"/>
              <a:t>Gn</a:t>
            </a:r>
            <a:r>
              <a:rPr lang="es-ES" dirty="0" smtClean="0"/>
              <a:t> 2:24) y abierta a la vida (</a:t>
            </a:r>
            <a:r>
              <a:rPr lang="es-ES" dirty="0" err="1" smtClean="0"/>
              <a:t>Gn</a:t>
            </a:r>
            <a:r>
              <a:rPr lang="es-ES" dirty="0" smtClean="0"/>
              <a:t> 1:28). El homosexualismo no lleva a cabo ninguno de estos dos valores inherentes a la sexualidad humana, tal y como Dios la creó: la unión heterosexual en el matrimonio y la procreación. A la luz de esta visión del hombre y la mujer, hay otros 44 pasajes bíblicos que, directa o indirectamente, condenan las prácticas homosexuales como un pecado grave. </a:t>
            </a:r>
            <a:endParaRPr lang="en-US" dirty="0" smtClean="0"/>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1"/>
          </a:solidFill>
        </p:spPr>
        <p:txBody>
          <a:bodyPr>
            <a:normAutofit fontScale="90000"/>
          </a:bodyPr>
          <a:lstStyle/>
          <a:p>
            <a:r>
              <a:rPr lang="es-MX" b="1" dirty="0">
                <a:solidFill>
                  <a:srgbClr val="FFFF00"/>
                </a:solidFill>
              </a:rPr>
              <a:t>NUEVA MORAL O  ÉTICA DE SITUACIÓN</a:t>
            </a:r>
            <a:endParaRPr lang="en-US" dirty="0">
              <a:solidFill>
                <a:srgbClr val="FFFF00"/>
              </a:solidFill>
            </a:endParaRPr>
          </a:p>
        </p:txBody>
      </p:sp>
      <p:sp>
        <p:nvSpPr>
          <p:cNvPr id="3" name="Content Placeholder 2"/>
          <p:cNvSpPr>
            <a:spLocks noGrp="1"/>
          </p:cNvSpPr>
          <p:nvPr>
            <p:ph idx="1"/>
          </p:nvPr>
        </p:nvSpPr>
        <p:spPr>
          <a:xfrm>
            <a:off x="457200" y="1600200"/>
            <a:ext cx="8229600" cy="4800600"/>
          </a:xfrm>
        </p:spPr>
        <p:txBody>
          <a:bodyPr>
            <a:normAutofit fontScale="92500" lnSpcReduction="10000"/>
          </a:bodyPr>
          <a:lstStyle/>
          <a:p>
            <a:pPr lvl="0"/>
            <a:r>
              <a:rPr lang="es-MX" dirty="0"/>
              <a:t>Popularmente, la nueva moral se refiere al moderno estilo de vida del “amante de placeres” que apoya nuevos puntos de vista morales, cuya meta es el máximo placer sexual.</a:t>
            </a:r>
            <a:endParaRPr lang="en-US" dirty="0"/>
          </a:p>
          <a:p>
            <a:pPr lvl="0"/>
            <a:r>
              <a:rPr lang="es-MX" dirty="0"/>
              <a:t>Teológicamente, la nueva moral se refiere particularmente a las ideas de Joseph </a:t>
            </a:r>
            <a:r>
              <a:rPr lang="es-MX" dirty="0" err="1"/>
              <a:t>Fletcher</a:t>
            </a:r>
            <a:r>
              <a:rPr lang="es-MX" dirty="0"/>
              <a:t>, presentadas en su obra </a:t>
            </a:r>
            <a:r>
              <a:rPr lang="es-MX" i="1" dirty="0"/>
              <a:t>ética de situación</a:t>
            </a:r>
            <a:r>
              <a:rPr lang="es-MX" dirty="0"/>
              <a:t> y otras.  Esta nueva teoría ética afirma que debemos actuar, en cada situación de la vida, de acuerdo a lo que, por amor, es mas conveniente hacer en ese momento (Diccionario Teológico </a:t>
            </a:r>
            <a:r>
              <a:rPr lang="es-MX" dirty="0" err="1"/>
              <a:t>Beacon</a:t>
            </a:r>
            <a:r>
              <a:rPr lang="es-MX" dirty="0"/>
              <a:t>).</a:t>
            </a:r>
            <a:endParaRPr lang="en-US" dirty="0"/>
          </a:p>
          <a:p>
            <a:endParaRPr lang="en-US"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1"/>
          </a:solidFill>
        </p:spPr>
        <p:txBody>
          <a:bodyPr>
            <a:normAutofit fontScale="90000"/>
          </a:bodyPr>
          <a:lstStyle/>
          <a:p>
            <a:r>
              <a:rPr lang="en-US" b="1" dirty="0" err="1" smtClean="0">
                <a:solidFill>
                  <a:srgbClr val="FFFF00"/>
                </a:solidFill>
              </a:rPr>
              <a:t>Pasajes</a:t>
            </a:r>
            <a:r>
              <a:rPr lang="en-US" b="1" dirty="0" smtClean="0">
                <a:solidFill>
                  <a:srgbClr val="FFFF00"/>
                </a:solidFill>
              </a:rPr>
              <a:t> </a:t>
            </a:r>
            <a:r>
              <a:rPr lang="en-US" b="1" dirty="0" err="1" smtClean="0">
                <a:solidFill>
                  <a:srgbClr val="FFFF00"/>
                </a:solidFill>
              </a:rPr>
              <a:t>que</a:t>
            </a:r>
            <a:r>
              <a:rPr lang="en-US" b="1" dirty="0" smtClean="0">
                <a:solidFill>
                  <a:srgbClr val="FFFF00"/>
                </a:solidFill>
              </a:rPr>
              <a:t> </a:t>
            </a:r>
            <a:r>
              <a:rPr lang="en-US" b="1" dirty="0" err="1" smtClean="0">
                <a:solidFill>
                  <a:srgbClr val="FFFF00"/>
                </a:solidFill>
              </a:rPr>
              <a:t>condenan</a:t>
            </a:r>
            <a:r>
              <a:rPr lang="en-US" b="1" dirty="0" smtClean="0">
                <a:solidFill>
                  <a:srgbClr val="FFFF00"/>
                </a:solidFill>
              </a:rPr>
              <a:t> </a:t>
            </a:r>
            <a:r>
              <a:rPr lang="en-US" b="1" dirty="0" err="1" smtClean="0">
                <a:solidFill>
                  <a:srgbClr val="FFFF00"/>
                </a:solidFill>
              </a:rPr>
              <a:t>las</a:t>
            </a:r>
            <a:r>
              <a:rPr lang="en-US" b="1" dirty="0" smtClean="0">
                <a:solidFill>
                  <a:srgbClr val="FFFF00"/>
                </a:solidFill>
              </a:rPr>
              <a:t> </a:t>
            </a:r>
            <a:r>
              <a:rPr lang="en-US" b="1" dirty="0" err="1" smtClean="0">
                <a:solidFill>
                  <a:srgbClr val="FFFF00"/>
                </a:solidFill>
              </a:rPr>
              <a:t>relaciones</a:t>
            </a:r>
            <a:r>
              <a:rPr lang="en-US" b="1" dirty="0" smtClean="0">
                <a:solidFill>
                  <a:srgbClr val="FFFF00"/>
                </a:solidFill>
              </a:rPr>
              <a:t> </a:t>
            </a:r>
            <a:r>
              <a:rPr lang="en-US" b="1" dirty="0" err="1" smtClean="0">
                <a:solidFill>
                  <a:srgbClr val="FFFF00"/>
                </a:solidFill>
              </a:rPr>
              <a:t>homosexuales</a:t>
            </a:r>
            <a:endParaRPr lang="en-US" b="1" dirty="0">
              <a:solidFill>
                <a:srgbClr val="FFFF00"/>
              </a:solidFill>
            </a:endParaRPr>
          </a:p>
        </p:txBody>
      </p:sp>
      <p:sp>
        <p:nvSpPr>
          <p:cNvPr id="3" name="Content Placeholder 2"/>
          <p:cNvSpPr>
            <a:spLocks noGrp="1"/>
          </p:cNvSpPr>
          <p:nvPr>
            <p:ph idx="1"/>
          </p:nvPr>
        </p:nvSpPr>
        <p:spPr>
          <a:xfrm>
            <a:off x="457200" y="1600200"/>
            <a:ext cx="8229600" cy="4953000"/>
          </a:xfrm>
        </p:spPr>
        <p:txBody>
          <a:bodyPr>
            <a:normAutofit fontScale="77500" lnSpcReduction="20000"/>
          </a:bodyPr>
          <a:lstStyle/>
          <a:p>
            <a:r>
              <a:rPr lang="es-ES" dirty="0" smtClean="0"/>
              <a:t>1.Génesis 19:1-29 (pecado de Sodoma)</a:t>
            </a:r>
            <a:br>
              <a:rPr lang="es-ES" dirty="0" smtClean="0"/>
            </a:br>
            <a:r>
              <a:rPr lang="es-ES" dirty="0" smtClean="0"/>
              <a:t>2. Levítico 18:22</a:t>
            </a:r>
            <a:br>
              <a:rPr lang="es-ES" dirty="0" smtClean="0"/>
            </a:br>
            <a:r>
              <a:rPr lang="es-ES" dirty="0" smtClean="0"/>
              <a:t>3. Levítico 20:13 </a:t>
            </a:r>
            <a:br>
              <a:rPr lang="es-ES" dirty="0" smtClean="0"/>
            </a:br>
            <a:r>
              <a:rPr lang="es-ES" dirty="0" smtClean="0"/>
              <a:t>4. Deuteronomio 23:17-18</a:t>
            </a:r>
            <a:br>
              <a:rPr lang="es-ES" dirty="0" smtClean="0"/>
            </a:br>
            <a:r>
              <a:rPr lang="es-ES" dirty="0" smtClean="0"/>
              <a:t>5. 1 Reyes 14:24</a:t>
            </a:r>
            <a:br>
              <a:rPr lang="es-ES" dirty="0" smtClean="0"/>
            </a:br>
            <a:r>
              <a:rPr lang="es-ES" dirty="0" smtClean="0"/>
              <a:t>6. 1 Reyes 15:12</a:t>
            </a:r>
            <a:br>
              <a:rPr lang="es-ES" dirty="0" smtClean="0"/>
            </a:br>
            <a:r>
              <a:rPr lang="es-ES" dirty="0" smtClean="0"/>
              <a:t>7. 1 Reyes 22:46</a:t>
            </a:r>
            <a:br>
              <a:rPr lang="es-ES" dirty="0" smtClean="0"/>
            </a:br>
            <a:r>
              <a:rPr lang="es-ES" dirty="0" smtClean="0"/>
              <a:t>8. Jueces 19:22</a:t>
            </a:r>
            <a:br>
              <a:rPr lang="es-ES" dirty="0" smtClean="0"/>
            </a:br>
            <a:r>
              <a:rPr lang="es-ES" dirty="0" smtClean="0"/>
              <a:t>9. 2 Reyes 23:7</a:t>
            </a:r>
            <a:br>
              <a:rPr lang="es-ES" dirty="0" smtClean="0"/>
            </a:br>
            <a:r>
              <a:rPr lang="es-ES" dirty="0" smtClean="0"/>
              <a:t>10. Romanos 1:24-27</a:t>
            </a:r>
            <a:br>
              <a:rPr lang="es-ES" dirty="0" smtClean="0"/>
            </a:br>
            <a:r>
              <a:rPr lang="es-ES" dirty="0" smtClean="0"/>
              <a:t>11. 1 Corintios 6:9</a:t>
            </a:r>
            <a:br>
              <a:rPr lang="es-ES" dirty="0" smtClean="0"/>
            </a:br>
            <a:r>
              <a:rPr lang="es-ES" dirty="0" smtClean="0"/>
              <a:t>12. 1 Timoteo 1:8-10</a:t>
            </a:r>
            <a:br>
              <a:rPr lang="es-ES" dirty="0" smtClean="0"/>
            </a:br>
            <a:r>
              <a:rPr lang="es-ES" dirty="0" smtClean="0"/>
              <a:t>13. 2 Pedro 2:6 </a:t>
            </a:r>
            <a:br>
              <a:rPr lang="es-ES" dirty="0" smtClean="0"/>
            </a:br>
            <a:r>
              <a:rPr lang="es-ES" dirty="0" smtClean="0"/>
              <a:t>14. Judas 1:7</a:t>
            </a:r>
            <a:br>
              <a:rPr lang="es-ES" dirty="0" smtClean="0"/>
            </a:br>
            <a:r>
              <a:rPr lang="es-ES" dirty="0" smtClean="0"/>
              <a:t>15. Éxodo 20:14 (incluido en Hebreos para "adulterio") </a:t>
            </a:r>
            <a:endParaRPr lang="en-US" dirty="0" smtClean="0"/>
          </a:p>
          <a:p>
            <a:endParaRPr lang="en-US"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1"/>
          </a:solidFill>
        </p:spPr>
        <p:txBody>
          <a:bodyPr>
            <a:normAutofit/>
          </a:bodyPr>
          <a:lstStyle/>
          <a:p>
            <a:r>
              <a:rPr lang="en-US" sz="5500" b="1" dirty="0" smtClean="0">
                <a:solidFill>
                  <a:srgbClr val="FFFF00"/>
                </a:solidFill>
              </a:rPr>
              <a:t>El plan de Dios</a:t>
            </a:r>
            <a:endParaRPr lang="en-US" sz="5500" b="1" dirty="0">
              <a:solidFill>
                <a:srgbClr val="FFFF00"/>
              </a:solidFill>
            </a:endParaRPr>
          </a:p>
        </p:txBody>
      </p:sp>
      <p:sp>
        <p:nvSpPr>
          <p:cNvPr id="3" name="Content Placeholder 2"/>
          <p:cNvSpPr>
            <a:spLocks noGrp="1"/>
          </p:cNvSpPr>
          <p:nvPr>
            <p:ph idx="1"/>
          </p:nvPr>
        </p:nvSpPr>
        <p:spPr>
          <a:xfrm>
            <a:off x="152400" y="1600200"/>
            <a:ext cx="8229600" cy="4876800"/>
          </a:xfrm>
        </p:spPr>
        <p:txBody>
          <a:bodyPr>
            <a:normAutofit fontScale="85000" lnSpcReduction="20000"/>
          </a:bodyPr>
          <a:lstStyle/>
          <a:p>
            <a:r>
              <a:rPr lang="es-ES" dirty="0" smtClean="0"/>
              <a:t>29. Génesis 1:27</a:t>
            </a:r>
            <a:br>
              <a:rPr lang="es-ES" dirty="0" smtClean="0"/>
            </a:br>
            <a:r>
              <a:rPr lang="es-ES" dirty="0" smtClean="0"/>
              <a:t>30. Génesis 1:28</a:t>
            </a:r>
            <a:br>
              <a:rPr lang="es-ES" dirty="0" smtClean="0"/>
            </a:br>
            <a:r>
              <a:rPr lang="es-ES" dirty="0" smtClean="0"/>
              <a:t>31. Génesis 2:18-24</a:t>
            </a:r>
            <a:br>
              <a:rPr lang="es-ES" dirty="0" smtClean="0"/>
            </a:br>
            <a:r>
              <a:rPr lang="es-ES" dirty="0" smtClean="0"/>
              <a:t>32. Salmos 139:14</a:t>
            </a:r>
            <a:br>
              <a:rPr lang="es-ES" dirty="0" smtClean="0"/>
            </a:br>
            <a:r>
              <a:rPr lang="es-ES" dirty="0" smtClean="0"/>
              <a:t>33. Marcos 10:6-12</a:t>
            </a:r>
            <a:br>
              <a:rPr lang="es-ES" dirty="0" smtClean="0"/>
            </a:br>
            <a:r>
              <a:rPr lang="es-ES" dirty="0" smtClean="0"/>
              <a:t>34. 1 Corintios 3:16-17</a:t>
            </a:r>
            <a:br>
              <a:rPr lang="es-ES" dirty="0" smtClean="0"/>
            </a:br>
            <a:r>
              <a:rPr lang="es-ES" dirty="0" smtClean="0"/>
              <a:t>35. 1 Corintios 6:19-20</a:t>
            </a:r>
            <a:br>
              <a:rPr lang="es-ES" dirty="0" smtClean="0"/>
            </a:br>
            <a:r>
              <a:rPr lang="es-ES" dirty="0" smtClean="0"/>
              <a:t>36. 1 Corintios 7:1-4</a:t>
            </a:r>
            <a:br>
              <a:rPr lang="es-ES" dirty="0" smtClean="0"/>
            </a:br>
            <a:r>
              <a:rPr lang="es-ES" dirty="0" smtClean="0"/>
              <a:t>37. 1 Tesalonicenses 5:22-23</a:t>
            </a:r>
            <a:br>
              <a:rPr lang="es-ES" dirty="0" smtClean="0"/>
            </a:br>
            <a:r>
              <a:rPr lang="es-ES" dirty="0" smtClean="0"/>
              <a:t>38. Romanos 6:12</a:t>
            </a:r>
            <a:br>
              <a:rPr lang="es-ES" dirty="0" smtClean="0"/>
            </a:br>
            <a:r>
              <a:rPr lang="es-ES" dirty="0" smtClean="0"/>
              <a:t>39. Filipenses 3:21</a:t>
            </a:r>
            <a:br>
              <a:rPr lang="es-ES" dirty="0" smtClean="0"/>
            </a:br>
            <a:r>
              <a:rPr lang="es-ES" dirty="0" smtClean="0"/>
              <a:t>40. Timoteo I 5:14</a:t>
            </a:r>
            <a:br>
              <a:rPr lang="es-ES" dirty="0" smtClean="0"/>
            </a:br>
            <a:r>
              <a:rPr lang="es-ES" dirty="0" smtClean="0"/>
              <a:t>41. Efesios 5:22-25</a:t>
            </a:r>
            <a:endParaRPr lang="en-US" dirty="0" smtClean="0"/>
          </a:p>
          <a:p>
            <a:endParaRPr lang="en-US" dirty="0"/>
          </a:p>
        </p:txBody>
      </p:sp>
      <p:sp>
        <p:nvSpPr>
          <p:cNvPr id="4" name="Rounded Rectangle 3"/>
          <p:cNvSpPr/>
          <p:nvPr/>
        </p:nvSpPr>
        <p:spPr>
          <a:xfrm>
            <a:off x="4724400" y="2590800"/>
            <a:ext cx="3886200" cy="289560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t>UN HOMBRE</a:t>
            </a:r>
          </a:p>
          <a:p>
            <a:pPr algn="ctr"/>
            <a:r>
              <a:rPr lang="en-US" sz="4000" b="1" dirty="0" smtClean="0"/>
              <a:t>Y UNA MUJER</a:t>
            </a:r>
            <a:endParaRPr lang="en-US" sz="4000" b="1"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1"/>
          </a:solidFill>
        </p:spPr>
        <p:txBody>
          <a:bodyPr>
            <a:normAutofit/>
          </a:bodyPr>
          <a:lstStyle/>
          <a:p>
            <a:r>
              <a:rPr lang="en-US" sz="5500" b="1" dirty="0" smtClean="0">
                <a:solidFill>
                  <a:srgbClr val="FFFF00"/>
                </a:solidFill>
              </a:rPr>
              <a:t>ILUSTRACIÓN</a:t>
            </a:r>
            <a:endParaRPr lang="en-US" sz="5500" b="1" dirty="0">
              <a:solidFill>
                <a:srgbClr val="FFFF00"/>
              </a:solidFill>
            </a:endParaRPr>
          </a:p>
        </p:txBody>
      </p:sp>
      <p:sp>
        <p:nvSpPr>
          <p:cNvPr id="3" name="Content Placeholder 2"/>
          <p:cNvSpPr>
            <a:spLocks noGrp="1"/>
          </p:cNvSpPr>
          <p:nvPr>
            <p:ph idx="1"/>
          </p:nvPr>
        </p:nvSpPr>
        <p:spPr>
          <a:xfrm>
            <a:off x="457200" y="1600200"/>
            <a:ext cx="8229600" cy="4876800"/>
          </a:xfrm>
        </p:spPr>
        <p:txBody>
          <a:bodyPr>
            <a:normAutofit fontScale="85000" lnSpcReduction="20000"/>
          </a:bodyPr>
          <a:lstStyle/>
          <a:p>
            <a:pPr>
              <a:buNone/>
            </a:pPr>
            <a:endParaRPr lang="en-US" dirty="0" smtClean="0"/>
          </a:p>
          <a:p>
            <a:r>
              <a:rPr lang="es-ES" dirty="0" smtClean="0"/>
              <a:t>Hace algún tiempo, en la ciudad de San Francisco, California, un señor daba una clase a nuevos creyentes de una iglesia. Un alumno quería saber la  opinión del señor sobre la homosexualidad. El señor abrió  la Biblia y leyó los textos que condenan la homosexualidad. Entonces el joven argumentó con aquello de los derechos individuales, cosa muy respetada en los EE.UU., y dijo: "¿Entonces los hombres no tienen derecho a escoger su sexualidad?" a lo que el señor respondió: "Querido joven, la sexualidad no es cuestión de elección. La sexualidad del ser humano ya viene definida de fábrica."</a:t>
            </a:r>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ctr">
              <a:buNone/>
            </a:pPr>
            <a:r>
              <a:rPr lang="es-MX" sz="4400" b="1" dirty="0" smtClean="0"/>
              <a:t>ARGUMENTOS QUE LA GENTE USA A FAVOR DEL HOMOSEXUALISMO</a:t>
            </a:r>
          </a:p>
          <a:p>
            <a:endParaRPr lang="en-US" dirty="0" smtClean="0"/>
          </a:p>
          <a:p>
            <a:endParaRPr lang="en-US" dirty="0" smtClean="0"/>
          </a:p>
          <a:p>
            <a:pPr algn="ctr"/>
            <a:r>
              <a:rPr lang="es-ES" sz="1900" dirty="0" smtClean="0"/>
              <a:t>Algunos de estos argumentos se encuentran en el documento de </a:t>
            </a:r>
            <a:r>
              <a:rPr lang="es-ES" sz="1900" dirty="0" err="1" smtClean="0"/>
              <a:t>Damy</a:t>
            </a:r>
            <a:r>
              <a:rPr lang="es-ES" sz="1900" dirty="0" smtClean="0"/>
              <a:t> Ferreira http://www.vidahumana.org/vidafam/homosex/biblia.html</a:t>
            </a:r>
            <a:endParaRPr lang="en-US" sz="1900" dirty="0" smtClean="0"/>
          </a:p>
          <a:p>
            <a:pPr>
              <a:buNone/>
            </a:pPr>
            <a:endParaRPr lang="en-US" dirty="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364163"/>
          </a:xfrm>
        </p:spPr>
        <p:txBody>
          <a:bodyPr>
            <a:normAutofit fontScale="92500" lnSpcReduction="10000"/>
          </a:bodyPr>
          <a:lstStyle/>
          <a:p>
            <a:r>
              <a:rPr lang="es-ES" dirty="0" smtClean="0"/>
              <a:t>Algunos pasajes bíblicos son interpretados de una manera errada, para la conveniencia de los interesados (véase al respecto 2 Pedro 3:16). Los dos más interesantes son: 1 Samuel 18 y más específicamente 2 Samuel 1:26 donde se habla del amor entre David y Jonatán (hijo del rey Saúl): "Angustia tengo por ti, hermano mío Jonatán, que me fuiste muy dulce. Más maravilloso me fue tu amor que el amor de las mujeres." (Véase también 1 Samuel 19:1; 20:17,40). Partiendo de esto, los defensores de la homosexualidad dicen que David y Jonatán eran homosexuales. </a:t>
            </a:r>
            <a:endParaRPr lang="en-US" dirty="0" smtClean="0"/>
          </a:p>
          <a:p>
            <a:endParaRPr lang="en-US" dirty="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1"/>
          </a:solidFill>
        </p:spPr>
        <p:txBody>
          <a:bodyPr>
            <a:normAutofit/>
          </a:bodyPr>
          <a:lstStyle/>
          <a:p>
            <a:r>
              <a:rPr lang="en-US" sz="5500" b="1" dirty="0" smtClean="0">
                <a:solidFill>
                  <a:srgbClr val="FFFF00"/>
                </a:solidFill>
              </a:rPr>
              <a:t>REFUTACIÓN</a:t>
            </a:r>
            <a:endParaRPr lang="en-US" sz="5500" b="1" dirty="0">
              <a:solidFill>
                <a:srgbClr val="FFFF00"/>
              </a:solidFill>
            </a:endParaRPr>
          </a:p>
        </p:txBody>
      </p:sp>
      <p:sp>
        <p:nvSpPr>
          <p:cNvPr id="3" name="Content Placeholder 2"/>
          <p:cNvSpPr>
            <a:spLocks noGrp="1"/>
          </p:cNvSpPr>
          <p:nvPr>
            <p:ph idx="1"/>
          </p:nvPr>
        </p:nvSpPr>
        <p:spPr>
          <a:xfrm>
            <a:off x="457200" y="1600200"/>
            <a:ext cx="8229600" cy="4724400"/>
          </a:xfrm>
        </p:spPr>
        <p:txBody>
          <a:bodyPr>
            <a:normAutofit fontScale="92500" lnSpcReduction="10000"/>
          </a:bodyPr>
          <a:lstStyle/>
          <a:p>
            <a:r>
              <a:rPr lang="es-ES" dirty="0" smtClean="0"/>
              <a:t>1. Si eran homosexuales, se trataba de un tipo bien extraño de bisexuales. Sabemos por la propia Biblia que Jonatán era casado: 1 Crónicas 8:34; 2 Samuel 9. David, a su vez no solamente era casado, sino que además era muy aficionado a las mujeres y tuvo muchas esposas (1 Samuel 18:20-30, 2 Samuel 3:2-5; 5:13; 1 Reyes 1:1-4). Por esto mismo cometió un grave pecado de adulterio con </a:t>
            </a:r>
            <a:r>
              <a:rPr lang="es-ES" dirty="0" err="1" smtClean="0"/>
              <a:t>Betsabé</a:t>
            </a:r>
            <a:r>
              <a:rPr lang="es-ES" dirty="0" smtClean="0"/>
              <a:t> (2 Samuel 11:1-27). No podemos entender que hombres así fueran homosexuales. </a:t>
            </a:r>
            <a:endParaRPr lang="en-US" dirty="0" smtClean="0"/>
          </a:p>
          <a:p>
            <a:endParaRPr lang="en-US" dirty="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1"/>
          </a:solidFill>
        </p:spPr>
        <p:txBody>
          <a:bodyPr>
            <a:normAutofit/>
          </a:bodyPr>
          <a:lstStyle/>
          <a:p>
            <a:r>
              <a:rPr lang="en-US" sz="5500" b="1" dirty="0" smtClean="0">
                <a:solidFill>
                  <a:srgbClr val="FFFF00"/>
                </a:solidFill>
              </a:rPr>
              <a:t>REFUTACIÓN</a:t>
            </a:r>
            <a:endParaRPr lang="en-US" sz="5500" b="1" dirty="0">
              <a:solidFill>
                <a:srgbClr val="FFFF00"/>
              </a:solidFill>
            </a:endParaRPr>
          </a:p>
        </p:txBody>
      </p:sp>
      <p:sp>
        <p:nvSpPr>
          <p:cNvPr id="3" name="Content Placeholder 2"/>
          <p:cNvSpPr>
            <a:spLocks noGrp="1"/>
          </p:cNvSpPr>
          <p:nvPr>
            <p:ph idx="1"/>
          </p:nvPr>
        </p:nvSpPr>
        <p:spPr>
          <a:xfrm>
            <a:off x="457200" y="1600200"/>
            <a:ext cx="8229600" cy="4724400"/>
          </a:xfrm>
        </p:spPr>
        <p:txBody>
          <a:bodyPr>
            <a:normAutofit/>
          </a:bodyPr>
          <a:lstStyle/>
          <a:p>
            <a:r>
              <a:rPr lang="es-ES" dirty="0" smtClean="0"/>
              <a:t>2. Como se sabe, la hermana de Jonatán, </a:t>
            </a:r>
            <a:r>
              <a:rPr lang="es-ES" dirty="0" err="1" smtClean="0"/>
              <a:t>Mical</a:t>
            </a:r>
            <a:r>
              <a:rPr lang="es-ES" dirty="0" smtClean="0"/>
              <a:t>, fue dada a David en casamiento (1 Samuel 18:20-30), inmediatamente después de sus victorias en la guerra, y nunca se percibe algún tipo de celos por parte de Jonatán. De haber existido un tipo de amor entre ellos, ciertamente habría celos. </a:t>
            </a:r>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1"/>
          </a:solidFill>
        </p:spPr>
        <p:txBody>
          <a:bodyPr>
            <a:normAutofit/>
          </a:bodyPr>
          <a:lstStyle/>
          <a:p>
            <a:r>
              <a:rPr lang="en-US" sz="5500" b="1" dirty="0" smtClean="0">
                <a:solidFill>
                  <a:srgbClr val="FFFF00"/>
                </a:solidFill>
              </a:rPr>
              <a:t>REFUTACIÓN</a:t>
            </a:r>
            <a:endParaRPr lang="en-US" sz="5500" b="1" dirty="0">
              <a:solidFill>
                <a:srgbClr val="FFFF00"/>
              </a:solidFill>
            </a:endParaRPr>
          </a:p>
        </p:txBody>
      </p:sp>
      <p:sp>
        <p:nvSpPr>
          <p:cNvPr id="3" name="Content Placeholder 2"/>
          <p:cNvSpPr>
            <a:spLocks noGrp="1"/>
          </p:cNvSpPr>
          <p:nvPr>
            <p:ph idx="1"/>
          </p:nvPr>
        </p:nvSpPr>
        <p:spPr>
          <a:xfrm>
            <a:off x="457200" y="1600200"/>
            <a:ext cx="8229600" cy="4876800"/>
          </a:xfrm>
        </p:spPr>
        <p:txBody>
          <a:bodyPr>
            <a:normAutofit fontScale="85000" lnSpcReduction="10000"/>
          </a:bodyPr>
          <a:lstStyle/>
          <a:p>
            <a:r>
              <a:rPr lang="es-ES" dirty="0" smtClean="0"/>
              <a:t>3. El texto de 2 Samuel 1:26 nos dice que el amor de ellos era como el de las mujeres, no en el sentido de ser de la misma naturaleza, sino de ser aún más profundo que el amor de las mujeres. El texto es poético y está en versos. Vemos que en el texto David trata a Jonatán de "hermano". La aplicación al homosexualismo por tanto no cabe aquí. </a:t>
            </a:r>
            <a:endParaRPr lang="en-US" dirty="0" smtClean="0"/>
          </a:p>
          <a:p>
            <a:r>
              <a:rPr lang="es-ES" dirty="0" smtClean="0"/>
              <a:t>4. Entre árabes, judíos, rusos y otros pueblos orientales, los hombres acostumbran besarse cuando se encuentran. Es un pueblo sentimental y eso forma parte de su cultura sin que esto implique un motivo sexual. </a:t>
            </a:r>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1"/>
          </a:solidFill>
        </p:spPr>
        <p:txBody>
          <a:bodyPr>
            <a:normAutofit/>
          </a:bodyPr>
          <a:lstStyle/>
          <a:p>
            <a:r>
              <a:rPr lang="en-US" sz="5500" b="1" dirty="0" smtClean="0">
                <a:solidFill>
                  <a:srgbClr val="FFFF00"/>
                </a:solidFill>
              </a:rPr>
              <a:t>REFUTACIÓN</a:t>
            </a:r>
            <a:endParaRPr lang="en-US" sz="5500" b="1" dirty="0">
              <a:solidFill>
                <a:srgbClr val="FFFF00"/>
              </a:solidFill>
            </a:endParaRPr>
          </a:p>
        </p:txBody>
      </p:sp>
      <p:sp>
        <p:nvSpPr>
          <p:cNvPr id="3" name="Content Placeholder 2"/>
          <p:cNvSpPr>
            <a:spLocks noGrp="1"/>
          </p:cNvSpPr>
          <p:nvPr>
            <p:ph idx="1"/>
          </p:nvPr>
        </p:nvSpPr>
        <p:spPr>
          <a:xfrm>
            <a:off x="457200" y="1600200"/>
            <a:ext cx="8229600" cy="4876800"/>
          </a:xfrm>
        </p:spPr>
        <p:txBody>
          <a:bodyPr>
            <a:normAutofit fontScale="92500" lnSpcReduction="10000"/>
          </a:bodyPr>
          <a:lstStyle/>
          <a:p>
            <a:r>
              <a:rPr lang="es-ES" dirty="0" smtClean="0"/>
              <a:t>5. Jesús amó a sus discípulos profundamente y todos eran hombres. ¿Hubo en esto motivaciones sexuales? </a:t>
            </a:r>
            <a:endParaRPr lang="en-US" dirty="0" smtClean="0"/>
          </a:p>
          <a:p>
            <a:r>
              <a:rPr lang="es-ES" dirty="0" smtClean="0"/>
              <a:t>6. De acuerdo con las leyes de Moisés (principalmente Levítico 20:13), si un hombre tenía relación con otro hombre como si fuese mujer, ambos morirían. Y si eso hubiera estado pasando entre Jonatán y David, el pueblo ciertamente lo hubiera sabido. Sin embargo, nunca hubo ni siquiera sospechas de que ese amor entre David y Jonatán fuera un amor sexual. </a:t>
            </a:r>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1"/>
          </a:solidFill>
        </p:spPr>
        <p:txBody>
          <a:bodyPr>
            <a:normAutofit/>
          </a:bodyPr>
          <a:lstStyle/>
          <a:p>
            <a:r>
              <a:rPr lang="en-US" sz="5500" b="1" dirty="0" smtClean="0">
                <a:solidFill>
                  <a:srgbClr val="FFFF00"/>
                </a:solidFill>
              </a:rPr>
              <a:t>REFUTACIÓN</a:t>
            </a:r>
            <a:endParaRPr lang="en-US" sz="5500" b="1" dirty="0">
              <a:solidFill>
                <a:srgbClr val="FFFF00"/>
              </a:solidFill>
            </a:endParaRPr>
          </a:p>
        </p:txBody>
      </p:sp>
      <p:sp>
        <p:nvSpPr>
          <p:cNvPr id="3" name="Content Placeholder 2"/>
          <p:cNvSpPr>
            <a:spLocks noGrp="1"/>
          </p:cNvSpPr>
          <p:nvPr>
            <p:ph idx="1"/>
          </p:nvPr>
        </p:nvSpPr>
        <p:spPr>
          <a:xfrm>
            <a:off x="457200" y="1600200"/>
            <a:ext cx="8229600" cy="4876800"/>
          </a:xfrm>
        </p:spPr>
        <p:txBody>
          <a:bodyPr>
            <a:normAutofit fontScale="77500" lnSpcReduction="20000"/>
          </a:bodyPr>
          <a:lstStyle/>
          <a:p>
            <a:r>
              <a:rPr lang="es-ES" dirty="0" smtClean="0"/>
              <a:t>7. David, hombre conforme al corazón de Dios, siempre fue reprendido por Dios cuando pecó. Por ejemplo, no le fue permitido construir el templo porque había derramado mucha sangre. Era hombre de guerra (1 </a:t>
            </a:r>
            <a:r>
              <a:rPr lang="es-ES" dirty="0" err="1" smtClean="0"/>
              <a:t>Cor</a:t>
            </a:r>
            <a:r>
              <a:rPr lang="es-ES" dirty="0" smtClean="0"/>
              <a:t> 22:8). Fue también reprendido por el pecado con </a:t>
            </a:r>
            <a:r>
              <a:rPr lang="es-ES" dirty="0" err="1" smtClean="0"/>
              <a:t>Betsabé</a:t>
            </a:r>
            <a:r>
              <a:rPr lang="es-ES" dirty="0" smtClean="0"/>
              <a:t> (2 Samuel 12). Nunca, sin embargo, encontramos una reprensión a David por la práctica de la homosexualidad. Esto habría sido inevitable si David hubiese incurrido en esa falta. </a:t>
            </a:r>
            <a:endParaRPr lang="en-US" dirty="0" smtClean="0"/>
          </a:p>
          <a:p>
            <a:r>
              <a:rPr lang="es-ES" dirty="0" smtClean="0"/>
              <a:t>8. Finalmente, debe entenderse que la amistad entre David y Jonatán surgió del espíritu guerrero que caracterizaba a los dos. Jonatán era un valiente soldado, como se puede notar, principalmente, en la lectura de 1 Samuel 14. Esta amistad se inicia precisamente cuando David derrota al gigante Goliat (1 Samuel 17:48-58; 18:1-19). La verdad es que ellos se amaban como dos hermanos. </a:t>
            </a:r>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943600"/>
          </a:xfrm>
        </p:spPr>
        <p:txBody>
          <a:bodyPr>
            <a:normAutofit lnSpcReduction="10000"/>
          </a:bodyPr>
          <a:lstStyle/>
          <a:p>
            <a:pPr lvl="0"/>
            <a:r>
              <a:rPr lang="es-MX" dirty="0"/>
              <a:t>Muchos argumentan que Jesús </a:t>
            </a:r>
            <a:r>
              <a:rPr lang="es-MX" dirty="0" smtClean="0"/>
              <a:t>practicó </a:t>
            </a:r>
            <a:r>
              <a:rPr lang="es-MX" dirty="0"/>
              <a:t>la ética de Situación cuando supuestamente violó la ley de Moisés al permitir que sus discípulos arrancaran espigas en día de reposo (Mr. 2:23-28).  Este no puede ser el caso ya que sus discípulos estaban practicando algo que era totalmente legal bajo la ley de Moisés.</a:t>
            </a:r>
            <a:endParaRPr lang="en-US" dirty="0"/>
          </a:p>
          <a:p>
            <a:pPr lvl="0"/>
            <a:r>
              <a:rPr lang="es-MX" dirty="0"/>
              <a:t>Esta clase de moral o ética permite que la persona viole las leyes en nombre del amor, esto es, si la persona lo hace por amor, entonces esta bien la acción que tome.  Esto es incorrecto y va en contra de lo que Dios enseña en Su Palabra.</a:t>
            </a:r>
            <a:endParaRPr lang="en-US" dirty="0"/>
          </a:p>
          <a:p>
            <a:endParaRPr lang="en-US" dirty="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1"/>
          </a:solidFill>
        </p:spPr>
        <p:txBody>
          <a:bodyPr>
            <a:normAutofit/>
          </a:bodyPr>
          <a:lstStyle/>
          <a:p>
            <a:r>
              <a:rPr lang="en-US" sz="5500" b="1" dirty="0" smtClean="0">
                <a:solidFill>
                  <a:srgbClr val="FFFF00"/>
                </a:solidFill>
              </a:rPr>
              <a:t>REFUTACIÓN</a:t>
            </a:r>
            <a:endParaRPr lang="en-US" sz="5500" b="1" dirty="0">
              <a:solidFill>
                <a:srgbClr val="FFFF00"/>
              </a:solidFill>
            </a:endParaRPr>
          </a:p>
        </p:txBody>
      </p:sp>
      <p:sp>
        <p:nvSpPr>
          <p:cNvPr id="3" name="Content Placeholder 2"/>
          <p:cNvSpPr>
            <a:spLocks noGrp="1"/>
          </p:cNvSpPr>
          <p:nvPr>
            <p:ph idx="1"/>
          </p:nvPr>
        </p:nvSpPr>
        <p:spPr>
          <a:xfrm>
            <a:off x="457200" y="1600200"/>
            <a:ext cx="8229600" cy="4876800"/>
          </a:xfrm>
        </p:spPr>
        <p:txBody>
          <a:bodyPr>
            <a:normAutofit/>
          </a:bodyPr>
          <a:lstStyle/>
          <a:p>
            <a:r>
              <a:rPr lang="es-ES" dirty="0" smtClean="0"/>
              <a:t>Sólo hay, por tanto, homosexualidad en esa amistad para quien ya tiene la cabeza inclinada hacia ella y quiere torcer las Escrituras para su propia perdición, como muy bien lo declara el apóstol Pedro (2 Pedro 3:16). </a:t>
            </a:r>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ctr">
              <a:buNone/>
            </a:pPr>
            <a:r>
              <a:rPr lang="en-US" sz="5500" b="1" dirty="0" smtClean="0"/>
              <a:t>ARGUMENTOS ADICIONALES PARA JUSTIFICAR EL HOMOSEXUALISMO</a:t>
            </a:r>
            <a:endParaRPr lang="en-US" sz="5500" b="1" dirty="0"/>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s-ES" dirty="0" smtClean="0"/>
              <a:t>Otros intentan basar la aceptación de la homosexualidad en la Biblia usando el texto de la institución de la cena del Señor cuando Juan estaba reclinado sobre el pecho de Jesús (</a:t>
            </a:r>
            <a:r>
              <a:rPr lang="es-ES" dirty="0" err="1" smtClean="0"/>
              <a:t>Jn</a:t>
            </a:r>
            <a:r>
              <a:rPr lang="es-ES" dirty="0" smtClean="0"/>
              <a:t> 13:23). Consideremos algunas ideas sobre este caso específico: </a:t>
            </a:r>
            <a:endParaRPr lang="en-US" dirty="0" smtClean="0"/>
          </a:p>
          <a:p>
            <a:endParaRPr lang="en-US" dirty="0"/>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096000"/>
          </a:xfrm>
        </p:spPr>
        <p:txBody>
          <a:bodyPr>
            <a:normAutofit fontScale="85000" lnSpcReduction="20000"/>
          </a:bodyPr>
          <a:lstStyle/>
          <a:p>
            <a:r>
              <a:rPr lang="es-ES" dirty="0" smtClean="0"/>
              <a:t>1. Aquí tenemos un caso de la costumbre de la época. La palabra "mesa" no aparece en el original de este pasaje bíblico. A. T. Robertson en su obra titulada "</a:t>
            </a:r>
            <a:r>
              <a:rPr lang="es-ES" b="1" dirty="0" err="1" smtClean="0"/>
              <a:t>World</a:t>
            </a:r>
            <a:r>
              <a:rPr lang="es-ES" b="1" dirty="0" smtClean="0"/>
              <a:t> </a:t>
            </a:r>
            <a:r>
              <a:rPr lang="es-ES" b="1" dirty="0" err="1" smtClean="0"/>
              <a:t>Pictures</a:t>
            </a:r>
            <a:r>
              <a:rPr lang="es-ES" b="1" dirty="0" smtClean="0"/>
              <a:t> in </a:t>
            </a:r>
            <a:r>
              <a:rPr lang="es-ES" b="1" dirty="0" err="1" smtClean="0"/>
              <a:t>the</a:t>
            </a:r>
            <a:r>
              <a:rPr lang="es-ES" b="1" dirty="0" smtClean="0"/>
              <a:t> New </a:t>
            </a:r>
            <a:r>
              <a:rPr lang="es-ES" b="1" dirty="0" err="1" smtClean="0"/>
              <a:t>Testament</a:t>
            </a:r>
            <a:r>
              <a:rPr lang="es-ES" dirty="0" smtClean="0"/>
              <a:t>" ("Cuadros mundiales en el Nuevo Testamento"), lo confirma. Según la costumbre, la persona se recostaba en una especie de diván y descansaba con los pies extendidos. Asimismo, la posición de Juan era de estar recostado, con la cabeza pendiendo muy cerca de el pecho del Señor Jesús. En este sentido, hay una versión actualizada de la Sociedad Bíblica del Brasil que correctamente traduce: "Muy cerca de Jesús, estaba sentado uno de ellos, a quien Jesús estimaba mucho". Ahora bien, a la luz del pasaje, en la famosa pintura de Miguel Ángel "La Ultima Cena", se comete un grave error técnico, con respecto a la posición en que se pinta a los apóstoles y a Jesús al aparecer estos sentados a la manera occidental. </a:t>
            </a:r>
            <a:endParaRPr lang="en-US" dirty="0" smtClean="0"/>
          </a:p>
          <a:p>
            <a:endParaRPr lang="en-US" dirty="0"/>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096000"/>
          </a:xfrm>
        </p:spPr>
        <p:txBody>
          <a:bodyPr>
            <a:normAutofit fontScale="85000" lnSpcReduction="20000"/>
          </a:bodyPr>
          <a:lstStyle/>
          <a:p>
            <a:r>
              <a:rPr lang="es-ES" dirty="0" smtClean="0"/>
              <a:t>2. Por otro lado, si hubiera habido cualquier motivo sexual que relacionara a Juan con Jesús, aquel grupo que era bastante cuestionador, sin duda alguna lo habría criticado. </a:t>
            </a:r>
          </a:p>
          <a:p>
            <a:endParaRPr lang="en-US" dirty="0" smtClean="0"/>
          </a:p>
          <a:p>
            <a:r>
              <a:rPr lang="es-ES" dirty="0" smtClean="0"/>
              <a:t>3. Sabemos que Dios abomina este tipo de pecado. Las ciudades de Sodoma y Gomorra fueron destruidas por su pecado. Y el pecado que más aparece en el escenario de esas dos ciudades fue el de la homosexualidad. Se sabe que este pecado era tan dominante que, cuando los ángeles de Dios fueron a casa de Lot, los hombres de Sodoma quisieron entrar a la casa para "poseer" sexualmente a aquellos visitantes de Dios. Pero no lo consiguieron, porque los ángeles les hirieron de ceguera. Y esta ciudad fue borrada del mapa (</a:t>
            </a:r>
            <a:r>
              <a:rPr lang="es-ES" dirty="0" err="1" smtClean="0"/>
              <a:t>Gn</a:t>
            </a:r>
            <a:r>
              <a:rPr lang="es-ES" dirty="0" smtClean="0"/>
              <a:t> 19:4-11). </a:t>
            </a:r>
            <a:endParaRPr lang="en-US" dirty="0" smtClean="0"/>
          </a:p>
          <a:p>
            <a:endParaRPr lang="en-US" dirty="0"/>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172200"/>
          </a:xfrm>
        </p:spPr>
        <p:txBody>
          <a:bodyPr>
            <a:normAutofit fontScale="77500" lnSpcReduction="20000"/>
          </a:bodyPr>
          <a:lstStyle/>
          <a:p>
            <a:r>
              <a:rPr lang="es-ES" dirty="0" smtClean="0"/>
              <a:t>En su epístola a los Romanos, Pablo presenta el triste cuadro de la ciudad de Roma en sus días. En cierto momento dice: "Por esto Dios los entregó a pasiones vergonzosas; pues aún sus mujeres cambiaron el uso natural por el que es contra naturaleza, y al igual modo también los hombres, dejando el uso natural de la mujer, se encendieron con su lascivia unos con otros, cometiendo hechos vergonzosos hombres con hombres, y recibiendo en sí mismos la retribución debida a su extravío. Y como ellos no aprobaron tener en cuenta a Dios, Dios los entregó a una mente reprobada, para hacer cosas que no convienen" (Ro 1:26-28) </a:t>
            </a:r>
          </a:p>
          <a:p>
            <a:endParaRPr lang="en-US" dirty="0" smtClean="0"/>
          </a:p>
          <a:p>
            <a:r>
              <a:rPr lang="es-ES" dirty="0" smtClean="0"/>
              <a:t>No falta razón, entonces, para que el virus del Sida haya comenzado a propagarse en el mundo entre los homosexuales. Y muchos de ellos, lamentablemente, han muerto a causa de esta enfermedad. Inexorablemente "La paga de su pecado es la muerte" (Ro 6:23). </a:t>
            </a:r>
            <a:endParaRPr lang="en-US" dirty="0" smtClean="0"/>
          </a:p>
          <a:p>
            <a:endParaRPr lang="en-US" dirty="0"/>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normAutofit fontScale="92500"/>
          </a:bodyPr>
          <a:lstStyle/>
          <a:p>
            <a:r>
              <a:rPr lang="es-ES" dirty="0" smtClean="0"/>
              <a:t>Sin embargo, los que están dominados por este tipo de pecado, pueden cambiar y ser nuevas criaturas (2 Co 5:17). En 1 </a:t>
            </a:r>
            <a:r>
              <a:rPr lang="es-ES" dirty="0" err="1" smtClean="0"/>
              <a:t>Co.</a:t>
            </a:r>
            <a:r>
              <a:rPr lang="es-ES" dirty="0" smtClean="0"/>
              <a:t> 6:11, Pablo dice "Y esto </a:t>
            </a:r>
            <a:r>
              <a:rPr lang="es-ES" dirty="0" err="1" smtClean="0"/>
              <a:t>érais</a:t>
            </a:r>
            <a:r>
              <a:rPr lang="es-ES" dirty="0" smtClean="0"/>
              <a:t> algunos; mas ya habéis sido lavados, ya habéis sido santificados; ya habéis sido justificados en el nombre del Señor Jesús y por el Espíritu de nuestro Dios". En otras palabras, si un homosexual se convierte tiene que dejar su pecado y seguir a Cristo. Y esto es posible. </a:t>
            </a:r>
            <a:endParaRPr lang="en-US" dirty="0" smtClean="0"/>
          </a:p>
          <a:p>
            <a:r>
              <a:rPr lang="es-ES" sz="2200" b="1" dirty="0" smtClean="0"/>
              <a:t>Fuente:</a:t>
            </a:r>
            <a:r>
              <a:rPr lang="es-ES" sz="2200" dirty="0" smtClean="0"/>
              <a:t> Reproducido y traducido del </a:t>
            </a:r>
            <a:r>
              <a:rPr lang="es-ES" sz="2200" b="1" dirty="0" smtClean="0"/>
              <a:t>O Jornal Batista</a:t>
            </a:r>
            <a:r>
              <a:rPr lang="es-ES" sz="2200" dirty="0" smtClean="0"/>
              <a:t> por Michel E. </a:t>
            </a:r>
            <a:r>
              <a:rPr lang="es-ES" sz="2200" dirty="0" err="1" smtClean="0"/>
              <a:t>Eustache</a:t>
            </a:r>
            <a:r>
              <a:rPr lang="es-ES" sz="2200" dirty="0" smtClean="0"/>
              <a:t>. Publicado en el periódico </a:t>
            </a:r>
            <a:r>
              <a:rPr lang="es-ES" sz="2200" b="1" dirty="0" smtClean="0"/>
              <a:t>Luminar Bautista</a:t>
            </a:r>
            <a:r>
              <a:rPr lang="es-ES" sz="2200" dirty="0" smtClean="0"/>
              <a:t>, Venezuela, 1994.</a:t>
            </a:r>
            <a:endParaRPr lang="en-US" sz="2200" dirty="0" smtClean="0"/>
          </a:p>
          <a:p>
            <a:endParaRPr lang="en-US" dirty="0"/>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364163"/>
          </a:xfrm>
        </p:spPr>
        <p:txBody>
          <a:bodyPr>
            <a:normAutofit/>
          </a:bodyPr>
          <a:lstStyle/>
          <a:p>
            <a:pPr algn="ctr">
              <a:buNone/>
            </a:pPr>
            <a:r>
              <a:rPr lang="en-US" sz="5400" b="1" dirty="0" smtClean="0"/>
              <a:t>CONSEJOS BIBLICOS PARA NO PRACTICAR LA INMORALIDAD</a:t>
            </a:r>
            <a:endParaRPr lang="en-US" sz="5400" b="1" dirty="0"/>
          </a:p>
        </p:txBody>
      </p:sp>
      <p:pic>
        <p:nvPicPr>
          <p:cNvPr id="1026" name="Picture 2" descr="C:\Users\Willie Alvarenga\Pictures\biblia1.jpg"/>
          <p:cNvPicPr>
            <a:picLocks noChangeAspect="1" noChangeArrowheads="1"/>
          </p:cNvPicPr>
          <p:nvPr/>
        </p:nvPicPr>
        <p:blipFill>
          <a:blip r:embed="rId2" cstate="print">
            <a:lum bright="-30000"/>
          </a:blip>
          <a:srcRect/>
          <a:stretch>
            <a:fillRect/>
          </a:stretch>
        </p:blipFill>
        <p:spPr bwMode="auto">
          <a:xfrm>
            <a:off x="0" y="0"/>
            <a:ext cx="9144000" cy="6858000"/>
          </a:xfrm>
          <a:prstGeom prst="rect">
            <a:avLst/>
          </a:prstGeom>
          <a:noFill/>
        </p:spPr>
      </p:pic>
      <p:sp>
        <p:nvSpPr>
          <p:cNvPr id="5" name="Content Placeholder 2"/>
          <p:cNvSpPr txBox="1">
            <a:spLocks/>
          </p:cNvSpPr>
          <p:nvPr/>
        </p:nvSpPr>
        <p:spPr>
          <a:xfrm>
            <a:off x="457200" y="304800"/>
            <a:ext cx="8229600" cy="6400800"/>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5000" b="1" i="0" u="none" strike="noStrike" kern="1200" cap="none" spc="0" normalizeH="0" baseline="0" noProof="0" dirty="0" smtClean="0">
                <a:ln>
                  <a:noFill/>
                </a:ln>
                <a:solidFill>
                  <a:schemeClr val="bg1"/>
                </a:solidFill>
                <a:effectLst/>
                <a:uLnTx/>
                <a:uFillTx/>
                <a:latin typeface="+mn-lt"/>
                <a:ea typeface="+mn-ea"/>
                <a:cs typeface="+mn-cs"/>
              </a:rPr>
              <a:t>CURSO DE</a:t>
            </a:r>
            <a:r>
              <a:rPr kumimoji="0" lang="en-US" sz="5000" b="1" i="0" u="none" strike="noStrike" kern="1200" cap="none" spc="0" normalizeH="0" noProof="0" dirty="0" smtClean="0">
                <a:ln>
                  <a:noFill/>
                </a:ln>
                <a:solidFill>
                  <a:schemeClr val="bg1"/>
                </a:solidFill>
                <a:effectLst/>
                <a:uLnTx/>
                <a:uFillTx/>
                <a:latin typeface="+mn-lt"/>
                <a:ea typeface="+mn-ea"/>
                <a:cs typeface="+mn-cs"/>
              </a:rPr>
              <a:t> ÉTICA</a:t>
            </a: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000" b="1" i="0" u="none" strike="noStrike" kern="1200" cap="none" spc="0" normalizeH="0" noProof="0" dirty="0" smtClean="0">
              <a:ln>
                <a:noFill/>
              </a:ln>
              <a:solidFill>
                <a:schemeClr val="bg1"/>
              </a:solidFill>
              <a:effectLst/>
              <a:uLnTx/>
              <a:uFillTx/>
              <a:latin typeface="+mn-lt"/>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4000" b="1" dirty="0" err="1" smtClean="0">
                <a:solidFill>
                  <a:schemeClr val="bg1"/>
                </a:solidFill>
              </a:rPr>
              <a:t>Escuela</a:t>
            </a:r>
            <a:r>
              <a:rPr lang="en-US" sz="4000" b="1" dirty="0" smtClean="0">
                <a:solidFill>
                  <a:schemeClr val="bg1"/>
                </a:solidFill>
              </a:rPr>
              <a:t> de </a:t>
            </a:r>
            <a:r>
              <a:rPr lang="en-US" sz="4000" b="1" dirty="0" err="1" smtClean="0">
                <a:solidFill>
                  <a:schemeClr val="bg1"/>
                </a:solidFill>
              </a:rPr>
              <a:t>Predicación</a:t>
            </a:r>
            <a:r>
              <a:rPr lang="en-US" sz="4000" b="1" dirty="0" smtClean="0">
                <a:solidFill>
                  <a:schemeClr val="bg1"/>
                </a:solidFill>
              </a:rPr>
              <a:t> de Brown Trail</a:t>
            </a:r>
            <a:endParaRPr lang="en-US" sz="4000" b="1" baseline="0" dirty="0" smtClean="0">
              <a:solidFill>
                <a:schemeClr val="bg1"/>
              </a:solidFill>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000" b="1" i="0" u="none" strike="noStrike" kern="1200" cap="none" spc="0" normalizeH="0" noProof="0" dirty="0" smtClean="0">
              <a:ln>
                <a:noFill/>
              </a:ln>
              <a:solidFill>
                <a:schemeClr val="bg1"/>
              </a:solidFill>
              <a:effectLst/>
              <a:uLnTx/>
              <a:uFillTx/>
              <a:latin typeface="+mn-lt"/>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4000" b="1" i="0" u="none" strike="noStrike" kern="1200" cap="none" spc="0" normalizeH="0" noProof="0" dirty="0" smtClean="0">
                <a:ln>
                  <a:noFill/>
                </a:ln>
                <a:solidFill>
                  <a:schemeClr val="bg1"/>
                </a:solidFill>
                <a:effectLst/>
                <a:uLnTx/>
                <a:uFillTx/>
                <a:latin typeface="+mn-lt"/>
                <a:ea typeface="+mn-ea"/>
                <a:cs typeface="+mn-cs"/>
              </a:rPr>
              <a:t>2012</a:t>
            </a: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900" b="1" i="0" u="none" strike="noStrike" kern="1200" cap="none" spc="0" normalizeH="0" noProof="0" dirty="0" smtClean="0">
              <a:ln>
                <a:noFill/>
              </a:ln>
              <a:solidFill>
                <a:schemeClr val="bg1"/>
              </a:solidFill>
              <a:effectLst/>
              <a:uLnTx/>
              <a:uFillTx/>
              <a:latin typeface="+mn-lt"/>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4000" b="1" baseline="0" dirty="0" smtClean="0">
                <a:solidFill>
                  <a:schemeClr val="bg1"/>
                </a:solidFill>
              </a:rPr>
              <a:t>Willie</a:t>
            </a:r>
            <a:r>
              <a:rPr lang="en-US" sz="4000" b="1" dirty="0" smtClean="0">
                <a:solidFill>
                  <a:schemeClr val="bg1"/>
                </a:solidFill>
              </a:rPr>
              <a:t> </a:t>
            </a:r>
            <a:r>
              <a:rPr lang="en-US" sz="4000" b="1" dirty="0" err="1" smtClean="0">
                <a:solidFill>
                  <a:schemeClr val="bg1"/>
                </a:solidFill>
              </a:rPr>
              <a:t>Alvarenga</a:t>
            </a:r>
            <a:r>
              <a:rPr lang="en-US" sz="4000" b="1" dirty="0" smtClean="0">
                <a:solidFill>
                  <a:schemeClr val="bg1"/>
                </a:solidFill>
              </a:rPr>
              <a:t>, Instructor</a:t>
            </a:r>
            <a:endParaRPr kumimoji="0" lang="en-US" sz="4000" b="1" i="0" u="none" strike="noStrike" kern="1200" cap="none" spc="0" normalizeH="0" baseline="0" noProof="0" dirty="0" smtClean="0">
              <a:ln>
                <a:noFill/>
              </a:ln>
              <a:solidFill>
                <a:schemeClr val="bg1"/>
              </a:solidFill>
              <a:effectLst/>
              <a:uLnTx/>
              <a:uFillTx/>
              <a:latin typeface="+mn-lt"/>
              <a:ea typeface="+mn-ea"/>
              <a:cs typeface="+mn-cs"/>
            </a:endParaRPr>
          </a:p>
        </p:txBody>
      </p:sp>
      <p:pic>
        <p:nvPicPr>
          <p:cNvPr id="2050" name="Picture 2" descr="E:\SPANISH SCHOOL LOGO\red-hispanic-logoclearbackground.gif"/>
          <p:cNvPicPr>
            <a:picLocks noChangeAspect="1" noChangeArrowheads="1"/>
          </p:cNvPicPr>
          <p:nvPr/>
        </p:nvPicPr>
        <p:blipFill>
          <a:blip r:embed="rId3" cstate="print"/>
          <a:srcRect/>
          <a:stretch>
            <a:fillRect/>
          </a:stretch>
        </p:blipFill>
        <p:spPr bwMode="auto">
          <a:xfrm>
            <a:off x="3810000" y="4800600"/>
            <a:ext cx="1695450" cy="1695450"/>
          </a:xfrm>
          <a:prstGeom prst="rect">
            <a:avLst/>
          </a:prstGeom>
          <a:noFill/>
        </p:spPr>
      </p:pic>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ctr">
              <a:buNone/>
            </a:pPr>
            <a:r>
              <a:rPr lang="es-MX" sz="5500" b="1" dirty="0" smtClean="0"/>
              <a:t>EL HOMOSEXUALISMO SE PROPAGA EN TODO EL MUNDO</a:t>
            </a:r>
            <a:endParaRPr lang="en-US" sz="5500" dirty="0"/>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172200"/>
          </a:xfrm>
        </p:spPr>
        <p:txBody>
          <a:bodyPr/>
          <a:lstStyle/>
          <a:p>
            <a:pPr lvl="0"/>
            <a:r>
              <a:rPr lang="es-ES" dirty="0" smtClean="0"/>
              <a:t>En diciembre de 2002, la Ciudad Autónoma de Buenos Aires legalizó la unión civil de parejas homosexuales.</a:t>
            </a:r>
            <a:endParaRPr lang="en-US" dirty="0" smtClean="0"/>
          </a:p>
          <a:p>
            <a:pPr lvl="1"/>
            <a:r>
              <a:rPr lang="es-MX" dirty="0" smtClean="0"/>
              <a:t>El primer hotel de cinco estrellas para los homosexuales en América Latina se abrió en 31 de octubre en Buenos Aires, capital de Argentina. El hotel se llama Axel, y se declara que intentan promover la acepción de la sociedad a los homosexuales.(spanish.china.org.cn)</a:t>
            </a:r>
            <a:endParaRPr lang="en-US" dirty="0" smtClean="0"/>
          </a:p>
          <a:p>
            <a:pPr lvl="0"/>
            <a:r>
              <a:rPr lang="es-ES" dirty="0" smtClean="0"/>
              <a:t>En el 2004, el Estado brasileño de Río Grande do Sul permitía el reconocimiento de las parejas del mismo sexo.</a:t>
            </a:r>
            <a:endParaRPr lang="en-US" dirty="0" smtClean="0"/>
          </a:p>
          <a:p>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1829</TotalTime>
  <Words>9671</Words>
  <Application>Microsoft Office PowerPoint</Application>
  <PresentationFormat>On-screen Show (4:3)</PresentationFormat>
  <Paragraphs>607</Paragraphs>
  <Slides>175</Slides>
  <Notes>0</Notes>
  <HiddenSlides>0</HiddenSlides>
  <MMClips>1</MMClips>
  <ScaleCrop>false</ScaleCrop>
  <HeadingPairs>
    <vt:vector size="4" baseType="variant">
      <vt:variant>
        <vt:lpstr>Theme</vt:lpstr>
      </vt:variant>
      <vt:variant>
        <vt:i4>1</vt:i4>
      </vt:variant>
      <vt:variant>
        <vt:lpstr>Slide Titles</vt:lpstr>
      </vt:variant>
      <vt:variant>
        <vt:i4>175</vt:i4>
      </vt:variant>
    </vt:vector>
  </HeadingPairs>
  <TitlesOfParts>
    <vt:vector size="176" baseType="lpstr">
      <vt:lpstr>Office Theme</vt:lpstr>
      <vt:lpstr>Slide 1</vt:lpstr>
      <vt:lpstr>Definiciones: Ética</vt:lpstr>
      <vt:lpstr>Definiciones</vt:lpstr>
      <vt:lpstr>Definiciones: La Moral</vt:lpstr>
      <vt:lpstr>Slide 5</vt:lpstr>
      <vt:lpstr>La Moralidad</vt:lpstr>
      <vt:lpstr>El Humanismo</vt:lpstr>
      <vt:lpstr>NUEVA MORAL O  ÉTICA DE SITUACIÓN</vt:lpstr>
      <vt:lpstr>Slide 9</vt:lpstr>
      <vt:lpstr>Slide 10</vt:lpstr>
      <vt:lpstr>RELATIVISMO ÉTICO</vt:lpstr>
      <vt:lpstr>LIBERTINAJE</vt:lpstr>
      <vt:lpstr> ABSOLUTISMO </vt:lpstr>
      <vt:lpstr>LA CONCIENCIA</vt:lpstr>
      <vt:lpstr>Slide 15</vt:lpstr>
      <vt:lpstr>LA CULTURA NO ES UN ESTANDAR DE MORAL</vt:lpstr>
      <vt:lpstr> DIOS ES UN SER MORALMENTE SANTO </vt:lpstr>
      <vt:lpstr>Slide 18</vt:lpstr>
      <vt:lpstr>LA BIBLIA ES LA UNICA FUENTE ESCRITA DE TODA ÉTICA MORAL</vt:lpstr>
      <vt:lpstr>Slide 20</vt:lpstr>
      <vt:lpstr>Slide 21</vt:lpstr>
      <vt:lpstr>EL HOMBRE TIENE LA RESPONSABILIDAD DE ACTUAR CONFORME A LA VOLUNTAD DE DIOS</vt:lpstr>
      <vt:lpstr>Slide 23</vt:lpstr>
      <vt:lpstr>Slide 24</vt:lpstr>
      <vt:lpstr>EL SER HUMANO TIENE DENTRO DE SÍ UN SENTIDO DE MORAL</vt:lpstr>
      <vt:lpstr>EL HOMBRE DEBE CAMBIAR SU MANERA DE SER EN CUANTO A LA MORAL</vt:lpstr>
      <vt:lpstr>Slide 27</vt:lpstr>
      <vt:lpstr>Slide 28</vt:lpstr>
      <vt:lpstr>Slide 29</vt:lpstr>
      <vt:lpstr>Slide 30</vt:lpstr>
      <vt:lpstr>ÉTICA EN LA PREDICACIÓN</vt:lpstr>
      <vt:lpstr>Slide 32</vt:lpstr>
      <vt:lpstr>Slide 33</vt:lpstr>
      <vt:lpstr>ÉTICA EN LA ESCUELA DE PREDICACIÓN</vt:lpstr>
      <vt:lpstr>Slide 35</vt:lpstr>
      <vt:lpstr>Slide 36</vt:lpstr>
      <vt:lpstr>Slide 37</vt:lpstr>
      <vt:lpstr>Slide 38</vt:lpstr>
      <vt:lpstr>Slide 39</vt:lpstr>
      <vt:lpstr>Slide 40</vt:lpstr>
      <vt:lpstr>Slide 41</vt:lpstr>
      <vt:lpstr>Slide 42</vt:lpstr>
      <vt:lpstr>Slide 43</vt:lpstr>
      <vt:lpstr>Slide 44</vt:lpstr>
      <vt:lpstr>Slide 45</vt:lpstr>
      <vt:lpstr>Métodos de Aborto</vt:lpstr>
      <vt:lpstr>Métodos de Aborto</vt:lpstr>
      <vt:lpstr>Métodos de Aborto</vt:lpstr>
      <vt:lpstr>Métodos de Aborto</vt:lpstr>
      <vt:lpstr>Métodos de Aborto</vt:lpstr>
      <vt:lpstr>Slide 51</vt:lpstr>
      <vt:lpstr>Slide 52</vt:lpstr>
      <vt:lpstr>Slide 53</vt:lpstr>
      <vt:lpstr>Slide 54</vt:lpstr>
      <vt:lpstr>Slide 55</vt:lpstr>
      <vt:lpstr>Lo que la Biblia enseña sobre la vida</vt:lpstr>
      <vt:lpstr>Lo que la Biblia enseña sobre la vida</vt:lpstr>
      <vt:lpstr>Lo que la Biblia enseña sobre la vida</vt:lpstr>
      <vt:lpstr>Lo que la Biblia enseña sobre la vida</vt:lpstr>
      <vt:lpstr>Slide 60</vt:lpstr>
      <vt:lpstr>LA CIENCIA Y EL TEMA DE LA VIDA</vt:lpstr>
      <vt:lpstr>LA CIENCIA Y EL TEMA DE LA VIDA</vt:lpstr>
      <vt:lpstr>LA CIENCIA Y EL TEMA DE LA VIDA</vt:lpstr>
      <vt:lpstr>LA CIENCIA Y EL TEMA DE LA VIDA</vt:lpstr>
      <vt:lpstr>LA CIENCIA Y EL TEMA DE LA VIDA</vt:lpstr>
      <vt:lpstr>Slide 66</vt:lpstr>
      <vt:lpstr>Slide 67</vt:lpstr>
      <vt:lpstr>Slide 68</vt:lpstr>
      <vt:lpstr>Slide 69</vt:lpstr>
      <vt:lpstr>Slide 70</vt:lpstr>
      <vt:lpstr>Slide 71</vt:lpstr>
      <vt:lpstr>Slide 72</vt:lpstr>
      <vt:lpstr>DEFINICIONES</vt:lpstr>
      <vt:lpstr>LA PRESENTE CONDICIÓN</vt:lpstr>
      <vt:lpstr>Slide 75</vt:lpstr>
      <vt:lpstr>Slide 76</vt:lpstr>
      <vt:lpstr>Slide 77</vt:lpstr>
      <vt:lpstr>Slide 78</vt:lpstr>
      <vt:lpstr>Slide 79</vt:lpstr>
      <vt:lpstr>Pasajes que condenan las relaciones homosexuales</vt:lpstr>
      <vt:lpstr>El plan de Dios</vt:lpstr>
      <vt:lpstr>ILUSTRACIÓN</vt:lpstr>
      <vt:lpstr>Slide 83</vt:lpstr>
      <vt:lpstr>Slide 84</vt:lpstr>
      <vt:lpstr>REFUTACIÓN</vt:lpstr>
      <vt:lpstr>REFUTACIÓN</vt:lpstr>
      <vt:lpstr>REFUTACIÓN</vt:lpstr>
      <vt:lpstr>REFUTACIÓN</vt:lpstr>
      <vt:lpstr>REFUTACIÓN</vt:lpstr>
      <vt:lpstr>REFUTACIÓN</vt:lpstr>
      <vt:lpstr>Slide 91</vt:lpstr>
      <vt:lpstr>Slide 92</vt:lpstr>
      <vt:lpstr>Slide 93</vt:lpstr>
      <vt:lpstr>Slide 94</vt:lpstr>
      <vt:lpstr>Slide 95</vt:lpstr>
      <vt:lpstr>Slide 96</vt:lpstr>
      <vt:lpstr>Slide 97</vt:lpstr>
      <vt:lpstr>Slide 98</vt:lpstr>
      <vt:lpstr>Slide 99</vt:lpstr>
      <vt:lpstr>Slide 100</vt:lpstr>
      <vt:lpstr>Slide 101</vt:lpstr>
      <vt:lpstr>Slide 102</vt:lpstr>
      <vt:lpstr>Slide 103</vt:lpstr>
      <vt:lpstr>LA SOLUCIÓN A ESTE PROBLEMA</vt:lpstr>
      <vt:lpstr>LA SOLUCIÓN A ESTE PROBLEMA</vt:lpstr>
      <vt:lpstr>Slide 106</vt:lpstr>
      <vt:lpstr>Slide 107</vt:lpstr>
      <vt:lpstr>Slide 108</vt:lpstr>
      <vt:lpstr>Slide 109</vt:lpstr>
      <vt:lpstr>Slide 110</vt:lpstr>
      <vt:lpstr>Slide 111</vt:lpstr>
      <vt:lpstr>Slide 112</vt:lpstr>
      <vt:lpstr>Slide 113</vt:lpstr>
      <vt:lpstr>Slide 114</vt:lpstr>
      <vt:lpstr>Slide 115</vt:lpstr>
      <vt:lpstr>Slide 116</vt:lpstr>
      <vt:lpstr>Slide 117</vt:lpstr>
      <vt:lpstr>Slide 118</vt:lpstr>
      <vt:lpstr>Slide 119</vt:lpstr>
      <vt:lpstr>Slide 120</vt:lpstr>
      <vt:lpstr>Slide 121</vt:lpstr>
      <vt:lpstr>Slide 122</vt:lpstr>
      <vt:lpstr>Slide 123</vt:lpstr>
      <vt:lpstr>Slide 124</vt:lpstr>
      <vt:lpstr>Slide 125</vt:lpstr>
      <vt:lpstr>Slide 126</vt:lpstr>
      <vt:lpstr>Slide 127</vt:lpstr>
      <vt:lpstr>Slide 128</vt:lpstr>
      <vt:lpstr>Slide 129</vt:lpstr>
      <vt:lpstr>Slide 130</vt:lpstr>
      <vt:lpstr>Slide 131</vt:lpstr>
      <vt:lpstr>Slide 132</vt:lpstr>
      <vt:lpstr>Slide 133</vt:lpstr>
      <vt:lpstr>Slide 134</vt:lpstr>
      <vt:lpstr>Slide 135</vt:lpstr>
      <vt:lpstr>Slide 136</vt:lpstr>
      <vt:lpstr>Slide 137</vt:lpstr>
      <vt:lpstr>Slide 138</vt:lpstr>
      <vt:lpstr>Slide 139</vt:lpstr>
      <vt:lpstr>Slide 140</vt:lpstr>
      <vt:lpstr>Slide 141</vt:lpstr>
      <vt:lpstr>Slide 142</vt:lpstr>
      <vt:lpstr>PASAJES QUE PRUEBAN ESTE PUNTO</vt:lpstr>
      <vt:lpstr>Slide 144</vt:lpstr>
      <vt:lpstr>Slide 145</vt:lpstr>
      <vt:lpstr>Slide 146</vt:lpstr>
      <vt:lpstr>Slide 147</vt:lpstr>
      <vt:lpstr>Slide 148</vt:lpstr>
      <vt:lpstr>PASAJES QUE COMPRUEBAN ESTE PUNTO:</vt:lpstr>
      <vt:lpstr>Slide 150</vt:lpstr>
      <vt:lpstr>Slide 151</vt:lpstr>
      <vt:lpstr>Slide 152</vt:lpstr>
      <vt:lpstr>Slide 153</vt:lpstr>
      <vt:lpstr>Slide 154</vt:lpstr>
      <vt:lpstr>Slide 155</vt:lpstr>
      <vt:lpstr>Slide 156</vt:lpstr>
      <vt:lpstr>Slide 157</vt:lpstr>
      <vt:lpstr>Slide 158</vt:lpstr>
      <vt:lpstr>Slide 159</vt:lpstr>
      <vt:lpstr>Slide 160</vt:lpstr>
      <vt:lpstr>Slide 161</vt:lpstr>
      <vt:lpstr>Slide 162</vt:lpstr>
      <vt:lpstr>FIDELIDAD EN EL MATRIMONIO</vt:lpstr>
      <vt:lpstr>FIDELIDAD EN EL MATRIMONIO</vt:lpstr>
      <vt:lpstr>FIDELIDAD EN EL MATRIMONIO</vt:lpstr>
      <vt:lpstr>Slide 166</vt:lpstr>
      <vt:lpstr>Slide 167</vt:lpstr>
      <vt:lpstr>Slide 168</vt:lpstr>
      <vt:lpstr>Slide 169</vt:lpstr>
      <vt:lpstr>Slide 170</vt:lpstr>
      <vt:lpstr>QUÉ ES LO QUE DEBEMOS DE ENSENAR </vt:lpstr>
      <vt:lpstr>Slide 172</vt:lpstr>
      <vt:lpstr>Slide 173</vt:lpstr>
      <vt:lpstr>Slide 174</vt:lpstr>
      <vt:lpstr>Slide 175</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Willie Alvarenga</dc:creator>
  <cp:lastModifiedBy>Willie Alvarenga</cp:lastModifiedBy>
  <cp:revision>59</cp:revision>
  <dcterms:created xsi:type="dcterms:W3CDTF">2012-01-17T11:58:12Z</dcterms:created>
  <dcterms:modified xsi:type="dcterms:W3CDTF">2012-02-28T19:56:23Z</dcterms:modified>
</cp:coreProperties>
</file>