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128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FA56-F1A4-434F-B0A0-44BDC3F5FEB6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7E09-3A67-4DC4-A945-E4F1FD94AD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60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FA56-F1A4-434F-B0A0-44BDC3F5FEB6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7E09-3A67-4DC4-A945-E4F1FD94AD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584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FA56-F1A4-434F-B0A0-44BDC3F5FEB6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7E09-3A67-4DC4-A945-E4F1FD94AD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561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FA56-F1A4-434F-B0A0-44BDC3F5FEB6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7E09-3A67-4DC4-A945-E4F1FD94AD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41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FA56-F1A4-434F-B0A0-44BDC3F5FEB6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7E09-3A67-4DC4-A945-E4F1FD94AD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54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FA56-F1A4-434F-B0A0-44BDC3F5FEB6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7E09-3A67-4DC4-A945-E4F1FD94AD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93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FA56-F1A4-434F-B0A0-44BDC3F5FEB6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7E09-3A67-4DC4-A945-E4F1FD94AD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11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FA56-F1A4-434F-B0A0-44BDC3F5FEB6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7E09-3A67-4DC4-A945-E4F1FD94AD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63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FA56-F1A4-434F-B0A0-44BDC3F5FEB6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7E09-3A67-4DC4-A945-E4F1FD94AD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952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FA56-F1A4-434F-B0A0-44BDC3F5FEB6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7E09-3A67-4DC4-A945-E4F1FD94AD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74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FA56-F1A4-434F-B0A0-44BDC3F5FEB6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37E09-3A67-4DC4-A945-E4F1FD94AD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54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9FA56-F1A4-434F-B0A0-44BDC3F5FEB6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37E09-3A67-4DC4-A945-E4F1FD94AD5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00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1"/>
            <a:ext cx="9144000" cy="68579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64118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NI" b="1" u="sng" dirty="0">
                <a:solidFill>
                  <a:schemeClr val="bg1"/>
                </a:solidFill>
              </a:rPr>
              <a:t>DECENTEMENTE Y EN ORDEN.</a:t>
            </a:r>
            <a:br>
              <a:rPr lang="es-NI" b="1" u="sng" dirty="0">
                <a:solidFill>
                  <a:schemeClr val="bg1"/>
                </a:solidFill>
              </a:rPr>
            </a:br>
            <a:r>
              <a:rPr lang="es-NI" b="1" u="sng" dirty="0">
                <a:solidFill>
                  <a:schemeClr val="bg1"/>
                </a:solidFill>
              </a:rPr>
              <a:t>I CORINTIOS.14:40.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0" y="1364120"/>
            <a:ext cx="9144000" cy="5493880"/>
          </a:xfrm>
        </p:spPr>
        <p:txBody>
          <a:bodyPr/>
          <a:lstStyle/>
          <a:p>
            <a:r>
              <a:rPr lang="es-NI" b="1" u="sng" dirty="0">
                <a:solidFill>
                  <a:schemeClr val="bg1"/>
                </a:solidFill>
                <a:highlight>
                  <a:srgbClr val="FF0000"/>
                </a:highlight>
              </a:rPr>
              <a:t>INTRODUCCION.</a:t>
            </a:r>
          </a:p>
          <a:p>
            <a:r>
              <a:rPr lang="es-NI" b="1" dirty="0">
                <a:solidFill>
                  <a:schemeClr val="bg1"/>
                </a:solidFill>
              </a:rPr>
              <a:t>El apóstol Pablo exhortaba a los hermanos en Corintios  que hicieran la adoración con orden.</a:t>
            </a:r>
          </a:p>
          <a:p>
            <a:r>
              <a:rPr lang="es-NI" b="1" dirty="0">
                <a:solidFill>
                  <a:schemeClr val="bg1"/>
                </a:solidFill>
              </a:rPr>
              <a:t>Había mucho desorden en las reuniones que los Corintios daban a Dios en la adoración.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s-NI" b="1" dirty="0">
                <a:solidFill>
                  <a:schemeClr val="bg1"/>
                </a:solidFill>
              </a:rPr>
              <a:t>Los dones espirituales eran para la edificación del cuerpo de Cristo, la iglesia.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highlight>
                  <a:srgbClr val="FF0000"/>
                </a:highlight>
              </a:rPr>
              <a:t>I Corintios.14:26.</a:t>
            </a:r>
          </a:p>
          <a:p>
            <a:r>
              <a:rPr lang="es-NI" b="1" dirty="0">
                <a:solidFill>
                  <a:schemeClr val="bg1"/>
                </a:solidFill>
              </a:rPr>
              <a:t>¿Qué hay que hacer, pues, hermanos? Cuando os reunís, cada cual aporte salmo, enseñanza, revelación, lenguas o interpretación. </a:t>
            </a:r>
            <a:r>
              <a:rPr lang="es-NI" b="1" u="sng" dirty="0">
                <a:highlight>
                  <a:srgbClr val="FFFF00"/>
                </a:highlight>
              </a:rPr>
              <a:t>Que todo se haga para edificación.</a:t>
            </a:r>
            <a:r>
              <a:rPr lang="es-NI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774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888"/>
            <a:ext cx="5055326" cy="6848112"/>
          </a:xfrm>
        </p:spPr>
        <p:txBody>
          <a:bodyPr/>
          <a:lstStyle/>
          <a:p>
            <a:r>
              <a:rPr lang="es-NI" b="1" dirty="0">
                <a:solidFill>
                  <a:schemeClr val="bg1"/>
                </a:solidFill>
              </a:rPr>
              <a:t>¿Sera que estoy orando con el espíritu?</a:t>
            </a:r>
          </a:p>
          <a:p>
            <a:r>
              <a:rPr lang="es-NI" b="1" dirty="0">
                <a:solidFill>
                  <a:schemeClr val="bg1"/>
                </a:solidFill>
              </a:rPr>
              <a:t>Cuando yo estoy hablando a la hora que estamos orando.</a:t>
            </a:r>
          </a:p>
          <a:p>
            <a:r>
              <a:rPr lang="es-NI" b="1" dirty="0">
                <a:solidFill>
                  <a:schemeClr val="bg1"/>
                </a:solidFill>
              </a:rPr>
              <a:t>¿será que yo estoy orando con el espíritu?</a:t>
            </a:r>
          </a:p>
          <a:p>
            <a:r>
              <a:rPr lang="es-NI" b="1" dirty="0">
                <a:solidFill>
                  <a:schemeClr val="bg1"/>
                </a:solidFill>
              </a:rPr>
              <a:t>Cuando yo estoy contestando llamadas o enviando mensajes con el celular a la hora de la adoración a Dios.</a:t>
            </a:r>
          </a:p>
          <a:p>
            <a:r>
              <a:rPr lang="es-NI" b="1" dirty="0">
                <a:solidFill>
                  <a:schemeClr val="bg1"/>
                </a:solidFill>
              </a:rPr>
              <a:t>¿será que yo este cantando y orando con el espíritu?</a:t>
            </a:r>
          </a:p>
          <a:p>
            <a:r>
              <a:rPr lang="es-NI" b="1" dirty="0">
                <a:solidFill>
                  <a:schemeClr val="bg1"/>
                </a:solidFill>
              </a:rPr>
              <a:t>La respuesta es contundente NO.</a:t>
            </a:r>
          </a:p>
          <a:p>
            <a:r>
              <a:rPr lang="es-NI" b="1" dirty="0">
                <a:solidFill>
                  <a:schemeClr val="bg1"/>
                </a:solidFill>
              </a:rPr>
              <a:t>¿Y Dios recibirá esa adoración?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19" y="9888"/>
            <a:ext cx="4082181" cy="684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8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888"/>
            <a:ext cx="5055326" cy="6848112"/>
          </a:xfrm>
        </p:spPr>
        <p:txBody>
          <a:bodyPr/>
          <a:lstStyle/>
          <a:p>
            <a:r>
              <a:rPr lang="es-NI" b="1" dirty="0">
                <a:solidFill>
                  <a:schemeClr val="bg1"/>
                </a:solidFill>
              </a:rPr>
              <a:t>Debemos adorarlo como Dios desea no como nosotros creemos que debemos adorarlo hermanos.</a:t>
            </a:r>
          </a:p>
          <a:p>
            <a:r>
              <a:rPr lang="es-NI" b="1" dirty="0">
                <a:solidFill>
                  <a:schemeClr val="bg1"/>
                </a:solidFill>
              </a:rPr>
              <a:t>Cuando nos estamos levantando a cada momento es desorden irrespeto a Dios.</a:t>
            </a:r>
          </a:p>
          <a:p>
            <a:r>
              <a:rPr lang="es-NI" b="1" dirty="0">
                <a:solidFill>
                  <a:schemeClr val="bg1"/>
                </a:solidFill>
              </a:rPr>
              <a:t>Cuando nos vienen a buscar y nos salimos de la adoración es irrespeto desorden a Dios hermanos.</a:t>
            </a:r>
          </a:p>
          <a:p>
            <a:r>
              <a:rPr lang="es-NI" b="1" dirty="0">
                <a:solidFill>
                  <a:schemeClr val="bg1"/>
                </a:solidFill>
              </a:rPr>
              <a:t>Imitemos a Jesús que aunque su Mama y sus hermanos le buscaron El no dejo de hacer lo que estaba haciendo.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highlight>
                  <a:srgbClr val="FF0000"/>
                </a:highlight>
              </a:rPr>
              <a:t>Mateo.12:46-50.</a:t>
            </a:r>
            <a:endParaRPr lang="en-US" b="1" u="sng" dirty="0">
              <a:solidFill>
                <a:schemeClr val="bg1"/>
              </a:solidFill>
              <a:highlight>
                <a:srgbClr val="FF0000"/>
              </a:highligh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822" y="9888"/>
            <a:ext cx="3928163" cy="684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382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888"/>
            <a:ext cx="5055326" cy="6848112"/>
          </a:xfrm>
        </p:spPr>
        <p:txBody>
          <a:bodyPr>
            <a:normAutofit lnSpcReduction="10000"/>
          </a:bodyPr>
          <a:lstStyle/>
          <a:p>
            <a:r>
              <a:rPr lang="es-NI" b="1" dirty="0">
                <a:solidFill>
                  <a:schemeClr val="bg1"/>
                </a:solidFill>
              </a:rPr>
              <a:t>Mientras El aún estaba hablando a la multitud, he aquí, </a:t>
            </a:r>
            <a:r>
              <a:rPr lang="es-NI" b="1" u="sng" dirty="0">
                <a:solidFill>
                  <a:schemeClr val="bg1"/>
                </a:solidFill>
                <a:highlight>
                  <a:srgbClr val="008000"/>
                </a:highlight>
              </a:rPr>
              <a:t>su madre y sus hermanos estaban afuera, deseando hablar con El.</a:t>
            </a:r>
            <a:r>
              <a:rPr lang="es-NI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highlight>
                  <a:srgbClr val="FF0000"/>
                </a:highlight>
              </a:rPr>
              <a:t>V.47.</a:t>
            </a:r>
          </a:p>
          <a:p>
            <a:r>
              <a:rPr lang="es-NI" b="1" dirty="0">
                <a:solidFill>
                  <a:schemeClr val="bg1"/>
                </a:solidFill>
              </a:rPr>
              <a:t>Y alguien le dijo: He aquí, tu madre y tus hermanos </a:t>
            </a:r>
            <a:r>
              <a:rPr lang="es-NI" b="1" u="sng" dirty="0">
                <a:solidFill>
                  <a:schemeClr val="bg1"/>
                </a:solidFill>
                <a:highlight>
                  <a:srgbClr val="800080"/>
                </a:highlight>
              </a:rPr>
              <a:t>están afuera deseando hablar contigo.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highlight>
                  <a:srgbClr val="FF0000"/>
                </a:highlight>
              </a:rPr>
              <a:t>V.48.</a:t>
            </a:r>
          </a:p>
          <a:p>
            <a:r>
              <a:rPr lang="es-NI" b="1" dirty="0">
                <a:solidFill>
                  <a:schemeClr val="bg1"/>
                </a:solidFill>
              </a:rPr>
              <a:t>Pero respondiendo El al que se lo decía, dijo: </a:t>
            </a:r>
            <a:r>
              <a:rPr lang="es-NI" b="1" u="sng" dirty="0">
                <a:solidFill>
                  <a:schemeClr val="bg1"/>
                </a:solidFill>
                <a:highlight>
                  <a:srgbClr val="800000"/>
                </a:highlight>
              </a:rPr>
              <a:t>¿Quién es mi madre, y quiénes son mis hermanos?</a:t>
            </a:r>
            <a:r>
              <a:rPr lang="es-NI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highlight>
                  <a:srgbClr val="FF0000"/>
                </a:highlight>
              </a:rPr>
              <a:t>V.49.</a:t>
            </a:r>
            <a:endParaRPr lang="en-US" b="1" u="sng" dirty="0">
              <a:solidFill>
                <a:schemeClr val="bg1"/>
              </a:solidFill>
              <a:highlight>
                <a:srgbClr val="FF0000"/>
              </a:highligh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5900" y="-6394"/>
            <a:ext cx="3998100" cy="686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79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888"/>
            <a:ext cx="5055326" cy="6848112"/>
          </a:xfrm>
        </p:spPr>
        <p:txBody>
          <a:bodyPr>
            <a:normAutofit fontScale="92500"/>
          </a:bodyPr>
          <a:lstStyle/>
          <a:p>
            <a:r>
              <a:rPr lang="es-NI" b="1" u="sng" dirty="0">
                <a:solidFill>
                  <a:schemeClr val="bg1"/>
                </a:solidFill>
                <a:highlight>
                  <a:srgbClr val="808000"/>
                </a:highlight>
              </a:rPr>
              <a:t>Y extendiendo su mano hacia sus discípulos,</a:t>
            </a:r>
            <a:r>
              <a:rPr lang="es-NI" b="1" dirty="0">
                <a:solidFill>
                  <a:schemeClr val="bg1"/>
                </a:solidFill>
              </a:rPr>
              <a:t> dijo: ¡He aquí mi madre y mis hermanos! 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highlight>
                  <a:srgbClr val="FF0000"/>
                </a:highlight>
              </a:rPr>
              <a:t>V.50.</a:t>
            </a:r>
          </a:p>
          <a:p>
            <a:r>
              <a:rPr lang="es-NI" b="1" u="sng" dirty="0">
                <a:solidFill>
                  <a:schemeClr val="bg1"/>
                </a:solidFill>
                <a:highlight>
                  <a:srgbClr val="000000"/>
                </a:highlight>
              </a:rPr>
              <a:t>Porque cualquiera que hace la voluntad de mi Padre que está en los cielos,</a:t>
            </a:r>
            <a:r>
              <a:rPr lang="es-NI" b="1" dirty="0">
                <a:solidFill>
                  <a:schemeClr val="bg1"/>
                </a:solidFill>
              </a:rPr>
              <a:t> ése es mi hermano y mi hermana y mi madre. </a:t>
            </a:r>
          </a:p>
          <a:p>
            <a:r>
              <a:rPr lang="es-NI" b="1" dirty="0">
                <a:solidFill>
                  <a:schemeClr val="bg1"/>
                </a:solidFill>
              </a:rPr>
              <a:t>Imitemos a Jesús nada es mas importante que adorar y estar en los negocios de nuestro Padre celestial.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highlight>
                  <a:srgbClr val="FF0000"/>
                </a:highlight>
              </a:rPr>
              <a:t>Lucas.2:49.</a:t>
            </a:r>
          </a:p>
          <a:p>
            <a:r>
              <a:rPr lang="es-NI" b="1" dirty="0">
                <a:solidFill>
                  <a:schemeClr val="bg1"/>
                </a:solidFill>
              </a:rPr>
              <a:t>Entonces El les dijo: ¿Por qué me buscabais? </a:t>
            </a:r>
            <a:r>
              <a:rPr lang="es-NI" b="1" u="sng" dirty="0">
                <a:highlight>
                  <a:srgbClr val="FFFF00"/>
                </a:highlight>
              </a:rPr>
              <a:t>¿Acaso no sabíais que me era necesario estar en la casa de mi Padre?</a:t>
            </a:r>
            <a:r>
              <a:rPr lang="es-NI" b="1" dirty="0">
                <a:solidFill>
                  <a:schemeClr val="bg1"/>
                </a:solidFill>
              </a:rPr>
              <a:t>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206" y="9888"/>
            <a:ext cx="3905793" cy="684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6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888"/>
            <a:ext cx="5055326" cy="6848112"/>
          </a:xfrm>
        </p:spPr>
        <p:txBody>
          <a:bodyPr/>
          <a:lstStyle/>
          <a:p>
            <a:r>
              <a:rPr lang="es-NI" b="1" dirty="0">
                <a:solidFill>
                  <a:schemeClr val="bg1"/>
                </a:solidFill>
              </a:rPr>
              <a:t>No nos olvidemos que cuando estamos adorando a Dios entramos al cielo mismo.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highlight>
                  <a:srgbClr val="FF0000"/>
                </a:highlight>
              </a:rPr>
              <a:t>Hebreos.10:19-20.</a:t>
            </a:r>
          </a:p>
          <a:p>
            <a:r>
              <a:rPr lang="es-NI" b="1" dirty="0">
                <a:solidFill>
                  <a:schemeClr val="bg1"/>
                </a:solidFill>
              </a:rPr>
              <a:t>Entonces, hermanos, puesto que tenemos </a:t>
            </a:r>
            <a:r>
              <a:rPr lang="es-NI" b="1" u="sng" dirty="0">
                <a:highlight>
                  <a:srgbClr val="00FF00"/>
                </a:highlight>
              </a:rPr>
              <a:t>confianza para entrar al Lugar Santísimo por la sangre de Jesús,</a:t>
            </a:r>
            <a:r>
              <a:rPr lang="es-NI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highlight>
                  <a:srgbClr val="FF0000"/>
                </a:highlight>
              </a:rPr>
              <a:t>V.20.</a:t>
            </a:r>
          </a:p>
          <a:p>
            <a:r>
              <a:rPr lang="es-NI" b="1" u="sng" dirty="0">
                <a:highlight>
                  <a:srgbClr val="00FFFF"/>
                </a:highlight>
              </a:rPr>
              <a:t>por un camino nuevo y vivo</a:t>
            </a:r>
            <a:r>
              <a:rPr lang="es-NI" b="1" dirty="0">
                <a:solidFill>
                  <a:schemeClr val="bg1"/>
                </a:solidFill>
              </a:rPr>
              <a:t> que El inauguró para nosotros por medio del velo, es decir, su carne, </a:t>
            </a:r>
          </a:p>
          <a:p>
            <a:r>
              <a:rPr lang="es-NI" b="1" dirty="0">
                <a:solidFill>
                  <a:schemeClr val="bg1"/>
                </a:solidFill>
              </a:rPr>
              <a:t>Y ya que entramos al santo templo de Dios.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18" y="0"/>
            <a:ext cx="40951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0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888"/>
            <a:ext cx="5055326" cy="6848112"/>
          </a:xfrm>
        </p:spPr>
        <p:txBody>
          <a:bodyPr/>
          <a:lstStyle/>
          <a:p>
            <a:pPr algn="ctr"/>
            <a:r>
              <a:rPr lang="es-NI" b="1" u="sng" dirty="0">
                <a:solidFill>
                  <a:schemeClr val="bg1"/>
                </a:solidFill>
                <a:highlight>
                  <a:srgbClr val="FF0000"/>
                </a:highlight>
              </a:rPr>
              <a:t>Habacuc.2:20.</a:t>
            </a:r>
          </a:p>
          <a:p>
            <a:r>
              <a:rPr lang="es-NI" b="1" dirty="0">
                <a:solidFill>
                  <a:schemeClr val="bg1"/>
                </a:solidFill>
              </a:rPr>
              <a:t>Pero el SEÑOR está en su santo templo: </a:t>
            </a:r>
            <a:r>
              <a:rPr lang="es-NI" b="1" u="sng" dirty="0">
                <a:solidFill>
                  <a:schemeClr val="bg1"/>
                </a:solidFill>
                <a:highlight>
                  <a:srgbClr val="FF00FF"/>
                </a:highlight>
              </a:rPr>
              <a:t>calle delante de El toda la tierra.</a:t>
            </a:r>
            <a:r>
              <a:rPr lang="es-NI" b="1" dirty="0">
                <a:solidFill>
                  <a:schemeClr val="bg1"/>
                </a:solidFill>
              </a:rPr>
              <a:t> </a:t>
            </a:r>
          </a:p>
          <a:p>
            <a:r>
              <a:rPr lang="es-NI" b="1" dirty="0">
                <a:solidFill>
                  <a:schemeClr val="bg1"/>
                </a:solidFill>
              </a:rPr>
              <a:t>Debemos de hacerlo reverentemente y en orden para poder agradar a Dios.</a:t>
            </a:r>
          </a:p>
          <a:p>
            <a:r>
              <a:rPr lang="es-NI" b="1" dirty="0">
                <a:solidFill>
                  <a:schemeClr val="bg1"/>
                </a:solidFill>
              </a:rPr>
              <a:t>Adoremos como Dios nos manda.</a:t>
            </a:r>
          </a:p>
          <a:p>
            <a:r>
              <a:rPr lang="es-NI" b="1" dirty="0">
                <a:solidFill>
                  <a:schemeClr val="bg1"/>
                </a:solidFill>
              </a:rPr>
              <a:t>Hagamos su voluntad no la nuestra hermano.</a:t>
            </a:r>
          </a:p>
          <a:p>
            <a:r>
              <a:rPr lang="es-NI" b="1" dirty="0">
                <a:solidFill>
                  <a:schemeClr val="bg1"/>
                </a:solidFill>
              </a:rPr>
              <a:t>Sin estar poniendo escusas, ya que daremos cuenta a Dios, si lo hacemos.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366" y="9888"/>
            <a:ext cx="4185633" cy="684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65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162050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s-NI" b="1" u="sng" dirty="0">
                <a:solidFill>
                  <a:schemeClr val="bg1"/>
                </a:solidFill>
              </a:rPr>
              <a:t>CONCLUSION: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168446"/>
            <a:ext cx="9144000" cy="5689553"/>
          </a:xfrm>
        </p:spPr>
        <p:txBody>
          <a:bodyPr>
            <a:normAutofit/>
          </a:bodyPr>
          <a:lstStyle/>
          <a:p>
            <a:r>
              <a:rPr lang="es-NI" b="1" dirty="0">
                <a:solidFill>
                  <a:schemeClr val="bg1"/>
                </a:solidFill>
              </a:rPr>
              <a:t>Dios desea que le adoremos decentemente y en orden.</a:t>
            </a:r>
          </a:p>
          <a:p>
            <a:r>
              <a:rPr lang="es-NI" b="1" dirty="0">
                <a:solidFill>
                  <a:schemeClr val="bg1"/>
                </a:solidFill>
              </a:rPr>
              <a:t>Que lo hagamos en espíritu y verdad.</a:t>
            </a:r>
          </a:p>
          <a:p>
            <a:r>
              <a:rPr lang="es-NI" b="1" dirty="0">
                <a:solidFill>
                  <a:schemeClr val="bg1"/>
                </a:solidFill>
              </a:rPr>
              <a:t>Que lo hagamos con reverencia.</a:t>
            </a:r>
          </a:p>
          <a:p>
            <a:r>
              <a:rPr lang="es-NI" b="1" dirty="0">
                <a:solidFill>
                  <a:schemeClr val="bg1"/>
                </a:solidFill>
              </a:rPr>
              <a:t>Por eso.</a:t>
            </a:r>
          </a:p>
          <a:p>
            <a:r>
              <a:rPr lang="es-NI" b="1" dirty="0">
                <a:solidFill>
                  <a:schemeClr val="bg1"/>
                </a:solidFill>
              </a:rPr>
              <a:t>Apaguemos siempre nuestros celulares.</a:t>
            </a:r>
          </a:p>
          <a:p>
            <a:r>
              <a:rPr lang="es-NI" b="1" dirty="0">
                <a:solidFill>
                  <a:schemeClr val="bg1"/>
                </a:solidFill>
              </a:rPr>
              <a:t>No estemos platicando.</a:t>
            </a:r>
          </a:p>
          <a:p>
            <a:r>
              <a:rPr lang="es-NI" b="1" dirty="0">
                <a:solidFill>
                  <a:schemeClr val="bg1"/>
                </a:solidFill>
              </a:rPr>
              <a:t>No nos estemos levantando a cada momento.</a:t>
            </a:r>
          </a:p>
          <a:p>
            <a:r>
              <a:rPr lang="es-NI" b="1" dirty="0">
                <a:solidFill>
                  <a:schemeClr val="bg1"/>
                </a:solidFill>
              </a:rPr>
              <a:t>Adoremos a Dios con: </a:t>
            </a:r>
          </a:p>
          <a:p>
            <a:r>
              <a:rPr lang="es-NI" b="1" dirty="0">
                <a:solidFill>
                  <a:schemeClr val="bg1"/>
                </a:solidFill>
              </a:rPr>
              <a:t>Reverencia. </a:t>
            </a:r>
          </a:p>
          <a:p>
            <a:r>
              <a:rPr lang="es-NI" b="1" dirty="0">
                <a:solidFill>
                  <a:schemeClr val="bg1"/>
                </a:solidFill>
              </a:rPr>
              <a:t>Respeto. </a:t>
            </a:r>
          </a:p>
          <a:p>
            <a:r>
              <a:rPr lang="es-NI" b="1" dirty="0">
                <a:solidFill>
                  <a:schemeClr val="bg1"/>
                </a:solidFill>
              </a:rPr>
              <a:t>Esmero.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13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0" y="5876925"/>
            <a:ext cx="9144000" cy="9810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5400" b="1" dirty="0"/>
              <a:t>DIOS NOS BENDIGA A TODOS.</a:t>
            </a:r>
            <a:endParaRPr lang="en-US" sz="54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876925"/>
          </a:xfrm>
          <a:prstGeom prst="rect">
            <a:avLst/>
          </a:prstGeom>
        </p:spPr>
      </p:pic>
      <p:sp>
        <p:nvSpPr>
          <p:cNvPr id="2" name="Bocadillo nube: nube 1">
            <a:extLst>
              <a:ext uri="{FF2B5EF4-FFF2-40B4-BE49-F238E27FC236}">
                <a16:creationId xmlns:a16="http://schemas.microsoft.com/office/drawing/2014/main" id="{69B9464C-13C3-4832-BB8F-CEAB95B1D46C}"/>
              </a:ext>
            </a:extLst>
          </p:cNvPr>
          <p:cNvSpPr/>
          <p:nvPr/>
        </p:nvSpPr>
        <p:spPr>
          <a:xfrm>
            <a:off x="4572001" y="0"/>
            <a:ext cx="4572000" cy="3429000"/>
          </a:xfrm>
          <a:prstGeom prst="cloudCallout">
            <a:avLst>
              <a:gd name="adj1" fmla="val -65859"/>
              <a:gd name="adj2" fmla="val 557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b="1" dirty="0"/>
              <a:t>GRACIAS POR SU FINA ATENCIÓN.</a:t>
            </a:r>
          </a:p>
        </p:txBody>
      </p:sp>
    </p:spTree>
    <p:extLst>
      <p:ext uri="{BB962C8B-B14F-4D97-AF65-F5344CB8AC3E}">
        <p14:creationId xmlns:p14="http://schemas.microsoft.com/office/powerpoint/2010/main" val="260222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888"/>
            <a:ext cx="5055326" cy="6848112"/>
          </a:xfrm>
        </p:spPr>
        <p:txBody>
          <a:bodyPr>
            <a:normAutofit lnSpcReduction="10000"/>
          </a:bodyPr>
          <a:lstStyle/>
          <a:p>
            <a:r>
              <a:rPr lang="es-NI" b="1" dirty="0">
                <a:solidFill>
                  <a:schemeClr val="bg1"/>
                </a:solidFill>
              </a:rPr>
              <a:t>Pero ellos estaban causando mucho desorden y por eso era difícil la edificación del cuerpo de Cristo, la iglesia.</a:t>
            </a:r>
          </a:p>
          <a:p>
            <a:r>
              <a:rPr lang="es-NI" b="1" u="sng" dirty="0">
                <a:solidFill>
                  <a:schemeClr val="bg1"/>
                </a:solidFill>
                <a:highlight>
                  <a:srgbClr val="000000"/>
                </a:highlight>
              </a:rPr>
              <a:t>Decentemente-</a:t>
            </a:r>
            <a:r>
              <a:rPr lang="es-NI" b="1" dirty="0">
                <a:solidFill>
                  <a:schemeClr val="bg1"/>
                </a:solidFill>
              </a:rPr>
              <a:t> </a:t>
            </a:r>
            <a:r>
              <a:rPr lang="es-NI" b="1" dirty="0" err="1">
                <a:solidFill>
                  <a:schemeClr val="bg1"/>
                </a:solidFill>
              </a:rPr>
              <a:t>eusquemon</a:t>
            </a:r>
            <a:r>
              <a:rPr lang="es-NI" b="1" dirty="0">
                <a:solidFill>
                  <a:schemeClr val="bg1"/>
                </a:solidFill>
              </a:rPr>
              <a:t> (</a:t>
            </a:r>
            <a:r>
              <a:rPr lang="es-NI" b="1" dirty="0" err="1">
                <a:solidFill>
                  <a:schemeClr val="bg1"/>
                </a:solidFill>
              </a:rPr>
              <a:t>εὐσχήμων</a:t>
            </a:r>
            <a:r>
              <a:rPr lang="es-NI" b="1" dirty="0">
                <a:solidFill>
                  <a:schemeClr val="bg1"/>
                </a:solidFill>
              </a:rPr>
              <a:t>, G2158), relacionado con </a:t>
            </a:r>
            <a:r>
              <a:rPr lang="es-NI" b="1" dirty="0" err="1">
                <a:solidFill>
                  <a:schemeClr val="bg1"/>
                </a:solidFill>
              </a:rPr>
              <a:t>euscemosune</a:t>
            </a:r>
            <a:r>
              <a:rPr lang="es-NI" b="1" dirty="0">
                <a:solidFill>
                  <a:schemeClr val="bg1"/>
                </a:solidFill>
              </a:rPr>
              <a:t>, de elegante estampa, bien formado, noble. de partes del cuerpo  en lo honesto y decente» «miembro noble»; «distinguidas»; de distinción». Vine.</a:t>
            </a:r>
          </a:p>
          <a:p>
            <a:r>
              <a:rPr lang="es-NI" b="1" dirty="0">
                <a:solidFill>
                  <a:schemeClr val="bg1"/>
                </a:solidFill>
              </a:rPr>
              <a:t>Orden- 1. taxis (</a:t>
            </a:r>
            <a:r>
              <a:rPr lang="es-NI" b="1" dirty="0" err="1">
                <a:solidFill>
                  <a:schemeClr val="bg1"/>
                </a:solidFill>
              </a:rPr>
              <a:t>τάξις</a:t>
            </a:r>
            <a:r>
              <a:rPr lang="es-NI" b="1" dirty="0">
                <a:solidFill>
                  <a:schemeClr val="bg1"/>
                </a:solidFill>
              </a:rPr>
              <a:t>, G5010), disposición, orden (relacionado con B, Nº 1). Se traduce «orden»  se traduce «buen orden» Vine.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182" y="9887"/>
            <a:ext cx="3936818" cy="685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3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888"/>
            <a:ext cx="5055326" cy="6848112"/>
          </a:xfrm>
        </p:spPr>
        <p:txBody>
          <a:bodyPr>
            <a:normAutofit lnSpcReduction="10000"/>
          </a:bodyPr>
          <a:lstStyle/>
          <a:p>
            <a:r>
              <a:rPr lang="es-NI" b="1" dirty="0">
                <a:solidFill>
                  <a:schemeClr val="bg1"/>
                </a:solidFill>
              </a:rPr>
              <a:t>Dios es Dios de orden.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highlight>
                  <a:srgbClr val="FF0000"/>
                </a:highlight>
              </a:rPr>
              <a:t>I Corintios.14:33.</a:t>
            </a:r>
          </a:p>
          <a:p>
            <a:r>
              <a:rPr lang="es-NI" b="1" u="sng" dirty="0">
                <a:highlight>
                  <a:srgbClr val="00FF00"/>
                </a:highlight>
              </a:rPr>
              <a:t>porque Dios no es Dios de confusión,</a:t>
            </a:r>
            <a:r>
              <a:rPr lang="es-NI" b="1" dirty="0">
                <a:solidFill>
                  <a:schemeClr val="bg1"/>
                </a:solidFill>
              </a:rPr>
              <a:t> sino de paz, como en todas las iglesias de los santos. </a:t>
            </a:r>
          </a:p>
          <a:p>
            <a:r>
              <a:rPr lang="es-NI" b="1" dirty="0">
                <a:solidFill>
                  <a:schemeClr val="bg1"/>
                </a:solidFill>
              </a:rPr>
              <a:t>Y como pueblo de Dios debemos de tener orden en la adoración a Dios.</a:t>
            </a:r>
          </a:p>
          <a:p>
            <a:r>
              <a:rPr lang="es-NI" b="1" dirty="0">
                <a:solidFill>
                  <a:schemeClr val="bg1"/>
                </a:solidFill>
              </a:rPr>
              <a:t>Lamentablemente muchos cristianos creen que el decentemente y con orden solo es aplicado a los evangélicos con sus:</a:t>
            </a:r>
          </a:p>
          <a:p>
            <a:r>
              <a:rPr lang="es-NI" b="1" dirty="0">
                <a:solidFill>
                  <a:schemeClr val="bg1"/>
                </a:solidFill>
              </a:rPr>
              <a:t>Aplausos.</a:t>
            </a:r>
          </a:p>
          <a:p>
            <a:r>
              <a:rPr lang="es-NI" b="1" dirty="0">
                <a:solidFill>
                  <a:schemeClr val="bg1"/>
                </a:solidFill>
              </a:rPr>
              <a:t>Los bailes. </a:t>
            </a:r>
          </a:p>
          <a:p>
            <a:r>
              <a:rPr lang="es-NI" b="1" dirty="0">
                <a:solidFill>
                  <a:schemeClr val="bg1"/>
                </a:solidFill>
              </a:rPr>
              <a:t>Danzan que hacen.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19" y="-6394"/>
            <a:ext cx="4082181" cy="686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6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888"/>
            <a:ext cx="5055326" cy="6848112"/>
          </a:xfrm>
        </p:spPr>
        <p:txBody>
          <a:bodyPr>
            <a:normAutofit lnSpcReduction="10000"/>
          </a:bodyPr>
          <a:lstStyle/>
          <a:p>
            <a:r>
              <a:rPr lang="es-NI" b="1" dirty="0">
                <a:solidFill>
                  <a:schemeClr val="bg1"/>
                </a:solidFill>
              </a:rPr>
              <a:t>Pero no es así nosotros podemos estar cayendo en el desorden en la adoración a Dios.</a:t>
            </a:r>
          </a:p>
          <a:p>
            <a:r>
              <a:rPr lang="es-NI" b="1" dirty="0">
                <a:solidFill>
                  <a:schemeClr val="bg1"/>
                </a:solidFill>
              </a:rPr>
              <a:t>Debemos de ser reverentes en la adoración a Dios.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highlight>
                  <a:srgbClr val="FF0000"/>
                </a:highlight>
              </a:rPr>
              <a:t>Hebreos.12:28.</a:t>
            </a:r>
          </a:p>
          <a:p>
            <a:r>
              <a:rPr lang="es-NI" b="1" dirty="0">
                <a:solidFill>
                  <a:schemeClr val="bg1"/>
                </a:solidFill>
              </a:rPr>
              <a:t>Por lo cual, puesto que recibimos un reino que es inconmovible, </a:t>
            </a:r>
            <a:r>
              <a:rPr lang="es-NI" b="1" u="sng" dirty="0">
                <a:highlight>
                  <a:srgbClr val="00FFFF"/>
                </a:highlight>
              </a:rPr>
              <a:t>demostremos gratitud, mediante la cual ofrezcamos a Dios un servicio aceptable con temor y reverencia;</a:t>
            </a:r>
          </a:p>
          <a:p>
            <a:r>
              <a:rPr lang="es-NI" b="1" dirty="0">
                <a:solidFill>
                  <a:schemeClr val="bg1"/>
                </a:solidFill>
              </a:rPr>
              <a:t>El orden, la reverencia esta desde comenzar la adoración a Dios puntual.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19" y="9888"/>
            <a:ext cx="4082181" cy="684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48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888"/>
            <a:ext cx="5055326" cy="6848112"/>
          </a:xfrm>
        </p:spPr>
        <p:txBody>
          <a:bodyPr>
            <a:normAutofit fontScale="92500" lnSpcReduction="10000"/>
          </a:bodyPr>
          <a:lstStyle/>
          <a:p>
            <a:r>
              <a:rPr lang="es-NI" b="1" dirty="0">
                <a:solidFill>
                  <a:schemeClr val="bg1"/>
                </a:solidFill>
              </a:rPr>
              <a:t>Por eso deberíamos de estar por lo menos unos 5 minutos antes de la adoración a Dios y no después.</a:t>
            </a:r>
          </a:p>
          <a:p>
            <a:r>
              <a:rPr lang="es-NI" b="1" dirty="0">
                <a:solidFill>
                  <a:schemeClr val="bg1"/>
                </a:solidFill>
              </a:rPr>
              <a:t>Cuando llegamos tarde a la adoración a Dios, estamos irrespetando a Dios.</a:t>
            </a:r>
          </a:p>
          <a:p>
            <a:r>
              <a:rPr lang="es-NI" b="1" dirty="0">
                <a:solidFill>
                  <a:schemeClr val="bg1"/>
                </a:solidFill>
              </a:rPr>
              <a:t>Debemos estar todos unánimes adorando a Dios.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highlight>
                  <a:srgbClr val="FF0000"/>
                </a:highlight>
              </a:rPr>
              <a:t>Nehemias.8:3.</a:t>
            </a:r>
          </a:p>
          <a:p>
            <a:r>
              <a:rPr lang="es-NI" b="1" dirty="0">
                <a:solidFill>
                  <a:schemeClr val="bg1"/>
                </a:solidFill>
              </a:rPr>
              <a:t>Y leyó en el libro frente a la plaza que estaba delante de la puerta de las Aguas, </a:t>
            </a:r>
            <a:r>
              <a:rPr lang="es-NI" b="1" u="sng" dirty="0">
                <a:solidFill>
                  <a:schemeClr val="bg1"/>
                </a:solidFill>
                <a:highlight>
                  <a:srgbClr val="FF00FF"/>
                </a:highlight>
              </a:rPr>
              <a:t>desde el amanecer hasta el mediodía,</a:t>
            </a:r>
            <a:r>
              <a:rPr lang="es-NI" b="1" dirty="0">
                <a:solidFill>
                  <a:schemeClr val="bg1"/>
                </a:solidFill>
              </a:rPr>
              <a:t> en presencia de hombres y mujeres y de los que podían entender; y los oídos de todo el pueblo estaban atentos al libro de la ley. 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326" y="3451538"/>
            <a:ext cx="4088674" cy="340646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20" y="9887"/>
            <a:ext cx="4082180" cy="343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0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888"/>
            <a:ext cx="5055326" cy="6848112"/>
          </a:xfrm>
        </p:spPr>
        <p:txBody>
          <a:bodyPr>
            <a:normAutofit lnSpcReduction="10000"/>
          </a:bodyPr>
          <a:lstStyle/>
          <a:p>
            <a:r>
              <a:rPr lang="es-NI" b="1" dirty="0">
                <a:solidFill>
                  <a:schemeClr val="bg1"/>
                </a:solidFill>
              </a:rPr>
              <a:t>Que gran ejemplo de imitar vemos aquí al pueblo de Dios unánimes y no solo fue una hora.</a:t>
            </a:r>
          </a:p>
          <a:p>
            <a:r>
              <a:rPr lang="es-NI" b="1" dirty="0">
                <a:solidFill>
                  <a:schemeClr val="bg1"/>
                </a:solidFill>
              </a:rPr>
              <a:t>Fue desde el amanecer hasta el medio día.</a:t>
            </a:r>
          </a:p>
          <a:p>
            <a:r>
              <a:rPr lang="es-NI" b="1" dirty="0">
                <a:solidFill>
                  <a:schemeClr val="bg1"/>
                </a:solidFill>
              </a:rPr>
              <a:t>Y ellos reverenciaron la adoración a Dios todo este tiempo.</a:t>
            </a:r>
          </a:p>
          <a:p>
            <a:r>
              <a:rPr lang="es-NI" b="1" dirty="0">
                <a:solidFill>
                  <a:schemeClr val="bg1"/>
                </a:solidFill>
              </a:rPr>
              <a:t>Nosotros que muchas veces solo le dedicamos una o dos horas al Señor.</a:t>
            </a:r>
          </a:p>
          <a:p>
            <a:r>
              <a:rPr lang="es-NI" b="1" dirty="0">
                <a:solidFill>
                  <a:schemeClr val="bg1"/>
                </a:solidFill>
              </a:rPr>
              <a:t>Nos estamos levantando a cada momento.</a:t>
            </a:r>
          </a:p>
          <a:p>
            <a:r>
              <a:rPr lang="es-NI" b="1" dirty="0">
                <a:solidFill>
                  <a:schemeClr val="bg1"/>
                </a:solidFill>
              </a:rPr>
              <a:t>Estamos hablando.</a:t>
            </a:r>
          </a:p>
          <a:p>
            <a:r>
              <a:rPr lang="es-NI" b="1" dirty="0">
                <a:solidFill>
                  <a:schemeClr val="bg1"/>
                </a:solidFill>
              </a:rPr>
              <a:t>Pendiente de todo lo que pasa fuera del local.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824" y="9888"/>
            <a:ext cx="3873176" cy="684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5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888"/>
            <a:ext cx="5055326" cy="6848112"/>
          </a:xfrm>
        </p:spPr>
        <p:txBody>
          <a:bodyPr>
            <a:normAutofit fontScale="92500" lnSpcReduction="10000"/>
          </a:bodyPr>
          <a:lstStyle/>
          <a:p>
            <a:r>
              <a:rPr lang="es-NI" b="1" dirty="0">
                <a:solidFill>
                  <a:schemeClr val="bg1"/>
                </a:solidFill>
              </a:rPr>
              <a:t>Y no pendiente de lo que hacemos al Señor.</a:t>
            </a:r>
          </a:p>
          <a:p>
            <a:r>
              <a:rPr lang="es-NI" b="1" dirty="0">
                <a:solidFill>
                  <a:schemeClr val="bg1"/>
                </a:solidFill>
              </a:rPr>
              <a:t>Un mal que esta causando mucho desorden y irreverencia al Señor.</a:t>
            </a:r>
          </a:p>
          <a:p>
            <a:r>
              <a:rPr lang="es-NI" b="1" dirty="0">
                <a:solidFill>
                  <a:schemeClr val="bg1"/>
                </a:solidFill>
              </a:rPr>
              <a:t>Son los celulares, lamentablemente para muchos hermanos y hermanas los celulares están siendo sus ídolos no pueden despegarse ni un momento de el.</a:t>
            </a:r>
          </a:p>
          <a:p>
            <a:r>
              <a:rPr lang="es-NI" b="1" dirty="0">
                <a:solidFill>
                  <a:schemeClr val="bg1"/>
                </a:solidFill>
              </a:rPr>
              <a:t>Ni quisiera cuando venimos a adorar a Dios.</a:t>
            </a:r>
          </a:p>
          <a:p>
            <a:r>
              <a:rPr lang="es-NI" b="1" dirty="0">
                <a:solidFill>
                  <a:schemeClr val="bg1"/>
                </a:solidFill>
              </a:rPr>
              <a:t>Estamos contestando llamadas.</a:t>
            </a:r>
          </a:p>
          <a:p>
            <a:r>
              <a:rPr lang="es-NI" b="1" dirty="0">
                <a:solidFill>
                  <a:schemeClr val="bg1"/>
                </a:solidFill>
              </a:rPr>
              <a:t>Enviando mensajes atraves del celular.</a:t>
            </a:r>
          </a:p>
          <a:p>
            <a:r>
              <a:rPr lang="es-NI" b="1" dirty="0">
                <a:solidFill>
                  <a:schemeClr val="bg1"/>
                </a:solidFill>
              </a:rPr>
              <a:t>Hermano todo eso es desorden irrespeto a Dios.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958" y="3400022"/>
            <a:ext cx="3927042" cy="345797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958" y="9888"/>
            <a:ext cx="3927041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7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888"/>
            <a:ext cx="5055326" cy="6848112"/>
          </a:xfrm>
        </p:spPr>
        <p:txBody>
          <a:bodyPr/>
          <a:lstStyle/>
          <a:p>
            <a:r>
              <a:rPr lang="es-NI" b="1" dirty="0">
                <a:solidFill>
                  <a:schemeClr val="bg1"/>
                </a:solidFill>
              </a:rPr>
              <a:t>Hermanos debemos de adorar a Dios como El desea.</a:t>
            </a:r>
          </a:p>
          <a:p>
            <a:r>
              <a:rPr lang="es-NI" b="1" dirty="0">
                <a:solidFill>
                  <a:schemeClr val="bg1"/>
                </a:solidFill>
              </a:rPr>
              <a:t>Decentemente y en orden.</a:t>
            </a:r>
          </a:p>
          <a:p>
            <a:r>
              <a:rPr lang="es-NI" b="1" dirty="0">
                <a:solidFill>
                  <a:schemeClr val="bg1"/>
                </a:solidFill>
              </a:rPr>
              <a:t>Dios busca adoradores en Espíritu y verdad.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highlight>
                  <a:srgbClr val="FF0000"/>
                </a:highlight>
              </a:rPr>
              <a:t>Juan.4:23-24.</a:t>
            </a:r>
          </a:p>
          <a:p>
            <a:r>
              <a:rPr lang="es-NI" b="1" dirty="0">
                <a:solidFill>
                  <a:schemeClr val="bg1"/>
                </a:solidFill>
              </a:rPr>
              <a:t>Pero la hora viene, </a:t>
            </a:r>
            <a:r>
              <a:rPr lang="es-NI" b="1" u="sng" dirty="0">
                <a:solidFill>
                  <a:schemeClr val="bg1"/>
                </a:solidFill>
                <a:highlight>
                  <a:srgbClr val="0000FF"/>
                </a:highlight>
              </a:rPr>
              <a:t>y ahora es, cuando los verdaderos adoradores adorarán al Padre en espíritu y en verdad;</a:t>
            </a:r>
            <a:r>
              <a:rPr lang="es-NI" b="1" dirty="0">
                <a:solidFill>
                  <a:schemeClr val="bg1"/>
                </a:solidFill>
              </a:rPr>
              <a:t> porque ciertamente a los tales el Padre busca que le adoren. </a:t>
            </a:r>
          </a:p>
          <a:p>
            <a:r>
              <a:rPr lang="es-NI" b="1" dirty="0">
                <a:solidFill>
                  <a:schemeClr val="bg1"/>
                </a:solidFill>
              </a:rPr>
              <a:t>Y por eso debemos adorarle en espíritu y verdad.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highlight>
                  <a:srgbClr val="FF0000"/>
                </a:highlight>
              </a:rPr>
              <a:t>V.24.</a:t>
            </a:r>
          </a:p>
          <a:p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326" y="9888"/>
            <a:ext cx="4088673" cy="684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7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93" y="-6394"/>
            <a:ext cx="9156986" cy="6870787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9888"/>
            <a:ext cx="5055326" cy="6848112"/>
          </a:xfrm>
        </p:spPr>
        <p:txBody>
          <a:bodyPr/>
          <a:lstStyle/>
          <a:p>
            <a:r>
              <a:rPr lang="es-NI" b="1" dirty="0">
                <a:solidFill>
                  <a:schemeClr val="bg1"/>
                </a:solidFill>
              </a:rPr>
              <a:t>Dios es espíritu, </a:t>
            </a:r>
            <a:r>
              <a:rPr lang="es-NI" b="1" u="sng" dirty="0">
                <a:solidFill>
                  <a:schemeClr val="bg1"/>
                </a:solidFill>
                <a:highlight>
                  <a:srgbClr val="000080"/>
                </a:highlight>
              </a:rPr>
              <a:t>y los que le adoran deben adorarle en espíritu y en verdad.</a:t>
            </a:r>
            <a:r>
              <a:rPr lang="es-NI" b="1" dirty="0">
                <a:solidFill>
                  <a:schemeClr val="bg1"/>
                </a:solidFill>
              </a:rPr>
              <a:t> </a:t>
            </a:r>
          </a:p>
          <a:p>
            <a:r>
              <a:rPr lang="es-NI" b="1" dirty="0">
                <a:solidFill>
                  <a:schemeClr val="bg1"/>
                </a:solidFill>
              </a:rPr>
              <a:t>En espíritu- es adorar de todo corazón.</a:t>
            </a:r>
          </a:p>
          <a:p>
            <a:r>
              <a:rPr lang="es-NI" b="1" dirty="0">
                <a:solidFill>
                  <a:schemeClr val="bg1"/>
                </a:solidFill>
              </a:rPr>
              <a:t>Con el entendimiento.</a:t>
            </a:r>
          </a:p>
          <a:p>
            <a:pPr algn="ctr"/>
            <a:r>
              <a:rPr lang="es-NI" b="1" u="sng" dirty="0">
                <a:solidFill>
                  <a:schemeClr val="bg1"/>
                </a:solidFill>
                <a:highlight>
                  <a:srgbClr val="FF0000"/>
                </a:highlight>
              </a:rPr>
              <a:t>I Corintios.14:15.</a:t>
            </a:r>
          </a:p>
          <a:p>
            <a:r>
              <a:rPr lang="es-NI" b="1" u="sng" dirty="0">
                <a:solidFill>
                  <a:schemeClr val="bg1"/>
                </a:solidFill>
                <a:highlight>
                  <a:srgbClr val="008080"/>
                </a:highlight>
              </a:rPr>
              <a:t>Entonces ¿qué? Oraré con el espíritu, pero también oraré con el entendimiento;</a:t>
            </a:r>
            <a:r>
              <a:rPr lang="es-NI" b="1" dirty="0">
                <a:solidFill>
                  <a:schemeClr val="bg1"/>
                </a:solidFill>
              </a:rPr>
              <a:t> cantaré con el espíritu, pero también cantaré con el entendimiento. </a:t>
            </a:r>
          </a:p>
          <a:p>
            <a:r>
              <a:rPr lang="es-NI" b="1" dirty="0">
                <a:solidFill>
                  <a:schemeClr val="bg1"/>
                </a:solidFill>
              </a:rPr>
              <a:t>La pregunta es.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s-NI" b="1" dirty="0">
                <a:solidFill>
                  <a:schemeClr val="bg1"/>
                </a:solidFill>
              </a:rPr>
              <a:t>Cuándo yo me levanto a la hora que estamos orando.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5326" y="9888"/>
            <a:ext cx="4101659" cy="684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6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</TotalTime>
  <Words>1276</Words>
  <Application>Microsoft Office PowerPoint</Application>
  <PresentationFormat>Presentación en pantalla (4:3)</PresentationFormat>
  <Paragraphs>106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de Office</vt:lpstr>
      <vt:lpstr>DECENTEMENTE Y EN ORDEN. I CORINTIOS.14:40.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CONCLUSION: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DECENTEMENTE Y EN ORDEN. I CORINTIOS.14:40</dc:title>
  <dc:creator>Lenovo X230 TABLET</dc:creator>
  <cp:lastModifiedBy>Mario Moreno</cp:lastModifiedBy>
  <cp:revision>17</cp:revision>
  <dcterms:created xsi:type="dcterms:W3CDTF">2019-02-17T13:18:57Z</dcterms:created>
  <dcterms:modified xsi:type="dcterms:W3CDTF">2023-04-25T02:54:14Z</dcterms:modified>
</cp:coreProperties>
</file>