
<file path=[Content_Types].xml><?xml version="1.0" encoding="utf-8"?>
<Types xmlns="http://schemas.openxmlformats.org/package/2006/content-types">
  <Default Extension="gif" ContentType="image/gif"/>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6" r:id="rId3"/>
    <p:sldId id="258" r:id="rId4"/>
    <p:sldId id="296" r:id="rId5"/>
    <p:sldId id="295" r:id="rId6"/>
    <p:sldId id="294" r:id="rId7"/>
    <p:sldId id="293" r:id="rId8"/>
    <p:sldId id="299" r:id="rId9"/>
    <p:sldId id="298" r:id="rId10"/>
    <p:sldId id="303" r:id="rId11"/>
    <p:sldId id="302" r:id="rId12"/>
    <p:sldId id="301" r:id="rId13"/>
    <p:sldId id="300" r:id="rId14"/>
    <p:sldId id="285" r:id="rId15"/>
    <p:sldId id="286" r:id="rId16"/>
    <p:sldId id="307" r:id="rId17"/>
    <p:sldId id="306" r:id="rId18"/>
    <p:sldId id="305" r:id="rId19"/>
    <p:sldId id="304" r:id="rId20"/>
    <p:sldId id="308" r:id="rId21"/>
    <p:sldId id="287" r:id="rId22"/>
    <p:sldId id="288" r:id="rId23"/>
    <p:sldId id="289" r:id="rId24"/>
    <p:sldId id="290" r:id="rId25"/>
    <p:sldId id="291" r:id="rId26"/>
    <p:sldId id="312" r:id="rId27"/>
    <p:sldId id="311" r:id="rId28"/>
    <p:sldId id="310" r:id="rId29"/>
    <p:sldId id="309" r:id="rId30"/>
    <p:sldId id="318" r:id="rId31"/>
    <p:sldId id="317" r:id="rId32"/>
    <p:sldId id="316" r:id="rId33"/>
    <p:sldId id="315" r:id="rId34"/>
    <p:sldId id="314" r:id="rId35"/>
    <p:sldId id="313" r:id="rId36"/>
    <p:sldId id="320" r:id="rId37"/>
    <p:sldId id="319" r:id="rId38"/>
    <p:sldId id="292" r:id="rId39"/>
    <p:sldId id="321" r:id="rId40"/>
    <p:sldId id="322" r:id="rId41"/>
    <p:sldId id="323" r:id="rId42"/>
    <p:sldId id="324" r:id="rId43"/>
    <p:sldId id="327" r:id="rId44"/>
    <p:sldId id="328" r:id="rId45"/>
    <p:sldId id="333" r:id="rId46"/>
    <p:sldId id="332" r:id="rId47"/>
    <p:sldId id="331" r:id="rId48"/>
    <p:sldId id="330" r:id="rId49"/>
    <p:sldId id="329" r:id="rId50"/>
    <p:sldId id="334" r:id="rId51"/>
    <p:sldId id="335" r:id="rId52"/>
    <p:sldId id="337" r:id="rId53"/>
    <p:sldId id="33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557" autoAdjust="0"/>
  </p:normalViewPr>
  <p:slideViewPr>
    <p:cSldViewPr snapToGrid="0">
      <p:cViewPr varScale="1">
        <p:scale>
          <a:sx n="59" d="100"/>
          <a:sy n="59" d="100"/>
        </p:scale>
        <p:origin x="15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7A73628-BA8E-480C-9601-D2C2220D0626}" type="datetimeFigureOut">
              <a:rPr lang="es-NI" smtClean="0"/>
              <a:t>26/4/2025</a:t>
            </a:fld>
            <a:endParaRPr lang="es-NI" dirty="0"/>
          </a:p>
        </p:txBody>
      </p:sp>
      <p:sp>
        <p:nvSpPr>
          <p:cNvPr id="5" name="Footer Placeholder 4"/>
          <p:cNvSpPr>
            <a:spLocks noGrp="1"/>
          </p:cNvSpPr>
          <p:nvPr>
            <p:ph type="ftr" sz="quarter" idx="11"/>
          </p:nvPr>
        </p:nvSpPr>
        <p:spPr/>
        <p:txBody>
          <a:bodyPr/>
          <a:lstStyle/>
          <a:p>
            <a:endParaRPr lang="es-NI" dirty="0"/>
          </a:p>
        </p:txBody>
      </p:sp>
      <p:sp>
        <p:nvSpPr>
          <p:cNvPr id="6" name="Slide Number Placeholder 5"/>
          <p:cNvSpPr>
            <a:spLocks noGrp="1"/>
          </p:cNvSpPr>
          <p:nvPr>
            <p:ph type="sldNum" sz="quarter" idx="12"/>
          </p:nvPr>
        </p:nvSpPr>
        <p:spPr/>
        <p:txBody>
          <a:bodyPr/>
          <a:lstStyle/>
          <a:p>
            <a:fld id="{08EC9416-F5FE-427C-A5DE-5048557FD2CB}" type="slidenum">
              <a:rPr lang="es-NI" smtClean="0"/>
              <a:t>‹Nº›</a:t>
            </a:fld>
            <a:endParaRPr lang="es-NI" dirty="0"/>
          </a:p>
        </p:txBody>
      </p:sp>
    </p:spTree>
    <p:extLst>
      <p:ext uri="{BB962C8B-B14F-4D97-AF65-F5344CB8AC3E}">
        <p14:creationId xmlns:p14="http://schemas.microsoft.com/office/powerpoint/2010/main" val="1916095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7A73628-BA8E-480C-9601-D2C2220D0626}" type="datetimeFigureOut">
              <a:rPr lang="es-NI" smtClean="0"/>
              <a:t>26/4/2025</a:t>
            </a:fld>
            <a:endParaRPr lang="es-NI" dirty="0"/>
          </a:p>
        </p:txBody>
      </p:sp>
      <p:sp>
        <p:nvSpPr>
          <p:cNvPr id="5" name="Footer Placeholder 4"/>
          <p:cNvSpPr>
            <a:spLocks noGrp="1"/>
          </p:cNvSpPr>
          <p:nvPr>
            <p:ph type="ftr" sz="quarter" idx="11"/>
          </p:nvPr>
        </p:nvSpPr>
        <p:spPr/>
        <p:txBody>
          <a:bodyPr/>
          <a:lstStyle/>
          <a:p>
            <a:endParaRPr lang="es-NI" dirty="0"/>
          </a:p>
        </p:txBody>
      </p:sp>
      <p:sp>
        <p:nvSpPr>
          <p:cNvPr id="6" name="Slide Number Placeholder 5"/>
          <p:cNvSpPr>
            <a:spLocks noGrp="1"/>
          </p:cNvSpPr>
          <p:nvPr>
            <p:ph type="sldNum" sz="quarter" idx="12"/>
          </p:nvPr>
        </p:nvSpPr>
        <p:spPr/>
        <p:txBody>
          <a:bodyPr/>
          <a:lstStyle/>
          <a:p>
            <a:fld id="{08EC9416-F5FE-427C-A5DE-5048557FD2CB}" type="slidenum">
              <a:rPr lang="es-NI" smtClean="0"/>
              <a:t>‹Nº›</a:t>
            </a:fld>
            <a:endParaRPr lang="es-NI" dirty="0"/>
          </a:p>
        </p:txBody>
      </p:sp>
    </p:spTree>
    <p:extLst>
      <p:ext uri="{BB962C8B-B14F-4D97-AF65-F5344CB8AC3E}">
        <p14:creationId xmlns:p14="http://schemas.microsoft.com/office/powerpoint/2010/main" val="158189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7A73628-BA8E-480C-9601-D2C2220D0626}" type="datetimeFigureOut">
              <a:rPr lang="es-NI" smtClean="0"/>
              <a:t>26/4/2025</a:t>
            </a:fld>
            <a:endParaRPr lang="es-NI" dirty="0"/>
          </a:p>
        </p:txBody>
      </p:sp>
      <p:sp>
        <p:nvSpPr>
          <p:cNvPr id="5" name="Footer Placeholder 4"/>
          <p:cNvSpPr>
            <a:spLocks noGrp="1"/>
          </p:cNvSpPr>
          <p:nvPr>
            <p:ph type="ftr" sz="quarter" idx="11"/>
          </p:nvPr>
        </p:nvSpPr>
        <p:spPr/>
        <p:txBody>
          <a:bodyPr/>
          <a:lstStyle/>
          <a:p>
            <a:endParaRPr lang="es-NI" dirty="0"/>
          </a:p>
        </p:txBody>
      </p:sp>
      <p:sp>
        <p:nvSpPr>
          <p:cNvPr id="6" name="Slide Number Placeholder 5"/>
          <p:cNvSpPr>
            <a:spLocks noGrp="1"/>
          </p:cNvSpPr>
          <p:nvPr>
            <p:ph type="sldNum" sz="quarter" idx="12"/>
          </p:nvPr>
        </p:nvSpPr>
        <p:spPr/>
        <p:txBody>
          <a:bodyPr/>
          <a:lstStyle/>
          <a:p>
            <a:fld id="{08EC9416-F5FE-427C-A5DE-5048557FD2CB}" type="slidenum">
              <a:rPr lang="es-NI" smtClean="0"/>
              <a:t>‹Nº›</a:t>
            </a:fld>
            <a:endParaRPr lang="es-NI" dirty="0"/>
          </a:p>
        </p:txBody>
      </p:sp>
    </p:spTree>
    <p:extLst>
      <p:ext uri="{BB962C8B-B14F-4D97-AF65-F5344CB8AC3E}">
        <p14:creationId xmlns:p14="http://schemas.microsoft.com/office/powerpoint/2010/main" val="3910846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7A73628-BA8E-480C-9601-D2C2220D0626}" type="datetimeFigureOut">
              <a:rPr lang="es-NI" smtClean="0"/>
              <a:t>26/4/2025</a:t>
            </a:fld>
            <a:endParaRPr lang="es-NI" dirty="0"/>
          </a:p>
        </p:txBody>
      </p:sp>
      <p:sp>
        <p:nvSpPr>
          <p:cNvPr id="5" name="Footer Placeholder 4"/>
          <p:cNvSpPr>
            <a:spLocks noGrp="1"/>
          </p:cNvSpPr>
          <p:nvPr>
            <p:ph type="ftr" sz="quarter" idx="11"/>
          </p:nvPr>
        </p:nvSpPr>
        <p:spPr/>
        <p:txBody>
          <a:bodyPr/>
          <a:lstStyle/>
          <a:p>
            <a:endParaRPr lang="es-NI" dirty="0"/>
          </a:p>
        </p:txBody>
      </p:sp>
      <p:sp>
        <p:nvSpPr>
          <p:cNvPr id="6" name="Slide Number Placeholder 5"/>
          <p:cNvSpPr>
            <a:spLocks noGrp="1"/>
          </p:cNvSpPr>
          <p:nvPr>
            <p:ph type="sldNum" sz="quarter" idx="12"/>
          </p:nvPr>
        </p:nvSpPr>
        <p:spPr/>
        <p:txBody>
          <a:bodyPr/>
          <a:lstStyle/>
          <a:p>
            <a:fld id="{08EC9416-F5FE-427C-A5DE-5048557FD2CB}" type="slidenum">
              <a:rPr lang="es-NI" smtClean="0"/>
              <a:t>‹Nº›</a:t>
            </a:fld>
            <a:endParaRPr lang="es-NI" dirty="0"/>
          </a:p>
        </p:txBody>
      </p:sp>
    </p:spTree>
    <p:extLst>
      <p:ext uri="{BB962C8B-B14F-4D97-AF65-F5344CB8AC3E}">
        <p14:creationId xmlns:p14="http://schemas.microsoft.com/office/powerpoint/2010/main" val="669896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7A73628-BA8E-480C-9601-D2C2220D0626}" type="datetimeFigureOut">
              <a:rPr lang="es-NI" smtClean="0"/>
              <a:t>26/4/2025</a:t>
            </a:fld>
            <a:endParaRPr lang="es-NI" dirty="0"/>
          </a:p>
        </p:txBody>
      </p:sp>
      <p:sp>
        <p:nvSpPr>
          <p:cNvPr id="5" name="Footer Placeholder 4"/>
          <p:cNvSpPr>
            <a:spLocks noGrp="1"/>
          </p:cNvSpPr>
          <p:nvPr>
            <p:ph type="ftr" sz="quarter" idx="11"/>
          </p:nvPr>
        </p:nvSpPr>
        <p:spPr/>
        <p:txBody>
          <a:bodyPr/>
          <a:lstStyle/>
          <a:p>
            <a:endParaRPr lang="es-NI" dirty="0"/>
          </a:p>
        </p:txBody>
      </p:sp>
      <p:sp>
        <p:nvSpPr>
          <p:cNvPr id="6" name="Slide Number Placeholder 5"/>
          <p:cNvSpPr>
            <a:spLocks noGrp="1"/>
          </p:cNvSpPr>
          <p:nvPr>
            <p:ph type="sldNum" sz="quarter" idx="12"/>
          </p:nvPr>
        </p:nvSpPr>
        <p:spPr/>
        <p:txBody>
          <a:bodyPr/>
          <a:lstStyle/>
          <a:p>
            <a:fld id="{08EC9416-F5FE-427C-A5DE-5048557FD2CB}" type="slidenum">
              <a:rPr lang="es-NI" smtClean="0"/>
              <a:t>‹Nº›</a:t>
            </a:fld>
            <a:endParaRPr lang="es-NI" dirty="0"/>
          </a:p>
        </p:txBody>
      </p:sp>
    </p:spTree>
    <p:extLst>
      <p:ext uri="{BB962C8B-B14F-4D97-AF65-F5344CB8AC3E}">
        <p14:creationId xmlns:p14="http://schemas.microsoft.com/office/powerpoint/2010/main" val="1418720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7A73628-BA8E-480C-9601-D2C2220D0626}" type="datetimeFigureOut">
              <a:rPr lang="es-NI" smtClean="0"/>
              <a:t>26/4/2025</a:t>
            </a:fld>
            <a:endParaRPr lang="es-NI" dirty="0"/>
          </a:p>
        </p:txBody>
      </p:sp>
      <p:sp>
        <p:nvSpPr>
          <p:cNvPr id="6" name="Footer Placeholder 5"/>
          <p:cNvSpPr>
            <a:spLocks noGrp="1"/>
          </p:cNvSpPr>
          <p:nvPr>
            <p:ph type="ftr" sz="quarter" idx="11"/>
          </p:nvPr>
        </p:nvSpPr>
        <p:spPr/>
        <p:txBody>
          <a:bodyPr/>
          <a:lstStyle/>
          <a:p>
            <a:endParaRPr lang="es-NI" dirty="0"/>
          </a:p>
        </p:txBody>
      </p:sp>
      <p:sp>
        <p:nvSpPr>
          <p:cNvPr id="7" name="Slide Number Placeholder 6"/>
          <p:cNvSpPr>
            <a:spLocks noGrp="1"/>
          </p:cNvSpPr>
          <p:nvPr>
            <p:ph type="sldNum" sz="quarter" idx="12"/>
          </p:nvPr>
        </p:nvSpPr>
        <p:spPr/>
        <p:txBody>
          <a:bodyPr/>
          <a:lstStyle/>
          <a:p>
            <a:fld id="{08EC9416-F5FE-427C-A5DE-5048557FD2CB}" type="slidenum">
              <a:rPr lang="es-NI" smtClean="0"/>
              <a:t>‹Nº›</a:t>
            </a:fld>
            <a:endParaRPr lang="es-NI" dirty="0"/>
          </a:p>
        </p:txBody>
      </p:sp>
    </p:spTree>
    <p:extLst>
      <p:ext uri="{BB962C8B-B14F-4D97-AF65-F5344CB8AC3E}">
        <p14:creationId xmlns:p14="http://schemas.microsoft.com/office/powerpoint/2010/main" val="1710934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7A73628-BA8E-480C-9601-D2C2220D0626}" type="datetimeFigureOut">
              <a:rPr lang="es-NI" smtClean="0"/>
              <a:t>26/4/2025</a:t>
            </a:fld>
            <a:endParaRPr lang="es-NI" dirty="0"/>
          </a:p>
        </p:txBody>
      </p:sp>
      <p:sp>
        <p:nvSpPr>
          <p:cNvPr id="8" name="Footer Placeholder 7"/>
          <p:cNvSpPr>
            <a:spLocks noGrp="1"/>
          </p:cNvSpPr>
          <p:nvPr>
            <p:ph type="ftr" sz="quarter" idx="11"/>
          </p:nvPr>
        </p:nvSpPr>
        <p:spPr/>
        <p:txBody>
          <a:bodyPr/>
          <a:lstStyle/>
          <a:p>
            <a:endParaRPr lang="es-NI" dirty="0"/>
          </a:p>
        </p:txBody>
      </p:sp>
      <p:sp>
        <p:nvSpPr>
          <p:cNvPr id="9" name="Slide Number Placeholder 8"/>
          <p:cNvSpPr>
            <a:spLocks noGrp="1"/>
          </p:cNvSpPr>
          <p:nvPr>
            <p:ph type="sldNum" sz="quarter" idx="12"/>
          </p:nvPr>
        </p:nvSpPr>
        <p:spPr/>
        <p:txBody>
          <a:bodyPr/>
          <a:lstStyle/>
          <a:p>
            <a:fld id="{08EC9416-F5FE-427C-A5DE-5048557FD2CB}" type="slidenum">
              <a:rPr lang="es-NI" smtClean="0"/>
              <a:t>‹Nº›</a:t>
            </a:fld>
            <a:endParaRPr lang="es-NI" dirty="0"/>
          </a:p>
        </p:txBody>
      </p:sp>
    </p:spTree>
    <p:extLst>
      <p:ext uri="{BB962C8B-B14F-4D97-AF65-F5344CB8AC3E}">
        <p14:creationId xmlns:p14="http://schemas.microsoft.com/office/powerpoint/2010/main" val="337033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7A73628-BA8E-480C-9601-D2C2220D0626}" type="datetimeFigureOut">
              <a:rPr lang="es-NI" smtClean="0"/>
              <a:t>26/4/2025</a:t>
            </a:fld>
            <a:endParaRPr lang="es-NI" dirty="0"/>
          </a:p>
        </p:txBody>
      </p:sp>
      <p:sp>
        <p:nvSpPr>
          <p:cNvPr id="4" name="Footer Placeholder 3"/>
          <p:cNvSpPr>
            <a:spLocks noGrp="1"/>
          </p:cNvSpPr>
          <p:nvPr>
            <p:ph type="ftr" sz="quarter" idx="11"/>
          </p:nvPr>
        </p:nvSpPr>
        <p:spPr/>
        <p:txBody>
          <a:bodyPr/>
          <a:lstStyle/>
          <a:p>
            <a:endParaRPr lang="es-NI" dirty="0"/>
          </a:p>
        </p:txBody>
      </p:sp>
      <p:sp>
        <p:nvSpPr>
          <p:cNvPr id="5" name="Slide Number Placeholder 4"/>
          <p:cNvSpPr>
            <a:spLocks noGrp="1"/>
          </p:cNvSpPr>
          <p:nvPr>
            <p:ph type="sldNum" sz="quarter" idx="12"/>
          </p:nvPr>
        </p:nvSpPr>
        <p:spPr/>
        <p:txBody>
          <a:bodyPr/>
          <a:lstStyle/>
          <a:p>
            <a:fld id="{08EC9416-F5FE-427C-A5DE-5048557FD2CB}" type="slidenum">
              <a:rPr lang="es-NI" smtClean="0"/>
              <a:t>‹Nº›</a:t>
            </a:fld>
            <a:endParaRPr lang="es-NI" dirty="0"/>
          </a:p>
        </p:txBody>
      </p:sp>
    </p:spTree>
    <p:extLst>
      <p:ext uri="{BB962C8B-B14F-4D97-AF65-F5344CB8AC3E}">
        <p14:creationId xmlns:p14="http://schemas.microsoft.com/office/powerpoint/2010/main" val="3034568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A73628-BA8E-480C-9601-D2C2220D0626}" type="datetimeFigureOut">
              <a:rPr lang="es-NI" smtClean="0"/>
              <a:t>26/4/2025</a:t>
            </a:fld>
            <a:endParaRPr lang="es-NI" dirty="0"/>
          </a:p>
        </p:txBody>
      </p:sp>
      <p:sp>
        <p:nvSpPr>
          <p:cNvPr id="3" name="Footer Placeholder 2"/>
          <p:cNvSpPr>
            <a:spLocks noGrp="1"/>
          </p:cNvSpPr>
          <p:nvPr>
            <p:ph type="ftr" sz="quarter" idx="11"/>
          </p:nvPr>
        </p:nvSpPr>
        <p:spPr/>
        <p:txBody>
          <a:bodyPr/>
          <a:lstStyle/>
          <a:p>
            <a:endParaRPr lang="es-NI" dirty="0"/>
          </a:p>
        </p:txBody>
      </p:sp>
      <p:sp>
        <p:nvSpPr>
          <p:cNvPr id="4" name="Slide Number Placeholder 3"/>
          <p:cNvSpPr>
            <a:spLocks noGrp="1"/>
          </p:cNvSpPr>
          <p:nvPr>
            <p:ph type="sldNum" sz="quarter" idx="12"/>
          </p:nvPr>
        </p:nvSpPr>
        <p:spPr/>
        <p:txBody>
          <a:bodyPr/>
          <a:lstStyle/>
          <a:p>
            <a:fld id="{08EC9416-F5FE-427C-A5DE-5048557FD2CB}" type="slidenum">
              <a:rPr lang="es-NI" smtClean="0"/>
              <a:t>‹Nº›</a:t>
            </a:fld>
            <a:endParaRPr lang="es-NI" dirty="0"/>
          </a:p>
        </p:txBody>
      </p:sp>
    </p:spTree>
    <p:extLst>
      <p:ext uri="{BB962C8B-B14F-4D97-AF65-F5344CB8AC3E}">
        <p14:creationId xmlns:p14="http://schemas.microsoft.com/office/powerpoint/2010/main" val="403808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7A73628-BA8E-480C-9601-D2C2220D0626}" type="datetimeFigureOut">
              <a:rPr lang="es-NI" smtClean="0"/>
              <a:t>26/4/2025</a:t>
            </a:fld>
            <a:endParaRPr lang="es-NI" dirty="0"/>
          </a:p>
        </p:txBody>
      </p:sp>
      <p:sp>
        <p:nvSpPr>
          <p:cNvPr id="6" name="Footer Placeholder 5"/>
          <p:cNvSpPr>
            <a:spLocks noGrp="1"/>
          </p:cNvSpPr>
          <p:nvPr>
            <p:ph type="ftr" sz="quarter" idx="11"/>
          </p:nvPr>
        </p:nvSpPr>
        <p:spPr/>
        <p:txBody>
          <a:bodyPr/>
          <a:lstStyle/>
          <a:p>
            <a:endParaRPr lang="es-NI" dirty="0"/>
          </a:p>
        </p:txBody>
      </p:sp>
      <p:sp>
        <p:nvSpPr>
          <p:cNvPr id="7" name="Slide Number Placeholder 6"/>
          <p:cNvSpPr>
            <a:spLocks noGrp="1"/>
          </p:cNvSpPr>
          <p:nvPr>
            <p:ph type="sldNum" sz="quarter" idx="12"/>
          </p:nvPr>
        </p:nvSpPr>
        <p:spPr/>
        <p:txBody>
          <a:bodyPr/>
          <a:lstStyle/>
          <a:p>
            <a:fld id="{08EC9416-F5FE-427C-A5DE-5048557FD2CB}" type="slidenum">
              <a:rPr lang="es-NI" smtClean="0"/>
              <a:t>‹Nº›</a:t>
            </a:fld>
            <a:endParaRPr lang="es-NI" dirty="0"/>
          </a:p>
        </p:txBody>
      </p:sp>
    </p:spTree>
    <p:extLst>
      <p:ext uri="{BB962C8B-B14F-4D97-AF65-F5344CB8AC3E}">
        <p14:creationId xmlns:p14="http://schemas.microsoft.com/office/powerpoint/2010/main" val="1444425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7A73628-BA8E-480C-9601-D2C2220D0626}" type="datetimeFigureOut">
              <a:rPr lang="es-NI" smtClean="0"/>
              <a:t>26/4/2025</a:t>
            </a:fld>
            <a:endParaRPr lang="es-NI" dirty="0"/>
          </a:p>
        </p:txBody>
      </p:sp>
      <p:sp>
        <p:nvSpPr>
          <p:cNvPr id="6" name="Footer Placeholder 5"/>
          <p:cNvSpPr>
            <a:spLocks noGrp="1"/>
          </p:cNvSpPr>
          <p:nvPr>
            <p:ph type="ftr" sz="quarter" idx="11"/>
          </p:nvPr>
        </p:nvSpPr>
        <p:spPr/>
        <p:txBody>
          <a:bodyPr/>
          <a:lstStyle/>
          <a:p>
            <a:endParaRPr lang="es-NI" dirty="0"/>
          </a:p>
        </p:txBody>
      </p:sp>
      <p:sp>
        <p:nvSpPr>
          <p:cNvPr id="7" name="Slide Number Placeholder 6"/>
          <p:cNvSpPr>
            <a:spLocks noGrp="1"/>
          </p:cNvSpPr>
          <p:nvPr>
            <p:ph type="sldNum" sz="quarter" idx="12"/>
          </p:nvPr>
        </p:nvSpPr>
        <p:spPr/>
        <p:txBody>
          <a:bodyPr/>
          <a:lstStyle/>
          <a:p>
            <a:fld id="{08EC9416-F5FE-427C-A5DE-5048557FD2CB}" type="slidenum">
              <a:rPr lang="es-NI" smtClean="0"/>
              <a:t>‹Nº›</a:t>
            </a:fld>
            <a:endParaRPr lang="es-NI" dirty="0"/>
          </a:p>
        </p:txBody>
      </p:sp>
    </p:spTree>
    <p:extLst>
      <p:ext uri="{BB962C8B-B14F-4D97-AF65-F5344CB8AC3E}">
        <p14:creationId xmlns:p14="http://schemas.microsoft.com/office/powerpoint/2010/main" val="80136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73628-BA8E-480C-9601-D2C2220D0626}" type="datetimeFigureOut">
              <a:rPr lang="es-NI" smtClean="0"/>
              <a:t>26/4/2025</a:t>
            </a:fld>
            <a:endParaRPr lang="es-NI"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C9416-F5FE-427C-A5DE-5048557FD2CB}" type="slidenum">
              <a:rPr lang="es-NI" smtClean="0"/>
              <a:t>‹Nº›</a:t>
            </a:fld>
            <a:endParaRPr lang="es-NI" dirty="0"/>
          </a:p>
        </p:txBody>
      </p:sp>
    </p:spTree>
    <p:extLst>
      <p:ext uri="{BB962C8B-B14F-4D97-AF65-F5344CB8AC3E}">
        <p14:creationId xmlns:p14="http://schemas.microsoft.com/office/powerpoint/2010/main" val="1457344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5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09C9441-E91B-04E9-EBF0-177C9EA8E5D9}"/>
              </a:ext>
            </a:extLst>
          </p:cNvPr>
          <p:cNvPicPr>
            <a:picLocks noChangeAspect="1"/>
          </p:cNvPicPr>
          <p:nvPr/>
        </p:nvPicPr>
        <p:blipFill>
          <a:blip r:embed="rId2"/>
          <a:stretch>
            <a:fillRect/>
          </a:stretch>
        </p:blipFill>
        <p:spPr>
          <a:xfrm flipH="1">
            <a:off x="-5" y="-6146"/>
            <a:ext cx="9143999" cy="6864146"/>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II TIMOTEO.2.</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a:bodyPr>
          <a:lstStyle/>
          <a:p>
            <a:r>
              <a:rPr lang="es-NI" b="1" u="sng" dirty="0">
                <a:highlight>
                  <a:srgbClr val="FFFF00"/>
                </a:highlight>
                <a:latin typeface="Maiandra GD" panose="020E0502030308020204" pitchFamily="34" charset="0"/>
              </a:rPr>
              <a:t>INTRODUCCIÓN:</a:t>
            </a:r>
          </a:p>
          <a:p>
            <a:r>
              <a:rPr lang="es-NI" b="1" dirty="0">
                <a:latin typeface="Maiandra GD" panose="020E0502030308020204" pitchFamily="34" charset="0"/>
              </a:rPr>
              <a:t>El Apóstol Pablo escribe al joven Timoteo y le describe algunas características que como cristianos debemos tener y ejercer en esta vida.</a:t>
            </a:r>
          </a:p>
          <a:p>
            <a:r>
              <a:rPr lang="es-NI" b="1" dirty="0">
                <a:latin typeface="Maiandra GD" panose="020E0502030308020204" pitchFamily="34" charset="0"/>
              </a:rPr>
              <a:t>Todas y cada una de ellas son importantes dentro del rango que se desempeña.</a:t>
            </a:r>
          </a:p>
          <a:p>
            <a:r>
              <a:rPr lang="es-NI" b="1" dirty="0">
                <a:latin typeface="Maiandra GD" panose="020E0502030308020204" pitchFamily="34" charset="0"/>
              </a:rPr>
              <a:t>Y como cristianos estas descripciones debemos aplicarlas y vivirlas en nuestras vidas.</a:t>
            </a:r>
          </a:p>
          <a:p>
            <a:endParaRPr lang="es-NI" b="1" dirty="0">
              <a:latin typeface="Maiandra GD" panose="020E0502030308020204" pitchFamily="34" charset="0"/>
            </a:endParaRPr>
          </a:p>
          <a:p>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688A3F92-9621-5E3E-56D8-D4F4EA59B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2818"/>
            <a:ext cx="3925950" cy="5538582"/>
          </a:xfrm>
          <a:prstGeom prst="rect">
            <a:avLst/>
          </a:prstGeom>
        </p:spPr>
      </p:pic>
    </p:spTree>
    <p:extLst>
      <p:ext uri="{BB962C8B-B14F-4D97-AF65-F5344CB8AC3E}">
        <p14:creationId xmlns:p14="http://schemas.microsoft.com/office/powerpoint/2010/main" val="38504776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SOLDADO. II TIMOTEO.2:4.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fontScale="92500" lnSpcReduction="20000"/>
          </a:bodyPr>
          <a:lstStyle/>
          <a:p>
            <a:pPr algn="ctr"/>
            <a:r>
              <a:rPr lang="es-ES" b="1" u="sng" dirty="0">
                <a:highlight>
                  <a:srgbClr val="FFFF00"/>
                </a:highlight>
                <a:latin typeface="Maiandra GD" panose="020E0502030308020204" pitchFamily="34" charset="0"/>
              </a:rPr>
              <a:t>V.13.</a:t>
            </a:r>
          </a:p>
          <a:p>
            <a:r>
              <a:rPr lang="es-ES" b="1" u="sng" dirty="0">
                <a:solidFill>
                  <a:schemeClr val="bg1"/>
                </a:solidFill>
                <a:highlight>
                  <a:srgbClr val="008000"/>
                </a:highlight>
                <a:latin typeface="Maiandra GD" panose="020E0502030308020204" pitchFamily="34" charset="0"/>
              </a:rPr>
              <a:t>Por tanto, tomen toda la armadura de Dios,</a:t>
            </a:r>
            <a:r>
              <a:rPr lang="es-ES" b="1" dirty="0">
                <a:latin typeface="Maiandra GD" panose="020E0502030308020204" pitchFamily="34" charset="0"/>
              </a:rPr>
              <a:t> para que puedan resistir en el día malo, y habiéndolo hecho todo, estar firmes. </a:t>
            </a:r>
          </a:p>
          <a:p>
            <a:pPr algn="ctr"/>
            <a:r>
              <a:rPr lang="es-ES" b="1" u="sng" dirty="0">
                <a:highlight>
                  <a:srgbClr val="FFFF00"/>
                </a:highlight>
                <a:latin typeface="Maiandra GD" panose="020E0502030308020204" pitchFamily="34" charset="0"/>
              </a:rPr>
              <a:t>V.14.</a:t>
            </a:r>
          </a:p>
          <a:p>
            <a:r>
              <a:rPr lang="es-ES" b="1" u="sng" dirty="0">
                <a:solidFill>
                  <a:schemeClr val="bg1"/>
                </a:solidFill>
                <a:highlight>
                  <a:srgbClr val="800080"/>
                </a:highlight>
                <a:latin typeface="Maiandra GD" panose="020E0502030308020204" pitchFamily="34" charset="0"/>
              </a:rPr>
              <a:t>Estén, pues, firmes,</a:t>
            </a:r>
            <a:r>
              <a:rPr lang="es-ES" b="1" dirty="0">
                <a:latin typeface="Maiandra GD" panose="020E0502030308020204" pitchFamily="34" charset="0"/>
              </a:rPr>
              <a:t> CEÑIDA SU CINTURA CON LA VERDAD, REVESTIDOS CON LA CORAZA DE LA JUSTICIA, </a:t>
            </a:r>
          </a:p>
          <a:p>
            <a:pPr algn="ctr"/>
            <a:r>
              <a:rPr lang="es-ES" b="1" u="sng" dirty="0">
                <a:highlight>
                  <a:srgbClr val="FFFF00"/>
                </a:highlight>
                <a:latin typeface="Maiandra GD" panose="020E0502030308020204" pitchFamily="34" charset="0"/>
              </a:rPr>
              <a:t>V.15.</a:t>
            </a:r>
          </a:p>
          <a:p>
            <a:r>
              <a:rPr lang="es-ES" b="1" u="sng" dirty="0">
                <a:solidFill>
                  <a:schemeClr val="bg1"/>
                </a:solidFill>
                <a:highlight>
                  <a:srgbClr val="800000"/>
                </a:highlight>
                <a:latin typeface="Maiandra GD" panose="020E0502030308020204" pitchFamily="34" charset="0"/>
              </a:rPr>
              <a:t>y calzados LOS PIES</a:t>
            </a:r>
            <a:r>
              <a:rPr lang="es-ES" b="1" dirty="0">
                <a:latin typeface="Maiandra GD" panose="020E0502030308020204" pitchFamily="34" charset="0"/>
              </a:rPr>
              <a:t> CON LA PREPARACIÓN PARA ANUNCIAR EL EVANGELIO DE LA PAZ.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61B94C37-89EE-A32A-35EA-CC04360AF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0073"/>
            <a:ext cx="3921896" cy="5480670"/>
          </a:xfrm>
          <a:prstGeom prst="rect">
            <a:avLst/>
          </a:prstGeom>
        </p:spPr>
      </p:pic>
    </p:spTree>
    <p:extLst>
      <p:ext uri="{BB962C8B-B14F-4D97-AF65-F5344CB8AC3E}">
        <p14:creationId xmlns:p14="http://schemas.microsoft.com/office/powerpoint/2010/main" val="2117649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SOLDADO. II TIMOTEO.2:4.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fontScale="92500" lnSpcReduction="10000"/>
          </a:bodyPr>
          <a:lstStyle/>
          <a:p>
            <a:pPr algn="ctr"/>
            <a:r>
              <a:rPr lang="es-ES" b="1" u="sng" dirty="0">
                <a:highlight>
                  <a:srgbClr val="FFFF00"/>
                </a:highlight>
                <a:latin typeface="Maiandra GD" panose="020E0502030308020204" pitchFamily="34" charset="0"/>
              </a:rPr>
              <a:t>V.16.</a:t>
            </a:r>
          </a:p>
          <a:p>
            <a:r>
              <a:rPr lang="es-ES" b="1" u="sng" dirty="0">
                <a:solidFill>
                  <a:schemeClr val="bg1"/>
                </a:solidFill>
                <a:highlight>
                  <a:srgbClr val="808000"/>
                </a:highlight>
                <a:latin typeface="Maiandra GD" panose="020E0502030308020204" pitchFamily="34" charset="0"/>
              </a:rPr>
              <a:t>Sobre todo, tomen el escudo de la fe</a:t>
            </a:r>
            <a:r>
              <a:rPr lang="es-ES" b="1" dirty="0">
                <a:latin typeface="Maiandra GD" panose="020E0502030308020204" pitchFamily="34" charset="0"/>
              </a:rPr>
              <a:t> con el que podrán apagar todos los dardos encendidos del maligno. </a:t>
            </a:r>
          </a:p>
          <a:p>
            <a:pPr algn="ctr"/>
            <a:r>
              <a:rPr lang="es-ES" b="1" u="sng" dirty="0">
                <a:highlight>
                  <a:srgbClr val="FFFF00"/>
                </a:highlight>
                <a:latin typeface="Maiandra GD" panose="020E0502030308020204" pitchFamily="34" charset="0"/>
              </a:rPr>
              <a:t>V.17.</a:t>
            </a:r>
          </a:p>
          <a:p>
            <a:r>
              <a:rPr lang="es-ES" b="1" u="sng" dirty="0">
                <a:solidFill>
                  <a:schemeClr val="bg1"/>
                </a:solidFill>
                <a:highlight>
                  <a:srgbClr val="000000"/>
                </a:highlight>
                <a:latin typeface="Maiandra GD" panose="020E0502030308020204" pitchFamily="34" charset="0"/>
              </a:rPr>
              <a:t>Tomen también el CASCO DE LA SALVACIÓN,</a:t>
            </a:r>
            <a:r>
              <a:rPr lang="es-ES" b="1" dirty="0">
                <a:latin typeface="Maiandra GD" panose="020E0502030308020204" pitchFamily="34" charset="0"/>
              </a:rPr>
              <a:t> y la espada del Espíritu que es la palabra de Dios. </a:t>
            </a:r>
          </a:p>
          <a:p>
            <a:pPr algn="ctr"/>
            <a:r>
              <a:rPr lang="es-ES" b="1" u="sng" dirty="0">
                <a:highlight>
                  <a:srgbClr val="FFFF00"/>
                </a:highlight>
                <a:latin typeface="Maiandra GD" panose="020E0502030308020204" pitchFamily="34" charset="0"/>
              </a:rPr>
              <a:t>V.18.</a:t>
            </a:r>
          </a:p>
          <a:p>
            <a:r>
              <a:rPr lang="es-ES" b="1" u="sng" dirty="0">
                <a:highlight>
                  <a:srgbClr val="00FF00"/>
                </a:highlight>
                <a:latin typeface="Maiandra GD" panose="020E0502030308020204" pitchFamily="34" charset="0"/>
              </a:rPr>
              <a:t>Con toda oración y súplica oren en todo tiempo en el Espíritu,</a:t>
            </a:r>
            <a:r>
              <a:rPr lang="es-ES" b="1" dirty="0">
                <a:latin typeface="Maiandra GD" panose="020E0502030308020204" pitchFamily="34" charset="0"/>
              </a:rPr>
              <a:t> y así, velen con toda perseverancia y súplica por todos los santos.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901E60CC-DA3E-B973-1DFD-AF61CDB2D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0072"/>
            <a:ext cx="3921896" cy="5480671"/>
          </a:xfrm>
          <a:prstGeom prst="rect">
            <a:avLst/>
          </a:prstGeom>
          <a:solidFill>
            <a:srgbClr val="002060"/>
          </a:solidFill>
        </p:spPr>
      </p:pic>
    </p:spTree>
    <p:extLst>
      <p:ext uri="{BB962C8B-B14F-4D97-AF65-F5344CB8AC3E}">
        <p14:creationId xmlns:p14="http://schemas.microsoft.com/office/powerpoint/2010/main" val="15647982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SOLDADO. II TIMOTEO.2:4.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lnSpcReduction="10000"/>
          </a:bodyPr>
          <a:lstStyle/>
          <a:p>
            <a:r>
              <a:rPr lang="es-ES" b="1" dirty="0">
                <a:latin typeface="Maiandra GD" panose="020E0502030308020204" pitchFamily="34" charset="0"/>
              </a:rPr>
              <a:t>Como soldados tenemos derechos.</a:t>
            </a:r>
          </a:p>
          <a:p>
            <a:pPr algn="ctr"/>
            <a:r>
              <a:rPr lang="es-ES" b="1" u="sng" dirty="0">
                <a:highlight>
                  <a:srgbClr val="FFFF00"/>
                </a:highlight>
                <a:latin typeface="Maiandra GD" panose="020E0502030308020204" pitchFamily="34" charset="0"/>
              </a:rPr>
              <a:t>I Corintios.9:7.</a:t>
            </a:r>
          </a:p>
          <a:p>
            <a:r>
              <a:rPr lang="es-ES" b="1" u="sng" dirty="0">
                <a:highlight>
                  <a:srgbClr val="00FFFF"/>
                </a:highlight>
                <a:latin typeface="Maiandra GD" panose="020E0502030308020204" pitchFamily="34" charset="0"/>
              </a:rPr>
              <a:t>¿Quién ha servido alguna vez como soldado a sus propias expensas?</a:t>
            </a:r>
            <a:r>
              <a:rPr lang="es-ES" b="1" dirty="0">
                <a:latin typeface="Maiandra GD" panose="020E0502030308020204" pitchFamily="34" charset="0"/>
              </a:rPr>
              <a:t> ¿Quién planta una viña y no come de su fruto? ¿O quién cuida un rebaño y no bebe de la leche del rebaño? </a:t>
            </a:r>
          </a:p>
          <a:p>
            <a:r>
              <a:rPr lang="es-ES" b="1" dirty="0">
                <a:latin typeface="Maiandra GD" panose="020E0502030308020204" pitchFamily="34" charset="0"/>
              </a:rPr>
              <a:t>¿Estamos listos para la batalla?</a:t>
            </a:r>
          </a:p>
          <a:p>
            <a:r>
              <a:rPr lang="es-ES" b="1" dirty="0">
                <a:latin typeface="Maiandra GD" panose="020E0502030308020204" pitchFamily="34" charset="0"/>
              </a:rPr>
              <a:t>¿Estamos cumpliendo como soldados de Cristo?</a:t>
            </a:r>
            <a:endParaRPr lang="es-NI" b="1" dirty="0">
              <a:latin typeface="Maiandra GD" panose="020E0502030308020204" pitchFamily="34" charset="0"/>
            </a:endParaRPr>
          </a:p>
        </p:txBody>
      </p:sp>
      <p:pic>
        <p:nvPicPr>
          <p:cNvPr id="9" name="Imagen 8">
            <a:extLst>
              <a:ext uri="{FF2B5EF4-FFF2-40B4-BE49-F238E27FC236}">
                <a16:creationId xmlns:a16="http://schemas.microsoft.com/office/drawing/2014/main" id="{14D05478-EAAF-F6FB-A0D6-9CF2EFB53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60" y="1342816"/>
            <a:ext cx="3925956" cy="5515183"/>
          </a:xfrm>
          <a:prstGeom prst="rect">
            <a:avLst/>
          </a:prstGeom>
          <a:solidFill>
            <a:srgbClr val="7030A0"/>
          </a:solidFill>
        </p:spPr>
      </p:pic>
    </p:spTree>
    <p:extLst>
      <p:ext uri="{BB962C8B-B14F-4D97-AF65-F5344CB8AC3E}">
        <p14:creationId xmlns:p14="http://schemas.microsoft.com/office/powerpoint/2010/main" val="3127162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ATLETA. II TIMOTEO.2:5.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fontScale="92500"/>
          </a:bodyPr>
          <a:lstStyle/>
          <a:p>
            <a:r>
              <a:rPr lang="es-ES" b="1" u="sng" dirty="0">
                <a:solidFill>
                  <a:schemeClr val="bg1"/>
                </a:solidFill>
                <a:highlight>
                  <a:srgbClr val="FF00FF"/>
                </a:highlight>
                <a:latin typeface="Maiandra GD" panose="020E0502030308020204" pitchFamily="34" charset="0"/>
              </a:rPr>
              <a:t>También el que compite como atleta,</a:t>
            </a:r>
            <a:r>
              <a:rPr lang="es-ES" b="1" dirty="0">
                <a:latin typeface="Maiandra GD" panose="020E0502030308020204" pitchFamily="34" charset="0"/>
              </a:rPr>
              <a:t> no gana el premio si no compite de acuerdo con las reglas. </a:t>
            </a:r>
          </a:p>
          <a:p>
            <a:r>
              <a:rPr lang="es-ES" b="1" dirty="0">
                <a:latin typeface="Maiandra GD" panose="020E0502030308020204" pitchFamily="34" charset="0"/>
              </a:rPr>
              <a:t>El cristiano es descrito también como un atleta (Gr. ATLEO) quien se esfuerza ardua y legítimamente por ganar la corona. </a:t>
            </a:r>
          </a:p>
          <a:p>
            <a:r>
              <a:rPr lang="es-ES" b="1" dirty="0">
                <a:latin typeface="Maiandra GD" panose="020E0502030308020204" pitchFamily="34" charset="0"/>
              </a:rPr>
              <a:t>La lección espiritual en este texto es clara: </a:t>
            </a:r>
          </a:p>
          <a:p>
            <a:r>
              <a:rPr lang="es-ES" b="1" dirty="0">
                <a:latin typeface="Maiandra GD" panose="020E0502030308020204" pitchFamily="34" charset="0"/>
              </a:rPr>
              <a:t>Para ser coronados debemos luchar legítimamente en la carrera que tenemos por delante.</a:t>
            </a:r>
          </a:p>
        </p:txBody>
      </p:sp>
      <p:pic>
        <p:nvPicPr>
          <p:cNvPr id="11" name="Imagen 10">
            <a:extLst>
              <a:ext uri="{FF2B5EF4-FFF2-40B4-BE49-F238E27FC236}">
                <a16:creationId xmlns:a16="http://schemas.microsoft.com/office/drawing/2014/main" id="{488CDD56-CB6B-7740-4806-7DDF6933B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2817"/>
            <a:ext cx="3921896" cy="5497925"/>
          </a:xfrm>
          <a:prstGeom prst="rect">
            <a:avLst/>
          </a:prstGeom>
          <a:solidFill>
            <a:srgbClr val="C00000"/>
          </a:solidFill>
        </p:spPr>
      </p:pic>
    </p:spTree>
    <p:extLst>
      <p:ext uri="{BB962C8B-B14F-4D97-AF65-F5344CB8AC3E}">
        <p14:creationId xmlns:p14="http://schemas.microsoft.com/office/powerpoint/2010/main" val="1402686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ATLETA. II TIMOTEO.2:5.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Esta palabra viene del griego NOMÍMOS que significa luchar conforme a las reglas y regulaciones impuestas.</a:t>
            </a:r>
          </a:p>
          <a:p>
            <a:r>
              <a:rPr lang="es-ES" b="1" dirty="0">
                <a:latin typeface="Maiandra GD" panose="020E0502030308020204" pitchFamily="34" charset="0"/>
              </a:rPr>
              <a:t>Como atletas debemos correr para obtener el premio.</a:t>
            </a:r>
          </a:p>
          <a:p>
            <a:pPr algn="ctr"/>
            <a:r>
              <a:rPr lang="es-ES" b="1" u="sng" dirty="0">
                <a:highlight>
                  <a:srgbClr val="FFFF00"/>
                </a:highlight>
                <a:latin typeface="Maiandra GD" panose="020E0502030308020204" pitchFamily="34" charset="0"/>
              </a:rPr>
              <a:t>I Corintios.9:24.</a:t>
            </a:r>
          </a:p>
          <a:p>
            <a:r>
              <a:rPr lang="es-ES" b="1" dirty="0">
                <a:latin typeface="Maiandra GD" panose="020E0502030308020204" pitchFamily="34" charset="0"/>
              </a:rPr>
              <a:t>¿No saben que los que corren en el estadio, todos en verdad corren, pero solo uno obtiene el premio? </a:t>
            </a:r>
            <a:r>
              <a:rPr lang="es-ES" b="1" u="sng" dirty="0">
                <a:solidFill>
                  <a:schemeClr val="bg1"/>
                </a:solidFill>
                <a:highlight>
                  <a:srgbClr val="0000FF"/>
                </a:highlight>
                <a:latin typeface="Maiandra GD" panose="020E0502030308020204" pitchFamily="34" charset="0"/>
              </a:rPr>
              <a:t>Corran de tal modo que ganen.</a:t>
            </a:r>
            <a:r>
              <a:rPr lang="es-ES" b="1" dirty="0">
                <a:latin typeface="Maiandra GD" panose="020E0502030308020204" pitchFamily="34" charset="0"/>
              </a:rPr>
              <a:t> </a:t>
            </a:r>
          </a:p>
          <a:p>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D540456C-813B-C77A-71E0-A6AAE601B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2817"/>
            <a:ext cx="3921896" cy="5497924"/>
          </a:xfrm>
          <a:prstGeom prst="rect">
            <a:avLst/>
          </a:prstGeom>
          <a:solidFill>
            <a:srgbClr val="FFC000"/>
          </a:solidFill>
        </p:spPr>
      </p:pic>
    </p:spTree>
    <p:extLst>
      <p:ext uri="{BB962C8B-B14F-4D97-AF65-F5344CB8AC3E}">
        <p14:creationId xmlns:p14="http://schemas.microsoft.com/office/powerpoint/2010/main" val="24548825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ATLETA. II TIMOTEO.2:5.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Como atletas debemos abstenernos.</a:t>
            </a:r>
          </a:p>
          <a:p>
            <a:pPr algn="ctr"/>
            <a:r>
              <a:rPr lang="es-ES" b="1" u="sng" dirty="0">
                <a:highlight>
                  <a:srgbClr val="FFFF00"/>
                </a:highlight>
                <a:latin typeface="Maiandra GD" panose="020E0502030308020204" pitchFamily="34" charset="0"/>
              </a:rPr>
              <a:t>I Corintios.9:25.</a:t>
            </a:r>
          </a:p>
          <a:p>
            <a:r>
              <a:rPr lang="es-ES" b="1" u="sng" dirty="0">
                <a:solidFill>
                  <a:schemeClr val="bg1"/>
                </a:solidFill>
                <a:highlight>
                  <a:srgbClr val="FF0000"/>
                </a:highlight>
                <a:latin typeface="Maiandra GD" panose="020E0502030308020204" pitchFamily="34" charset="0"/>
              </a:rPr>
              <a:t>Y todo el que compite en los juegos se abstiene de todo.</a:t>
            </a:r>
            <a:r>
              <a:rPr lang="es-ES" b="1" dirty="0">
                <a:latin typeface="Maiandra GD" panose="020E0502030308020204" pitchFamily="34" charset="0"/>
              </a:rPr>
              <a:t> Ellos lo hacen para recibir una corona corruptible, pero nosotros, una incorruptible. </a:t>
            </a:r>
          </a:p>
          <a:p>
            <a:r>
              <a:rPr lang="es-ES" b="1" dirty="0">
                <a:latin typeface="Maiandra GD" panose="020E0502030308020204" pitchFamily="34" charset="0"/>
              </a:rPr>
              <a:t>El atleta se niega de muchas clases de comida y de muchas actividades que en sí no son malas pero que si afectan su rendimiento.</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BBD2F512-2A8E-9546-CE5B-385E9D6EB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 y="1342817"/>
            <a:ext cx="3925956" cy="5497926"/>
          </a:xfrm>
          <a:prstGeom prst="rect">
            <a:avLst/>
          </a:prstGeom>
          <a:solidFill>
            <a:srgbClr val="92D050"/>
          </a:solidFill>
        </p:spPr>
      </p:pic>
    </p:spTree>
    <p:extLst>
      <p:ext uri="{BB962C8B-B14F-4D97-AF65-F5344CB8AC3E}">
        <p14:creationId xmlns:p14="http://schemas.microsoft.com/office/powerpoint/2010/main" val="1876997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ATLETA. II TIMOTEO.2:5.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lnSpcReduction="10000"/>
          </a:bodyPr>
          <a:lstStyle/>
          <a:p>
            <a:r>
              <a:rPr lang="es-ES" b="1" dirty="0">
                <a:latin typeface="Maiandra GD" panose="020E0502030308020204" pitchFamily="34" charset="0"/>
              </a:rPr>
              <a:t>Disciplinándose al máximo con una dieta y un horario para ganar la requerida fuerza y habilidad físicas para poder ganar la competición en los juegos. </a:t>
            </a:r>
          </a:p>
          <a:p>
            <a:r>
              <a:rPr lang="es-ES" b="1" dirty="0">
                <a:latin typeface="Maiandra GD" panose="020E0502030308020204" pitchFamily="34" charset="0"/>
              </a:rPr>
              <a:t>De igual manera el dominio propio se ejerce en la vida del cristiano que en serio procura alcanzar la vida eterna. </a:t>
            </a:r>
          </a:p>
          <a:p>
            <a:r>
              <a:rPr lang="es-ES" b="1" dirty="0">
                <a:latin typeface="Maiandra GD" panose="020E0502030308020204" pitchFamily="34" charset="0"/>
              </a:rPr>
              <a:t>Aun en cosas permisibles no ejerce su libertad si en la abnegación más se le asegura la vida eterna en el cielo con Dios.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188B6748-E5F0-90C3-436E-A52F2744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60073"/>
            <a:ext cx="3921896" cy="5480670"/>
          </a:xfrm>
          <a:prstGeom prst="rect">
            <a:avLst/>
          </a:prstGeom>
          <a:solidFill>
            <a:srgbClr val="00B0F0"/>
          </a:solidFill>
        </p:spPr>
      </p:pic>
    </p:spTree>
    <p:extLst>
      <p:ext uri="{BB962C8B-B14F-4D97-AF65-F5344CB8AC3E}">
        <p14:creationId xmlns:p14="http://schemas.microsoft.com/office/powerpoint/2010/main" val="1204968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ATLETA. II TIMOTEO.2:5.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fontScale="92500" lnSpcReduction="10000"/>
          </a:bodyPr>
          <a:lstStyle/>
          <a:p>
            <a:r>
              <a:rPr lang="es-ES" b="1" dirty="0">
                <a:latin typeface="Maiandra GD" panose="020E0502030308020204" pitchFamily="34" charset="0"/>
              </a:rPr>
              <a:t>Como Él Apóstol Pablo decía todo me es licito, pero no todo conviene.</a:t>
            </a:r>
          </a:p>
          <a:p>
            <a:pPr algn="ctr"/>
            <a:r>
              <a:rPr lang="es-ES" b="1" u="sng" dirty="0">
                <a:highlight>
                  <a:srgbClr val="FFFF00"/>
                </a:highlight>
                <a:latin typeface="Maiandra GD" panose="020E0502030308020204" pitchFamily="34" charset="0"/>
              </a:rPr>
              <a:t>I Corintios.10:23.</a:t>
            </a:r>
          </a:p>
          <a:p>
            <a:r>
              <a:rPr lang="es-ES" b="1" u="sng" dirty="0">
                <a:solidFill>
                  <a:schemeClr val="bg1"/>
                </a:solidFill>
                <a:highlight>
                  <a:srgbClr val="000080"/>
                </a:highlight>
                <a:latin typeface="Maiandra GD" panose="020E0502030308020204" pitchFamily="34" charset="0"/>
              </a:rPr>
              <a:t>Todo es lícito, pero no todo es de provecho.</a:t>
            </a:r>
            <a:r>
              <a:rPr lang="es-ES" b="1" dirty="0">
                <a:latin typeface="Maiandra GD" panose="020E0502030308020204" pitchFamily="34" charset="0"/>
              </a:rPr>
              <a:t> Todo es lícito, pero no todo edifica. </a:t>
            </a:r>
          </a:p>
          <a:p>
            <a:r>
              <a:rPr lang="es-ES" b="1" dirty="0">
                <a:latin typeface="Maiandra GD" panose="020E0502030308020204" pitchFamily="34" charset="0"/>
              </a:rPr>
              <a:t>Y Él no se dejaba dominar por nada.</a:t>
            </a:r>
          </a:p>
          <a:p>
            <a:pPr algn="ctr"/>
            <a:r>
              <a:rPr lang="es-ES" b="1" u="sng" dirty="0">
                <a:highlight>
                  <a:srgbClr val="FFFF00"/>
                </a:highlight>
                <a:latin typeface="Maiandra GD" panose="020E0502030308020204" pitchFamily="34" charset="0"/>
              </a:rPr>
              <a:t>I Corintios.6:12.</a:t>
            </a:r>
          </a:p>
          <a:p>
            <a:r>
              <a:rPr lang="es-ES" b="1" dirty="0">
                <a:latin typeface="Maiandra GD" panose="020E0502030308020204" pitchFamily="34" charset="0"/>
              </a:rPr>
              <a:t>Todas las cosas me son lícitas, pero no todas son de provecho. </a:t>
            </a:r>
            <a:r>
              <a:rPr lang="es-ES" b="1" u="sng" dirty="0">
                <a:solidFill>
                  <a:schemeClr val="bg1"/>
                </a:solidFill>
                <a:highlight>
                  <a:srgbClr val="008080"/>
                </a:highlight>
                <a:latin typeface="Maiandra GD" panose="020E0502030308020204" pitchFamily="34" charset="0"/>
              </a:rPr>
              <a:t>Todas las cosas me son lícitas, pero yo no me dejaré dominar por ninguna.</a:t>
            </a:r>
            <a:r>
              <a:rPr lang="es-ES" b="1" dirty="0">
                <a:latin typeface="Maiandra GD" panose="020E0502030308020204" pitchFamily="34" charset="0"/>
              </a:rPr>
              <a:t>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18CA79DE-E1A7-24BE-9589-15181FB62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0073"/>
            <a:ext cx="3921896" cy="5480670"/>
          </a:xfrm>
          <a:prstGeom prst="rect">
            <a:avLst/>
          </a:prstGeom>
          <a:solidFill>
            <a:srgbClr val="00B050"/>
          </a:solidFill>
        </p:spPr>
      </p:pic>
    </p:spTree>
    <p:extLst>
      <p:ext uri="{BB962C8B-B14F-4D97-AF65-F5344CB8AC3E}">
        <p14:creationId xmlns:p14="http://schemas.microsoft.com/office/powerpoint/2010/main" val="30331710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ATLETA. II TIMOTEO.2:5.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a:bodyPr>
          <a:lstStyle/>
          <a:p>
            <a:r>
              <a:rPr lang="es-ES" b="1" dirty="0">
                <a:latin typeface="Maiandra GD" panose="020E0502030308020204" pitchFamily="34" charset="0"/>
              </a:rPr>
              <a:t>De la misma manera debemos tener dominio propio y controlar nuestros deseos siempre.</a:t>
            </a:r>
          </a:p>
          <a:p>
            <a:r>
              <a:rPr lang="es-ES" b="1" dirty="0">
                <a:latin typeface="Maiandra GD" panose="020E0502030308020204" pitchFamily="34" charset="0"/>
              </a:rPr>
              <a:t>Debemos correr por un objetivo.</a:t>
            </a:r>
          </a:p>
          <a:p>
            <a:pPr algn="ctr"/>
            <a:r>
              <a:rPr lang="es-ES" b="1" u="sng" dirty="0">
                <a:highlight>
                  <a:srgbClr val="FFFF00"/>
                </a:highlight>
                <a:latin typeface="Maiandra GD" panose="020E0502030308020204" pitchFamily="34" charset="0"/>
              </a:rPr>
              <a:t>I Corintios.9:26-27.</a:t>
            </a:r>
          </a:p>
          <a:p>
            <a:r>
              <a:rPr lang="es-ES" b="1" u="sng" dirty="0">
                <a:solidFill>
                  <a:schemeClr val="bg1"/>
                </a:solidFill>
                <a:highlight>
                  <a:srgbClr val="800080"/>
                </a:highlight>
                <a:latin typeface="Maiandra GD" panose="020E0502030308020204" pitchFamily="34" charset="0"/>
              </a:rPr>
              <a:t>Por tanto, yo de esta manera corro, no como sin tener meta;</a:t>
            </a:r>
            <a:r>
              <a:rPr lang="es-ES" b="1" dirty="0">
                <a:latin typeface="Maiandra GD" panose="020E0502030308020204" pitchFamily="34" charset="0"/>
              </a:rPr>
              <a:t> de esta manera peleo, no como dando golpes al aire, </a:t>
            </a:r>
          </a:p>
        </p:txBody>
      </p:sp>
      <p:pic>
        <p:nvPicPr>
          <p:cNvPr id="6" name="Imagen 5">
            <a:extLst>
              <a:ext uri="{FF2B5EF4-FFF2-40B4-BE49-F238E27FC236}">
                <a16:creationId xmlns:a16="http://schemas.microsoft.com/office/drawing/2014/main" id="{B28F8BBC-A733-FDD1-A480-A7AC7BCFC0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2816"/>
            <a:ext cx="3921896" cy="5497925"/>
          </a:xfrm>
          <a:prstGeom prst="rect">
            <a:avLst/>
          </a:prstGeom>
          <a:solidFill>
            <a:srgbClr val="0070C0"/>
          </a:solidFill>
        </p:spPr>
      </p:pic>
    </p:spTree>
    <p:extLst>
      <p:ext uri="{BB962C8B-B14F-4D97-AF65-F5344CB8AC3E}">
        <p14:creationId xmlns:p14="http://schemas.microsoft.com/office/powerpoint/2010/main" val="6013799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ATLETA. II TIMOTEO.2:5.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pPr algn="ctr"/>
            <a:r>
              <a:rPr lang="es-ES" b="1" u="sng" dirty="0">
                <a:highlight>
                  <a:srgbClr val="FFFF00"/>
                </a:highlight>
                <a:latin typeface="Maiandra GD" panose="020E0502030308020204" pitchFamily="34" charset="0"/>
              </a:rPr>
              <a:t>V.27.</a:t>
            </a:r>
          </a:p>
          <a:p>
            <a:r>
              <a:rPr lang="es-ES" b="1" u="sng" dirty="0">
                <a:solidFill>
                  <a:schemeClr val="bg1"/>
                </a:solidFill>
                <a:highlight>
                  <a:srgbClr val="800000"/>
                </a:highlight>
                <a:latin typeface="Maiandra GD" panose="020E0502030308020204" pitchFamily="34" charset="0"/>
              </a:rPr>
              <a:t>sino que golpeo mi cuerpo y lo hago mi esclavo,</a:t>
            </a:r>
            <a:r>
              <a:rPr lang="es-ES" b="1" dirty="0">
                <a:latin typeface="Maiandra GD" panose="020E0502030308020204" pitchFamily="34" charset="0"/>
              </a:rPr>
              <a:t> no sea que habiendo predicado a otros, yo mismo sea descalificado. </a:t>
            </a:r>
          </a:p>
          <a:p>
            <a:r>
              <a:rPr lang="es-ES" b="1" dirty="0">
                <a:latin typeface="Maiandra GD" panose="020E0502030308020204" pitchFamily="34" charset="0"/>
              </a:rPr>
              <a:t>Debemos correr por el objetivo con paciencia.</a:t>
            </a:r>
          </a:p>
          <a:p>
            <a:r>
              <a:rPr lang="es-ES" b="1" dirty="0">
                <a:latin typeface="Maiandra GD" panose="020E0502030308020204" pitchFamily="34" charset="0"/>
              </a:rPr>
              <a:t>Debemos de despojarnos de todo peso que no nos ayuda a correr esta carrera, apartar todo lo que nos estorbe.</a:t>
            </a:r>
          </a:p>
          <a:p>
            <a:pPr algn="ctr"/>
            <a:r>
              <a:rPr lang="es-ES" b="1" u="sng" dirty="0">
                <a:highlight>
                  <a:srgbClr val="FFFF00"/>
                </a:highlight>
                <a:latin typeface="Maiandra GD" panose="020E0502030308020204" pitchFamily="34" charset="0"/>
              </a:rPr>
              <a:t>Hebreos.12:1.</a:t>
            </a:r>
          </a:p>
          <a:p>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50D92B56-FA4D-1A62-A696-0C0443D9F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60072"/>
            <a:ext cx="3925955" cy="5480671"/>
          </a:xfrm>
          <a:prstGeom prst="rect">
            <a:avLst/>
          </a:prstGeom>
          <a:solidFill>
            <a:srgbClr val="002060"/>
          </a:solidFill>
        </p:spPr>
      </p:pic>
    </p:spTree>
    <p:extLst>
      <p:ext uri="{BB962C8B-B14F-4D97-AF65-F5344CB8AC3E}">
        <p14:creationId xmlns:p14="http://schemas.microsoft.com/office/powerpoint/2010/main" val="13358458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6517629-ECF4-3D56-42F3-A3DC030B254E}"/>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17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155561"/>
          </a:xfrm>
        </p:spPr>
        <p:txBody>
          <a:bodyPr>
            <a:noAutofit/>
          </a:bodyPr>
          <a:lstStyle/>
          <a:p>
            <a:pPr algn="ctr"/>
            <a:r>
              <a:rPr lang="es-ES" sz="8000" b="1" u="sng" dirty="0">
                <a:latin typeface="Maiandra GD" panose="020E0502030308020204" pitchFamily="34" charset="0"/>
              </a:rPr>
              <a:t>INTRODUCCIÓN:</a:t>
            </a:r>
            <a:endParaRPr lang="es-NI" sz="80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196218"/>
            <a:ext cx="5218043" cy="5644526"/>
          </a:xfrm>
        </p:spPr>
        <p:txBody>
          <a:bodyPr>
            <a:normAutofit lnSpcReduction="10000"/>
          </a:bodyPr>
          <a:lstStyle/>
          <a:p>
            <a:r>
              <a:rPr lang="es-ES" b="1" dirty="0">
                <a:latin typeface="Maiandra GD" panose="020E0502030308020204" pitchFamily="34" charset="0"/>
              </a:rPr>
              <a:t>La palabra descripción- Consiste en dar una referencia detallada de las características de un ser vivo, objeto, lugar o acontecimiento. </a:t>
            </a:r>
          </a:p>
          <a:p>
            <a:r>
              <a:rPr lang="es-ES" b="1" dirty="0">
                <a:latin typeface="Maiandra GD" panose="020E0502030308020204" pitchFamily="34" charset="0"/>
              </a:rPr>
              <a:t>Dicho de otra forma, se trata de indicar sus rasgos, cualidades o propiedades con la intención de definirlos.</a:t>
            </a:r>
          </a:p>
          <a:p>
            <a:r>
              <a:rPr lang="es-ES" b="1" dirty="0">
                <a:latin typeface="Maiandra GD" panose="020E0502030308020204" pitchFamily="34" charset="0"/>
              </a:rPr>
              <a:t>Y como cristianos la Biblia nos describe de varias maneras con  títulos con el objetivo de hacernos ver la importancia como hijos de Dios.</a:t>
            </a:r>
          </a:p>
          <a:p>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FEA4E6CA-A71A-D360-0A0C-D9962A951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72816"/>
            <a:ext cx="3925956" cy="5644525"/>
          </a:xfrm>
          <a:prstGeom prst="rect">
            <a:avLst/>
          </a:prstGeom>
          <a:solidFill>
            <a:srgbClr val="C00000"/>
          </a:solidFill>
        </p:spPr>
      </p:pic>
    </p:spTree>
    <p:extLst>
      <p:ext uri="{BB962C8B-B14F-4D97-AF65-F5344CB8AC3E}">
        <p14:creationId xmlns:p14="http://schemas.microsoft.com/office/powerpoint/2010/main" val="40833997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ATLETA. II TIMOTEO.2:5.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Por tanto, puesto que tenemos en derredor nuestro tan gran nube de testigos, despojémonos también de todo peso y del pecado que tan fácilmente nos envuelve, </a:t>
            </a:r>
            <a:r>
              <a:rPr lang="es-ES" b="1" u="sng" dirty="0">
                <a:solidFill>
                  <a:schemeClr val="bg1"/>
                </a:solidFill>
                <a:highlight>
                  <a:srgbClr val="808000"/>
                </a:highlight>
                <a:latin typeface="Maiandra GD" panose="020E0502030308020204" pitchFamily="34" charset="0"/>
              </a:rPr>
              <a:t>y corramos con paciencia la carrera que tenemos por delante,</a:t>
            </a:r>
            <a:r>
              <a:rPr lang="es-ES" b="1" dirty="0">
                <a:latin typeface="Maiandra GD" panose="020E0502030308020204" pitchFamily="34" charset="0"/>
              </a:rPr>
              <a:t> </a:t>
            </a:r>
          </a:p>
          <a:p>
            <a:r>
              <a:rPr lang="es-ES" b="1" dirty="0">
                <a:latin typeface="Maiandra GD" panose="020E0502030308020204" pitchFamily="34" charset="0"/>
              </a:rPr>
              <a:t>¿Qué le está impidiendo a Usted correr?</a:t>
            </a:r>
          </a:p>
          <a:p>
            <a:r>
              <a:rPr lang="es-ES" b="1" dirty="0">
                <a:latin typeface="Maiandra GD" panose="020E0502030308020204" pitchFamily="34" charset="0"/>
              </a:rPr>
              <a:t>No se deje dominar por nada, tenga dominio propio.</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008AA5D8-9B1A-CBA3-CD9C-023A783FB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2816"/>
            <a:ext cx="3921896" cy="5515183"/>
          </a:xfrm>
          <a:prstGeom prst="rect">
            <a:avLst/>
          </a:prstGeom>
          <a:solidFill>
            <a:srgbClr val="7030A0"/>
          </a:solidFill>
        </p:spPr>
      </p:pic>
    </p:spTree>
    <p:extLst>
      <p:ext uri="{BB962C8B-B14F-4D97-AF65-F5344CB8AC3E}">
        <p14:creationId xmlns:p14="http://schemas.microsoft.com/office/powerpoint/2010/main" val="4878737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LABRADOR. II TIMOTEO.2:6.</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a:bodyPr>
          <a:lstStyle/>
          <a:p>
            <a:r>
              <a:rPr lang="es-ES" b="1" u="sng" dirty="0">
                <a:solidFill>
                  <a:schemeClr val="bg1"/>
                </a:solidFill>
                <a:highlight>
                  <a:srgbClr val="000000"/>
                </a:highlight>
                <a:latin typeface="Maiandra GD" panose="020E0502030308020204" pitchFamily="34" charset="0"/>
              </a:rPr>
              <a:t>El labrador que trabaja</a:t>
            </a:r>
            <a:r>
              <a:rPr lang="es-ES" b="1" dirty="0">
                <a:latin typeface="Maiandra GD" panose="020E0502030308020204" pitchFamily="34" charset="0"/>
              </a:rPr>
              <a:t> debe ser el primero en recibir su parte de los frutos. </a:t>
            </a:r>
          </a:p>
          <a:p>
            <a:r>
              <a:rPr lang="es-ES" b="1" dirty="0">
                <a:latin typeface="Maiandra GD" panose="020E0502030308020204" pitchFamily="34" charset="0"/>
              </a:rPr>
              <a:t>Después de haber descrito al cristiano como un soldado y atleta, ahora procede a describirlo como un labrador, el cual si desea disfrutar de los frutos, debe trabajar primero.</a:t>
            </a:r>
          </a:p>
          <a:p>
            <a:r>
              <a:rPr lang="es-ES" b="1" dirty="0">
                <a:latin typeface="Maiandra GD" panose="020E0502030308020204" pitchFamily="34" charset="0"/>
              </a:rPr>
              <a:t>He aquí entonces el principio de trabajar arduamente para lograr recibir una recompensa. </a:t>
            </a:r>
          </a:p>
        </p:txBody>
      </p:sp>
      <p:pic>
        <p:nvPicPr>
          <p:cNvPr id="6" name="Imagen 5">
            <a:extLst>
              <a:ext uri="{FF2B5EF4-FFF2-40B4-BE49-F238E27FC236}">
                <a16:creationId xmlns:a16="http://schemas.microsoft.com/office/drawing/2014/main" id="{65CED32D-1CFA-58EC-63CD-EEEC2364D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0073"/>
            <a:ext cx="3921896" cy="5480670"/>
          </a:xfrm>
          <a:prstGeom prst="rect">
            <a:avLst/>
          </a:prstGeom>
          <a:solidFill>
            <a:srgbClr val="FFC000"/>
          </a:solidFill>
        </p:spPr>
      </p:pic>
    </p:spTree>
    <p:extLst>
      <p:ext uri="{BB962C8B-B14F-4D97-AF65-F5344CB8AC3E}">
        <p14:creationId xmlns:p14="http://schemas.microsoft.com/office/powerpoint/2010/main" val="31778728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LABRADOR. II TIMOTEO.2:6.</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Las bendiciones de Dios, especialmente la de la vida eterna, nunca se le da al cristiano, a menos que sea obediente a los mandamientos de Dios.</a:t>
            </a:r>
          </a:p>
          <a:p>
            <a:r>
              <a:rPr lang="es-ES" b="1" dirty="0">
                <a:latin typeface="Maiandra GD" panose="020E0502030308020204" pitchFamily="34" charset="0"/>
              </a:rPr>
              <a:t>Todos los beneficios que podemos disfrutar son condicionales, es decir, primero debemos obedecer y luego gozar de las bendiciones.</a:t>
            </a:r>
          </a:p>
          <a:p>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B1736B4B-330D-654A-6063-566914C4E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1342817"/>
            <a:ext cx="3921896" cy="5497926"/>
          </a:xfrm>
          <a:prstGeom prst="rect">
            <a:avLst/>
          </a:prstGeom>
        </p:spPr>
      </p:pic>
    </p:spTree>
    <p:extLst>
      <p:ext uri="{BB962C8B-B14F-4D97-AF65-F5344CB8AC3E}">
        <p14:creationId xmlns:p14="http://schemas.microsoft.com/office/powerpoint/2010/main" val="252847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LABRADOR. II TIMOTEO.2:6.</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lnSpcReduction="10000"/>
          </a:bodyPr>
          <a:lstStyle/>
          <a:p>
            <a:r>
              <a:rPr lang="es-ES" b="1" dirty="0">
                <a:latin typeface="Maiandra GD" panose="020E0502030308020204" pitchFamily="34" charset="0"/>
              </a:rPr>
              <a:t>La palabra “labrador” viene del griego KOPIONTA, lo cual denota el participar en un trabajo fuerte, implicando dificultades y problemas. </a:t>
            </a:r>
          </a:p>
          <a:p>
            <a:r>
              <a:rPr lang="es-ES" b="1" dirty="0">
                <a:latin typeface="Maiandra GD" panose="020E0502030308020204" pitchFamily="34" charset="0"/>
              </a:rPr>
              <a:t>También denota golpe, azotamiento y de ello, un trabajo pesado que resulta en fatiga y trabajo laborioso. </a:t>
            </a:r>
          </a:p>
          <a:p>
            <a:r>
              <a:rPr lang="es-ES" b="1" dirty="0">
                <a:latin typeface="Maiandra GD" panose="020E0502030308020204" pitchFamily="34" charset="0"/>
              </a:rPr>
              <a:t>Si Usted ha trabajado en el campo, ya se habrá dado cuenta de lo difícil que es trabajar la tierra para que produzca frutos.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74BB608E-10B9-0E89-B348-F78539ACD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0073"/>
            <a:ext cx="3921896" cy="5480670"/>
          </a:xfrm>
          <a:prstGeom prst="rect">
            <a:avLst/>
          </a:prstGeom>
          <a:solidFill>
            <a:srgbClr val="C00000"/>
          </a:solidFill>
        </p:spPr>
      </p:pic>
    </p:spTree>
    <p:extLst>
      <p:ext uri="{BB962C8B-B14F-4D97-AF65-F5344CB8AC3E}">
        <p14:creationId xmlns:p14="http://schemas.microsoft.com/office/powerpoint/2010/main" val="23803207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LABRADOR. II TIMOTEO.2:6.</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En esta clase de trabajo no hay espacio para una actitud de perezoso o falta de paciencia.</a:t>
            </a:r>
          </a:p>
          <a:p>
            <a:r>
              <a:rPr lang="es-ES" b="1" dirty="0">
                <a:latin typeface="Maiandra GD" panose="020E0502030308020204" pitchFamily="34" charset="0"/>
              </a:rPr>
              <a:t>La Biblia exhorta a los cristianos a que sean diligentes en su comportamiento. </a:t>
            </a:r>
          </a:p>
          <a:p>
            <a:pPr algn="ctr"/>
            <a:r>
              <a:rPr lang="es-ES" b="1" u="sng" dirty="0">
                <a:highlight>
                  <a:srgbClr val="FFFF00"/>
                </a:highlight>
                <a:latin typeface="Maiandra GD" panose="020E0502030308020204" pitchFamily="34" charset="0"/>
              </a:rPr>
              <a:t>II Timoteo.2:15.</a:t>
            </a:r>
          </a:p>
          <a:p>
            <a:r>
              <a:rPr lang="es-ES" b="1" u="sng" dirty="0">
                <a:highlight>
                  <a:srgbClr val="00FF00"/>
                </a:highlight>
                <a:latin typeface="Maiandra GD" panose="020E0502030308020204" pitchFamily="34" charset="0"/>
              </a:rPr>
              <a:t>Procura con diligencia presentarte a Dios aprobado,</a:t>
            </a:r>
            <a:r>
              <a:rPr lang="es-ES" b="1" dirty="0">
                <a:latin typeface="Maiandra GD" panose="020E0502030308020204" pitchFamily="34" charset="0"/>
              </a:rPr>
              <a:t> como obrero que no tiene de qué avergonzarse, que maneja con precisión la palabra de verdad.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BB5440C3-1CDF-A590-05DC-5D5ED4B9C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 y="1342817"/>
            <a:ext cx="3925956" cy="5497924"/>
          </a:xfrm>
          <a:prstGeom prst="rect">
            <a:avLst/>
          </a:prstGeom>
        </p:spPr>
      </p:pic>
    </p:spTree>
    <p:extLst>
      <p:ext uri="{BB962C8B-B14F-4D97-AF65-F5344CB8AC3E}">
        <p14:creationId xmlns:p14="http://schemas.microsoft.com/office/powerpoint/2010/main" val="2879311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LABRADOR. II TIMOTEO.2:6.</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lnSpcReduction="10000"/>
          </a:bodyPr>
          <a:lstStyle/>
          <a:p>
            <a:r>
              <a:rPr lang="es-ES" b="1" dirty="0">
                <a:latin typeface="Maiandra GD" panose="020E0502030308020204" pitchFamily="34" charset="0"/>
              </a:rPr>
              <a:t>La palabra “diligente” viene del griego SPOUDAZON lo cual denota el esforzarse a lo máximo. También debe tener una actitud.</a:t>
            </a:r>
          </a:p>
          <a:p>
            <a:r>
              <a:rPr lang="es-ES" b="1" dirty="0">
                <a:latin typeface="Maiandra GD" panose="020E0502030308020204" pitchFamily="34" charset="0"/>
              </a:rPr>
              <a:t>“Ferviente en espíritu” lo cual viene del griego ZEONTES. </a:t>
            </a:r>
          </a:p>
          <a:p>
            <a:r>
              <a:rPr lang="es-ES" b="1" dirty="0">
                <a:latin typeface="Maiandra GD" panose="020E0502030308020204" pitchFamily="34" charset="0"/>
              </a:rPr>
              <a:t>Esta palabra significa literalmente hervir en espíritu.</a:t>
            </a:r>
          </a:p>
          <a:p>
            <a:pPr algn="ctr"/>
            <a:r>
              <a:rPr lang="es-ES" b="1" u="sng" dirty="0">
                <a:highlight>
                  <a:srgbClr val="FFFF00"/>
                </a:highlight>
                <a:latin typeface="Maiandra GD" panose="020E0502030308020204" pitchFamily="34" charset="0"/>
              </a:rPr>
              <a:t>Romanos.12:11.</a:t>
            </a:r>
          </a:p>
          <a:p>
            <a:r>
              <a:rPr lang="es-ES" b="1" dirty="0">
                <a:latin typeface="Maiandra GD" panose="020E0502030308020204" pitchFamily="34" charset="0"/>
              </a:rPr>
              <a:t>No sean perezosos en lo que requiere diligencia. </a:t>
            </a:r>
            <a:r>
              <a:rPr lang="es-ES" b="1" u="sng" dirty="0">
                <a:highlight>
                  <a:srgbClr val="00FFFF"/>
                </a:highlight>
                <a:latin typeface="Maiandra GD" panose="020E0502030308020204" pitchFamily="34" charset="0"/>
              </a:rPr>
              <a:t>Sean fervientes en espíritu, sirviendo al Señor,</a:t>
            </a:r>
            <a:r>
              <a:rPr lang="es-ES" b="1" dirty="0">
                <a:latin typeface="Maiandra GD" panose="020E0502030308020204" pitchFamily="34" charset="0"/>
              </a:rPr>
              <a:t> </a:t>
            </a:r>
          </a:p>
          <a:p>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C1BE4C7D-E97E-4B2C-6D04-0701959EA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60073"/>
            <a:ext cx="3921896" cy="5497927"/>
          </a:xfrm>
          <a:prstGeom prst="rect">
            <a:avLst/>
          </a:prstGeom>
          <a:solidFill>
            <a:srgbClr val="FFC000"/>
          </a:solidFill>
        </p:spPr>
      </p:pic>
    </p:spTree>
    <p:extLst>
      <p:ext uri="{BB962C8B-B14F-4D97-AF65-F5344CB8AC3E}">
        <p14:creationId xmlns:p14="http://schemas.microsoft.com/office/powerpoint/2010/main" val="24009056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LABRADOR. II TIMOTEO.2:6.</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a:bodyPr>
          <a:lstStyle/>
          <a:p>
            <a:r>
              <a:rPr lang="es-ES" b="1" dirty="0">
                <a:latin typeface="Maiandra GD" panose="020E0502030308020204" pitchFamily="34" charset="0"/>
              </a:rPr>
              <a:t>Mostrar un gran afán hacia algo, mostrar entusiasmo, y comprometerse totalmente a algo. </a:t>
            </a:r>
          </a:p>
          <a:p>
            <a:r>
              <a:rPr lang="es-ES" b="1" dirty="0">
                <a:latin typeface="Maiandra GD" panose="020E0502030308020204" pitchFamily="34" charset="0"/>
              </a:rPr>
              <a:t>Apolos fue descrito como un personaje que tuvo un espíritu fervoroso, y tal actitud le ayudó a ser de gran provecho para la hermandad y la causa de Cristo. </a:t>
            </a:r>
          </a:p>
          <a:p>
            <a:r>
              <a:rPr lang="es-ES" b="1" dirty="0">
                <a:latin typeface="Maiandra GD" panose="020E0502030308020204" pitchFamily="34" charset="0"/>
              </a:rPr>
              <a:t>Tenía un espíritu ferviente.</a:t>
            </a:r>
          </a:p>
          <a:p>
            <a:pPr algn="ctr"/>
            <a:r>
              <a:rPr lang="es-ES" b="1" u="sng" dirty="0">
                <a:highlight>
                  <a:srgbClr val="FFFF00"/>
                </a:highlight>
                <a:latin typeface="Maiandra GD" panose="020E0502030308020204" pitchFamily="34" charset="0"/>
              </a:rPr>
              <a:t>Hechos.18:25.</a:t>
            </a:r>
          </a:p>
        </p:txBody>
      </p:sp>
      <p:pic>
        <p:nvPicPr>
          <p:cNvPr id="6" name="Imagen 5">
            <a:extLst>
              <a:ext uri="{FF2B5EF4-FFF2-40B4-BE49-F238E27FC236}">
                <a16:creationId xmlns:a16="http://schemas.microsoft.com/office/drawing/2014/main" id="{299F6687-60CE-627F-0590-9F2184CEA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0073"/>
            <a:ext cx="3921896" cy="5480670"/>
          </a:xfrm>
          <a:prstGeom prst="rect">
            <a:avLst/>
          </a:prstGeom>
        </p:spPr>
      </p:pic>
    </p:spTree>
    <p:extLst>
      <p:ext uri="{BB962C8B-B14F-4D97-AF65-F5344CB8AC3E}">
        <p14:creationId xmlns:p14="http://schemas.microsoft.com/office/powerpoint/2010/main" val="19317734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LABRADOR. II TIMOTEO.2:6.</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Este había sido instruido en el camino del Señor, </a:t>
            </a:r>
            <a:r>
              <a:rPr lang="es-ES" b="1" u="sng" dirty="0">
                <a:solidFill>
                  <a:schemeClr val="bg1"/>
                </a:solidFill>
                <a:highlight>
                  <a:srgbClr val="FF00FF"/>
                </a:highlight>
                <a:latin typeface="Maiandra GD" panose="020E0502030308020204" pitchFamily="34" charset="0"/>
              </a:rPr>
              <a:t>y siendo ferviente de espíritu,</a:t>
            </a:r>
            <a:r>
              <a:rPr lang="es-ES" b="1" dirty="0">
                <a:latin typeface="Maiandra GD" panose="020E0502030308020204" pitchFamily="34" charset="0"/>
              </a:rPr>
              <a:t> hablaba y enseñaba con exactitud las cosas referentes a Jesús, aunque solo conocía el bautismo de Juan. </a:t>
            </a:r>
          </a:p>
          <a:p>
            <a:r>
              <a:rPr lang="es-ES" b="1" dirty="0">
                <a:latin typeface="Maiandra GD" panose="020E0502030308020204" pitchFamily="34" charset="0"/>
              </a:rPr>
              <a:t>Debemos ser paciente como Él labrador.</a:t>
            </a:r>
          </a:p>
          <a:p>
            <a:r>
              <a:rPr lang="es-ES" b="1" dirty="0">
                <a:latin typeface="Maiandra GD" panose="020E0502030308020204" pitchFamily="34" charset="0"/>
              </a:rPr>
              <a:t>Él que labora, trabaja en el campo es paciente.</a:t>
            </a:r>
          </a:p>
          <a:p>
            <a:pPr algn="ctr"/>
            <a:r>
              <a:rPr lang="es-ES" b="1" u="sng" dirty="0">
                <a:highlight>
                  <a:srgbClr val="FFFF00"/>
                </a:highlight>
                <a:latin typeface="Maiandra GD" panose="020E0502030308020204" pitchFamily="34" charset="0"/>
              </a:rPr>
              <a:t>Santiago.5:7.</a:t>
            </a:r>
          </a:p>
          <a:p>
            <a:endParaRPr lang="es-ES" b="1" dirty="0">
              <a:latin typeface="Maiandra GD" panose="020E0502030308020204" pitchFamily="34" charset="0"/>
            </a:endParaRPr>
          </a:p>
          <a:p>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7BA0A149-9FAB-03DA-2E01-1E4EBCBD3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42818"/>
            <a:ext cx="3921896" cy="5497925"/>
          </a:xfrm>
          <a:prstGeom prst="rect">
            <a:avLst/>
          </a:prstGeom>
        </p:spPr>
      </p:pic>
    </p:spTree>
    <p:extLst>
      <p:ext uri="{BB962C8B-B14F-4D97-AF65-F5344CB8AC3E}">
        <p14:creationId xmlns:p14="http://schemas.microsoft.com/office/powerpoint/2010/main" val="15209452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LABRADOR. II TIMOTEO.2:6.</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Por tanto, hermanos, sean pacientes hasta la venida del Señor. Miren cómo el labrador espera el fruto precioso de la tierra, </a:t>
            </a:r>
            <a:r>
              <a:rPr lang="es-ES" b="1" u="sng" dirty="0">
                <a:solidFill>
                  <a:schemeClr val="bg1"/>
                </a:solidFill>
                <a:highlight>
                  <a:srgbClr val="0000FF"/>
                </a:highlight>
                <a:latin typeface="Maiandra GD" panose="020E0502030308020204" pitchFamily="34" charset="0"/>
              </a:rPr>
              <a:t>siendo paciente en ello hasta que recibe la lluvia temprana y la tardía.</a:t>
            </a:r>
            <a:r>
              <a:rPr lang="es-ES" b="1" dirty="0">
                <a:latin typeface="Maiandra GD" panose="020E0502030308020204" pitchFamily="34" charset="0"/>
              </a:rPr>
              <a:t> </a:t>
            </a:r>
          </a:p>
          <a:p>
            <a:r>
              <a:rPr lang="es-ES" b="1" dirty="0">
                <a:latin typeface="Maiandra GD" panose="020E0502030308020204" pitchFamily="34" charset="0"/>
              </a:rPr>
              <a:t>Ya que con la paciencia ganaremos el alma.</a:t>
            </a:r>
          </a:p>
          <a:p>
            <a:pPr algn="ctr"/>
            <a:r>
              <a:rPr lang="es-ES" b="1" u="sng" dirty="0">
                <a:highlight>
                  <a:srgbClr val="FFFF00"/>
                </a:highlight>
                <a:latin typeface="Maiandra GD" panose="020E0502030308020204" pitchFamily="34" charset="0"/>
              </a:rPr>
              <a:t>Lucas.21:19.</a:t>
            </a:r>
          </a:p>
          <a:p>
            <a:r>
              <a:rPr lang="es-ES" b="1" u="sng" dirty="0">
                <a:solidFill>
                  <a:schemeClr val="bg1"/>
                </a:solidFill>
                <a:highlight>
                  <a:srgbClr val="FF0000"/>
                </a:highlight>
                <a:latin typeface="Maiandra GD" panose="020E0502030308020204" pitchFamily="34" charset="0"/>
              </a:rPr>
              <a:t>Con su perseverancia</a:t>
            </a:r>
            <a:r>
              <a:rPr lang="es-ES" b="1" dirty="0">
                <a:latin typeface="Maiandra GD" panose="020E0502030308020204" pitchFamily="34" charset="0"/>
              </a:rPr>
              <a:t> ganarán sus almas.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EDFC7858-D41A-8327-471E-106BA3AA9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61" y="1342816"/>
            <a:ext cx="3925956" cy="5497925"/>
          </a:xfrm>
          <a:prstGeom prst="rect">
            <a:avLst/>
          </a:prstGeom>
          <a:solidFill>
            <a:srgbClr val="92D050"/>
          </a:solidFill>
        </p:spPr>
      </p:pic>
    </p:spTree>
    <p:extLst>
      <p:ext uri="{BB962C8B-B14F-4D97-AF65-F5344CB8AC3E}">
        <p14:creationId xmlns:p14="http://schemas.microsoft.com/office/powerpoint/2010/main" val="37471431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OBRERO. II TIMOTEO.2:15.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a:bodyPr>
          <a:lstStyle/>
          <a:p>
            <a:r>
              <a:rPr lang="es-ES" b="1" u="sng" dirty="0">
                <a:solidFill>
                  <a:schemeClr val="bg1"/>
                </a:solidFill>
                <a:highlight>
                  <a:srgbClr val="FF00FF"/>
                </a:highlight>
                <a:latin typeface="Maiandra GD" panose="020E0502030308020204" pitchFamily="34" charset="0"/>
              </a:rPr>
              <a:t>Procura con diligencia presentarte a Dios aprobado, como obrero</a:t>
            </a:r>
            <a:r>
              <a:rPr lang="es-ES" b="1" dirty="0">
                <a:latin typeface="Maiandra GD" panose="020E0502030308020204" pitchFamily="34" charset="0"/>
              </a:rPr>
              <a:t> que no tiene de qué avergonzarse, que maneja con precisión la palabra de verdad. </a:t>
            </a:r>
          </a:p>
          <a:p>
            <a:r>
              <a:rPr lang="es-ES" b="1" dirty="0">
                <a:latin typeface="Maiandra GD" panose="020E0502030308020204" pitchFamily="34" charset="0"/>
              </a:rPr>
              <a:t>La frase “procura con diligencia” constituye una sola palabra en el texto griego. </a:t>
            </a:r>
          </a:p>
          <a:p>
            <a:r>
              <a:rPr lang="es-ES" b="1" dirty="0">
                <a:latin typeface="Maiandra GD" panose="020E0502030308020204" pitchFamily="34" charset="0"/>
              </a:rPr>
              <a:t>Esta palabra es SPOUDAZO, lo cual denota un esfuerzo profundo e intenso al llevar a cabo una acción. </a:t>
            </a:r>
            <a:endParaRPr lang="es-NI" b="1" dirty="0">
              <a:latin typeface="Maiandra GD" panose="020E0502030308020204" pitchFamily="34" charset="0"/>
            </a:endParaRPr>
          </a:p>
        </p:txBody>
      </p:sp>
      <p:pic>
        <p:nvPicPr>
          <p:cNvPr id="9" name="Imagen 8">
            <a:extLst>
              <a:ext uri="{FF2B5EF4-FFF2-40B4-BE49-F238E27FC236}">
                <a16:creationId xmlns:a16="http://schemas.microsoft.com/office/drawing/2014/main" id="{EFD970FA-D782-D4DE-E901-12193FA26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3" y="1360073"/>
            <a:ext cx="3959388" cy="5480670"/>
          </a:xfrm>
          <a:prstGeom prst="rect">
            <a:avLst/>
          </a:prstGeom>
          <a:solidFill>
            <a:srgbClr val="00B050"/>
          </a:solidFill>
        </p:spPr>
      </p:pic>
    </p:spTree>
    <p:extLst>
      <p:ext uri="{BB962C8B-B14F-4D97-AF65-F5344CB8AC3E}">
        <p14:creationId xmlns:p14="http://schemas.microsoft.com/office/powerpoint/2010/main" val="2084337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SOLDADO. II TIMOTEO.2:4.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u="sng" dirty="0">
                <a:highlight>
                  <a:srgbClr val="00FF00"/>
                </a:highlight>
                <a:latin typeface="Maiandra GD" panose="020E0502030308020204" pitchFamily="34" charset="0"/>
              </a:rPr>
              <a:t>El soldado en servicio activo no se enreda en los negocios de la vida diaria,</a:t>
            </a:r>
            <a:r>
              <a:rPr lang="es-ES" b="1" dirty="0">
                <a:latin typeface="Maiandra GD" panose="020E0502030308020204" pitchFamily="34" charset="0"/>
              </a:rPr>
              <a:t> a fin de poder agradar al que lo reclutó como soldado. </a:t>
            </a:r>
          </a:p>
          <a:p>
            <a:r>
              <a:rPr lang="es-ES" b="1" dirty="0">
                <a:latin typeface="Maiandra GD" panose="020E0502030308020204" pitchFamily="34" charset="0"/>
              </a:rPr>
              <a:t>El Apóstol Pablos aquí nos describe a los cristianos como soldados.</a:t>
            </a:r>
          </a:p>
          <a:p>
            <a:r>
              <a:rPr lang="es-ES" b="1" dirty="0">
                <a:latin typeface="Maiandra GD" panose="020E0502030308020204" pitchFamily="34" charset="0"/>
              </a:rPr>
              <a:t>En lugar de involucrarse en cuestiones de la vida civil, Él soldado debe dedicarse por completo a la vida militar.</a:t>
            </a:r>
          </a:p>
          <a:p>
            <a:r>
              <a:rPr lang="es-ES" b="1" dirty="0">
                <a:latin typeface="Maiandra GD" panose="020E0502030308020204" pitchFamily="34" charset="0"/>
              </a:rPr>
              <a:t>No puede estar en dos cosas.</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C04351DA-F9D9-A93F-D084-4D7847C3C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 y="1342817"/>
            <a:ext cx="3917837" cy="5497924"/>
          </a:xfrm>
          <a:prstGeom prst="rect">
            <a:avLst/>
          </a:prstGeom>
          <a:solidFill>
            <a:srgbClr val="92D050"/>
          </a:solidFill>
        </p:spPr>
      </p:pic>
    </p:spTree>
    <p:extLst>
      <p:ext uri="{BB962C8B-B14F-4D97-AF65-F5344CB8AC3E}">
        <p14:creationId xmlns:p14="http://schemas.microsoft.com/office/powerpoint/2010/main" val="4620647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OBRERO. II TIMOTEO.2:15.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a:bodyPr>
          <a:lstStyle/>
          <a:p>
            <a:r>
              <a:rPr lang="es-ES" b="1" dirty="0">
                <a:latin typeface="Maiandra GD" panose="020E0502030308020204" pitchFamily="34" charset="0"/>
              </a:rPr>
              <a:t>Denota el esforzarse a lo máximo y trabajar arduamente por algo. </a:t>
            </a:r>
          </a:p>
          <a:p>
            <a:r>
              <a:rPr lang="es-ES" b="1" dirty="0">
                <a:latin typeface="Maiandra GD" panose="020E0502030308020204" pitchFamily="34" charset="0"/>
              </a:rPr>
              <a:t>Esta palabra cuando se analiza presenta un gran énfasis en cuanto a la actitud que debemos tener para presentarnos aprobados delante de Dios. </a:t>
            </a:r>
          </a:p>
          <a:p>
            <a:r>
              <a:rPr lang="es-ES" b="1" dirty="0">
                <a:latin typeface="Maiandra GD" panose="020E0502030308020204" pitchFamily="34" charset="0"/>
              </a:rPr>
              <a:t>Timoteo tenía la responsabilidad de llevar a cabo tres cosas según este texto:</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F125555E-D49C-8D02-2399-8CDF4F7AC2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1360073"/>
            <a:ext cx="3838354" cy="5480670"/>
          </a:xfrm>
          <a:prstGeom prst="rect">
            <a:avLst/>
          </a:prstGeom>
          <a:solidFill>
            <a:srgbClr val="00B0F0"/>
          </a:solidFill>
        </p:spPr>
      </p:pic>
    </p:spTree>
    <p:extLst>
      <p:ext uri="{BB962C8B-B14F-4D97-AF65-F5344CB8AC3E}">
        <p14:creationId xmlns:p14="http://schemas.microsoft.com/office/powerpoint/2010/main" val="992179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OBRERO. II TIMOTEO.2:15.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lnSpcReduction="10000"/>
          </a:bodyPr>
          <a:lstStyle/>
          <a:p>
            <a:r>
              <a:rPr lang="es-ES" b="1" dirty="0">
                <a:latin typeface="Maiandra GD" panose="020E0502030308020204" pitchFamily="34" charset="0"/>
              </a:rPr>
              <a:t>Procurar con diligencia. </a:t>
            </a:r>
          </a:p>
          <a:p>
            <a:r>
              <a:rPr lang="es-ES" b="1" dirty="0">
                <a:latin typeface="Maiandra GD" panose="020E0502030308020204" pitchFamily="34" charset="0"/>
              </a:rPr>
              <a:t>1. Ser aprobado delante de Dios. </a:t>
            </a:r>
          </a:p>
          <a:p>
            <a:r>
              <a:rPr lang="es-ES" b="1" dirty="0">
                <a:latin typeface="Maiandra GD" panose="020E0502030308020204" pitchFamily="34" charset="0"/>
              </a:rPr>
              <a:t>2. Ser un obrero que no tiene de qué avergonzarse. </a:t>
            </a:r>
          </a:p>
          <a:p>
            <a:r>
              <a:rPr lang="es-ES" b="1" dirty="0">
                <a:latin typeface="Maiandra GD" panose="020E0502030308020204" pitchFamily="34" charset="0"/>
              </a:rPr>
              <a:t>3. Usar bien la palabra de verdad. </a:t>
            </a:r>
          </a:p>
          <a:p>
            <a:r>
              <a:rPr lang="es-ES" b="1" dirty="0">
                <a:latin typeface="Maiandra GD" panose="020E0502030308020204" pitchFamily="34" charset="0"/>
              </a:rPr>
              <a:t>Esta es la responsabilidad de cada cristiano que desea intensamente presentarse aprobado delante de Dios.</a:t>
            </a:r>
          </a:p>
          <a:p>
            <a:r>
              <a:rPr lang="es-NI" b="1" dirty="0">
                <a:latin typeface="Maiandra GD" panose="020E0502030308020204" pitchFamily="34" charset="0"/>
              </a:rPr>
              <a:t>La frase “que usa bien” viene del griego ORTHOTOMEO.</a:t>
            </a:r>
          </a:p>
        </p:txBody>
      </p:sp>
      <p:pic>
        <p:nvPicPr>
          <p:cNvPr id="6" name="Imagen 5">
            <a:extLst>
              <a:ext uri="{FF2B5EF4-FFF2-40B4-BE49-F238E27FC236}">
                <a16:creationId xmlns:a16="http://schemas.microsoft.com/office/drawing/2014/main" id="{F2A55373-5D68-E3EF-CB2D-59FD112BE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1360073"/>
            <a:ext cx="3921896" cy="5480670"/>
          </a:xfrm>
          <a:prstGeom prst="rect">
            <a:avLst/>
          </a:prstGeom>
          <a:solidFill>
            <a:srgbClr val="0070C0"/>
          </a:solidFill>
        </p:spPr>
      </p:pic>
    </p:spTree>
    <p:extLst>
      <p:ext uri="{BB962C8B-B14F-4D97-AF65-F5344CB8AC3E}">
        <p14:creationId xmlns:p14="http://schemas.microsoft.com/office/powerpoint/2010/main" val="3790988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OBRERO. II TIMOTEO.2:15.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Que tiene varios significados: </a:t>
            </a:r>
          </a:p>
          <a:p>
            <a:r>
              <a:rPr lang="es-ES" b="1" dirty="0">
                <a:latin typeface="Maiandra GD" panose="020E0502030308020204" pitchFamily="34" charset="0"/>
              </a:rPr>
              <a:t>1. Enseñar correctamente. </a:t>
            </a:r>
          </a:p>
          <a:p>
            <a:r>
              <a:rPr lang="es-ES" b="1" dirty="0">
                <a:latin typeface="Maiandra GD" panose="020E0502030308020204" pitchFamily="34" charset="0"/>
              </a:rPr>
              <a:t>2. Exponer derecho. </a:t>
            </a:r>
          </a:p>
          <a:p>
            <a:r>
              <a:rPr lang="es-ES" b="1" dirty="0">
                <a:latin typeface="Maiandra GD" panose="020E0502030308020204" pitchFamily="34" charset="0"/>
              </a:rPr>
              <a:t>3. Cortar recto. </a:t>
            </a:r>
          </a:p>
          <a:p>
            <a:r>
              <a:rPr lang="es-ES" b="1" dirty="0">
                <a:latin typeface="Maiandra GD" panose="020E0502030308020204" pitchFamily="34" charset="0"/>
              </a:rPr>
              <a:t>4. Manejar acertadamente. </a:t>
            </a:r>
          </a:p>
          <a:p>
            <a:r>
              <a:rPr lang="es-ES" b="1" dirty="0">
                <a:latin typeface="Maiandra GD" panose="020E0502030308020204" pitchFamily="34" charset="0"/>
              </a:rPr>
              <a:t>5. Manejar con precisión.</a:t>
            </a:r>
          </a:p>
          <a:p>
            <a:r>
              <a:rPr lang="es-ES" b="1" dirty="0">
                <a:latin typeface="Maiandra GD" panose="020E0502030308020204" pitchFamily="34" charset="0"/>
              </a:rPr>
              <a:t>Debemos trazar bien las líneas de la palabra de Dios.</a:t>
            </a:r>
          </a:p>
          <a:p>
            <a:r>
              <a:rPr lang="es-ES" b="1" dirty="0">
                <a:latin typeface="Maiandra GD" panose="020E0502030308020204" pitchFamily="34" charset="0"/>
              </a:rPr>
              <a:t>No quitando ni añadiendo a ella.</a:t>
            </a:r>
          </a:p>
          <a:p>
            <a:pPr algn="ctr"/>
            <a:r>
              <a:rPr lang="es-ES" b="1" u="sng" dirty="0">
                <a:highlight>
                  <a:srgbClr val="FFFF00"/>
                </a:highlight>
                <a:latin typeface="Maiandra GD" panose="020E0502030308020204" pitchFamily="34" charset="0"/>
              </a:rPr>
              <a:t>Apocalipsis.22:18-19.</a:t>
            </a:r>
            <a:endParaRPr lang="es-NI" b="1" u="sng" dirty="0">
              <a:highlight>
                <a:srgbClr val="FFFF00"/>
              </a:highlight>
              <a:latin typeface="Maiandra GD" panose="020E0502030308020204" pitchFamily="34" charset="0"/>
            </a:endParaRPr>
          </a:p>
        </p:txBody>
      </p:sp>
      <p:pic>
        <p:nvPicPr>
          <p:cNvPr id="6" name="Imagen 5">
            <a:extLst>
              <a:ext uri="{FF2B5EF4-FFF2-40B4-BE49-F238E27FC236}">
                <a16:creationId xmlns:a16="http://schemas.microsoft.com/office/drawing/2014/main" id="{9DEEB18F-70FD-9463-7546-68A4B6E8E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2817"/>
            <a:ext cx="3921896" cy="5497926"/>
          </a:xfrm>
          <a:prstGeom prst="rect">
            <a:avLst/>
          </a:prstGeom>
        </p:spPr>
      </p:pic>
    </p:spTree>
    <p:extLst>
      <p:ext uri="{BB962C8B-B14F-4D97-AF65-F5344CB8AC3E}">
        <p14:creationId xmlns:p14="http://schemas.microsoft.com/office/powerpoint/2010/main" val="18435154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barn(inVertical)">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OBRERO. II TIMOTEO.2:15.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Yo testifico a todos los que oyen las palabras de la profecía de este libro: </a:t>
            </a:r>
            <a:r>
              <a:rPr lang="es-ES" b="1" u="sng" dirty="0">
                <a:solidFill>
                  <a:schemeClr val="bg1"/>
                </a:solidFill>
                <a:highlight>
                  <a:srgbClr val="000080"/>
                </a:highlight>
                <a:latin typeface="Maiandra GD" panose="020E0502030308020204" pitchFamily="34" charset="0"/>
              </a:rPr>
              <a:t>si alguien añade a ellas,</a:t>
            </a:r>
            <a:r>
              <a:rPr lang="es-ES" b="1" dirty="0">
                <a:latin typeface="Maiandra GD" panose="020E0502030308020204" pitchFamily="34" charset="0"/>
              </a:rPr>
              <a:t> Dios traerá sobre él las plagas que están escritas en este libro. </a:t>
            </a:r>
          </a:p>
          <a:p>
            <a:pPr algn="ctr"/>
            <a:r>
              <a:rPr lang="es-ES" b="1" u="sng" dirty="0">
                <a:highlight>
                  <a:srgbClr val="FFFF00"/>
                </a:highlight>
                <a:latin typeface="Maiandra GD" panose="020E0502030308020204" pitchFamily="34" charset="0"/>
              </a:rPr>
              <a:t>V.19.</a:t>
            </a:r>
          </a:p>
          <a:p>
            <a:r>
              <a:rPr lang="es-ES" b="1" u="sng" dirty="0">
                <a:solidFill>
                  <a:schemeClr val="bg1"/>
                </a:solidFill>
                <a:highlight>
                  <a:srgbClr val="008080"/>
                </a:highlight>
                <a:latin typeface="Maiandra GD" panose="020E0502030308020204" pitchFamily="34" charset="0"/>
              </a:rPr>
              <a:t>Y si alguien quita de las palabras</a:t>
            </a:r>
            <a:r>
              <a:rPr lang="es-ES" b="1" dirty="0">
                <a:latin typeface="Maiandra GD" panose="020E0502030308020204" pitchFamily="34" charset="0"/>
              </a:rPr>
              <a:t> del libro de esta profecía, Dios quitará su parte del árbol de la vida y de la ciudad santa descritos en este libro.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2FB97B8F-2847-AEAA-C050-CC9088BB1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0073"/>
            <a:ext cx="3921896" cy="5480670"/>
          </a:xfrm>
          <a:prstGeom prst="rect">
            <a:avLst/>
          </a:prstGeom>
        </p:spPr>
      </p:pic>
    </p:spTree>
    <p:extLst>
      <p:ext uri="{BB962C8B-B14F-4D97-AF65-F5344CB8AC3E}">
        <p14:creationId xmlns:p14="http://schemas.microsoft.com/office/powerpoint/2010/main" val="22108131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OBRERO. II TIMOTEO.2:15.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Hablando donde ella habla, y callar donde ella hace silencio.</a:t>
            </a:r>
          </a:p>
          <a:p>
            <a:pPr algn="ctr"/>
            <a:r>
              <a:rPr lang="es-ES" b="1" u="sng" dirty="0">
                <a:highlight>
                  <a:srgbClr val="FFFF00"/>
                </a:highlight>
                <a:latin typeface="Maiandra GD" panose="020E0502030308020204" pitchFamily="34" charset="0"/>
              </a:rPr>
              <a:t>I Pedro.4:11.</a:t>
            </a:r>
          </a:p>
          <a:p>
            <a:r>
              <a:rPr lang="es-ES" b="1" u="sng" dirty="0">
                <a:solidFill>
                  <a:schemeClr val="bg1"/>
                </a:solidFill>
                <a:highlight>
                  <a:srgbClr val="008000"/>
                </a:highlight>
                <a:latin typeface="Maiandra GD" panose="020E0502030308020204" pitchFamily="34" charset="0"/>
              </a:rPr>
              <a:t>El que habla, que hable conforme a las palabras de Dios;</a:t>
            </a:r>
            <a:r>
              <a:rPr lang="es-ES" b="1" dirty="0">
                <a:latin typeface="Maiandra GD" panose="020E0502030308020204" pitchFamily="34" charset="0"/>
              </a:rPr>
              <a:t> el que sirve, que lo haga por la fortaleza que Dios da, para que en todo Dios sea glorificado mediante Jesucristo, a quien pertenecen la gloria y el dominio por los siglos de los siglos. Amén. </a:t>
            </a:r>
          </a:p>
          <a:p>
            <a:r>
              <a:rPr lang="es-ES" b="1" dirty="0">
                <a:latin typeface="Maiandra GD" panose="020E0502030308020204" pitchFamily="34" charset="0"/>
              </a:rPr>
              <a:t>No yendo más allá.</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5C0F4B10-0B9F-CFAF-F1DD-DCE31EF0ED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 y="1325560"/>
            <a:ext cx="3925956" cy="5549695"/>
          </a:xfrm>
          <a:prstGeom prst="rect">
            <a:avLst/>
          </a:prstGeom>
        </p:spPr>
      </p:pic>
    </p:spTree>
    <p:extLst>
      <p:ext uri="{BB962C8B-B14F-4D97-AF65-F5344CB8AC3E}">
        <p14:creationId xmlns:p14="http://schemas.microsoft.com/office/powerpoint/2010/main" val="1800810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OBRERO. II TIMOTEO.2:15.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pPr algn="ctr"/>
            <a:r>
              <a:rPr lang="es-ES" b="1" u="sng" dirty="0">
                <a:highlight>
                  <a:srgbClr val="FFFF00"/>
                </a:highlight>
                <a:latin typeface="Maiandra GD" panose="020E0502030308020204" pitchFamily="34" charset="0"/>
              </a:rPr>
              <a:t>I Corintios.4:6.</a:t>
            </a:r>
          </a:p>
          <a:p>
            <a:r>
              <a:rPr lang="es-ES" b="1" dirty="0">
                <a:latin typeface="Maiandra GD" panose="020E0502030308020204" pitchFamily="34" charset="0"/>
              </a:rPr>
              <a:t>Esto, hermanos, lo he aplicado en sentido figurado a mí mismo y a Apolos por amor a ustedes, </a:t>
            </a:r>
            <a:r>
              <a:rPr lang="es-ES" b="1" u="sng" dirty="0">
                <a:solidFill>
                  <a:schemeClr val="bg1"/>
                </a:solidFill>
                <a:highlight>
                  <a:srgbClr val="800080"/>
                </a:highlight>
                <a:latin typeface="Maiandra GD" panose="020E0502030308020204" pitchFamily="34" charset="0"/>
              </a:rPr>
              <a:t>para que en nosotros aprendan a no sobrepasar lo que está escrito,</a:t>
            </a:r>
            <a:r>
              <a:rPr lang="es-ES" b="1" dirty="0">
                <a:latin typeface="Maiandra GD" panose="020E0502030308020204" pitchFamily="34" charset="0"/>
              </a:rPr>
              <a:t> para que ninguno de ustedes se vuelva arrogante a favor del uno contra el otro. </a:t>
            </a:r>
          </a:p>
          <a:p>
            <a:r>
              <a:rPr lang="es-ES" b="1" dirty="0">
                <a:latin typeface="Maiandra GD" panose="020E0502030308020204" pitchFamily="34" charset="0"/>
              </a:rPr>
              <a:t>Para no irnos avergonzados en aquel día final.</a:t>
            </a:r>
          </a:p>
          <a:p>
            <a:pPr algn="ctr"/>
            <a:r>
              <a:rPr lang="es-ES" b="1" u="sng" dirty="0">
                <a:highlight>
                  <a:srgbClr val="FFFF00"/>
                </a:highlight>
                <a:latin typeface="Maiandra GD" panose="020E0502030308020204" pitchFamily="34" charset="0"/>
              </a:rPr>
              <a:t>Mateo.7:21-23.</a:t>
            </a:r>
            <a:endParaRPr lang="es-NI" b="1" u="sng" dirty="0">
              <a:highlight>
                <a:srgbClr val="FFFF00"/>
              </a:highlight>
              <a:latin typeface="Maiandra GD" panose="020E0502030308020204" pitchFamily="34" charset="0"/>
            </a:endParaRPr>
          </a:p>
        </p:txBody>
      </p:sp>
      <p:pic>
        <p:nvPicPr>
          <p:cNvPr id="9" name="Imagen 8">
            <a:extLst>
              <a:ext uri="{FF2B5EF4-FFF2-40B4-BE49-F238E27FC236}">
                <a16:creationId xmlns:a16="http://schemas.microsoft.com/office/drawing/2014/main" id="{75C1E8AF-5923-370A-CA7B-E265515E0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2817"/>
            <a:ext cx="3921896" cy="5497924"/>
          </a:xfrm>
          <a:prstGeom prst="rect">
            <a:avLst/>
          </a:prstGeom>
        </p:spPr>
      </p:pic>
    </p:spTree>
    <p:extLst>
      <p:ext uri="{BB962C8B-B14F-4D97-AF65-F5344CB8AC3E}">
        <p14:creationId xmlns:p14="http://schemas.microsoft.com/office/powerpoint/2010/main" val="3766417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OBRERO. II TIMOTEO.2:15.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»No todo el que me dice: “Señor, Señor”, entrará en el reino de los cielos, </a:t>
            </a:r>
            <a:r>
              <a:rPr lang="es-ES" b="1" u="sng" dirty="0">
                <a:solidFill>
                  <a:schemeClr val="bg1"/>
                </a:solidFill>
                <a:highlight>
                  <a:srgbClr val="800000"/>
                </a:highlight>
                <a:latin typeface="Maiandra GD" panose="020E0502030308020204" pitchFamily="34" charset="0"/>
              </a:rPr>
              <a:t>sino el que hace la voluntad de Mi Padre que está en los cielos.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V.22.</a:t>
            </a:r>
          </a:p>
          <a:p>
            <a:r>
              <a:rPr lang="es-ES" b="1" dirty="0">
                <a:latin typeface="Maiandra GD" panose="020E0502030308020204" pitchFamily="34" charset="0"/>
              </a:rPr>
              <a:t>»Muchos me dirán en aquel día: “Señor, Señor, ¿no profetizamos en Tu nombre, y </a:t>
            </a:r>
            <a:r>
              <a:rPr lang="es-ES" b="1" u="sng" dirty="0">
                <a:solidFill>
                  <a:schemeClr val="bg1"/>
                </a:solidFill>
                <a:highlight>
                  <a:srgbClr val="808000"/>
                </a:highlight>
                <a:latin typeface="Maiandra GD" panose="020E0502030308020204" pitchFamily="34" charset="0"/>
              </a:rPr>
              <a:t>en Tu nombre echamos fuera demonios,</a:t>
            </a:r>
            <a:r>
              <a:rPr lang="es-ES" b="1" dirty="0">
                <a:latin typeface="Maiandra GD" panose="020E0502030308020204" pitchFamily="34" charset="0"/>
              </a:rPr>
              <a:t> y en Tu nombre hicimos muchos milagros?”. </a:t>
            </a:r>
          </a:p>
          <a:p>
            <a:pPr algn="ctr"/>
            <a:r>
              <a:rPr lang="es-ES" b="1" u="sng" dirty="0">
                <a:highlight>
                  <a:srgbClr val="FFFF00"/>
                </a:highlight>
                <a:latin typeface="Maiandra GD" panose="020E0502030308020204" pitchFamily="34" charset="0"/>
              </a:rPr>
              <a:t>V.23.</a:t>
            </a:r>
            <a:endParaRPr lang="es-NI" b="1" u="sng" dirty="0">
              <a:highlight>
                <a:srgbClr val="FFFF00"/>
              </a:highlight>
              <a:latin typeface="Maiandra GD" panose="020E0502030308020204" pitchFamily="34" charset="0"/>
            </a:endParaRPr>
          </a:p>
        </p:txBody>
      </p:sp>
      <p:pic>
        <p:nvPicPr>
          <p:cNvPr id="6" name="Imagen 5">
            <a:extLst>
              <a:ext uri="{FF2B5EF4-FFF2-40B4-BE49-F238E27FC236}">
                <a16:creationId xmlns:a16="http://schemas.microsoft.com/office/drawing/2014/main" id="{8661DF40-00CF-B4EB-FF17-CAB441A7C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 y="1342816"/>
            <a:ext cx="3917837" cy="5497925"/>
          </a:xfrm>
          <a:prstGeom prst="rect">
            <a:avLst/>
          </a:prstGeom>
        </p:spPr>
      </p:pic>
    </p:spTree>
    <p:extLst>
      <p:ext uri="{BB962C8B-B14F-4D97-AF65-F5344CB8AC3E}">
        <p14:creationId xmlns:p14="http://schemas.microsoft.com/office/powerpoint/2010/main" val="29492220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OBRERO. II TIMOTEO.2:15.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»Entonces les declararé: “Jamás los conocí; </a:t>
            </a:r>
            <a:r>
              <a:rPr lang="es-ES" b="1" u="sng" dirty="0">
                <a:solidFill>
                  <a:schemeClr val="bg1"/>
                </a:solidFill>
                <a:highlight>
                  <a:srgbClr val="000000"/>
                </a:highlight>
                <a:latin typeface="Maiandra GD" panose="020E0502030308020204" pitchFamily="34" charset="0"/>
              </a:rPr>
              <a:t>APÁRTENSE DE MÍ, LOS QUE PRACTICAN LA INIQUIDAD”.</a:t>
            </a:r>
            <a:r>
              <a:rPr lang="es-ES" b="1" dirty="0">
                <a:latin typeface="Maiandra GD" panose="020E0502030308020204" pitchFamily="34" charset="0"/>
              </a:rPr>
              <a:t> </a:t>
            </a:r>
          </a:p>
          <a:p>
            <a:r>
              <a:rPr lang="es-ES" b="1" dirty="0">
                <a:latin typeface="Maiandra GD" panose="020E0502030308020204" pitchFamily="34" charset="0"/>
              </a:rPr>
              <a:t>Nuestra entrada al cielo, no será, por lo que nosotros pensamos que hicimos bien, sino por trazar bien la palabra de Dios.</a:t>
            </a:r>
          </a:p>
          <a:p>
            <a:r>
              <a:rPr lang="es-ES" b="1" dirty="0">
                <a:latin typeface="Maiandra GD" panose="020E0502030308020204" pitchFamily="34" charset="0"/>
              </a:rPr>
              <a:t>Por hacer la voluntad de Dios revelada en su palabra perfecta.</a:t>
            </a:r>
          </a:p>
          <a:p>
            <a:r>
              <a:rPr lang="es-ES" b="1" dirty="0">
                <a:latin typeface="Maiandra GD" panose="020E0502030308020204" pitchFamily="34" charset="0"/>
              </a:rPr>
              <a:t>Seamos obreros diligentes.</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8CE22E5A-FB58-C8F0-7FD5-6FE21D2A4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 y="1342816"/>
            <a:ext cx="3917837" cy="5497925"/>
          </a:xfrm>
          <a:prstGeom prst="rect">
            <a:avLst/>
          </a:prstGeom>
        </p:spPr>
      </p:pic>
    </p:spTree>
    <p:extLst>
      <p:ext uri="{BB962C8B-B14F-4D97-AF65-F5344CB8AC3E}">
        <p14:creationId xmlns:p14="http://schemas.microsoft.com/office/powerpoint/2010/main" val="3631522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Autofit/>
          </a:bodyPr>
          <a:lstStyle/>
          <a:p>
            <a:pPr algn="ctr"/>
            <a:r>
              <a:rPr lang="es-ES" sz="3600" b="1" u="sng" dirty="0">
                <a:latin typeface="Maiandra GD" panose="020E0502030308020204" pitchFamily="34" charset="0"/>
              </a:rPr>
              <a:t>DESCRIPCIONES DEL CRISTIANO.</a:t>
            </a:r>
            <a:br>
              <a:rPr lang="es-ES" sz="3600" b="1" u="sng" dirty="0">
                <a:latin typeface="Maiandra GD" panose="020E0502030308020204" pitchFamily="34" charset="0"/>
              </a:rPr>
            </a:br>
            <a:r>
              <a:rPr lang="es-ES" sz="3600" b="1" u="sng" dirty="0">
                <a:latin typeface="Maiandra GD" panose="020E0502030308020204" pitchFamily="34" charset="0"/>
              </a:rPr>
              <a:t>COMO INSTRUMENTO DE HONRA. </a:t>
            </a:r>
            <a:br>
              <a:rPr lang="es-ES" sz="3600" b="1" u="sng" dirty="0">
                <a:latin typeface="Maiandra GD" panose="020E0502030308020204" pitchFamily="34" charset="0"/>
              </a:rPr>
            </a:br>
            <a:r>
              <a:rPr lang="es-ES" sz="3600" b="1" u="sng" dirty="0">
                <a:latin typeface="Maiandra GD" panose="020E0502030308020204" pitchFamily="34" charset="0"/>
              </a:rPr>
              <a:t>II TIMOTEO.2:21.</a:t>
            </a: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a:bodyPr>
          <a:lstStyle/>
          <a:p>
            <a:r>
              <a:rPr lang="es-ES" b="1" dirty="0">
                <a:latin typeface="Maiandra GD" panose="020E0502030308020204" pitchFamily="34" charset="0"/>
              </a:rPr>
              <a:t>Por tanto, si alguien se limpia de estas cosas, </a:t>
            </a:r>
            <a:r>
              <a:rPr lang="es-ES" b="1" u="sng" dirty="0">
                <a:highlight>
                  <a:srgbClr val="00FF00"/>
                </a:highlight>
                <a:latin typeface="Maiandra GD" panose="020E0502030308020204" pitchFamily="34" charset="0"/>
              </a:rPr>
              <a:t>será un vaso para honra, santificado,</a:t>
            </a:r>
            <a:r>
              <a:rPr lang="es-ES" b="1" dirty="0">
                <a:latin typeface="Maiandra GD" panose="020E0502030308020204" pitchFamily="34" charset="0"/>
              </a:rPr>
              <a:t> útil para el Señor, preparado para toda buena obra. </a:t>
            </a:r>
          </a:p>
          <a:p>
            <a:r>
              <a:rPr lang="es-ES" b="1" dirty="0">
                <a:latin typeface="Maiandra GD" panose="020E0502030308020204" pitchFamily="34" charset="0"/>
              </a:rPr>
              <a:t>Todos los que se mantengan alejados del pecado serán instrumentos de honra en la casa de Dios. </a:t>
            </a:r>
          </a:p>
          <a:p>
            <a:r>
              <a:rPr lang="es-ES" b="1" dirty="0">
                <a:latin typeface="Maiandra GD" panose="020E0502030308020204" pitchFamily="34" charset="0"/>
              </a:rPr>
              <a:t>Apartado para el servicio a Dios, </a:t>
            </a:r>
          </a:p>
          <a:p>
            <a:r>
              <a:rPr lang="es-ES" b="1" dirty="0">
                <a:latin typeface="Maiandra GD" panose="020E0502030308020204" pitchFamily="34" charset="0"/>
              </a:rPr>
              <a:t>Útil al Señor y siempre listo para toda buena obra.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2E2F05DF-F590-3B5D-AAAA-A081D11AB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0" y="1360073"/>
            <a:ext cx="4006956" cy="5480670"/>
          </a:xfrm>
          <a:prstGeom prst="rect">
            <a:avLst/>
          </a:prstGeom>
        </p:spPr>
      </p:pic>
    </p:spTree>
    <p:extLst>
      <p:ext uri="{BB962C8B-B14F-4D97-AF65-F5344CB8AC3E}">
        <p14:creationId xmlns:p14="http://schemas.microsoft.com/office/powerpoint/2010/main" val="11291335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Autofit/>
          </a:bodyPr>
          <a:lstStyle/>
          <a:p>
            <a:pPr algn="ctr"/>
            <a:r>
              <a:rPr lang="es-ES" sz="3600" b="1" u="sng" dirty="0">
                <a:latin typeface="Maiandra GD" panose="020E0502030308020204" pitchFamily="34" charset="0"/>
              </a:rPr>
              <a:t>DESCRIPCIONES DEL CRISTIANO.</a:t>
            </a:r>
            <a:br>
              <a:rPr lang="es-ES" sz="3600" b="1" u="sng" dirty="0">
                <a:latin typeface="Maiandra GD" panose="020E0502030308020204" pitchFamily="34" charset="0"/>
              </a:rPr>
            </a:br>
            <a:r>
              <a:rPr lang="es-ES" sz="3600" b="1" u="sng" dirty="0">
                <a:latin typeface="Maiandra GD" panose="020E0502030308020204" pitchFamily="34" charset="0"/>
              </a:rPr>
              <a:t>COMO INSTRUMENTO DE HONRA. </a:t>
            </a:r>
            <a:br>
              <a:rPr lang="es-ES" sz="3600" b="1" u="sng" dirty="0">
                <a:latin typeface="Maiandra GD" panose="020E0502030308020204" pitchFamily="34" charset="0"/>
              </a:rPr>
            </a:br>
            <a:r>
              <a:rPr lang="es-ES" sz="3600" b="1" u="sng" dirty="0">
                <a:latin typeface="Maiandra GD" panose="020E0502030308020204" pitchFamily="34" charset="0"/>
              </a:rPr>
              <a:t>II TIMOTEO.2:21.</a:t>
            </a: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Estos son los hermosos beneficios de mantenerse alejado de las prácticas del pecado.</a:t>
            </a:r>
          </a:p>
          <a:p>
            <a:r>
              <a:rPr lang="es-ES" b="1" dirty="0">
                <a:latin typeface="Maiandra GD" panose="020E0502030308020204" pitchFamily="34" charset="0"/>
              </a:rPr>
              <a:t>Debemos ser vasos de honra siempre.</a:t>
            </a:r>
          </a:p>
          <a:p>
            <a:pPr algn="ctr"/>
            <a:r>
              <a:rPr lang="es-ES" b="1" u="sng" dirty="0">
                <a:highlight>
                  <a:srgbClr val="FFFF00"/>
                </a:highlight>
                <a:latin typeface="Maiandra GD" panose="020E0502030308020204" pitchFamily="34" charset="0"/>
              </a:rPr>
              <a:t>II Timoteo.2:20.</a:t>
            </a:r>
          </a:p>
          <a:p>
            <a:r>
              <a:rPr lang="es-ES" b="1" dirty="0">
                <a:latin typeface="Maiandra GD" panose="020E0502030308020204" pitchFamily="34" charset="0"/>
              </a:rPr>
              <a:t>Ahora bien, en una casa grande no solamente hay vasos de oro y de plata, sino también de madera y de barro, </a:t>
            </a:r>
            <a:r>
              <a:rPr lang="es-ES" b="1" u="sng" dirty="0">
                <a:highlight>
                  <a:srgbClr val="00FFFF"/>
                </a:highlight>
                <a:latin typeface="Maiandra GD" panose="020E0502030308020204" pitchFamily="34" charset="0"/>
              </a:rPr>
              <a:t>y unos para honra y otros para deshonra.</a:t>
            </a:r>
            <a:r>
              <a:rPr lang="es-ES" b="1" dirty="0">
                <a:latin typeface="Maiandra GD" panose="020E0502030308020204" pitchFamily="34" charset="0"/>
              </a:rPr>
              <a:t>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BE10FB34-ED4F-A79E-0B41-5233E904B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9" y="1325561"/>
            <a:ext cx="3917837" cy="5549695"/>
          </a:xfrm>
          <a:prstGeom prst="rect">
            <a:avLst/>
          </a:prstGeom>
        </p:spPr>
      </p:pic>
    </p:spTree>
    <p:extLst>
      <p:ext uri="{BB962C8B-B14F-4D97-AF65-F5344CB8AC3E}">
        <p14:creationId xmlns:p14="http://schemas.microsoft.com/office/powerpoint/2010/main" val="2743813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SOLDADO. II TIMOTEO.2:4.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a:bodyPr>
          <a:lstStyle/>
          <a:p>
            <a:r>
              <a:rPr lang="es-ES" b="1" dirty="0">
                <a:latin typeface="Maiandra GD" panose="020E0502030308020204" pitchFamily="34" charset="0"/>
              </a:rPr>
              <a:t>La palabra “militar” viene del griego STRATEUOMENOS que significa participar en una guerra o actividad militar. </a:t>
            </a:r>
          </a:p>
          <a:p>
            <a:r>
              <a:rPr lang="es-ES" b="1" dirty="0">
                <a:latin typeface="Maiandra GD" panose="020E0502030308020204" pitchFamily="34" charset="0"/>
              </a:rPr>
              <a:t>Denota el servir como soldado, o ser un soldado. </a:t>
            </a:r>
          </a:p>
          <a:p>
            <a:r>
              <a:rPr lang="es-ES" b="1" dirty="0">
                <a:latin typeface="Maiandra GD" panose="020E0502030308020204" pitchFamily="34" charset="0"/>
              </a:rPr>
              <a:t>Pablo instruye que el que participa como soldado en el ejército de Cristo debe hacerlo totalmente. </a:t>
            </a:r>
          </a:p>
          <a:p>
            <a:r>
              <a:rPr lang="es-ES" b="1" dirty="0">
                <a:latin typeface="Maiandra GD" panose="020E0502030308020204" pitchFamily="34" charset="0"/>
              </a:rPr>
              <a:t>Y no parcialmente, es decir, ocuparse en dos cosas a la vez. </a:t>
            </a:r>
          </a:p>
        </p:txBody>
      </p:sp>
      <p:pic>
        <p:nvPicPr>
          <p:cNvPr id="6" name="Imagen 5">
            <a:extLst>
              <a:ext uri="{FF2B5EF4-FFF2-40B4-BE49-F238E27FC236}">
                <a16:creationId xmlns:a16="http://schemas.microsoft.com/office/drawing/2014/main" id="{F5380732-4301-9FBD-8BE4-C7D6AC1AC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0073"/>
            <a:ext cx="3921896" cy="5480670"/>
          </a:xfrm>
          <a:prstGeom prst="rect">
            <a:avLst/>
          </a:prstGeom>
          <a:solidFill>
            <a:srgbClr val="00B050"/>
          </a:solidFill>
        </p:spPr>
      </p:pic>
    </p:spTree>
    <p:extLst>
      <p:ext uri="{BB962C8B-B14F-4D97-AF65-F5344CB8AC3E}">
        <p14:creationId xmlns:p14="http://schemas.microsoft.com/office/powerpoint/2010/main" val="22528639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Autofit/>
          </a:bodyPr>
          <a:lstStyle/>
          <a:p>
            <a:pPr algn="ctr"/>
            <a:r>
              <a:rPr lang="es-ES" sz="3600" b="1" u="sng" dirty="0">
                <a:latin typeface="Maiandra GD" panose="020E0502030308020204" pitchFamily="34" charset="0"/>
              </a:rPr>
              <a:t>DESCRIPCIONES DEL CRISTIANO.</a:t>
            </a:r>
            <a:br>
              <a:rPr lang="es-ES" sz="3600" b="1" u="sng" dirty="0">
                <a:latin typeface="Maiandra GD" panose="020E0502030308020204" pitchFamily="34" charset="0"/>
              </a:rPr>
            </a:br>
            <a:r>
              <a:rPr lang="es-ES" sz="3600" b="1" u="sng" dirty="0">
                <a:latin typeface="Maiandra GD" panose="020E0502030308020204" pitchFamily="34" charset="0"/>
              </a:rPr>
              <a:t>COMO INSTRUMENTO DE HONRA. </a:t>
            </a:r>
            <a:br>
              <a:rPr lang="es-ES" sz="3600" b="1" u="sng" dirty="0">
                <a:latin typeface="Maiandra GD" panose="020E0502030308020204" pitchFamily="34" charset="0"/>
              </a:rPr>
            </a:br>
            <a:r>
              <a:rPr lang="es-ES" sz="3600" b="1" u="sng" dirty="0">
                <a:latin typeface="Maiandra GD" panose="020E0502030308020204" pitchFamily="34" charset="0"/>
              </a:rPr>
              <a:t>II TIMOTEO.2:21.</a:t>
            </a: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a:bodyPr>
          <a:lstStyle/>
          <a:p>
            <a:r>
              <a:rPr lang="es-ES" b="1" dirty="0">
                <a:latin typeface="Maiandra GD" panose="020E0502030308020204" pitchFamily="34" charset="0"/>
              </a:rPr>
              <a:t>El apóstol hace uso de la metáfora en el ejemplo de la casa grande para enfatizar la realidad de que en el contexto de los hijos de Dios hay aquellos que son utensilios para usos honrosos y otros para usos viles.</a:t>
            </a:r>
          </a:p>
          <a:p>
            <a:r>
              <a:rPr lang="es-ES" b="1" dirty="0">
                <a:latin typeface="Maiandra GD" panose="020E0502030308020204" pitchFamily="34" charset="0"/>
              </a:rPr>
              <a:t>Los que son para usos honrosos son aquellos que se apartan de toda iniquidad para invocar de una manera digna a Cristo.</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CE8BF7C8-0DE1-AE40-9A17-505827BB1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0073"/>
            <a:ext cx="3923926" cy="5497928"/>
          </a:xfrm>
          <a:prstGeom prst="rect">
            <a:avLst/>
          </a:prstGeom>
          <a:solidFill>
            <a:srgbClr val="002060"/>
          </a:solidFill>
        </p:spPr>
      </p:pic>
    </p:spTree>
    <p:extLst>
      <p:ext uri="{BB962C8B-B14F-4D97-AF65-F5344CB8AC3E}">
        <p14:creationId xmlns:p14="http://schemas.microsoft.com/office/powerpoint/2010/main" val="8573910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Autofit/>
          </a:bodyPr>
          <a:lstStyle/>
          <a:p>
            <a:pPr algn="ctr"/>
            <a:r>
              <a:rPr lang="es-ES" sz="3600" b="1" u="sng" dirty="0">
                <a:latin typeface="Maiandra GD" panose="020E0502030308020204" pitchFamily="34" charset="0"/>
              </a:rPr>
              <a:t>DESCRIPCIONES DEL CRISTIANO.</a:t>
            </a:r>
            <a:br>
              <a:rPr lang="es-ES" sz="3600" b="1" u="sng" dirty="0">
                <a:latin typeface="Maiandra GD" panose="020E0502030308020204" pitchFamily="34" charset="0"/>
              </a:rPr>
            </a:br>
            <a:r>
              <a:rPr lang="es-ES" sz="3600" b="1" u="sng" dirty="0">
                <a:latin typeface="Maiandra GD" panose="020E0502030308020204" pitchFamily="34" charset="0"/>
              </a:rPr>
              <a:t>COMO INSTRUMENTO DE HONRA. </a:t>
            </a:r>
            <a:br>
              <a:rPr lang="es-ES" sz="3600" b="1" u="sng" dirty="0">
                <a:latin typeface="Maiandra GD" panose="020E0502030308020204" pitchFamily="34" charset="0"/>
              </a:rPr>
            </a:br>
            <a:r>
              <a:rPr lang="es-ES" sz="3600" b="1" u="sng" dirty="0">
                <a:latin typeface="Maiandra GD" panose="020E0502030308020204" pitchFamily="34" charset="0"/>
              </a:rPr>
              <a:t>II TIMOTEO.2:21.</a:t>
            </a: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lnSpcReduction="10000"/>
          </a:bodyPr>
          <a:lstStyle/>
          <a:p>
            <a:r>
              <a:rPr lang="es-ES" b="1" dirty="0">
                <a:latin typeface="Maiandra GD" panose="020E0502030308020204" pitchFamily="34" charset="0"/>
              </a:rPr>
              <a:t>Mientras que los que son para usos viles representan aquellos que no se apartan de la iniquidad. </a:t>
            </a:r>
          </a:p>
          <a:p>
            <a:r>
              <a:rPr lang="es-ES" b="1" dirty="0">
                <a:latin typeface="Maiandra GD" panose="020E0502030308020204" pitchFamily="34" charset="0"/>
              </a:rPr>
              <a:t>Constituyen los que son para usos viles como.</a:t>
            </a:r>
          </a:p>
          <a:p>
            <a:r>
              <a:rPr lang="es-ES" b="1" dirty="0">
                <a:latin typeface="Maiandra GD" panose="020E0502030308020204" pitchFamily="34" charset="0"/>
              </a:rPr>
              <a:t>Himeneo y Fileto.</a:t>
            </a:r>
          </a:p>
          <a:p>
            <a:pPr algn="ctr"/>
            <a:r>
              <a:rPr lang="es-ES" b="1" u="sng" dirty="0">
                <a:highlight>
                  <a:srgbClr val="FFFF00"/>
                </a:highlight>
                <a:latin typeface="Maiandra GD" panose="020E0502030308020204" pitchFamily="34" charset="0"/>
              </a:rPr>
              <a:t>II Timoteo.1:15.</a:t>
            </a:r>
          </a:p>
          <a:p>
            <a:r>
              <a:rPr lang="es-ES" b="1" dirty="0">
                <a:latin typeface="Maiandra GD" panose="020E0502030308020204" pitchFamily="34" charset="0"/>
              </a:rPr>
              <a:t>Ya sabes esto, que todos los que están en Asia me han vuelto la espalda, </a:t>
            </a:r>
            <a:r>
              <a:rPr lang="es-ES" b="1" u="sng" dirty="0">
                <a:solidFill>
                  <a:schemeClr val="bg1"/>
                </a:solidFill>
                <a:highlight>
                  <a:srgbClr val="FF00FF"/>
                </a:highlight>
                <a:latin typeface="Maiandra GD" panose="020E0502030308020204" pitchFamily="34" charset="0"/>
              </a:rPr>
              <a:t>entre los cuales están Figelo y Hermógenes.</a:t>
            </a:r>
            <a:r>
              <a:rPr lang="es-ES" b="1" dirty="0">
                <a:latin typeface="Maiandra GD" panose="020E0502030308020204" pitchFamily="34" charset="0"/>
              </a:rPr>
              <a:t> </a:t>
            </a:r>
          </a:p>
        </p:txBody>
      </p:sp>
      <p:pic>
        <p:nvPicPr>
          <p:cNvPr id="6" name="Imagen 5">
            <a:extLst>
              <a:ext uri="{FF2B5EF4-FFF2-40B4-BE49-F238E27FC236}">
                <a16:creationId xmlns:a16="http://schemas.microsoft.com/office/drawing/2014/main" id="{DFD823E4-BAA2-4D13-687C-AC324A82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1342817"/>
            <a:ext cx="3921896" cy="5497926"/>
          </a:xfrm>
          <a:prstGeom prst="rect">
            <a:avLst/>
          </a:prstGeom>
        </p:spPr>
      </p:pic>
    </p:spTree>
    <p:extLst>
      <p:ext uri="{BB962C8B-B14F-4D97-AF65-F5344CB8AC3E}">
        <p14:creationId xmlns:p14="http://schemas.microsoft.com/office/powerpoint/2010/main" val="21234994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Autofit/>
          </a:bodyPr>
          <a:lstStyle/>
          <a:p>
            <a:pPr algn="ctr"/>
            <a:r>
              <a:rPr lang="es-ES" sz="3600" b="1" u="sng" dirty="0">
                <a:latin typeface="Maiandra GD" panose="020E0502030308020204" pitchFamily="34" charset="0"/>
              </a:rPr>
              <a:t>DESCRIPCIONES DEL CRISTIANO.</a:t>
            </a:r>
            <a:br>
              <a:rPr lang="es-ES" sz="3600" b="1" u="sng" dirty="0">
                <a:latin typeface="Maiandra GD" panose="020E0502030308020204" pitchFamily="34" charset="0"/>
              </a:rPr>
            </a:br>
            <a:r>
              <a:rPr lang="es-ES" sz="3600" b="1" u="sng" dirty="0">
                <a:latin typeface="Maiandra GD" panose="020E0502030308020204" pitchFamily="34" charset="0"/>
              </a:rPr>
              <a:t>COMO INSTRUMENTO DE HONRA. </a:t>
            </a:r>
            <a:br>
              <a:rPr lang="es-ES" sz="3600" b="1" u="sng" dirty="0">
                <a:latin typeface="Maiandra GD" panose="020E0502030308020204" pitchFamily="34" charset="0"/>
              </a:rPr>
            </a:br>
            <a:r>
              <a:rPr lang="es-ES" sz="3600" b="1" u="sng" dirty="0">
                <a:latin typeface="Maiandra GD" panose="020E0502030308020204" pitchFamily="34" charset="0"/>
              </a:rPr>
              <a:t>II TIMOTEO.2:21.</a:t>
            </a: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a:bodyPr>
          <a:lstStyle/>
          <a:p>
            <a:r>
              <a:rPr lang="es-NI" b="1" dirty="0">
                <a:latin typeface="Maiandra GD" panose="020E0502030308020204" pitchFamily="34" charset="0"/>
              </a:rPr>
              <a:t>La palabra “viles” viene del griego ATIMÍA, lo cual denota vergonzoso, deshonroso, deshonesto e irrespetuoso. </a:t>
            </a:r>
          </a:p>
          <a:p>
            <a:r>
              <a:rPr lang="es-ES" b="1" dirty="0">
                <a:latin typeface="Maiandra GD" panose="020E0502030308020204" pitchFamily="34" charset="0"/>
              </a:rPr>
              <a:t>Si deseamos ser útiles en la obra del Señor, debemos esforzarnos a lo máximo en vivir una vida santa delante de Él. </a:t>
            </a:r>
          </a:p>
          <a:p>
            <a:r>
              <a:rPr lang="es-ES" b="1" dirty="0">
                <a:latin typeface="Maiandra GD" panose="020E0502030308020204" pitchFamily="34" charset="0"/>
              </a:rPr>
              <a:t>Él estar dispuesto para toda buena obra será de gran provecho espiritual para la Iglesia del Señor.</a:t>
            </a:r>
            <a:endParaRPr lang="es-NI" b="1" dirty="0">
              <a:latin typeface="Maiandra GD" panose="020E0502030308020204" pitchFamily="34" charset="0"/>
            </a:endParaRPr>
          </a:p>
          <a:p>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8049E837-5ECD-DA3B-7282-DE1789BD2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0073"/>
            <a:ext cx="3921896" cy="5480670"/>
          </a:xfrm>
          <a:prstGeom prst="rect">
            <a:avLst/>
          </a:prstGeom>
          <a:solidFill>
            <a:srgbClr val="7030A0"/>
          </a:solidFill>
        </p:spPr>
      </p:pic>
    </p:spTree>
    <p:extLst>
      <p:ext uri="{BB962C8B-B14F-4D97-AF65-F5344CB8AC3E}">
        <p14:creationId xmlns:p14="http://schemas.microsoft.com/office/powerpoint/2010/main" val="12915664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SIERVOS. II TIMOTEO.2:24.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u="sng" dirty="0">
                <a:solidFill>
                  <a:schemeClr val="bg1"/>
                </a:solidFill>
                <a:highlight>
                  <a:srgbClr val="0000FF"/>
                </a:highlight>
                <a:latin typeface="Maiandra GD" panose="020E0502030308020204" pitchFamily="34" charset="0"/>
              </a:rPr>
              <a:t>El siervo del Señor</a:t>
            </a:r>
            <a:r>
              <a:rPr lang="es-ES" b="1" dirty="0">
                <a:latin typeface="Maiandra GD" panose="020E0502030308020204" pitchFamily="34" charset="0"/>
              </a:rPr>
              <a:t> no debe ser rencilloso, sino amable para con todos, apto para enseñar, sufrido. </a:t>
            </a:r>
          </a:p>
          <a:p>
            <a:r>
              <a:rPr lang="es-ES" b="1" dirty="0">
                <a:latin typeface="Maiandra GD" panose="020E0502030308020204" pitchFamily="34" charset="0"/>
              </a:rPr>
              <a:t>Somos siervos de Dios para servirle.</a:t>
            </a:r>
          </a:p>
          <a:p>
            <a:pPr algn="ctr"/>
            <a:r>
              <a:rPr lang="es-ES" b="1" u="sng" dirty="0">
                <a:highlight>
                  <a:srgbClr val="FFFF00"/>
                </a:highlight>
                <a:latin typeface="Maiandra GD" panose="020E0502030308020204" pitchFamily="34" charset="0"/>
              </a:rPr>
              <a:t>Romanos.6:22.</a:t>
            </a:r>
          </a:p>
          <a:p>
            <a:r>
              <a:rPr lang="es-ES" b="1" dirty="0">
                <a:latin typeface="Maiandra GD" panose="020E0502030308020204" pitchFamily="34" charset="0"/>
              </a:rPr>
              <a:t>Pero ahora, habiendo sido libertados del pecado y </a:t>
            </a:r>
            <a:r>
              <a:rPr lang="es-ES" b="1" u="sng" dirty="0">
                <a:solidFill>
                  <a:schemeClr val="bg1"/>
                </a:solidFill>
                <a:highlight>
                  <a:srgbClr val="FF0000"/>
                </a:highlight>
                <a:latin typeface="Maiandra GD" panose="020E0502030308020204" pitchFamily="34" charset="0"/>
              </a:rPr>
              <a:t>hechos siervos de Dios,</a:t>
            </a:r>
            <a:r>
              <a:rPr lang="es-ES" b="1" dirty="0">
                <a:latin typeface="Maiandra GD" panose="020E0502030308020204" pitchFamily="34" charset="0"/>
              </a:rPr>
              <a:t> tienen por su fruto la santificación, y como resultado la vida eterna.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AD67789D-803D-567B-7308-A5F92475B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8" y="1360073"/>
            <a:ext cx="3928563" cy="5480670"/>
          </a:xfrm>
          <a:prstGeom prst="rect">
            <a:avLst/>
          </a:prstGeom>
          <a:solidFill>
            <a:srgbClr val="FFC000"/>
          </a:solidFill>
        </p:spPr>
      </p:pic>
    </p:spTree>
    <p:extLst>
      <p:ext uri="{BB962C8B-B14F-4D97-AF65-F5344CB8AC3E}">
        <p14:creationId xmlns:p14="http://schemas.microsoft.com/office/powerpoint/2010/main" val="7442253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SIERVOS. II TIMOTEO.2:24.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Somos siervos del Dios altísimo.</a:t>
            </a:r>
          </a:p>
          <a:p>
            <a:pPr algn="ctr"/>
            <a:r>
              <a:rPr lang="es-ES" b="1" u="sng" dirty="0">
                <a:highlight>
                  <a:srgbClr val="FFFF00"/>
                </a:highlight>
                <a:latin typeface="Maiandra GD" panose="020E0502030308020204" pitchFamily="34" charset="0"/>
              </a:rPr>
              <a:t>Hechos.16:17.</a:t>
            </a:r>
          </a:p>
          <a:p>
            <a:r>
              <a:rPr lang="es-ES" b="1" dirty="0">
                <a:latin typeface="Maiandra GD" panose="020E0502030308020204" pitchFamily="34" charset="0"/>
              </a:rPr>
              <a:t>Esta, siguiendo a Pablo y a nosotros, gritaba: </a:t>
            </a:r>
            <a:r>
              <a:rPr lang="es-ES" b="1" u="sng" dirty="0">
                <a:solidFill>
                  <a:schemeClr val="bg1"/>
                </a:solidFill>
                <a:highlight>
                  <a:srgbClr val="000080"/>
                </a:highlight>
                <a:latin typeface="Maiandra GD" panose="020E0502030308020204" pitchFamily="34" charset="0"/>
              </a:rPr>
              <a:t>«Estos hombres son siervos del Dios Altísimo,</a:t>
            </a:r>
            <a:r>
              <a:rPr lang="es-ES" b="1" dirty="0">
                <a:latin typeface="Maiandra GD" panose="020E0502030308020204" pitchFamily="34" charset="0"/>
              </a:rPr>
              <a:t> quienes les proclaman el camino de salvación». </a:t>
            </a:r>
          </a:p>
          <a:p>
            <a:r>
              <a:rPr lang="es-ES" b="1" dirty="0">
                <a:latin typeface="Maiandra GD" panose="020E0502030308020204" pitchFamily="34" charset="0"/>
              </a:rPr>
              <a:t>Como siervos debemos ser fieles y prudentes siempre.</a:t>
            </a:r>
          </a:p>
          <a:p>
            <a:pPr algn="ctr"/>
            <a:r>
              <a:rPr lang="es-ES" b="1" u="sng" dirty="0">
                <a:highlight>
                  <a:srgbClr val="FFFF00"/>
                </a:highlight>
                <a:latin typeface="Maiandra GD" panose="020E0502030308020204" pitchFamily="34" charset="0"/>
              </a:rPr>
              <a:t>Mateo.24:45-47.</a:t>
            </a:r>
            <a:endParaRPr lang="es-NI" b="1" u="sng" dirty="0">
              <a:highlight>
                <a:srgbClr val="FFFF00"/>
              </a:highlight>
              <a:latin typeface="Maiandra GD" panose="020E0502030308020204" pitchFamily="34" charset="0"/>
            </a:endParaRPr>
          </a:p>
        </p:txBody>
      </p:sp>
      <p:pic>
        <p:nvPicPr>
          <p:cNvPr id="6" name="Imagen 5">
            <a:extLst>
              <a:ext uri="{FF2B5EF4-FFF2-40B4-BE49-F238E27FC236}">
                <a16:creationId xmlns:a16="http://schemas.microsoft.com/office/drawing/2014/main" id="{B2F14EBC-68FD-14BB-8C5B-D36DB9682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 y="1342817"/>
            <a:ext cx="3917837" cy="5497925"/>
          </a:xfrm>
          <a:prstGeom prst="rect">
            <a:avLst/>
          </a:prstGeom>
        </p:spPr>
      </p:pic>
    </p:spTree>
    <p:extLst>
      <p:ext uri="{BB962C8B-B14F-4D97-AF65-F5344CB8AC3E}">
        <p14:creationId xmlns:p14="http://schemas.microsoft.com/office/powerpoint/2010/main" val="2849845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SIERVOS. II TIMOTEO.2:24.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lnSpcReduction="10000"/>
          </a:bodyPr>
          <a:lstStyle/>
          <a:p>
            <a:r>
              <a:rPr lang="es-ES" b="1" u="sng" dirty="0">
                <a:solidFill>
                  <a:schemeClr val="bg1"/>
                </a:solidFill>
                <a:highlight>
                  <a:srgbClr val="008080"/>
                </a:highlight>
                <a:latin typeface="Maiandra GD" panose="020E0502030308020204" pitchFamily="34" charset="0"/>
              </a:rPr>
              <a:t>»¿Quién es, pues, el siervo fiel y prudente a quien su señor</a:t>
            </a:r>
            <a:r>
              <a:rPr lang="es-ES" b="1" dirty="0">
                <a:latin typeface="Maiandra GD" panose="020E0502030308020204" pitchFamily="34" charset="0"/>
              </a:rPr>
              <a:t> puso sobre los de su casa para que les diera la comida a su tiempo? </a:t>
            </a:r>
          </a:p>
          <a:p>
            <a:pPr algn="ctr"/>
            <a:r>
              <a:rPr lang="es-ES" b="1" u="sng" dirty="0">
                <a:highlight>
                  <a:srgbClr val="FFFF00"/>
                </a:highlight>
                <a:latin typeface="Maiandra GD" panose="020E0502030308020204" pitchFamily="34" charset="0"/>
              </a:rPr>
              <a:t>V.46.</a:t>
            </a:r>
          </a:p>
          <a:p>
            <a:r>
              <a:rPr lang="es-ES" b="1" u="sng" dirty="0">
                <a:solidFill>
                  <a:schemeClr val="bg1"/>
                </a:solidFill>
                <a:highlight>
                  <a:srgbClr val="800080"/>
                </a:highlight>
                <a:latin typeface="Maiandra GD" panose="020E0502030308020204" pitchFamily="34" charset="0"/>
              </a:rPr>
              <a:t>»Dichoso aquel siervo a quien,</a:t>
            </a:r>
            <a:r>
              <a:rPr lang="es-ES" b="1" dirty="0">
                <a:latin typeface="Maiandra GD" panose="020E0502030308020204" pitchFamily="34" charset="0"/>
              </a:rPr>
              <a:t> cuando su señor venga, lo encuentre haciendo así. </a:t>
            </a:r>
          </a:p>
          <a:p>
            <a:pPr algn="ctr"/>
            <a:r>
              <a:rPr lang="es-ES" b="1" u="sng" dirty="0">
                <a:highlight>
                  <a:srgbClr val="FFFF00"/>
                </a:highlight>
                <a:latin typeface="Maiandra GD" panose="020E0502030308020204" pitchFamily="34" charset="0"/>
              </a:rPr>
              <a:t>V.47.</a:t>
            </a:r>
          </a:p>
          <a:p>
            <a:r>
              <a:rPr lang="es-ES" b="1" dirty="0">
                <a:latin typeface="Maiandra GD" panose="020E0502030308020204" pitchFamily="34" charset="0"/>
              </a:rPr>
              <a:t>»De cierto les digo que lo </a:t>
            </a:r>
            <a:r>
              <a:rPr lang="es-ES" b="1" u="sng" dirty="0">
                <a:solidFill>
                  <a:schemeClr val="bg1"/>
                </a:solidFill>
                <a:highlight>
                  <a:srgbClr val="800000"/>
                </a:highlight>
                <a:latin typeface="Maiandra GD" panose="020E0502030308020204" pitchFamily="34" charset="0"/>
              </a:rPr>
              <a:t>pondrá sobre todos sus bienes.</a:t>
            </a:r>
            <a:r>
              <a:rPr lang="es-ES" b="1" dirty="0">
                <a:latin typeface="Maiandra GD" panose="020E0502030308020204" pitchFamily="34" charset="0"/>
              </a:rPr>
              <a:t>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45B33746-53CB-2980-71D7-6FFC8887F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 y="1342816"/>
            <a:ext cx="3928470" cy="5497925"/>
          </a:xfrm>
          <a:prstGeom prst="rect">
            <a:avLst/>
          </a:prstGeom>
        </p:spPr>
      </p:pic>
    </p:spTree>
    <p:extLst>
      <p:ext uri="{BB962C8B-B14F-4D97-AF65-F5344CB8AC3E}">
        <p14:creationId xmlns:p14="http://schemas.microsoft.com/office/powerpoint/2010/main" val="3399060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SIERVOS. II TIMOTEO.2:24.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lnSpcReduction="10000"/>
          </a:bodyPr>
          <a:lstStyle/>
          <a:p>
            <a:r>
              <a:rPr lang="es-ES" b="1" dirty="0">
                <a:latin typeface="Maiandra GD" panose="020E0502030308020204" pitchFamily="34" charset="0"/>
              </a:rPr>
              <a:t>No debemos ser siervos malos.</a:t>
            </a:r>
          </a:p>
          <a:p>
            <a:pPr algn="ctr"/>
            <a:r>
              <a:rPr lang="es-ES" b="1" u="sng" dirty="0">
                <a:highlight>
                  <a:srgbClr val="FFFF00"/>
                </a:highlight>
                <a:latin typeface="Maiandra GD" panose="020E0502030308020204" pitchFamily="34" charset="0"/>
              </a:rPr>
              <a:t>Mateo.24:48-51.</a:t>
            </a:r>
          </a:p>
          <a:p>
            <a:r>
              <a:rPr lang="es-ES" b="1" dirty="0">
                <a:latin typeface="Maiandra GD" panose="020E0502030308020204" pitchFamily="34" charset="0"/>
              </a:rPr>
              <a:t>»Pero si aquel siervo es malo, y dice en su corazón: </a:t>
            </a:r>
            <a:r>
              <a:rPr lang="es-ES" b="1" u="sng" dirty="0">
                <a:solidFill>
                  <a:schemeClr val="bg1"/>
                </a:solidFill>
                <a:highlight>
                  <a:srgbClr val="808000"/>
                </a:highlight>
                <a:latin typeface="Maiandra GD" panose="020E0502030308020204" pitchFamily="34" charset="0"/>
              </a:rPr>
              <a:t>“Mi señor tardará”;</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V.49.</a:t>
            </a:r>
          </a:p>
          <a:p>
            <a:r>
              <a:rPr lang="es-ES" b="1" u="sng" dirty="0">
                <a:solidFill>
                  <a:schemeClr val="bg1"/>
                </a:solidFill>
                <a:highlight>
                  <a:srgbClr val="000000"/>
                </a:highlight>
                <a:latin typeface="Maiandra GD" panose="020E0502030308020204" pitchFamily="34" charset="0"/>
              </a:rPr>
              <a:t>y empieza a golpear a sus consiervos,</a:t>
            </a:r>
            <a:r>
              <a:rPr lang="es-ES" b="1" dirty="0">
                <a:latin typeface="Maiandra GD" panose="020E0502030308020204" pitchFamily="34" charset="0"/>
              </a:rPr>
              <a:t> y come y bebe con los que se emborrachan, </a:t>
            </a:r>
          </a:p>
          <a:p>
            <a:pPr algn="ctr"/>
            <a:r>
              <a:rPr lang="es-ES" b="1" u="sng" dirty="0">
                <a:highlight>
                  <a:srgbClr val="FFFF00"/>
                </a:highlight>
                <a:latin typeface="Maiandra GD" panose="020E0502030308020204" pitchFamily="34" charset="0"/>
              </a:rPr>
              <a:t>V.50.</a:t>
            </a:r>
          </a:p>
          <a:p>
            <a:r>
              <a:rPr lang="es-ES" b="1" u="sng" dirty="0">
                <a:highlight>
                  <a:srgbClr val="00FF00"/>
                </a:highlight>
                <a:latin typeface="Maiandra GD" panose="020E0502030308020204" pitchFamily="34" charset="0"/>
              </a:rPr>
              <a:t>vendrá el señor</a:t>
            </a:r>
            <a:r>
              <a:rPr lang="es-ES" b="1" dirty="0">
                <a:latin typeface="Maiandra GD" panose="020E0502030308020204" pitchFamily="34" charset="0"/>
              </a:rPr>
              <a:t> de aquel siervo el día que no lo espera, y a una hora que no sabe,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7A546309-026A-8486-E630-0098EF973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60072"/>
            <a:ext cx="3921896" cy="5480671"/>
          </a:xfrm>
          <a:prstGeom prst="rect">
            <a:avLst/>
          </a:prstGeom>
          <a:solidFill>
            <a:srgbClr val="C00000"/>
          </a:solidFill>
        </p:spPr>
      </p:pic>
    </p:spTree>
    <p:extLst>
      <p:ext uri="{BB962C8B-B14F-4D97-AF65-F5344CB8AC3E}">
        <p14:creationId xmlns:p14="http://schemas.microsoft.com/office/powerpoint/2010/main" val="1769028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SIERVOS. II TIMOTEO.2:24.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a:bodyPr>
          <a:lstStyle/>
          <a:p>
            <a:pPr algn="ctr"/>
            <a:r>
              <a:rPr lang="es-ES" b="1" u="sng" dirty="0">
                <a:highlight>
                  <a:srgbClr val="FFFF00"/>
                </a:highlight>
                <a:latin typeface="Maiandra GD" panose="020E0502030308020204" pitchFamily="34" charset="0"/>
              </a:rPr>
              <a:t>V.51.</a:t>
            </a:r>
          </a:p>
          <a:p>
            <a:r>
              <a:rPr lang="es-ES" b="1" u="sng" dirty="0">
                <a:highlight>
                  <a:srgbClr val="00FFFF"/>
                </a:highlight>
                <a:latin typeface="Maiandra GD" panose="020E0502030308020204" pitchFamily="34" charset="0"/>
              </a:rPr>
              <a:t>y lo azotará severamente</a:t>
            </a:r>
            <a:r>
              <a:rPr lang="es-ES" b="1" dirty="0">
                <a:latin typeface="Maiandra GD" panose="020E0502030308020204" pitchFamily="34" charset="0"/>
              </a:rPr>
              <a:t> y le asignará un lugar con los hipócritas; allí será el llanto y el crujir de dientes. </a:t>
            </a:r>
          </a:p>
          <a:p>
            <a:r>
              <a:rPr lang="es-ES" b="1" dirty="0">
                <a:latin typeface="Maiandra GD" panose="020E0502030308020204" pitchFamily="34" charset="0"/>
              </a:rPr>
              <a:t>Para poder entrar al gozo debemos ser siervos fieles diligentes en usar nuestro talento, capacidad para la obra y honra de Dios aquí en la tierra.</a:t>
            </a:r>
          </a:p>
          <a:p>
            <a:pPr algn="ctr"/>
            <a:r>
              <a:rPr lang="es-ES" b="1" u="sng" dirty="0">
                <a:highlight>
                  <a:srgbClr val="FFFF00"/>
                </a:highlight>
                <a:latin typeface="Maiandra GD" panose="020E0502030308020204" pitchFamily="34" charset="0"/>
              </a:rPr>
              <a:t>Mateo.25:20-23.</a:t>
            </a:r>
          </a:p>
        </p:txBody>
      </p:sp>
      <p:pic>
        <p:nvPicPr>
          <p:cNvPr id="3" name="Imagen 2">
            <a:extLst>
              <a:ext uri="{FF2B5EF4-FFF2-40B4-BE49-F238E27FC236}">
                <a16:creationId xmlns:a16="http://schemas.microsoft.com/office/drawing/2014/main" id="{5DCE30C9-98C4-2091-6728-9D7559C812F1}"/>
              </a:ext>
            </a:extLst>
          </p:cNvPr>
          <p:cNvPicPr>
            <a:picLocks noChangeAspect="1"/>
          </p:cNvPicPr>
          <p:nvPr/>
        </p:nvPicPr>
        <p:blipFill>
          <a:blip r:embed="rId4"/>
          <a:stretch>
            <a:fillRect/>
          </a:stretch>
        </p:blipFill>
        <p:spPr>
          <a:xfrm>
            <a:off x="0" y="1268376"/>
            <a:ext cx="3921896" cy="5606880"/>
          </a:xfrm>
          <a:prstGeom prst="rect">
            <a:avLst/>
          </a:prstGeom>
        </p:spPr>
      </p:pic>
    </p:spTree>
    <p:extLst>
      <p:ext uri="{BB962C8B-B14F-4D97-AF65-F5344CB8AC3E}">
        <p14:creationId xmlns:p14="http://schemas.microsoft.com/office/powerpoint/2010/main" val="14018593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SIERVOS. II TIMOTEO.2:24.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»Y llegando el que había recibido los cinco talentos, trajo otros cinco talentos, diciendo: </a:t>
            </a:r>
            <a:r>
              <a:rPr lang="es-ES" b="1" u="sng" dirty="0">
                <a:solidFill>
                  <a:schemeClr val="bg1"/>
                </a:solidFill>
                <a:highlight>
                  <a:srgbClr val="FF00FF"/>
                </a:highlight>
                <a:latin typeface="Maiandra GD" panose="020E0502030308020204" pitchFamily="34" charset="0"/>
              </a:rPr>
              <a:t>“Señor, usted me entregó cinco talentos; mire, he ganado otros cinco talentos”.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V.21.</a:t>
            </a:r>
          </a:p>
          <a:p>
            <a:r>
              <a:rPr lang="es-ES" b="1" u="sng" dirty="0">
                <a:solidFill>
                  <a:schemeClr val="bg1"/>
                </a:solidFill>
                <a:highlight>
                  <a:srgbClr val="000080"/>
                </a:highlight>
                <a:latin typeface="Maiandra GD" panose="020E0502030308020204" pitchFamily="34" charset="0"/>
              </a:rPr>
              <a:t>»Su señor le dijo: “Bien, siervo bueno y fiel;</a:t>
            </a:r>
            <a:r>
              <a:rPr lang="es-ES" b="1" dirty="0">
                <a:latin typeface="Maiandra GD" panose="020E0502030308020204" pitchFamily="34" charset="0"/>
              </a:rPr>
              <a:t> en lo poco fuiste fiel, sobre mucho te pondré; entra en el gozo de tu señor”.</a:t>
            </a:r>
          </a:p>
          <a:p>
            <a:pPr algn="ctr"/>
            <a:r>
              <a:rPr lang="es-ES" b="1" u="sng" dirty="0">
                <a:highlight>
                  <a:srgbClr val="FFFF00"/>
                </a:highlight>
                <a:latin typeface="Maiandra GD" panose="020E0502030308020204" pitchFamily="34" charset="0"/>
              </a:rPr>
              <a:t>V.22.</a:t>
            </a:r>
          </a:p>
          <a:p>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11A0F194-539D-6EA7-F2C5-8C9B3E9AD504}"/>
              </a:ext>
            </a:extLst>
          </p:cNvPr>
          <p:cNvPicPr>
            <a:picLocks noChangeAspect="1"/>
          </p:cNvPicPr>
          <p:nvPr/>
        </p:nvPicPr>
        <p:blipFill>
          <a:blip r:embed="rId4"/>
          <a:stretch>
            <a:fillRect/>
          </a:stretch>
        </p:blipFill>
        <p:spPr>
          <a:xfrm>
            <a:off x="0" y="1325561"/>
            <a:ext cx="3921896" cy="5515182"/>
          </a:xfrm>
          <a:prstGeom prst="rect">
            <a:avLst/>
          </a:prstGeom>
        </p:spPr>
      </p:pic>
    </p:spTree>
    <p:extLst>
      <p:ext uri="{BB962C8B-B14F-4D97-AF65-F5344CB8AC3E}">
        <p14:creationId xmlns:p14="http://schemas.microsoft.com/office/powerpoint/2010/main" val="1615137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SIERVOS. II TIMOTEO.2:24.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»Llegando también el de los dos talentos, dijo: </a:t>
            </a:r>
            <a:r>
              <a:rPr lang="es-ES" b="1" u="sng" dirty="0">
                <a:solidFill>
                  <a:schemeClr val="bg1"/>
                </a:solidFill>
                <a:highlight>
                  <a:srgbClr val="FF0000"/>
                </a:highlight>
                <a:latin typeface="Maiandra GD" panose="020E0502030308020204" pitchFamily="34" charset="0"/>
              </a:rPr>
              <a:t>“Señor, usted me entregó dos talentos; mire, he ganado otros dos talentos”.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V.23.</a:t>
            </a:r>
          </a:p>
          <a:p>
            <a:r>
              <a:rPr lang="es-ES" b="1" u="sng" dirty="0">
                <a:solidFill>
                  <a:schemeClr val="bg1"/>
                </a:solidFill>
                <a:highlight>
                  <a:srgbClr val="000080"/>
                </a:highlight>
                <a:latin typeface="Maiandra GD" panose="020E0502030308020204" pitchFamily="34" charset="0"/>
              </a:rPr>
              <a:t>»Su señor le dijo: “Bien, siervo bueno y fiel;</a:t>
            </a:r>
            <a:r>
              <a:rPr lang="es-ES" b="1" dirty="0">
                <a:latin typeface="Maiandra GD" panose="020E0502030308020204" pitchFamily="34" charset="0"/>
              </a:rPr>
              <a:t> en lo poco fuiste fiel, sobre mucho te pondré; entra en el gozo de tu señor”. </a:t>
            </a:r>
          </a:p>
          <a:p>
            <a:r>
              <a:rPr lang="es-ES" b="1" dirty="0">
                <a:latin typeface="Maiandra GD" panose="020E0502030308020204" pitchFamily="34" charset="0"/>
              </a:rPr>
              <a:t>Sino no somos siervos diligentes nos perderemos eternamente.</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0CDF520B-B860-891B-3E59-BBFF52A073DC}"/>
              </a:ext>
            </a:extLst>
          </p:cNvPr>
          <p:cNvPicPr>
            <a:picLocks noChangeAspect="1"/>
          </p:cNvPicPr>
          <p:nvPr/>
        </p:nvPicPr>
        <p:blipFill>
          <a:blip r:embed="rId4"/>
          <a:stretch>
            <a:fillRect/>
          </a:stretch>
        </p:blipFill>
        <p:spPr>
          <a:xfrm>
            <a:off x="-4060" y="1342816"/>
            <a:ext cx="3925956" cy="5497925"/>
          </a:xfrm>
          <a:prstGeom prst="rect">
            <a:avLst/>
          </a:prstGeom>
        </p:spPr>
      </p:pic>
    </p:spTree>
    <p:extLst>
      <p:ext uri="{BB962C8B-B14F-4D97-AF65-F5344CB8AC3E}">
        <p14:creationId xmlns:p14="http://schemas.microsoft.com/office/powerpoint/2010/main" val="3140184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SOLDADO. II TIMOTEO.2:4.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Este principio de no involucrarse en los negocios de la vida mientras sirve como soldado en el ejército</a:t>
            </a:r>
          </a:p>
          <a:p>
            <a:pPr algn="ctr"/>
            <a:r>
              <a:rPr lang="es-ES" b="1" u="sng" dirty="0">
                <a:highlight>
                  <a:srgbClr val="FFFF00"/>
                </a:highlight>
                <a:latin typeface="Maiandra GD" panose="020E0502030308020204" pitchFamily="34" charset="0"/>
              </a:rPr>
              <a:t>Es explicado en Mateo.6:24.</a:t>
            </a:r>
          </a:p>
          <a:p>
            <a:r>
              <a:rPr lang="es-ES" b="1" u="sng" dirty="0">
                <a:highlight>
                  <a:srgbClr val="00FFFF"/>
                </a:highlight>
                <a:latin typeface="Maiandra GD" panose="020E0502030308020204" pitchFamily="34" charset="0"/>
              </a:rPr>
              <a:t>»Nadie puede servir a dos señores;</a:t>
            </a:r>
            <a:r>
              <a:rPr lang="es-ES" b="1" dirty="0">
                <a:latin typeface="Maiandra GD" panose="020E0502030308020204" pitchFamily="34" charset="0"/>
              </a:rPr>
              <a:t> porque o aborrecerá a uno y amará al otro, o apreciará a uno y despreciará al otro. Ustedes no pueden servir a Dios y a las riquezas. </a:t>
            </a:r>
          </a:p>
          <a:p>
            <a:r>
              <a:rPr lang="es-ES" b="1" dirty="0">
                <a:latin typeface="Maiandra GD" panose="020E0502030308020204" pitchFamily="34" charset="0"/>
              </a:rPr>
              <a:t>Jesús enseña que no se puede servir a dos señores.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828DF5DC-96EF-528F-5B26-FB51E59D9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921896" cy="5497925"/>
          </a:xfrm>
          <a:prstGeom prst="rect">
            <a:avLst/>
          </a:prstGeom>
          <a:solidFill>
            <a:srgbClr val="FFC000"/>
          </a:solidFill>
        </p:spPr>
      </p:pic>
    </p:spTree>
    <p:extLst>
      <p:ext uri="{BB962C8B-B14F-4D97-AF65-F5344CB8AC3E}">
        <p14:creationId xmlns:p14="http://schemas.microsoft.com/office/powerpoint/2010/main" val="16157876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SIERVOS. II TIMOTEO.2:24.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lnSpcReduction="10000"/>
          </a:bodyPr>
          <a:lstStyle/>
          <a:p>
            <a:pPr algn="ctr"/>
            <a:r>
              <a:rPr lang="es-ES" b="1" u="sng" dirty="0">
                <a:highlight>
                  <a:srgbClr val="FFFF00"/>
                </a:highlight>
                <a:latin typeface="Maiandra GD" panose="020E0502030308020204" pitchFamily="34" charset="0"/>
              </a:rPr>
              <a:t>Mateo.25:25, 30.</a:t>
            </a:r>
          </a:p>
          <a:p>
            <a:r>
              <a:rPr lang="es-ES" b="1" u="sng" dirty="0">
                <a:solidFill>
                  <a:schemeClr val="bg1"/>
                </a:solidFill>
                <a:highlight>
                  <a:srgbClr val="008080"/>
                </a:highlight>
                <a:latin typeface="Maiandra GD" panose="020E0502030308020204" pitchFamily="34" charset="0"/>
              </a:rPr>
              <a:t>y tuve miedo,</a:t>
            </a:r>
            <a:r>
              <a:rPr lang="es-ES" b="1" dirty="0">
                <a:latin typeface="Maiandra GD" panose="020E0502030308020204" pitchFamily="34" charset="0"/>
              </a:rPr>
              <a:t> y fui y escondí su talento en la tierra; mire, aquí tiene lo que es suyo”.</a:t>
            </a:r>
          </a:p>
          <a:p>
            <a:pPr algn="ctr"/>
            <a:r>
              <a:rPr lang="es-ES" b="1" u="sng" dirty="0">
                <a:highlight>
                  <a:srgbClr val="FFFF00"/>
                </a:highlight>
                <a:latin typeface="Maiandra GD" panose="020E0502030308020204" pitchFamily="34" charset="0"/>
              </a:rPr>
              <a:t>V.30.</a:t>
            </a:r>
          </a:p>
          <a:p>
            <a:r>
              <a:rPr lang="es-ES" b="1" u="sng" dirty="0">
                <a:solidFill>
                  <a:schemeClr val="bg1"/>
                </a:solidFill>
                <a:highlight>
                  <a:srgbClr val="008000"/>
                </a:highlight>
                <a:latin typeface="Maiandra GD" panose="020E0502030308020204" pitchFamily="34" charset="0"/>
              </a:rPr>
              <a:t>»Y al siervo inútil, échenlo en las tinieblas de afuera;</a:t>
            </a:r>
            <a:r>
              <a:rPr lang="es-ES" b="1" dirty="0">
                <a:latin typeface="Maiandra GD" panose="020E0502030308020204" pitchFamily="34" charset="0"/>
              </a:rPr>
              <a:t> allí será el llanto y el crujir de dientes. </a:t>
            </a:r>
          </a:p>
          <a:p>
            <a:r>
              <a:rPr lang="es-ES" b="1" dirty="0">
                <a:latin typeface="Maiandra GD" panose="020E0502030308020204" pitchFamily="34" charset="0"/>
              </a:rPr>
              <a:t>¿Qué tipo de siervos estamos siendo para Él Señor?</a:t>
            </a:r>
          </a:p>
          <a:p>
            <a:r>
              <a:rPr lang="es-NI" b="1" dirty="0">
                <a:latin typeface="Maiandra GD" panose="020E0502030308020204" pitchFamily="34" charset="0"/>
              </a:rPr>
              <a:t>Seamos siervos diligentes haciendo lo que Dios nos manda.</a:t>
            </a:r>
          </a:p>
        </p:txBody>
      </p:sp>
      <p:pic>
        <p:nvPicPr>
          <p:cNvPr id="6" name="Imagen 5">
            <a:extLst>
              <a:ext uri="{FF2B5EF4-FFF2-40B4-BE49-F238E27FC236}">
                <a16:creationId xmlns:a16="http://schemas.microsoft.com/office/drawing/2014/main" id="{7C99EE59-1C5D-E023-2949-AA48F2C31F8E}"/>
              </a:ext>
            </a:extLst>
          </p:cNvPr>
          <p:cNvPicPr>
            <a:picLocks noChangeAspect="1"/>
          </p:cNvPicPr>
          <p:nvPr/>
        </p:nvPicPr>
        <p:blipFill>
          <a:blip r:embed="rId4"/>
          <a:stretch>
            <a:fillRect/>
          </a:stretch>
        </p:blipFill>
        <p:spPr>
          <a:xfrm>
            <a:off x="0" y="1342817"/>
            <a:ext cx="3921896" cy="5497924"/>
          </a:xfrm>
          <a:prstGeom prst="rect">
            <a:avLst/>
          </a:prstGeom>
        </p:spPr>
      </p:pic>
    </p:spTree>
    <p:extLst>
      <p:ext uri="{BB962C8B-B14F-4D97-AF65-F5344CB8AC3E}">
        <p14:creationId xmlns:p14="http://schemas.microsoft.com/office/powerpoint/2010/main" val="17473825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159083"/>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135683"/>
          </a:xfrm>
        </p:spPr>
        <p:txBody>
          <a:bodyPr>
            <a:noAutofit/>
          </a:bodyPr>
          <a:lstStyle/>
          <a:p>
            <a:pPr algn="ctr"/>
            <a:r>
              <a:rPr lang="es-ES" sz="8000" b="1" u="sng" dirty="0">
                <a:latin typeface="Maiandra GD" panose="020E0502030308020204" pitchFamily="34" charset="0"/>
              </a:rPr>
              <a:t>CONCLUSIÓN:</a:t>
            </a:r>
            <a:endParaRPr lang="es-NI" sz="80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152940"/>
            <a:ext cx="5218043" cy="5687804"/>
          </a:xfrm>
        </p:spPr>
        <p:txBody>
          <a:bodyPr>
            <a:normAutofit lnSpcReduction="10000"/>
          </a:bodyPr>
          <a:lstStyle/>
          <a:p>
            <a:r>
              <a:rPr lang="es-ES" b="1" dirty="0">
                <a:latin typeface="Maiandra GD" panose="020E0502030308020204" pitchFamily="34" charset="0"/>
              </a:rPr>
              <a:t>Él Apóstol Pablo ánimo, exhorto al joven Timoteo para que fuera un cristiano fiel con las siguientes descripciones.</a:t>
            </a:r>
          </a:p>
          <a:p>
            <a:r>
              <a:rPr lang="es-ES" b="1" dirty="0">
                <a:latin typeface="Maiandra GD" panose="020E0502030308020204" pitchFamily="34" charset="0"/>
              </a:rPr>
              <a:t>Como cristianos debemos ser fieles a Dios y cumplir con las descripciones que como hijos de Dios debemos cumplir.</a:t>
            </a:r>
          </a:p>
          <a:p>
            <a:r>
              <a:rPr lang="es-ES" b="1" dirty="0">
                <a:latin typeface="Maiandra GD" panose="020E0502030308020204" pitchFamily="34" charset="0"/>
              </a:rPr>
              <a:t>Somos soldados y como tal no debemos enredarnos en los negocios de la vida.</a:t>
            </a:r>
          </a:p>
          <a:p>
            <a:r>
              <a:rPr lang="es-ES" b="1" dirty="0">
                <a:latin typeface="Maiandra GD" panose="020E0502030308020204" pitchFamily="34" charset="0"/>
              </a:rPr>
              <a:t>Somos atletas y como tal debemos correr y competir legalmente.</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4BDC3194-0B45-02F9-E9F6-56837F533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52940"/>
            <a:ext cx="3921896" cy="5687804"/>
          </a:xfrm>
          <a:prstGeom prst="rect">
            <a:avLst/>
          </a:prstGeom>
        </p:spPr>
      </p:pic>
    </p:spTree>
    <p:extLst>
      <p:ext uri="{BB962C8B-B14F-4D97-AF65-F5344CB8AC3E}">
        <p14:creationId xmlns:p14="http://schemas.microsoft.com/office/powerpoint/2010/main" val="1528963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159083"/>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135683"/>
          </a:xfrm>
        </p:spPr>
        <p:txBody>
          <a:bodyPr>
            <a:noAutofit/>
          </a:bodyPr>
          <a:lstStyle/>
          <a:p>
            <a:pPr algn="ctr"/>
            <a:r>
              <a:rPr lang="es-ES" sz="8000" b="1" u="sng" dirty="0">
                <a:latin typeface="Maiandra GD" panose="020E0502030308020204" pitchFamily="34" charset="0"/>
              </a:rPr>
              <a:t>CONCLUSIÓN:</a:t>
            </a:r>
            <a:endParaRPr lang="es-NI" sz="80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152940"/>
            <a:ext cx="5218043" cy="5687804"/>
          </a:xfrm>
        </p:spPr>
        <p:txBody>
          <a:bodyPr/>
          <a:lstStyle/>
          <a:p>
            <a:r>
              <a:rPr lang="es-ES" b="1" dirty="0">
                <a:latin typeface="Maiandra GD" panose="020E0502030308020204" pitchFamily="34" charset="0"/>
              </a:rPr>
              <a:t>Somos labrador y como tal debemos trabajar arduamente y ser pacientes.</a:t>
            </a:r>
          </a:p>
          <a:p>
            <a:r>
              <a:rPr lang="es-ES" b="1" dirty="0">
                <a:latin typeface="Maiandra GD" panose="020E0502030308020204" pitchFamily="34" charset="0"/>
              </a:rPr>
              <a:t>Somos obreros y como tal debemos trazar bien la palabra de Dios.</a:t>
            </a:r>
          </a:p>
          <a:p>
            <a:r>
              <a:rPr lang="es-ES" b="1" dirty="0">
                <a:latin typeface="Maiandra GD" panose="020E0502030308020204" pitchFamily="34" charset="0"/>
              </a:rPr>
              <a:t>Somos instrumentos de honra y como tal debemos ser vasos de honra.</a:t>
            </a:r>
          </a:p>
          <a:p>
            <a:r>
              <a:rPr lang="es-ES" b="1" dirty="0">
                <a:latin typeface="Maiandra GD" panose="020E0502030308020204" pitchFamily="34" charset="0"/>
              </a:rPr>
              <a:t>Somos siervos y como tal debemos ser fieles y diligentes en el trabajo del Señor.</a:t>
            </a:r>
          </a:p>
          <a:p>
            <a:r>
              <a:rPr lang="es-ES" b="1" dirty="0">
                <a:latin typeface="Maiandra GD" panose="020E0502030308020204" pitchFamily="34" charset="0"/>
              </a:rPr>
              <a:t>¿Estamos cumpliendo?</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0039634F-1420-356B-C3CF-33DF70187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3028"/>
            <a:ext cx="3921896" cy="5657716"/>
          </a:xfrm>
          <a:prstGeom prst="rect">
            <a:avLst/>
          </a:prstGeom>
        </p:spPr>
      </p:pic>
    </p:spTree>
    <p:extLst>
      <p:ext uri="{BB962C8B-B14F-4D97-AF65-F5344CB8AC3E}">
        <p14:creationId xmlns:p14="http://schemas.microsoft.com/office/powerpoint/2010/main" val="39755663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sp>
        <p:nvSpPr>
          <p:cNvPr id="7" name="Rectángulo: esquinas redondeadas 6">
            <a:extLst>
              <a:ext uri="{FF2B5EF4-FFF2-40B4-BE49-F238E27FC236}">
                <a16:creationId xmlns:a16="http://schemas.microsoft.com/office/drawing/2014/main" id="{11D62F01-23A0-5910-7ABA-F08767EFE491}"/>
              </a:ext>
            </a:extLst>
          </p:cNvPr>
          <p:cNvSpPr/>
          <p:nvPr/>
        </p:nvSpPr>
        <p:spPr>
          <a:xfrm>
            <a:off x="0" y="5805377"/>
            <a:ext cx="9135880" cy="1052624"/>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800" b="1" dirty="0">
                <a:latin typeface="Maiandra GD" panose="020E0502030308020204" pitchFamily="34" charset="0"/>
              </a:rPr>
              <a:t>DIOS NOS BENDIGA A TODOS.</a:t>
            </a:r>
            <a:endParaRPr lang="es-NI" sz="4800" b="1" dirty="0">
              <a:latin typeface="Maiandra GD" panose="020E0502030308020204" pitchFamily="34" charset="0"/>
            </a:endParaRPr>
          </a:p>
        </p:txBody>
      </p:sp>
      <p:pic>
        <p:nvPicPr>
          <p:cNvPr id="10" name="Imagen 9">
            <a:extLst>
              <a:ext uri="{FF2B5EF4-FFF2-40B4-BE49-F238E27FC236}">
                <a16:creationId xmlns:a16="http://schemas.microsoft.com/office/drawing/2014/main" id="{F7D0013D-06E9-6C58-F60E-146DC518A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 y="0"/>
            <a:ext cx="9139939" cy="5805376"/>
          </a:xfrm>
          <a:prstGeom prst="rect">
            <a:avLst/>
          </a:prstGeom>
        </p:spPr>
      </p:pic>
    </p:spTree>
    <p:extLst>
      <p:ext uri="{BB962C8B-B14F-4D97-AF65-F5344CB8AC3E}">
        <p14:creationId xmlns:p14="http://schemas.microsoft.com/office/powerpoint/2010/main" val="378822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by="(-#ppt_w*2)" calcmode="lin" valueType="num">
                                      <p:cBhvr rctx="PPT">
                                        <p:cTn id="14" dur="500" autoRev="1" fill="hold">
                                          <p:stCondLst>
                                            <p:cond delay="0"/>
                                          </p:stCondLst>
                                        </p:cTn>
                                        <p:tgtEl>
                                          <p:spTgt spid="7"/>
                                        </p:tgtEl>
                                        <p:attrNameLst>
                                          <p:attrName>ppt_w</p:attrName>
                                        </p:attrNameLst>
                                      </p:cBhvr>
                                    </p:anim>
                                    <p:anim by="(#ppt_w*0.50)" calcmode="lin" valueType="num">
                                      <p:cBhvr>
                                        <p:cTn id="15" dur="500" decel="50000" autoRev="1" fill="hold">
                                          <p:stCondLst>
                                            <p:cond delay="0"/>
                                          </p:stCondLst>
                                        </p:cTn>
                                        <p:tgtEl>
                                          <p:spTgt spid="7"/>
                                        </p:tgtEl>
                                        <p:attrNameLst>
                                          <p:attrName>ppt_x</p:attrName>
                                        </p:attrNameLst>
                                      </p:cBhvr>
                                    </p:anim>
                                    <p:anim from="(-#ppt_h/2)" to="(#ppt_y)" calcmode="lin" valueType="num">
                                      <p:cBhvr>
                                        <p:cTn id="16" dur="1000" fill="hold">
                                          <p:stCondLst>
                                            <p:cond delay="0"/>
                                          </p:stCondLst>
                                        </p:cTn>
                                        <p:tgtEl>
                                          <p:spTgt spid="7"/>
                                        </p:tgtEl>
                                        <p:attrNameLst>
                                          <p:attrName>ppt_y</p:attrName>
                                        </p:attrNameLst>
                                      </p:cBhvr>
                                    </p:anim>
                                    <p:animRot by="21600000">
                                      <p:cBhvr>
                                        <p:cTn id="17"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SOLDADO. II TIMOTEO.2:4.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lnSpcReduction="10000"/>
          </a:bodyPr>
          <a:lstStyle/>
          <a:p>
            <a:r>
              <a:rPr lang="es-ES" b="1" dirty="0">
                <a:latin typeface="Maiandra GD" panose="020E0502030308020204" pitchFamily="34" charset="0"/>
              </a:rPr>
              <a:t>Como cristianos no podemos amar a Dios y al mundo a la vez. </a:t>
            </a:r>
          </a:p>
          <a:p>
            <a:r>
              <a:rPr lang="es-ES" b="1" dirty="0">
                <a:latin typeface="Maiandra GD" panose="020E0502030308020204" pitchFamily="34" charset="0"/>
              </a:rPr>
              <a:t>Dios debe ser amado con todo nuestro corazón, alma, mente y fuerza.</a:t>
            </a:r>
          </a:p>
          <a:p>
            <a:r>
              <a:rPr lang="es-ES" b="1" dirty="0">
                <a:latin typeface="Maiandra GD" panose="020E0502030308020204" pitchFamily="34" charset="0"/>
              </a:rPr>
              <a:t>No podemos estar dividido en dos actividades de la vida en lo espiritual no se puede.</a:t>
            </a:r>
          </a:p>
          <a:p>
            <a:pPr algn="ctr"/>
            <a:r>
              <a:rPr lang="es-ES" b="1" u="sng" dirty="0">
                <a:highlight>
                  <a:srgbClr val="FFFF00"/>
                </a:highlight>
                <a:latin typeface="Maiandra GD" panose="020E0502030308020204" pitchFamily="34" charset="0"/>
              </a:rPr>
              <a:t>Mateo.12:30.</a:t>
            </a:r>
          </a:p>
          <a:p>
            <a:r>
              <a:rPr lang="es-ES" b="1" u="sng" dirty="0">
                <a:solidFill>
                  <a:schemeClr val="bg1"/>
                </a:solidFill>
                <a:highlight>
                  <a:srgbClr val="FF00FF"/>
                </a:highlight>
                <a:latin typeface="Maiandra GD" panose="020E0502030308020204" pitchFamily="34" charset="0"/>
              </a:rPr>
              <a:t>El que no está a favor Mío,</a:t>
            </a:r>
            <a:r>
              <a:rPr lang="es-ES" b="1" dirty="0">
                <a:latin typeface="Maiandra GD" panose="020E0502030308020204" pitchFamily="34" charset="0"/>
              </a:rPr>
              <a:t> está contra Mí; y el que no recoge a Mi lado, desparrama. </a:t>
            </a:r>
          </a:p>
          <a:p>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94A26490-1669-A6A1-1CE3-912F4BCCD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2816"/>
            <a:ext cx="3921896" cy="5497925"/>
          </a:xfrm>
          <a:prstGeom prst="rect">
            <a:avLst/>
          </a:prstGeom>
          <a:solidFill>
            <a:srgbClr val="00B0F0"/>
          </a:solidFill>
        </p:spPr>
      </p:pic>
    </p:spTree>
    <p:extLst>
      <p:ext uri="{BB962C8B-B14F-4D97-AF65-F5344CB8AC3E}">
        <p14:creationId xmlns:p14="http://schemas.microsoft.com/office/powerpoint/2010/main" val="617040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SOLDADO. II TIMOTEO.2:4.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lnSpcReduction="10000"/>
          </a:bodyPr>
          <a:lstStyle/>
          <a:p>
            <a:r>
              <a:rPr lang="es-ES" b="1" dirty="0">
                <a:latin typeface="Maiandra GD" panose="020E0502030308020204" pitchFamily="34" charset="0"/>
              </a:rPr>
              <a:t>El amor de Dios, y nuestro servicio a Él no puede ser compartido, Él debe llevar siempre el primer lugar en nuestras vidas, aun por encima de nuestra propia vida y familia. </a:t>
            </a:r>
          </a:p>
          <a:p>
            <a:pPr algn="ctr"/>
            <a:r>
              <a:rPr lang="es-ES" b="1" u="sng" dirty="0">
                <a:highlight>
                  <a:srgbClr val="FFFF00"/>
                </a:highlight>
                <a:latin typeface="Maiandra GD" panose="020E0502030308020204" pitchFamily="34" charset="0"/>
              </a:rPr>
              <a:t>Lucas.14:26. </a:t>
            </a:r>
          </a:p>
          <a:p>
            <a:r>
              <a:rPr lang="es-ES" b="1" u="sng" dirty="0">
                <a:solidFill>
                  <a:schemeClr val="bg1"/>
                </a:solidFill>
                <a:highlight>
                  <a:srgbClr val="0000FF"/>
                </a:highlight>
                <a:latin typeface="Maiandra GD" panose="020E0502030308020204" pitchFamily="34" charset="0"/>
              </a:rPr>
              <a:t>«Si alguien viene a Mí, y no aborrece a su padre y madre, a su mujer e hijos,</a:t>
            </a:r>
            <a:r>
              <a:rPr lang="es-ES" b="1" dirty="0">
                <a:latin typeface="Maiandra GD" panose="020E0502030308020204" pitchFamily="34" charset="0"/>
              </a:rPr>
              <a:t> a sus hermanos y hermanas, y aun hasta su propia vida, no puede ser Mi discípulo.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F30FA3C4-B0E3-661C-5AB9-7D30C58A0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2816"/>
            <a:ext cx="3921896" cy="5497925"/>
          </a:xfrm>
          <a:prstGeom prst="rect">
            <a:avLst/>
          </a:prstGeom>
        </p:spPr>
      </p:pic>
    </p:spTree>
    <p:extLst>
      <p:ext uri="{BB962C8B-B14F-4D97-AF65-F5344CB8AC3E}">
        <p14:creationId xmlns:p14="http://schemas.microsoft.com/office/powerpoint/2010/main" val="396472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SOLDADO. II TIMOTEO.2:4.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lstStyle/>
          <a:p>
            <a:r>
              <a:rPr lang="es-ES" b="1" dirty="0">
                <a:latin typeface="Maiandra GD" panose="020E0502030308020204" pitchFamily="34" charset="0"/>
              </a:rPr>
              <a:t>Nunca podremos agradar a aquel que nos tomó por soldado si tratamos de darle parte de nuestro servicio. </a:t>
            </a:r>
          </a:p>
          <a:p>
            <a:r>
              <a:rPr lang="es-ES" b="1" dirty="0">
                <a:latin typeface="Maiandra GD" panose="020E0502030308020204" pitchFamily="34" charset="0"/>
              </a:rPr>
              <a:t>¡O es todo, o nada!</a:t>
            </a:r>
          </a:p>
          <a:p>
            <a:r>
              <a:rPr lang="es-ES" b="1" dirty="0">
                <a:latin typeface="Maiandra GD" panose="020E0502030308020204" pitchFamily="34" charset="0"/>
              </a:rPr>
              <a:t>Como soldados debemos estar listo para el combate tomando toda la armadura de Dios.</a:t>
            </a:r>
          </a:p>
          <a:p>
            <a:pPr algn="ctr"/>
            <a:r>
              <a:rPr lang="es-ES" b="1" u="sng" dirty="0">
                <a:highlight>
                  <a:srgbClr val="FFFF00"/>
                </a:highlight>
                <a:latin typeface="Maiandra GD" panose="020E0502030308020204" pitchFamily="34" charset="0"/>
              </a:rPr>
              <a:t>Efesios.6:10-18.</a:t>
            </a:r>
          </a:p>
          <a:p>
            <a:r>
              <a:rPr lang="es-ES" b="1" u="sng" dirty="0">
                <a:solidFill>
                  <a:schemeClr val="bg1"/>
                </a:solidFill>
                <a:highlight>
                  <a:srgbClr val="FF0000"/>
                </a:highlight>
                <a:latin typeface="Maiandra GD" panose="020E0502030308020204" pitchFamily="34" charset="0"/>
              </a:rPr>
              <a:t>Por lo demás, fortalézcanse en el Señor</a:t>
            </a:r>
            <a:r>
              <a:rPr lang="es-ES" b="1" dirty="0">
                <a:latin typeface="Maiandra GD" panose="020E0502030308020204" pitchFamily="34" charset="0"/>
              </a:rPr>
              <a:t> y en el poder de su fuerza. </a:t>
            </a:r>
          </a:p>
          <a:p>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1417E1AD-11BD-132A-3E5C-D8DA799E4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8" y="1360073"/>
            <a:ext cx="3889998" cy="5480670"/>
          </a:xfrm>
          <a:prstGeom prst="rect">
            <a:avLst/>
          </a:prstGeom>
        </p:spPr>
      </p:pic>
    </p:spTree>
    <p:extLst>
      <p:ext uri="{BB962C8B-B14F-4D97-AF65-F5344CB8AC3E}">
        <p14:creationId xmlns:p14="http://schemas.microsoft.com/office/powerpoint/2010/main" val="27634131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ED7079-6CC0-D720-769A-4970B6F51C46}"/>
              </a:ext>
            </a:extLst>
          </p:cNvPr>
          <p:cNvPicPr>
            <a:picLocks noChangeAspect="1"/>
          </p:cNvPicPr>
          <p:nvPr/>
        </p:nvPicPr>
        <p:blipFill>
          <a:blip r:embed="rId2"/>
          <a:stretch>
            <a:fillRect/>
          </a:stretch>
        </p:blipFill>
        <p:spPr>
          <a:xfrm>
            <a:off x="4060" y="0"/>
            <a:ext cx="9135880" cy="6858000"/>
          </a:xfrm>
          <a:prstGeom prst="rect">
            <a:avLst/>
          </a:prstGeom>
        </p:spPr>
      </p:pic>
      <p:pic>
        <p:nvPicPr>
          <p:cNvPr id="8" name="Imagen 7">
            <a:extLst>
              <a:ext uri="{FF2B5EF4-FFF2-40B4-BE49-F238E27FC236}">
                <a16:creationId xmlns:a16="http://schemas.microsoft.com/office/drawing/2014/main" id="{0EF59CDF-2314-0F25-97D4-96AE71F6B190}"/>
              </a:ext>
            </a:extLst>
          </p:cNvPr>
          <p:cNvPicPr>
            <a:picLocks noChangeAspect="1"/>
          </p:cNvPicPr>
          <p:nvPr/>
        </p:nvPicPr>
        <p:blipFill>
          <a:blip r:embed="rId3"/>
          <a:stretch>
            <a:fillRect/>
          </a:stretch>
        </p:blipFill>
        <p:spPr>
          <a:xfrm>
            <a:off x="0" y="-6144"/>
            <a:ext cx="9144000" cy="1348961"/>
          </a:xfrm>
          <a:prstGeom prst="rect">
            <a:avLst/>
          </a:prstGeom>
        </p:spPr>
      </p:pic>
      <p:sp>
        <p:nvSpPr>
          <p:cNvPr id="4" name="Título 3">
            <a:extLst>
              <a:ext uri="{FF2B5EF4-FFF2-40B4-BE49-F238E27FC236}">
                <a16:creationId xmlns:a16="http://schemas.microsoft.com/office/drawing/2014/main" id="{98B1577B-7AEF-A19F-879A-E44F6DA5109C}"/>
              </a:ext>
            </a:extLst>
          </p:cNvPr>
          <p:cNvSpPr>
            <a:spLocks noGrp="1"/>
          </p:cNvSpPr>
          <p:nvPr>
            <p:ph type="title"/>
          </p:nvPr>
        </p:nvSpPr>
        <p:spPr>
          <a:xfrm>
            <a:off x="0" y="17256"/>
            <a:ext cx="9144000" cy="1325563"/>
          </a:xfrm>
        </p:spPr>
        <p:txBody>
          <a:bodyPr>
            <a:normAutofit fontScale="90000"/>
          </a:bodyPr>
          <a:lstStyle/>
          <a:p>
            <a:pPr algn="ctr"/>
            <a:r>
              <a:rPr lang="es-ES" b="1" u="sng" dirty="0">
                <a:latin typeface="Maiandra GD" panose="020E0502030308020204" pitchFamily="34" charset="0"/>
              </a:rPr>
              <a:t>DESCRIPCIONES DEL CRISTIANO.</a:t>
            </a:r>
            <a:br>
              <a:rPr lang="es-ES" b="1" u="sng" dirty="0">
                <a:latin typeface="Maiandra GD" panose="020E0502030308020204" pitchFamily="34" charset="0"/>
              </a:rPr>
            </a:br>
            <a:r>
              <a:rPr lang="es-ES" b="1" u="sng" dirty="0">
                <a:latin typeface="Maiandra GD" panose="020E0502030308020204" pitchFamily="34" charset="0"/>
              </a:rPr>
              <a:t>COMO SOLDADO. II TIMOTEO.2:4.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8F4A38FF-EC71-DEFC-D8CF-3355EDDBFD09}"/>
              </a:ext>
            </a:extLst>
          </p:cNvPr>
          <p:cNvSpPr>
            <a:spLocks noGrp="1"/>
          </p:cNvSpPr>
          <p:nvPr>
            <p:ph idx="1"/>
          </p:nvPr>
        </p:nvSpPr>
        <p:spPr>
          <a:xfrm>
            <a:off x="3925956" y="1342818"/>
            <a:ext cx="5218043" cy="5497925"/>
          </a:xfrm>
        </p:spPr>
        <p:txBody>
          <a:bodyPr>
            <a:normAutofit lnSpcReduction="10000"/>
          </a:bodyPr>
          <a:lstStyle/>
          <a:p>
            <a:pPr algn="ctr"/>
            <a:r>
              <a:rPr lang="es-ES" b="1" u="sng" dirty="0">
                <a:highlight>
                  <a:srgbClr val="FFFF00"/>
                </a:highlight>
                <a:latin typeface="Maiandra GD" panose="020E0502030308020204" pitchFamily="34" charset="0"/>
              </a:rPr>
              <a:t>V.11.</a:t>
            </a:r>
          </a:p>
          <a:p>
            <a:r>
              <a:rPr lang="es-ES" b="1" u="sng" dirty="0">
                <a:solidFill>
                  <a:schemeClr val="bg1"/>
                </a:solidFill>
                <a:highlight>
                  <a:srgbClr val="000080"/>
                </a:highlight>
                <a:latin typeface="Maiandra GD" panose="020E0502030308020204" pitchFamily="34" charset="0"/>
              </a:rPr>
              <a:t>Revístanse con toda la armadura de Dios</a:t>
            </a:r>
            <a:r>
              <a:rPr lang="es-ES" b="1" dirty="0">
                <a:latin typeface="Maiandra GD" panose="020E0502030308020204" pitchFamily="34" charset="0"/>
              </a:rPr>
              <a:t> para que puedan estar firmes contra las insidias del diablo. </a:t>
            </a:r>
          </a:p>
          <a:p>
            <a:pPr algn="ctr"/>
            <a:r>
              <a:rPr lang="es-ES" b="1" u="sng" dirty="0">
                <a:highlight>
                  <a:srgbClr val="FFFF00"/>
                </a:highlight>
                <a:latin typeface="Maiandra GD" panose="020E0502030308020204" pitchFamily="34" charset="0"/>
              </a:rPr>
              <a:t>V.12. </a:t>
            </a:r>
          </a:p>
          <a:p>
            <a:r>
              <a:rPr lang="es-ES" b="1" u="sng" dirty="0">
                <a:solidFill>
                  <a:schemeClr val="bg1"/>
                </a:solidFill>
                <a:highlight>
                  <a:srgbClr val="008080"/>
                </a:highlight>
                <a:latin typeface="Maiandra GD" panose="020E0502030308020204" pitchFamily="34" charset="0"/>
              </a:rPr>
              <a:t>Porque nuestra lucha no es contra sangre y carne, sino contra principados,</a:t>
            </a:r>
            <a:r>
              <a:rPr lang="es-ES" b="1" dirty="0">
                <a:latin typeface="Maiandra GD" panose="020E0502030308020204" pitchFamily="34" charset="0"/>
              </a:rPr>
              <a:t> contra potestades, contra los poderes de este mundo de tinieblas, contra las fuerzas espirituales de maldad en las regiones celestes. </a:t>
            </a:r>
            <a:endParaRPr lang="es-NI" b="1" dirty="0">
              <a:latin typeface="Maiandra GD" panose="020E0502030308020204" pitchFamily="34" charset="0"/>
            </a:endParaRPr>
          </a:p>
        </p:txBody>
      </p:sp>
      <p:pic>
        <p:nvPicPr>
          <p:cNvPr id="9" name="Imagen 8">
            <a:extLst>
              <a:ext uri="{FF2B5EF4-FFF2-40B4-BE49-F238E27FC236}">
                <a16:creationId xmlns:a16="http://schemas.microsoft.com/office/drawing/2014/main" id="{919E1976-86AC-C2A1-1CDA-EE8881030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0073"/>
            <a:ext cx="3921896" cy="5480670"/>
          </a:xfrm>
          <a:prstGeom prst="rect">
            <a:avLst/>
          </a:prstGeom>
          <a:solidFill>
            <a:srgbClr val="0070C0"/>
          </a:solidFill>
        </p:spPr>
      </p:pic>
    </p:spTree>
    <p:extLst>
      <p:ext uri="{BB962C8B-B14F-4D97-AF65-F5344CB8AC3E}">
        <p14:creationId xmlns:p14="http://schemas.microsoft.com/office/powerpoint/2010/main" val="3223633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373</TotalTime>
  <Words>4061</Words>
  <Application>Microsoft Office PowerPoint</Application>
  <PresentationFormat>Presentación en pantalla (4:3)</PresentationFormat>
  <Paragraphs>274</Paragraphs>
  <Slides>53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53</vt:i4>
      </vt:variant>
    </vt:vector>
  </HeadingPairs>
  <TitlesOfParts>
    <vt:vector size="58" baseType="lpstr">
      <vt:lpstr>Arial</vt:lpstr>
      <vt:lpstr>Calibri</vt:lpstr>
      <vt:lpstr>Calibri Light</vt:lpstr>
      <vt:lpstr>Maiandra GD</vt:lpstr>
      <vt:lpstr>Tema de Office</vt:lpstr>
      <vt:lpstr>DESCRIPCIONES DEL CRISTIANO. II TIMOTEO.2.</vt:lpstr>
      <vt:lpstr>INTRODUCCIÓN:</vt:lpstr>
      <vt:lpstr>DESCRIPCIONES DEL CRISTIANO. COMO SOLDADO. II TIMOTEO.2:4.</vt:lpstr>
      <vt:lpstr>DESCRIPCIONES DEL CRISTIANO. COMO SOLDADO. II TIMOTEO.2:4.</vt:lpstr>
      <vt:lpstr>DESCRIPCIONES DEL CRISTIANO. COMO SOLDADO. II TIMOTEO.2:4.</vt:lpstr>
      <vt:lpstr>DESCRIPCIONES DEL CRISTIANO. COMO SOLDADO. II TIMOTEO.2:4.</vt:lpstr>
      <vt:lpstr>DESCRIPCIONES DEL CRISTIANO. COMO SOLDADO. II TIMOTEO.2:4.</vt:lpstr>
      <vt:lpstr>DESCRIPCIONES DEL CRISTIANO. COMO SOLDADO. II TIMOTEO.2:4.</vt:lpstr>
      <vt:lpstr>DESCRIPCIONES DEL CRISTIANO. COMO SOLDADO. II TIMOTEO.2:4.</vt:lpstr>
      <vt:lpstr>DESCRIPCIONES DEL CRISTIANO. COMO SOLDADO. II TIMOTEO.2:4.</vt:lpstr>
      <vt:lpstr>DESCRIPCIONES DEL CRISTIANO. COMO SOLDADO. II TIMOTEO.2:4.</vt:lpstr>
      <vt:lpstr>DESCRIPCIONES DEL CRISTIANO. COMO SOLDADO. II TIMOTEO.2:4.</vt:lpstr>
      <vt:lpstr>DESCRIPCIONES DEL CRISTIANO. COMO ATLETA. II TIMOTEO.2:5.</vt:lpstr>
      <vt:lpstr>DESCRIPCIONES DEL CRISTIANO. COMO ATLETA. II TIMOTEO.2:5.</vt:lpstr>
      <vt:lpstr>DESCRIPCIONES DEL CRISTIANO. COMO ATLETA. II TIMOTEO.2:5.</vt:lpstr>
      <vt:lpstr>DESCRIPCIONES DEL CRISTIANO. COMO ATLETA. II TIMOTEO.2:5.</vt:lpstr>
      <vt:lpstr>DESCRIPCIONES DEL CRISTIANO. COMO ATLETA. II TIMOTEO.2:5.</vt:lpstr>
      <vt:lpstr>DESCRIPCIONES DEL CRISTIANO. COMO ATLETA. II TIMOTEO.2:5.</vt:lpstr>
      <vt:lpstr>DESCRIPCIONES DEL CRISTIANO. COMO ATLETA. II TIMOTEO.2:5.</vt:lpstr>
      <vt:lpstr>DESCRIPCIONES DEL CRISTIANO. COMO ATLETA. II TIMOTEO.2:5.</vt:lpstr>
      <vt:lpstr>DESCRIPCIONES DEL CRISTIANO. COMO LABRADOR. II TIMOTEO.2:6.</vt:lpstr>
      <vt:lpstr>DESCRIPCIONES DEL CRISTIANO. COMO LABRADOR. II TIMOTEO.2:6.</vt:lpstr>
      <vt:lpstr>DESCRIPCIONES DEL CRISTIANO. COMO LABRADOR. II TIMOTEO.2:6.</vt:lpstr>
      <vt:lpstr>DESCRIPCIONES DEL CRISTIANO. COMO LABRADOR. II TIMOTEO.2:6.</vt:lpstr>
      <vt:lpstr>DESCRIPCIONES DEL CRISTIANO. COMO LABRADOR. II TIMOTEO.2:6.</vt:lpstr>
      <vt:lpstr>DESCRIPCIONES DEL CRISTIANO. COMO LABRADOR. II TIMOTEO.2:6.</vt:lpstr>
      <vt:lpstr>DESCRIPCIONES DEL CRISTIANO. COMO LABRADOR. II TIMOTEO.2:6.</vt:lpstr>
      <vt:lpstr>DESCRIPCIONES DEL CRISTIANO. COMO LABRADOR. II TIMOTEO.2:6.</vt:lpstr>
      <vt:lpstr>DESCRIPCIONES DEL CRISTIANO. COMO OBRERO. II TIMOTEO.2:15.</vt:lpstr>
      <vt:lpstr>DESCRIPCIONES DEL CRISTIANO. COMO OBRERO. II TIMOTEO.2:15.</vt:lpstr>
      <vt:lpstr>DESCRIPCIONES DEL CRISTIANO. COMO OBRERO. II TIMOTEO.2:15.</vt:lpstr>
      <vt:lpstr>DESCRIPCIONES DEL CRISTIANO. COMO OBRERO. II TIMOTEO.2:15.</vt:lpstr>
      <vt:lpstr>DESCRIPCIONES DEL CRISTIANO. COMO OBRERO. II TIMOTEO.2:15.</vt:lpstr>
      <vt:lpstr>DESCRIPCIONES DEL CRISTIANO. COMO OBRERO. II TIMOTEO.2:15.</vt:lpstr>
      <vt:lpstr>DESCRIPCIONES DEL CRISTIANO. COMO OBRERO. II TIMOTEO.2:15.</vt:lpstr>
      <vt:lpstr>DESCRIPCIONES DEL CRISTIANO. COMO OBRERO. II TIMOTEO.2:15.</vt:lpstr>
      <vt:lpstr>DESCRIPCIONES DEL CRISTIANO. COMO OBRERO. II TIMOTEO.2:15.</vt:lpstr>
      <vt:lpstr>DESCRIPCIONES DEL CRISTIANO. COMO INSTRUMENTO DE HONRA.  II TIMOTEO.2:21.</vt:lpstr>
      <vt:lpstr>DESCRIPCIONES DEL CRISTIANO. COMO INSTRUMENTO DE HONRA.  II TIMOTEO.2:21.</vt:lpstr>
      <vt:lpstr>DESCRIPCIONES DEL CRISTIANO. COMO INSTRUMENTO DE HONRA.  II TIMOTEO.2:21.</vt:lpstr>
      <vt:lpstr>DESCRIPCIONES DEL CRISTIANO. COMO INSTRUMENTO DE HONRA.  II TIMOTEO.2:21.</vt:lpstr>
      <vt:lpstr>DESCRIPCIONES DEL CRISTIANO. COMO INSTRUMENTO DE HONRA.  II TIMOTEO.2:21.</vt:lpstr>
      <vt:lpstr>DESCRIPCIONES DEL CRISTIANO. COMO SIERVOS. II TIMOTEO.2:24.</vt:lpstr>
      <vt:lpstr>DESCRIPCIONES DEL CRISTIANO. COMO SIERVOS. II TIMOTEO.2:24.</vt:lpstr>
      <vt:lpstr>DESCRIPCIONES DEL CRISTIANO. COMO SIERVOS. II TIMOTEO.2:24.</vt:lpstr>
      <vt:lpstr>DESCRIPCIONES DEL CRISTIANO. COMO SIERVOS. II TIMOTEO.2:24.</vt:lpstr>
      <vt:lpstr>DESCRIPCIONES DEL CRISTIANO. COMO SIERVOS. II TIMOTEO.2:24.</vt:lpstr>
      <vt:lpstr>DESCRIPCIONES DEL CRISTIANO. COMO SIERVOS. II TIMOTEO.2:24.</vt:lpstr>
      <vt:lpstr>DESCRIPCIONES DEL CRISTIANO. COMO SIERVOS. II TIMOTEO.2:24.</vt:lpstr>
      <vt:lpstr>DESCRIPCIONES DEL CRISTIANO. COMO SIERVOS. II TIMOTEO.2:24.</vt:lpstr>
      <vt:lpstr>CONCLUSIÓN:</vt:lpstr>
      <vt:lpstr>CONCLUSIÓN: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DESCRIPCIONES DEL CRISTIANO. II TIMOTEO.2.</dc:title>
  <dc:creator>MARIO MORENO</dc:creator>
  <cp:lastModifiedBy>Mario Moreno</cp:lastModifiedBy>
  <cp:revision>17</cp:revision>
  <dcterms:created xsi:type="dcterms:W3CDTF">2023-07-24T16:39:41Z</dcterms:created>
  <dcterms:modified xsi:type="dcterms:W3CDTF">2025-04-27T01:01:17Z</dcterms:modified>
</cp:coreProperties>
</file>