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81" r:id="rId3"/>
    <p:sldId id="282" r:id="rId4"/>
    <p:sldId id="306" r:id="rId5"/>
    <p:sldId id="307" r:id="rId6"/>
    <p:sldId id="379" r:id="rId7"/>
    <p:sldId id="380" r:id="rId8"/>
    <p:sldId id="383" r:id="rId9"/>
    <p:sldId id="283" r:id="rId10"/>
    <p:sldId id="386" r:id="rId11"/>
    <p:sldId id="387" r:id="rId12"/>
    <p:sldId id="388" r:id="rId13"/>
    <p:sldId id="389" r:id="rId14"/>
    <p:sldId id="466" r:id="rId15"/>
    <p:sldId id="391" r:id="rId16"/>
    <p:sldId id="392" r:id="rId17"/>
    <p:sldId id="393" r:id="rId18"/>
    <p:sldId id="395" r:id="rId19"/>
    <p:sldId id="397" r:id="rId20"/>
    <p:sldId id="398" r:id="rId21"/>
    <p:sldId id="399" r:id="rId22"/>
    <p:sldId id="400" r:id="rId23"/>
    <p:sldId id="401" r:id="rId24"/>
    <p:sldId id="403" r:id="rId25"/>
    <p:sldId id="405" r:id="rId26"/>
    <p:sldId id="406" r:id="rId27"/>
    <p:sldId id="408" r:id="rId28"/>
    <p:sldId id="409" r:id="rId29"/>
    <p:sldId id="410" r:id="rId30"/>
    <p:sldId id="412" r:id="rId31"/>
    <p:sldId id="413" r:id="rId32"/>
    <p:sldId id="414" r:id="rId33"/>
    <p:sldId id="416" r:id="rId34"/>
    <p:sldId id="417" r:id="rId35"/>
    <p:sldId id="419" r:id="rId36"/>
    <p:sldId id="420" r:id="rId37"/>
    <p:sldId id="421" r:id="rId38"/>
    <p:sldId id="423" r:id="rId39"/>
    <p:sldId id="424" r:id="rId40"/>
    <p:sldId id="426" r:id="rId41"/>
    <p:sldId id="427" r:id="rId42"/>
    <p:sldId id="429" r:id="rId43"/>
    <p:sldId id="430" r:id="rId44"/>
    <p:sldId id="432" r:id="rId45"/>
    <p:sldId id="433" r:id="rId46"/>
    <p:sldId id="435" r:id="rId47"/>
    <p:sldId id="346" r:id="rId48"/>
    <p:sldId id="436" r:id="rId49"/>
    <p:sldId id="438" r:id="rId50"/>
    <p:sldId id="439" r:id="rId51"/>
    <p:sldId id="440" r:id="rId52"/>
    <p:sldId id="441" r:id="rId53"/>
    <p:sldId id="442" r:id="rId54"/>
    <p:sldId id="443" r:id="rId55"/>
    <p:sldId id="444" r:id="rId56"/>
    <p:sldId id="445" r:id="rId57"/>
    <p:sldId id="446" r:id="rId58"/>
    <p:sldId id="447" r:id="rId59"/>
    <p:sldId id="364" r:id="rId60"/>
    <p:sldId id="370" r:id="rId61"/>
    <p:sldId id="449" r:id="rId62"/>
    <p:sldId id="458" r:id="rId63"/>
    <p:sldId id="457" r:id="rId64"/>
    <p:sldId id="456" r:id="rId65"/>
    <p:sldId id="455" r:id="rId66"/>
    <p:sldId id="454" r:id="rId67"/>
    <p:sldId id="453" r:id="rId68"/>
    <p:sldId id="452" r:id="rId69"/>
    <p:sldId id="451" r:id="rId70"/>
    <p:sldId id="450" r:id="rId71"/>
    <p:sldId id="459" r:id="rId72"/>
    <p:sldId id="460" r:id="rId73"/>
    <p:sldId id="461" r:id="rId74"/>
    <p:sldId id="462" r:id="rId75"/>
    <p:sldId id="465" r:id="rId76"/>
    <p:sldId id="463"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FF3399"/>
    <a:srgbClr val="9900CC"/>
    <a:srgbClr val="CC99FF"/>
    <a:srgbClr val="CC00FF"/>
    <a:srgbClr val="6600CC"/>
    <a:srgbClr val="FF33C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044CE7D-34A7-4ED5-8A93-993CE4146AF4}" type="datetimeFigureOut">
              <a:rPr lang="en-US" smtClean="0"/>
              <a:t>5/2/2026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45728-F9CE-4FAF-B949-4B2BA4A7DB1F}" type="slidenum">
              <a:rPr lang="en-US" smtClean="0"/>
              <a:t>‹Nº›</a:t>
            </a:fld>
            <a:endParaRPr lang="en-US" dirty="0"/>
          </a:p>
        </p:txBody>
      </p:sp>
    </p:spTree>
    <p:extLst>
      <p:ext uri="{BB962C8B-B14F-4D97-AF65-F5344CB8AC3E}">
        <p14:creationId xmlns:p14="http://schemas.microsoft.com/office/powerpoint/2010/main" val="1716561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044CE7D-34A7-4ED5-8A93-993CE4146AF4}" type="datetimeFigureOut">
              <a:rPr lang="en-US" smtClean="0"/>
              <a:t>5/2/2026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45728-F9CE-4FAF-B949-4B2BA4A7DB1F}" type="slidenum">
              <a:rPr lang="en-US" smtClean="0"/>
              <a:t>‹Nº›</a:t>
            </a:fld>
            <a:endParaRPr lang="en-US" dirty="0"/>
          </a:p>
        </p:txBody>
      </p:sp>
    </p:spTree>
    <p:extLst>
      <p:ext uri="{BB962C8B-B14F-4D97-AF65-F5344CB8AC3E}">
        <p14:creationId xmlns:p14="http://schemas.microsoft.com/office/powerpoint/2010/main" val="1139396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044CE7D-34A7-4ED5-8A93-993CE4146AF4}" type="datetimeFigureOut">
              <a:rPr lang="en-US" smtClean="0"/>
              <a:t>5/2/2026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45728-F9CE-4FAF-B949-4B2BA4A7DB1F}" type="slidenum">
              <a:rPr lang="en-US" smtClean="0"/>
              <a:t>‹Nº›</a:t>
            </a:fld>
            <a:endParaRPr lang="en-US" dirty="0"/>
          </a:p>
        </p:txBody>
      </p:sp>
    </p:spTree>
    <p:extLst>
      <p:ext uri="{BB962C8B-B14F-4D97-AF65-F5344CB8AC3E}">
        <p14:creationId xmlns:p14="http://schemas.microsoft.com/office/powerpoint/2010/main" val="425041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044CE7D-34A7-4ED5-8A93-993CE4146AF4}" type="datetimeFigureOut">
              <a:rPr lang="en-US" smtClean="0"/>
              <a:t>5/2/2026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45728-F9CE-4FAF-B949-4B2BA4A7DB1F}" type="slidenum">
              <a:rPr lang="en-US" smtClean="0"/>
              <a:t>‹Nº›</a:t>
            </a:fld>
            <a:endParaRPr lang="en-US" dirty="0"/>
          </a:p>
        </p:txBody>
      </p:sp>
    </p:spTree>
    <p:extLst>
      <p:ext uri="{BB962C8B-B14F-4D97-AF65-F5344CB8AC3E}">
        <p14:creationId xmlns:p14="http://schemas.microsoft.com/office/powerpoint/2010/main" val="142130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044CE7D-34A7-4ED5-8A93-993CE4146AF4}" type="datetimeFigureOut">
              <a:rPr lang="en-US" smtClean="0"/>
              <a:t>5/2/2026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45728-F9CE-4FAF-B949-4B2BA4A7DB1F}" type="slidenum">
              <a:rPr lang="en-US" smtClean="0"/>
              <a:t>‹Nº›</a:t>
            </a:fld>
            <a:endParaRPr lang="en-US" dirty="0"/>
          </a:p>
        </p:txBody>
      </p:sp>
    </p:spTree>
    <p:extLst>
      <p:ext uri="{BB962C8B-B14F-4D97-AF65-F5344CB8AC3E}">
        <p14:creationId xmlns:p14="http://schemas.microsoft.com/office/powerpoint/2010/main" val="46953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044CE7D-34A7-4ED5-8A93-993CE4146AF4}" type="datetimeFigureOut">
              <a:rPr lang="en-US" smtClean="0"/>
              <a:t>5/2/2026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F45728-F9CE-4FAF-B949-4B2BA4A7DB1F}" type="slidenum">
              <a:rPr lang="en-US" smtClean="0"/>
              <a:t>‹Nº›</a:t>
            </a:fld>
            <a:endParaRPr lang="en-US" dirty="0"/>
          </a:p>
        </p:txBody>
      </p:sp>
    </p:spTree>
    <p:extLst>
      <p:ext uri="{BB962C8B-B14F-4D97-AF65-F5344CB8AC3E}">
        <p14:creationId xmlns:p14="http://schemas.microsoft.com/office/powerpoint/2010/main" val="2626851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044CE7D-34A7-4ED5-8A93-993CE4146AF4}" type="datetimeFigureOut">
              <a:rPr lang="en-US" smtClean="0"/>
              <a:t>5/2/2026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F45728-F9CE-4FAF-B949-4B2BA4A7DB1F}" type="slidenum">
              <a:rPr lang="en-US" smtClean="0"/>
              <a:t>‹Nº›</a:t>
            </a:fld>
            <a:endParaRPr lang="en-US" dirty="0"/>
          </a:p>
        </p:txBody>
      </p:sp>
    </p:spTree>
    <p:extLst>
      <p:ext uri="{BB962C8B-B14F-4D97-AF65-F5344CB8AC3E}">
        <p14:creationId xmlns:p14="http://schemas.microsoft.com/office/powerpoint/2010/main" val="1447443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044CE7D-34A7-4ED5-8A93-993CE4146AF4}" type="datetimeFigureOut">
              <a:rPr lang="en-US" smtClean="0"/>
              <a:t>5/2/2026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F45728-F9CE-4FAF-B949-4B2BA4A7DB1F}" type="slidenum">
              <a:rPr lang="en-US" smtClean="0"/>
              <a:t>‹Nº›</a:t>
            </a:fld>
            <a:endParaRPr lang="en-US" dirty="0"/>
          </a:p>
        </p:txBody>
      </p:sp>
    </p:spTree>
    <p:extLst>
      <p:ext uri="{BB962C8B-B14F-4D97-AF65-F5344CB8AC3E}">
        <p14:creationId xmlns:p14="http://schemas.microsoft.com/office/powerpoint/2010/main" val="398420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4CE7D-34A7-4ED5-8A93-993CE4146AF4}" type="datetimeFigureOut">
              <a:rPr lang="en-US" smtClean="0"/>
              <a:t>5/2/2026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F45728-F9CE-4FAF-B949-4B2BA4A7DB1F}" type="slidenum">
              <a:rPr lang="en-US" smtClean="0"/>
              <a:t>‹Nº›</a:t>
            </a:fld>
            <a:endParaRPr lang="en-US" dirty="0"/>
          </a:p>
        </p:txBody>
      </p:sp>
    </p:spTree>
    <p:extLst>
      <p:ext uri="{BB962C8B-B14F-4D97-AF65-F5344CB8AC3E}">
        <p14:creationId xmlns:p14="http://schemas.microsoft.com/office/powerpoint/2010/main" val="3425238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044CE7D-34A7-4ED5-8A93-993CE4146AF4}" type="datetimeFigureOut">
              <a:rPr lang="en-US" smtClean="0"/>
              <a:t>5/2/2026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F45728-F9CE-4FAF-B949-4B2BA4A7DB1F}" type="slidenum">
              <a:rPr lang="en-US" smtClean="0"/>
              <a:t>‹Nº›</a:t>
            </a:fld>
            <a:endParaRPr lang="en-US" dirty="0"/>
          </a:p>
        </p:txBody>
      </p:sp>
    </p:spTree>
    <p:extLst>
      <p:ext uri="{BB962C8B-B14F-4D97-AF65-F5344CB8AC3E}">
        <p14:creationId xmlns:p14="http://schemas.microsoft.com/office/powerpoint/2010/main" val="928362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044CE7D-34A7-4ED5-8A93-993CE4146AF4}" type="datetimeFigureOut">
              <a:rPr lang="en-US" smtClean="0"/>
              <a:t>5/2/2026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F45728-F9CE-4FAF-B949-4B2BA4A7DB1F}" type="slidenum">
              <a:rPr lang="en-US" smtClean="0"/>
              <a:t>‹Nº›</a:t>
            </a:fld>
            <a:endParaRPr lang="en-US" dirty="0"/>
          </a:p>
        </p:txBody>
      </p:sp>
    </p:spTree>
    <p:extLst>
      <p:ext uri="{BB962C8B-B14F-4D97-AF65-F5344CB8AC3E}">
        <p14:creationId xmlns:p14="http://schemas.microsoft.com/office/powerpoint/2010/main" val="1217250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4CE7D-34A7-4ED5-8A93-993CE4146AF4}" type="datetimeFigureOut">
              <a:rPr lang="en-US" smtClean="0"/>
              <a:t>5/2/2026</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45728-F9CE-4FAF-B949-4B2BA4A7DB1F}" type="slidenum">
              <a:rPr lang="en-US" smtClean="0"/>
              <a:t>‹Nº›</a:t>
            </a:fld>
            <a:endParaRPr lang="en-US" dirty="0"/>
          </a:p>
        </p:txBody>
      </p:sp>
    </p:spTree>
    <p:extLst>
      <p:ext uri="{BB962C8B-B14F-4D97-AF65-F5344CB8AC3E}">
        <p14:creationId xmlns:p14="http://schemas.microsoft.com/office/powerpoint/2010/main" val="168462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C9AFF-93A5-01EF-DC15-9A32D477AB18}"/>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B40D17BF-8ECA-59F7-110A-3DD8844460B6}"/>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30F158C9-7547-FFE4-ADF5-ED86A65302C0}"/>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6C02B7C2-5610-2498-96AD-5D69A7529086}"/>
              </a:ext>
            </a:extLst>
          </p:cNvPr>
          <p:cNvSpPr>
            <a:spLocks noGrp="1"/>
          </p:cNvSpPr>
          <p:nvPr>
            <p:ph type="title"/>
          </p:nvPr>
        </p:nvSpPr>
        <p:spPr>
          <a:xfrm>
            <a:off x="-76200" y="1"/>
            <a:ext cx="12268200" cy="1197428"/>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t>DIOS ANIMA A LOS DESANIMADOS. </a:t>
            </a: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F84B6CC8-E47A-038E-6CF1-C050C14E1F25}"/>
              </a:ext>
            </a:extLst>
          </p:cNvPr>
          <p:cNvSpPr>
            <a:spLocks noGrp="1"/>
          </p:cNvSpPr>
          <p:nvPr>
            <p:ph idx="1"/>
          </p:nvPr>
        </p:nvSpPr>
        <p:spPr>
          <a:xfrm>
            <a:off x="3766457" y="1197429"/>
            <a:ext cx="8425543" cy="5660570"/>
          </a:xfrm>
        </p:spPr>
        <p:txBody>
          <a:bodyPr>
            <a:normAutofit/>
          </a:bodyPr>
          <a:lstStyle/>
          <a:p>
            <a:r>
              <a:rPr lang="en-U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INTRODUCCIÓN:</a:t>
            </a:r>
          </a:p>
          <a:p>
            <a:r>
              <a:rPr lang="es-ES" b="1" dirty="0">
                <a:latin typeface="Maiandra GD" panose="020E0502030308020204" pitchFamily="34" charset="0"/>
              </a:rPr>
              <a:t>y anduvo por el desierto un día de camino, y vino y se sentó bajo un arbusto; </a:t>
            </a: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pidió morirse y dijo:</a:t>
            </a:r>
            <a:r>
              <a:rPr lang="es-ES" b="1" dirty="0">
                <a:latin typeface="Maiandra GD" panose="020E0502030308020204" pitchFamily="34" charset="0"/>
              </a:rPr>
              <a:t> «Basta ya, SEÑOR, toma mi vida porque yo no soy mejor que mis padres». </a:t>
            </a:r>
          </a:p>
          <a:p>
            <a:r>
              <a:rPr lang="es-ES" b="1" dirty="0">
                <a:latin typeface="Maiandra GD" panose="020E0502030308020204" pitchFamily="34" charset="0"/>
              </a:rPr>
              <a:t>Elías dependía tanto de Dios que quería morir.</a:t>
            </a:r>
          </a:p>
          <a:p>
            <a:r>
              <a:rPr lang="es-ES" b="1" dirty="0">
                <a:latin typeface="Maiandra GD" panose="020E0502030308020204" pitchFamily="34" charset="0"/>
              </a:rPr>
              <a:t>Se describe el momento en que Él profeta Elías, después de su victoria en el Monte Carmelo, se encuentra abatido y desea morir. </a:t>
            </a:r>
          </a:p>
          <a:p>
            <a:r>
              <a:rPr lang="es-ES" b="1" dirty="0">
                <a:latin typeface="Maiandra GD" panose="020E0502030308020204" pitchFamily="34" charset="0"/>
              </a:rPr>
              <a:t>Huye al desierto, se sienta bajo un enebro y expresa a Dios su deseo de acabar con su vida, sintiéndose superado y pensando que no es mejor que sus antepasados. </a:t>
            </a:r>
          </a:p>
          <a:p>
            <a:pPr marL="0" indent="0">
              <a:buNone/>
            </a:pPr>
            <a:endParaRPr lang="es-ES" b="1" dirty="0">
              <a:latin typeface="Maiandra GD" panose="020E0502030308020204" pitchFamily="34" charset="0"/>
            </a:endParaRPr>
          </a:p>
        </p:txBody>
      </p:sp>
      <p:pic>
        <p:nvPicPr>
          <p:cNvPr id="6" name="Imagen 5">
            <a:extLst>
              <a:ext uri="{FF2B5EF4-FFF2-40B4-BE49-F238E27FC236}">
                <a16:creationId xmlns:a16="http://schemas.microsoft.com/office/drawing/2014/main" id="{6E1AF6D1-372C-CA29-958C-241EB7DE0F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7428"/>
            <a:ext cx="3766457" cy="5660572"/>
          </a:xfrm>
          <a:prstGeom prst="rect">
            <a:avLst/>
          </a:prstGeom>
        </p:spPr>
      </p:pic>
    </p:spTree>
    <p:extLst>
      <p:ext uri="{BB962C8B-B14F-4D97-AF65-F5344CB8AC3E}">
        <p14:creationId xmlns:p14="http://schemas.microsoft.com/office/powerpoint/2010/main" val="2388875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32EE5-4F2F-EA0B-0BA9-1E165E286955}"/>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1C46642C-DAEC-82AD-AF80-A716B74F52CF}"/>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AA7B6AE3-2ACB-688E-AF03-5618DCBDC74F}"/>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95D1409D-D9E8-5573-4123-95FAED8D96F3}"/>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4EE0F2E0-833A-7DB1-8566-0D51B6E38947}"/>
              </a:ext>
            </a:extLst>
          </p:cNvPr>
          <p:cNvSpPr>
            <a:spLocks noGrp="1"/>
          </p:cNvSpPr>
          <p:nvPr>
            <p:ph idx="1"/>
          </p:nvPr>
        </p:nvSpPr>
        <p:spPr>
          <a:xfrm>
            <a:off x="3516086" y="1328056"/>
            <a:ext cx="8675914" cy="5529943"/>
          </a:xfrm>
        </p:spPr>
        <p:txBody>
          <a:bodyPr>
            <a:normAutofit lnSpcReduction="10000"/>
          </a:bodyPr>
          <a:lstStyle/>
          <a:p>
            <a:r>
              <a:rPr lang="es-ES" b="1" dirty="0">
                <a:latin typeface="Maiandra GD" panose="020E0502030308020204" pitchFamily="34" charset="0"/>
              </a:rPr>
              <a:t>Su deseo de morir muestra un estado de agotamiento, desesperación y posiblemente depresión, a pesar de haber presenciado el poder de Dios.</a:t>
            </a:r>
          </a:p>
          <a:p>
            <a:r>
              <a:rPr lang="es-ES" b="1" dirty="0">
                <a:latin typeface="Maiandra GD" panose="020E0502030308020204" pitchFamily="34" charset="0"/>
              </a:rPr>
              <a:t>Y Él se fue por el desierto un día de camino: Más allá de la distante ciudad de Beerseba, Elías se aisló a si mismo aún más.</a:t>
            </a:r>
          </a:p>
          <a:p>
            <a:r>
              <a:rPr lang="es-ES" b="1" dirty="0">
                <a:latin typeface="Maiandra GD" panose="020E0502030308020204" pitchFamily="34" charset="0"/>
              </a:rPr>
              <a:t>Este es el primer paso negativo que podemos dar cuando estamos en depresión el aislarnos Nosotros mismos.</a:t>
            </a:r>
          </a:p>
          <a:p>
            <a:r>
              <a:rPr lang="es-ES" b="1" dirty="0">
                <a:latin typeface="Maiandra GD" panose="020E0502030308020204" pitchFamily="34" charset="0"/>
              </a:rPr>
              <a:t>Mejor busquemos siempre la ayuda de Dios para renovar Nuestro ánimo y fuerza siempre.</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Isaias.40:28-31.</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51D42A06-D358-EE16-BB7E-FFF6BF7E35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3094776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BC76B-5C01-FCA2-C06D-597FA4D81E36}"/>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7C9CF45C-5992-EF52-033A-CEEB3AF89EEA}"/>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B9213134-FFB2-BC86-BC5B-F3D82C4CDDFA}"/>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919DA125-3568-C010-EF97-3A92E7C0ABAF}"/>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92206E4E-C115-65ED-A335-A6D0C3059E7D}"/>
              </a:ext>
            </a:extLst>
          </p:cNvPr>
          <p:cNvSpPr>
            <a:spLocks noGrp="1"/>
          </p:cNvSpPr>
          <p:nvPr>
            <p:ph idx="1"/>
          </p:nvPr>
        </p:nvSpPr>
        <p:spPr>
          <a:xfrm>
            <a:off x="3516086" y="1328056"/>
            <a:ext cx="8675914" cy="5529943"/>
          </a:xfrm>
        </p:spPr>
        <p:txBody>
          <a:bodyPr>
            <a:normAutofit lnSpcReduction="10000"/>
          </a:bodyPr>
          <a:lstStyle/>
          <a:p>
            <a:r>
              <a:rPr lang="es-ES" b="1" dirty="0">
                <a:latin typeface="Maiandra GD" panose="020E0502030308020204" pitchFamily="34" charset="0"/>
              </a:rPr>
              <a:t>¿Acaso no lo sabes? ¿Es que no lo has oído? </a:t>
            </a:r>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El Dios eterno, el SEÑOR, el creador de los confines de la tierra No se fatiga ni se cansa.</a:t>
            </a:r>
            <a:r>
              <a:rPr lang="es-ES" b="1" dirty="0">
                <a:latin typeface="Maiandra GD" panose="020E0502030308020204" pitchFamily="34" charset="0"/>
              </a:rPr>
              <a:t> Su entendimiento es inescrutable. </a:t>
            </a:r>
          </a:p>
          <a:p>
            <a:r>
              <a:rPr lang="es-ES" b="1" dirty="0">
                <a:latin typeface="Maiandra GD" panose="020E0502030308020204" pitchFamily="34" charset="0"/>
              </a:rPr>
              <a:t>Explica que Dios es eterno, su inteligencia y poder son inmensos, y que Él nunca se cansa. </a:t>
            </a:r>
          </a:p>
          <a:p>
            <a:r>
              <a:rPr lang="es-ES" b="1" dirty="0">
                <a:latin typeface="Maiandra GD" panose="020E0502030308020204" pitchFamily="34" charset="0"/>
              </a:rPr>
              <a:t>El versículo invita a la reflexión sobre la grandeza de Dios y su capacidad para soportar la carga del universo, a diferencia de la fragilidad de los humanos.</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V.29.</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Él da fuerzas al fatigado,</a:t>
            </a:r>
            <a:r>
              <a:rPr lang="es-ES" b="1" dirty="0">
                <a:latin typeface="Maiandra GD" panose="020E0502030308020204" pitchFamily="34" charset="0"/>
              </a:rPr>
              <a:t> Y al que no tiene fuerzas, aumenta el vigor. </a:t>
            </a:r>
          </a:p>
        </p:txBody>
      </p:sp>
      <p:pic>
        <p:nvPicPr>
          <p:cNvPr id="11" name="Imagen 10">
            <a:extLst>
              <a:ext uri="{FF2B5EF4-FFF2-40B4-BE49-F238E27FC236}">
                <a16:creationId xmlns:a16="http://schemas.microsoft.com/office/drawing/2014/main" id="{7D0B26DA-9CE0-3EC2-4EC8-4E7C4B4D90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1932212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C39AE-10A5-4C3B-2BF7-625572D80B64}"/>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40B37D82-7844-241B-8F08-0677EBCBDC79}"/>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C9219E9B-AE43-97C8-81F9-C19C60C732E2}"/>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96557A0E-CA13-2D7A-80BD-6989329E1C9F}"/>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D1A604C3-B084-F3CC-A863-CFFCB228D62A}"/>
              </a:ext>
            </a:extLst>
          </p:cNvPr>
          <p:cNvSpPr>
            <a:spLocks noGrp="1"/>
          </p:cNvSpPr>
          <p:nvPr>
            <p:ph idx="1"/>
          </p:nvPr>
        </p:nvSpPr>
        <p:spPr>
          <a:xfrm>
            <a:off x="3516086" y="1328056"/>
            <a:ext cx="8675914" cy="5529943"/>
          </a:xfrm>
        </p:spPr>
        <p:txBody>
          <a:bodyPr>
            <a:normAutofit/>
          </a:bodyPr>
          <a:lstStyle/>
          <a:p>
            <a:r>
              <a:rPr lang="es-ES" b="1" dirty="0">
                <a:latin typeface="Maiandra GD" panose="020E0502030308020204" pitchFamily="34" charset="0"/>
              </a:rPr>
              <a:t>Dios es la fuente de fortaleza y consuelo para aquellos que se sienten débiles y agotados, tanto física como emocionalmente. </a:t>
            </a:r>
          </a:p>
          <a:p>
            <a:r>
              <a:rPr lang="es-ES" b="1" dirty="0">
                <a:latin typeface="Maiandra GD" panose="020E0502030308020204" pitchFamily="34" charset="0"/>
              </a:rPr>
              <a:t>No solo les da fuerza para superar sus dificultades, sino que también las multiplica, permitiéndoles hacer más de lo que podrían hacer por sí mismos.</a:t>
            </a:r>
          </a:p>
          <a:p>
            <a:r>
              <a:rPr lang="es-ES" b="1" dirty="0">
                <a:latin typeface="Maiandra GD" panose="020E0502030308020204" pitchFamily="34" charset="0"/>
              </a:rPr>
              <a:t>Así como lo expresa Él apóstol Pablo.</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I Corintios.15:10.</a:t>
            </a:r>
            <a:r>
              <a:rPr lang="es-ES" b="1" dirty="0">
                <a:latin typeface="Maiandra GD" panose="020E0502030308020204" pitchFamily="34" charset="0"/>
              </a:rPr>
              <a:t> </a:t>
            </a:r>
          </a:p>
          <a:p>
            <a:r>
              <a:rPr lang="es-ES" b="1" dirty="0">
                <a:latin typeface="Maiandra GD" panose="020E0502030308020204" pitchFamily="34" charset="0"/>
              </a:rPr>
              <a:t>Pero por la gracia de Dios soy lo que soy, y Su gracia para conmigo no resultó vana.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Antes bien he trabajado mucho más que todos ellos, aunque no yo, sino la gracia de Dios en mí.</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3A3A029E-735A-3065-30A8-C50744AC6E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343036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178AD-20E1-516E-8E71-1198BE711CD1}"/>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B7AB5285-2B91-1D7E-B350-124A5ECE796E}"/>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888605B8-628A-1562-AA5A-1120BF1128BF}"/>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2A6E0206-87E7-467C-BE11-BEDCBA5BD092}"/>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468B0355-3182-3ACC-1653-C73A804FD7D4}"/>
              </a:ext>
            </a:extLst>
          </p:cNvPr>
          <p:cNvSpPr>
            <a:spLocks noGrp="1"/>
          </p:cNvSpPr>
          <p:nvPr>
            <p:ph idx="1"/>
          </p:nvPr>
        </p:nvSpPr>
        <p:spPr>
          <a:xfrm>
            <a:off x="3516086" y="1328056"/>
            <a:ext cx="8675914" cy="5529943"/>
          </a:xfrm>
        </p:spPr>
        <p:txBody>
          <a:bodyPr>
            <a:normAutofit lnSpcReduction="10000"/>
          </a:bodyPr>
          <a:lstStyle/>
          <a:p>
            <a:r>
              <a:rPr lang="es-ES" b="1" dirty="0">
                <a:latin typeface="Maiandra GD" panose="020E0502030308020204" pitchFamily="34" charset="0"/>
              </a:rPr>
              <a:t>Pablo expresa que todo lo que ha logrado no es por su propio esfuerzo, sino por la gracia de Dios.</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Isaias.40:30-31.</a:t>
            </a:r>
          </a:p>
          <a:p>
            <a:r>
              <a:rPr lang="es-ES" b="1" u="sng" dirty="0">
                <a:solidFill>
                  <a:schemeClr val="bg1"/>
                </a:solidFill>
                <a:effectLst>
                  <a:outerShdw blurRad="38100" dist="38100" dir="2700000" algn="tl">
                    <a:srgbClr val="000000">
                      <a:alpha val="43137"/>
                    </a:srgbClr>
                  </a:outerShdw>
                </a:effectLst>
                <a:highlight>
                  <a:srgbClr val="9933FF"/>
                </a:highlight>
                <a:latin typeface="Maiandra GD" panose="020E0502030308020204" pitchFamily="34" charset="0"/>
              </a:rPr>
              <a:t>Aun los mancebos se fatigan y se cansan,</a:t>
            </a:r>
            <a:r>
              <a:rPr lang="es-ES" b="1" dirty="0">
                <a:latin typeface="Maiandra GD" panose="020E0502030308020204" pitchFamily="34" charset="0"/>
              </a:rPr>
              <a:t> Y los jóvenes tropiezan y vacilan, </a:t>
            </a:r>
          </a:p>
          <a:p>
            <a:r>
              <a:rPr lang="es-ES" b="1" dirty="0">
                <a:latin typeface="Maiandra GD" panose="020E0502030308020204" pitchFamily="34" charset="0"/>
              </a:rPr>
              <a:t>Promete que aquellos que esperan en Él Señor recibirán nuevas fuerzas y serán capaces de superar desafíos con la misma energía que un águila que se eleva. </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V.31.</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Pero los que esperan en el SEÑOR Renovarán sus fuerzas.</a:t>
            </a:r>
            <a:r>
              <a:rPr lang="es-ES" b="1" dirty="0">
                <a:latin typeface="Maiandra GD" panose="020E0502030308020204" pitchFamily="34" charset="0"/>
              </a:rPr>
              <a:t> Se remontarán con alas como las águilas, Correrán y no se cansarán, Caminarán y no se fatigarán. </a:t>
            </a:r>
          </a:p>
        </p:txBody>
      </p:sp>
      <p:pic>
        <p:nvPicPr>
          <p:cNvPr id="11" name="Imagen 10">
            <a:extLst>
              <a:ext uri="{FF2B5EF4-FFF2-40B4-BE49-F238E27FC236}">
                <a16:creationId xmlns:a16="http://schemas.microsoft.com/office/drawing/2014/main" id="{A0B10207-366A-6718-41C7-9C2532A83B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3454403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9C8AB-28F6-5A6D-82BF-C3B6A034F831}"/>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E5577856-5EB7-644A-1BD4-589444095B18}"/>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46108767-D3D9-0BAC-B4D4-26A51EF42C0E}"/>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6994EF9C-811C-2188-7EEB-EB4D561BE744}"/>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D5DB9EA-F88F-4F74-A1A3-F8C7844FF419}"/>
              </a:ext>
            </a:extLst>
          </p:cNvPr>
          <p:cNvSpPr>
            <a:spLocks noGrp="1"/>
          </p:cNvSpPr>
          <p:nvPr>
            <p:ph idx="1"/>
          </p:nvPr>
        </p:nvSpPr>
        <p:spPr>
          <a:xfrm>
            <a:off x="3516086" y="1328056"/>
            <a:ext cx="8675914" cy="5529943"/>
          </a:xfrm>
        </p:spPr>
        <p:txBody>
          <a:bodyPr>
            <a:normAutofit/>
          </a:bodyPr>
          <a:lstStyle/>
          <a:p>
            <a:r>
              <a:rPr lang="es-ES" b="1" dirty="0">
                <a:latin typeface="Maiandra GD" panose="020E0502030308020204" pitchFamily="34" charset="0"/>
              </a:rPr>
              <a:t>El versículo habla de renovación. </a:t>
            </a:r>
          </a:p>
          <a:p>
            <a:r>
              <a:rPr lang="es-ES" b="1" dirty="0">
                <a:latin typeface="Maiandra GD" panose="020E0502030308020204" pitchFamily="34" charset="0"/>
              </a:rPr>
              <a:t>Resistencia y la capacidad de avanzar sin desfallecer, al confiar en la ayuda divina de Dios.</a:t>
            </a:r>
          </a:p>
          <a:p>
            <a:r>
              <a:rPr lang="es-ES" b="1" dirty="0">
                <a:latin typeface="Maiandra GD" panose="020E0502030308020204" pitchFamily="34" charset="0"/>
              </a:rPr>
              <a:t>Sus fuerzas y animo se renuevan y hay una transformación como la que le sucede al águila.</a:t>
            </a:r>
          </a:p>
          <a:p>
            <a:r>
              <a:rPr lang="es-ES" b="1" dirty="0">
                <a:latin typeface="Maiandra GD" panose="020E0502030308020204" pitchFamily="34" charset="0"/>
              </a:rPr>
              <a:t>Que pasa por un periodo duro en su vida, pero después sale </a:t>
            </a:r>
            <a:r>
              <a:rPr lang="es-ES" b="1">
                <a:latin typeface="Maiandra GD" panose="020E0502030308020204" pitchFamily="34" charset="0"/>
              </a:rPr>
              <a:t>màs</a:t>
            </a:r>
            <a:r>
              <a:rPr lang="es-ES" b="1" dirty="0">
                <a:latin typeface="Maiandra GD" panose="020E0502030308020204" pitchFamily="34" charset="0"/>
              </a:rPr>
              <a:t> joven con fuerza y animo.</a:t>
            </a:r>
          </a:p>
          <a:p>
            <a:r>
              <a:rPr lang="es-ES" b="1" dirty="0">
                <a:latin typeface="Maiandra GD" panose="020E0502030308020204" pitchFamily="34" charset="0"/>
              </a:rPr>
              <a:t>Por eso Jesús nos invita a venir a Él.</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Mateo.11:28-30.</a:t>
            </a:r>
            <a:r>
              <a:rPr lang="es-ES" b="1" dirty="0">
                <a:latin typeface="Maiandra GD" panose="020E0502030308020204" pitchFamily="34" charset="0"/>
              </a:rPr>
              <a:t> </a:t>
            </a:r>
          </a:p>
          <a:p>
            <a:r>
              <a:rPr lang="es-ES" b="1" dirty="0">
                <a:latin typeface="Maiandra GD" panose="020E0502030308020204" pitchFamily="34" charset="0"/>
              </a:rPr>
              <a:t>»Vengan a Mí, todos los que están cansados y cargados, </a:t>
            </a:r>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y Yo los haré descansar.</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4D6FF60A-363C-6547-596E-85B14F2C86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2831477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F17B8-EA34-17CF-9452-F438DEF1B24C}"/>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361D263-4A94-2BD6-CA06-2D81BDC8B887}"/>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97E6D916-77CE-CC2B-FA07-A878486EB9EF}"/>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B4D6795A-F877-A7CA-BF87-BFD0359AE0F9}"/>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4958F01E-7501-5C29-36DD-B03715ED7B6D}"/>
              </a:ext>
            </a:extLst>
          </p:cNvPr>
          <p:cNvSpPr>
            <a:spLocks noGrp="1"/>
          </p:cNvSpPr>
          <p:nvPr>
            <p:ph idx="1"/>
          </p:nvPr>
        </p:nvSpPr>
        <p:spPr>
          <a:xfrm>
            <a:off x="3516086" y="1328056"/>
            <a:ext cx="8675914" cy="5529943"/>
          </a:xfrm>
        </p:spPr>
        <p:txBody>
          <a:bodyPr>
            <a:normAutofit lnSpcReduction="10000"/>
          </a:bodyPr>
          <a:lstStyle/>
          <a:p>
            <a:r>
              <a:rPr lang="es-ES" b="1" dirty="0">
                <a:latin typeface="Maiandra GD" panose="020E0502030308020204" pitchFamily="34" charset="0"/>
              </a:rPr>
              <a:t>Es una invitación de Jesús a todos aquellos que se sienten abrumados por las dificultades y cargas de la vida, prometiéndoles encontrar descanso y alivio en Él.</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V.29.</a:t>
            </a:r>
            <a:r>
              <a:rPr lang="es-ES" b="1" dirty="0">
                <a:latin typeface="Maiandra GD" panose="020E0502030308020204" pitchFamily="34" charset="0"/>
              </a:rPr>
              <a:t> </a:t>
            </a:r>
          </a:p>
          <a:p>
            <a:r>
              <a:rPr lang="es-ES" b="1" dirty="0">
                <a:latin typeface="Maiandra GD" panose="020E0502030308020204" pitchFamily="34" charset="0"/>
              </a:rPr>
              <a:t>»Tomen Mi yugo sobre ustedes y aprendan de Mí, que Yo soy manso y humilde de corazón, </a:t>
            </a:r>
            <a:r>
              <a:rPr lang="es-ES" b="1" u="sng" dirty="0">
                <a:solidFill>
                  <a:schemeClr val="bg1"/>
                </a:solidFill>
                <a:effectLst>
                  <a:outerShdw blurRad="38100" dist="38100" dir="2700000" algn="tl">
                    <a:srgbClr val="000000">
                      <a:alpha val="43137"/>
                    </a:srgbClr>
                  </a:outerShdw>
                </a:effectLst>
                <a:highlight>
                  <a:srgbClr val="9900CC"/>
                </a:highlight>
                <a:latin typeface="Maiandra GD" panose="020E0502030308020204" pitchFamily="34" charset="0"/>
              </a:rPr>
              <a:t>y HALLARÁN DESCANSO PARA SUS ALMAS.</a:t>
            </a:r>
            <a:r>
              <a:rPr lang="es-ES" b="1" dirty="0">
                <a:latin typeface="Maiandra GD" panose="020E0502030308020204" pitchFamily="34" charset="0"/>
              </a:rPr>
              <a:t> </a:t>
            </a:r>
          </a:p>
          <a:p>
            <a:r>
              <a:rPr lang="es-ES" b="1" dirty="0">
                <a:latin typeface="Maiandra GD" panose="020E0502030308020204" pitchFamily="34" charset="0"/>
              </a:rPr>
              <a:t>Nos invita a someternos a su autoridad y a aprender de su ejemplo de humildad y mansedumbre. Al hacerlo, encontraremos descanso para Nuestras almas.</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V.30.</a:t>
            </a:r>
            <a:r>
              <a:rPr lang="es-ES" b="1" dirty="0">
                <a:latin typeface="Maiandra GD" panose="020E0502030308020204" pitchFamily="34" charset="0"/>
              </a:rPr>
              <a:t> </a:t>
            </a:r>
          </a:p>
          <a:p>
            <a:r>
              <a:rPr lang="es-ES" b="1" dirty="0">
                <a:latin typeface="Maiandra GD" panose="020E0502030308020204" pitchFamily="34" charset="0"/>
              </a:rPr>
              <a:t>»Porque Mi yugo es fácil y </a:t>
            </a: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Mi carga ligera».</a:t>
            </a:r>
          </a:p>
        </p:txBody>
      </p:sp>
      <p:pic>
        <p:nvPicPr>
          <p:cNvPr id="11" name="Imagen 10">
            <a:extLst>
              <a:ext uri="{FF2B5EF4-FFF2-40B4-BE49-F238E27FC236}">
                <a16:creationId xmlns:a16="http://schemas.microsoft.com/office/drawing/2014/main" id="{7EFBCE08-77D4-5732-1886-08E20F340A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248839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EB51C-F6E6-6726-5AF0-94C3486F4AE2}"/>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7E92EA7D-A088-4EC7-C361-255BE984BAD3}"/>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E0FEF946-005E-FE24-757A-69F91F351387}"/>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F3C41578-45C5-218B-3AF2-566EE6640356}"/>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AB740946-8D2E-7D58-6599-1B2D92C408A8}"/>
              </a:ext>
            </a:extLst>
          </p:cNvPr>
          <p:cNvSpPr>
            <a:spLocks noGrp="1"/>
          </p:cNvSpPr>
          <p:nvPr>
            <p:ph idx="1"/>
          </p:nvPr>
        </p:nvSpPr>
        <p:spPr>
          <a:xfrm>
            <a:off x="3516086" y="1328056"/>
            <a:ext cx="8675914" cy="5529943"/>
          </a:xfrm>
        </p:spPr>
        <p:txBody>
          <a:bodyPr>
            <a:normAutofit/>
          </a:bodyPr>
          <a:lstStyle/>
          <a:p>
            <a:r>
              <a:rPr lang="es-ES" b="1" dirty="0">
                <a:latin typeface="Maiandra GD" panose="020E0502030308020204" pitchFamily="34" charset="0"/>
              </a:rPr>
              <a:t>Es una invitación de Jesús a los que están cansados y agobiados a venir a Él para encontrar descanso. </a:t>
            </a:r>
          </a:p>
          <a:p>
            <a:r>
              <a:rPr lang="es-ES" b="1" dirty="0">
                <a:latin typeface="Maiandra GD" panose="020E0502030308020204" pitchFamily="34" charset="0"/>
              </a:rPr>
              <a:t>Esta promesa de descanso se ofrece después de que Jesús invita a la gente a aprender de Él y a llevar su yugo.</a:t>
            </a:r>
          </a:p>
          <a:p>
            <a:r>
              <a:rPr lang="es-ES" b="1" dirty="0">
                <a:latin typeface="Maiandra GD" panose="020E0502030308020204" pitchFamily="34" charset="0"/>
              </a:rPr>
              <a:t>El "yugo" se refiere al sistema de enseñanza y comportamiento que uno sigue. </a:t>
            </a:r>
          </a:p>
          <a:p>
            <a:r>
              <a:rPr lang="es-ES" b="1" dirty="0">
                <a:latin typeface="Maiandra GD" panose="020E0502030308020204" pitchFamily="34" charset="0"/>
              </a:rPr>
              <a:t>Jesús está diciendo que su camino, sus enseñanzas y el cumplimiento de su voluntad no son una carga pesada o restrictiva, sino que son comprensibles y fáciles de seguir.</a:t>
            </a:r>
          </a:p>
          <a:p>
            <a:r>
              <a:rPr lang="es-ES" b="1" dirty="0">
                <a:latin typeface="Maiandra GD" panose="020E0502030308020204" pitchFamily="34" charset="0"/>
              </a:rPr>
              <a:t>Porque sus mandamientos no son gravosos.</a:t>
            </a:r>
          </a:p>
          <a:p>
            <a:endParaRPr lang="en-US" b="1" dirty="0">
              <a:latin typeface="Maiandra GD" panose="020E0502030308020204" pitchFamily="34" charset="0"/>
            </a:endParaRPr>
          </a:p>
        </p:txBody>
      </p:sp>
      <p:pic>
        <p:nvPicPr>
          <p:cNvPr id="11" name="Imagen 10">
            <a:extLst>
              <a:ext uri="{FF2B5EF4-FFF2-40B4-BE49-F238E27FC236}">
                <a16:creationId xmlns:a16="http://schemas.microsoft.com/office/drawing/2014/main" id="{D7FAB552-63CB-1B75-F528-6C6ADABE5A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804669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A41D0-AE79-6D7C-4DAB-BB46890EB0F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035DB2FE-F209-9311-FFCA-0D1DD1F71415}"/>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DED9F543-9AFB-32E5-5414-8F1895C8FCA3}"/>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93F8C0BC-70B5-0256-C396-61C5636613CD}"/>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920AE001-1466-4E56-9EE4-DD7C736F0925}"/>
              </a:ext>
            </a:extLst>
          </p:cNvPr>
          <p:cNvSpPr>
            <a:spLocks noGrp="1"/>
          </p:cNvSpPr>
          <p:nvPr>
            <p:ph idx="1"/>
          </p:nvPr>
        </p:nvSpPr>
        <p:spPr>
          <a:xfrm>
            <a:off x="3516086" y="1328056"/>
            <a:ext cx="8675914" cy="5529943"/>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I Juan.5:3.</a:t>
            </a:r>
            <a:r>
              <a:rPr lang="es-ES" b="1" dirty="0">
                <a:latin typeface="Maiandra GD" panose="020E0502030308020204" pitchFamily="34" charset="0"/>
              </a:rPr>
              <a:t> </a:t>
            </a:r>
          </a:p>
          <a:p>
            <a:r>
              <a:rPr lang="es-ES" b="1" dirty="0">
                <a:latin typeface="Maiandra GD" panose="020E0502030308020204" pitchFamily="34" charset="0"/>
              </a:rPr>
              <a:t>Porque este es el amor de Dios: que guardemos Sus mandamientos, </a:t>
            </a: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y Sus mandamientos no son difíciles.</a:t>
            </a:r>
            <a:r>
              <a:rPr lang="es-ES" b="1" dirty="0">
                <a:latin typeface="Maiandra GD" panose="020E0502030308020204" pitchFamily="34" charset="0"/>
              </a:rPr>
              <a:t> </a:t>
            </a:r>
          </a:p>
          <a:p>
            <a:r>
              <a:rPr lang="es-ES" b="1" dirty="0">
                <a:latin typeface="Maiandra GD" panose="020E0502030308020204" pitchFamily="34" charset="0"/>
              </a:rPr>
              <a:t>Se describe que amar a Dios significa obedecer sus mandamientos, y que estos mandamientos no son una carga pesada. </a:t>
            </a:r>
          </a:p>
          <a:p>
            <a:r>
              <a:rPr lang="es-ES" b="1" dirty="0">
                <a:latin typeface="Maiandra GD" panose="020E0502030308020204" pitchFamily="34" charset="0"/>
              </a:rPr>
              <a:t>En otras palabras, el amor genuino a Dios se manifiesta en la práctica de seguir sus enseñanzas.</a:t>
            </a:r>
          </a:p>
          <a:p>
            <a:r>
              <a:rPr lang="es-ES" b="1" dirty="0">
                <a:latin typeface="Maiandra GD" panose="020E0502030308020204" pitchFamily="34" charset="0"/>
              </a:rPr>
              <a:t>La presión se va cuando nos entregamos de todo corazón a Dios y confiamos ciegamente en Él.</a:t>
            </a:r>
          </a:p>
          <a:p>
            <a:r>
              <a:rPr lang="es-ES" b="1" dirty="0">
                <a:latin typeface="Maiandra GD" panose="020E0502030308020204" pitchFamily="34" charset="0"/>
              </a:rPr>
              <a:t>Las turbaciones de Nuestra vida se van.</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Juan.14:1.</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F8CAAAA2-079B-CF90-5597-A3CBBD41CF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1637321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B36DF-D2B6-96C9-6AB4-397509F574C4}"/>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6EB7917-DC8D-4748-493D-411069991E7D}"/>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3DB47727-EDD7-0597-D322-DB0EA27E6410}"/>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9DCF136F-2A2C-3128-A9DA-3724BEBDCDC0}"/>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7F92063-FDA5-081F-C098-BCDAFD806F3C}"/>
              </a:ext>
            </a:extLst>
          </p:cNvPr>
          <p:cNvSpPr>
            <a:spLocks noGrp="1"/>
          </p:cNvSpPr>
          <p:nvPr>
            <p:ph idx="1"/>
          </p:nvPr>
        </p:nvSpPr>
        <p:spPr>
          <a:xfrm>
            <a:off x="3516086" y="1328056"/>
            <a:ext cx="8675914" cy="5529943"/>
          </a:xfrm>
        </p:spPr>
        <p:txBody>
          <a:bodyPr>
            <a:normAutofit lnSpcReduction="10000"/>
          </a:bodyPr>
          <a:lstStyle/>
          <a:p>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»No se turbe su corazón;</a:t>
            </a:r>
            <a:r>
              <a:rPr lang="es-ES" b="1" dirty="0">
                <a:latin typeface="Maiandra GD" panose="020E0502030308020204" pitchFamily="34" charset="0"/>
              </a:rPr>
              <a:t> crean en Dios, crean también en Mí. </a:t>
            </a:r>
          </a:p>
          <a:p>
            <a:r>
              <a:rPr lang="es-ES" b="1" dirty="0">
                <a:latin typeface="Maiandra GD" panose="020E0502030308020204" pitchFamily="34" charset="0"/>
              </a:rPr>
              <a:t>Este versículo es una exhortación a la fe y la confianza en Jesús, especialmente ante la inminente partida de Jesús y la tristeza que esto causaba a sus discípulos.</a:t>
            </a:r>
          </a:p>
          <a:p>
            <a:r>
              <a:rPr lang="es-ES" b="1" dirty="0">
                <a:latin typeface="Maiandra GD" panose="020E0502030308020204" pitchFamily="34" charset="0"/>
              </a:rPr>
              <a:t>Acérquese a Dios no se aislé de Él.</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Salmos.34:17-19.</a:t>
            </a:r>
            <a:r>
              <a:rPr lang="es-ES" b="1" dirty="0">
                <a:latin typeface="Maiandra GD" panose="020E0502030308020204" pitchFamily="34" charset="0"/>
              </a:rPr>
              <a:t> </a:t>
            </a:r>
          </a:p>
          <a:p>
            <a:r>
              <a:rPr lang="es-ES" b="1" dirty="0">
                <a:latin typeface="Maiandra GD" panose="020E0502030308020204" pitchFamily="34" charset="0"/>
              </a:rPr>
              <a:t>Claman los justos, y el SEÑOR los </a:t>
            </a: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oye Y los libra de todas sus angustias.</a:t>
            </a:r>
            <a:r>
              <a:rPr lang="es-ES" b="1" dirty="0">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V.18.</a:t>
            </a:r>
            <a:r>
              <a:rPr lang="es-ES" b="1" dirty="0">
                <a:latin typeface="Maiandra GD" panose="020E0502030308020204" pitchFamily="34" charset="0"/>
              </a:rPr>
              <a:t> </a:t>
            </a:r>
          </a:p>
          <a:p>
            <a:r>
              <a:rPr lang="es-ES" b="1" dirty="0">
                <a:latin typeface="Maiandra GD" panose="020E0502030308020204" pitchFamily="34" charset="0"/>
              </a:rPr>
              <a:t>Cercano está el SEÑOR a los quebrantados de corazón, </a:t>
            </a:r>
            <a:r>
              <a:rPr lang="es-ES" b="1" u="sng" dirty="0">
                <a:solidFill>
                  <a:schemeClr val="bg1"/>
                </a:solidFill>
                <a:effectLst>
                  <a:outerShdw blurRad="38100" dist="38100" dir="2700000" algn="tl">
                    <a:srgbClr val="000000">
                      <a:alpha val="43137"/>
                    </a:srgbClr>
                  </a:outerShdw>
                </a:effectLst>
                <a:highlight>
                  <a:srgbClr val="CC00FF"/>
                </a:highlight>
                <a:latin typeface="Maiandra GD" panose="020E0502030308020204" pitchFamily="34" charset="0"/>
              </a:rPr>
              <a:t>Y salva a los abatidos de espíritu.</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3A7CB697-FB29-627B-92B0-3D7FD7BED9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1550243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25EFD-E03A-FEDE-582B-9313889F2521}"/>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AC3B6ACE-3FF2-ABBE-A91D-7D6604B0B698}"/>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564478DE-4C7A-33C0-FC00-AF9EEE39B647}"/>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696DB9A3-88AC-849B-2EEA-A988C4C395E9}"/>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D7CA7DD0-A03C-7ABA-FE01-0BC2DDA4CF31}"/>
              </a:ext>
            </a:extLst>
          </p:cNvPr>
          <p:cNvSpPr>
            <a:spLocks noGrp="1"/>
          </p:cNvSpPr>
          <p:nvPr>
            <p:ph idx="1"/>
          </p:nvPr>
        </p:nvSpPr>
        <p:spPr>
          <a:xfrm>
            <a:off x="3516086" y="1328056"/>
            <a:ext cx="8675914" cy="5529943"/>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V.19.</a:t>
            </a:r>
            <a:r>
              <a:rPr lang="es-ES" b="1" dirty="0">
                <a:latin typeface="Maiandra GD" panose="020E0502030308020204" pitchFamily="34" charset="0"/>
              </a:rPr>
              <a:t> </a:t>
            </a:r>
          </a:p>
          <a:p>
            <a:r>
              <a:rPr lang="es-ES" b="1" dirty="0">
                <a:latin typeface="Maiandra GD" panose="020E0502030308020204" pitchFamily="34" charset="0"/>
              </a:rPr>
              <a:t>Muchas son las aflicciones del justo, </a:t>
            </a:r>
            <a:r>
              <a:rPr lang="es-ES" b="1" u="sng" dirty="0">
                <a:solidFill>
                  <a:schemeClr val="bg1"/>
                </a:solidFill>
                <a:effectLst>
                  <a:outerShdw blurRad="38100" dist="38100" dir="2700000" algn="tl">
                    <a:srgbClr val="000000">
                      <a:alpha val="43137"/>
                    </a:srgbClr>
                  </a:outerShdw>
                </a:effectLst>
                <a:highlight>
                  <a:srgbClr val="9933FF"/>
                </a:highlight>
                <a:latin typeface="Maiandra GD" panose="020E0502030308020204" pitchFamily="34" charset="0"/>
              </a:rPr>
              <a:t>Pero de todas ellas lo libra el SEÑOR.</a:t>
            </a:r>
            <a:r>
              <a:rPr lang="es-ES" b="1" dirty="0">
                <a:latin typeface="Maiandra GD" panose="020E0502030308020204" pitchFamily="34" charset="0"/>
              </a:rPr>
              <a:t> </a:t>
            </a:r>
          </a:p>
          <a:p>
            <a:r>
              <a:rPr lang="es-ES" b="1" dirty="0">
                <a:latin typeface="Maiandra GD" panose="020E0502030308020204" pitchFamily="34" charset="0"/>
              </a:rPr>
              <a:t>No se abata.</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Salmos.42:5-6.</a:t>
            </a:r>
            <a:r>
              <a:rPr lang="es-ES" b="1" dirty="0">
                <a:latin typeface="Maiandra GD" panose="020E0502030308020204" pitchFamily="34" charset="0"/>
              </a:rPr>
              <a:t> </a:t>
            </a:r>
          </a:p>
          <a:p>
            <a:r>
              <a:rPr lang="es-ES" b="1" dirty="0">
                <a:latin typeface="Maiandra GD" panose="020E0502030308020204" pitchFamily="34" charset="0"/>
              </a:rPr>
              <a:t>¿Por qué te desesperas, alma mía, Y por qué te turbas dentro de mí? </a:t>
            </a:r>
            <a:r>
              <a:rPr lang="es-ES" b="1" u="sng" dirty="0">
                <a:solidFill>
                  <a:schemeClr val="bg1"/>
                </a:solidFill>
                <a:effectLst>
                  <a:outerShdw blurRad="38100" dist="38100" dir="2700000" algn="tl">
                    <a:srgbClr val="000000">
                      <a:alpha val="43137"/>
                    </a:srgbClr>
                  </a:outerShdw>
                </a:effectLst>
                <a:highlight>
                  <a:srgbClr val="CC99FF"/>
                </a:highlight>
                <a:latin typeface="Maiandra GD" panose="020E0502030308020204" pitchFamily="34" charset="0"/>
              </a:rPr>
              <a:t>Espera en Dios, pues he de alabarlo otra vez Por la salvación de Su presencia.</a:t>
            </a:r>
            <a:r>
              <a:rPr lang="es-ES" b="1" dirty="0">
                <a:latin typeface="Maiandra GD" panose="020E0502030308020204" pitchFamily="34" charset="0"/>
              </a:rPr>
              <a:t> </a:t>
            </a:r>
          </a:p>
          <a:p>
            <a:r>
              <a:rPr lang="es-ES" b="1" dirty="0">
                <a:latin typeface="Maiandra GD" panose="020E0502030308020204" pitchFamily="34" charset="0"/>
              </a:rPr>
              <a:t>Anima a no desanimarse y a confiar en Dios, incluso cuando se está pasando por momentos difíciles, recordando que Él es la fuente de salvación y esperanza. </a:t>
            </a:r>
          </a:p>
        </p:txBody>
      </p:sp>
      <p:pic>
        <p:nvPicPr>
          <p:cNvPr id="11" name="Imagen 10">
            <a:extLst>
              <a:ext uri="{FF2B5EF4-FFF2-40B4-BE49-F238E27FC236}">
                <a16:creationId xmlns:a16="http://schemas.microsoft.com/office/drawing/2014/main" id="{BB3D490A-4D9E-43B4-D9B4-96D0D35FF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2099547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CA329-F8EA-76B9-86B1-B746BB187E11}"/>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774AD7C6-F0C1-0CE4-746A-56938BD3E312}"/>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77D1E3DE-8099-92EF-0F32-3B23F1BD7BFB}"/>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2E64E9BF-5BC4-BE92-A595-D57CD53ED158}"/>
              </a:ext>
            </a:extLst>
          </p:cNvPr>
          <p:cNvSpPr>
            <a:spLocks noGrp="1"/>
          </p:cNvSpPr>
          <p:nvPr>
            <p:ph type="title"/>
          </p:nvPr>
        </p:nvSpPr>
        <p:spPr>
          <a:xfrm>
            <a:off x="0" y="1"/>
            <a:ext cx="12192000" cy="1197428"/>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8900" b="1" u="sng" dirty="0">
                <a:solidFill>
                  <a:schemeClr val="bg1"/>
                </a:solidFill>
                <a:effectLst>
                  <a:outerShdw blurRad="38100" dist="38100" dir="2700000" algn="tl">
                    <a:srgbClr val="000000">
                      <a:alpha val="43137"/>
                    </a:srgbClr>
                  </a:outerShdw>
                </a:effectLst>
                <a:latin typeface="Maiandra GD" panose="020E0502030308020204" pitchFamily="34" charset="0"/>
              </a:rPr>
              <a:t>INTRODUCCIÓN:</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5F3325C-DA7F-8579-4E7A-4837F2213A5B}"/>
              </a:ext>
            </a:extLst>
          </p:cNvPr>
          <p:cNvSpPr>
            <a:spLocks noGrp="1"/>
          </p:cNvSpPr>
          <p:nvPr>
            <p:ph idx="1"/>
          </p:nvPr>
        </p:nvSpPr>
        <p:spPr>
          <a:xfrm>
            <a:off x="3559629" y="1197429"/>
            <a:ext cx="8632371" cy="5660570"/>
          </a:xfrm>
        </p:spPr>
        <p:txBody>
          <a:bodyPr>
            <a:normAutofit lnSpcReduction="10000"/>
          </a:bodyPr>
          <a:lstStyle/>
          <a:p>
            <a:r>
              <a:rPr lang="es-ES" b="1" dirty="0">
                <a:latin typeface="Maiandra GD" panose="020E0502030308020204" pitchFamily="34" charset="0"/>
              </a:rPr>
              <a:t>El contexto del versículo es crucial para entender su significado. </a:t>
            </a:r>
          </a:p>
          <a:p>
            <a:r>
              <a:rPr lang="es-ES" b="1" dirty="0">
                <a:latin typeface="Maiandra GD" panose="020E0502030308020204" pitchFamily="34" charset="0"/>
              </a:rPr>
              <a:t>Elías acababa de enfrentarse a los profetas de Baal, demostrando el poder de Dios sobre los ídolos, y había experimentado una gran victoria. </a:t>
            </a:r>
          </a:p>
          <a:p>
            <a:r>
              <a:rPr lang="es-ES" b="1" dirty="0">
                <a:latin typeface="Maiandra GD" panose="020E0502030308020204" pitchFamily="34" charset="0"/>
              </a:rPr>
              <a:t>Sin embargo, la amenaza de Jezabel, quien juró matar a Elías, lo lleva a un estado de temor y desesperación.</a:t>
            </a:r>
          </a:p>
          <a:p>
            <a:r>
              <a:rPr lang="es-ES" b="1" dirty="0">
                <a:latin typeface="Maiandra GD" panose="020E0502030308020204" pitchFamily="34" charset="0"/>
              </a:rPr>
              <a:t>Y por eso Elías huye hacia el desierto.</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I Reyes.19:1-3.</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Acab le contó a Jezabel todo lo que Elías había</a:t>
            </a:r>
            <a:r>
              <a:rPr lang="es-ES" b="1" dirty="0">
                <a:latin typeface="Maiandra GD" panose="020E0502030308020204" pitchFamily="34" charset="0"/>
              </a:rPr>
              <a:t> hecho y cómo había matado a espada a todos los profetas. </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V.2.</a:t>
            </a:r>
          </a:p>
        </p:txBody>
      </p:sp>
      <p:pic>
        <p:nvPicPr>
          <p:cNvPr id="6" name="Imagen 5">
            <a:extLst>
              <a:ext uri="{FF2B5EF4-FFF2-40B4-BE49-F238E27FC236}">
                <a16:creationId xmlns:a16="http://schemas.microsoft.com/office/drawing/2014/main" id="{A0FFF533-F679-E418-0D9D-71337743A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7428"/>
            <a:ext cx="3559629" cy="5660570"/>
          </a:xfrm>
          <a:prstGeom prst="rect">
            <a:avLst/>
          </a:prstGeom>
        </p:spPr>
      </p:pic>
    </p:spTree>
    <p:extLst>
      <p:ext uri="{BB962C8B-B14F-4D97-AF65-F5344CB8AC3E}">
        <p14:creationId xmlns:p14="http://schemas.microsoft.com/office/powerpoint/2010/main" val="8740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 calcmode="lin" valueType="num">
                                      <p:cBhvr additive="base">
                                        <p:cTn id="4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19768-E4DD-D8FE-02CE-FACED1312DA8}"/>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A765338E-67DF-C82D-1D21-B23780D0A61B}"/>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97FF5DE0-EE31-4FA6-CCE9-0324EC8DD4F4}"/>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0E9C88F6-2679-CD92-B825-1C9AFAB806F5}"/>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F429655E-DBF2-ECE5-9F74-A3CFCEA9C2EC}"/>
              </a:ext>
            </a:extLst>
          </p:cNvPr>
          <p:cNvSpPr>
            <a:spLocks noGrp="1"/>
          </p:cNvSpPr>
          <p:nvPr>
            <p:ph idx="1"/>
          </p:nvPr>
        </p:nvSpPr>
        <p:spPr>
          <a:xfrm>
            <a:off x="3516086" y="1328056"/>
            <a:ext cx="8675914" cy="5529943"/>
          </a:xfrm>
        </p:spPr>
        <p:txBody>
          <a:bodyPr>
            <a:normAutofit lnSpcReduction="10000"/>
          </a:bodyPr>
          <a:lstStyle/>
          <a:p>
            <a:r>
              <a:rPr lang="es-ES" b="1" dirty="0">
                <a:latin typeface="Maiandra GD" panose="020E0502030308020204" pitchFamily="34" charset="0"/>
              </a:rPr>
              <a:t>El versículo expresa la lucha interna del Salmista, quien se siente abatido y perturbado, pero se anima a sí mismo a esperar en Dios y a alabarlo nuevamente. </a:t>
            </a:r>
          </a:p>
          <a:p>
            <a:r>
              <a:rPr lang="es-ES" b="1" dirty="0">
                <a:latin typeface="Maiandra GD" panose="020E0502030308020204" pitchFamily="34" charset="0"/>
              </a:rPr>
              <a:t>Es un llamado a la esperanza y a la confianza en la salvación que proviene de Dios, incluso cuando las circunstancias son adversas.</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V.6.</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9900CC"/>
                </a:highlight>
                <a:latin typeface="Maiandra GD" panose="020E0502030308020204" pitchFamily="34" charset="0"/>
              </a:rPr>
              <a:t>Dios mío, mi alma está en mí deprimida;</a:t>
            </a:r>
            <a:r>
              <a:rPr lang="es-ES" b="1" dirty="0">
                <a:latin typeface="Maiandra GD" panose="020E0502030308020204" pitchFamily="34" charset="0"/>
              </a:rPr>
              <a:t> Por eso me acuerdo de Ti desde la tierra del Jordán, Y desde las cumbres del Hermón, desde el monte Mizar. </a:t>
            </a:r>
          </a:p>
          <a:p>
            <a:r>
              <a:rPr lang="es-ES" b="1" dirty="0">
                <a:latin typeface="Maiandra GD" panose="020E0502030308020204" pitchFamily="34" charset="0"/>
              </a:rPr>
              <a:t>A pesar de su estado anímico, Él Salmista encuentra consuelo y esperanza al recordar a Dios.</a:t>
            </a:r>
          </a:p>
        </p:txBody>
      </p:sp>
      <p:pic>
        <p:nvPicPr>
          <p:cNvPr id="11" name="Imagen 10">
            <a:extLst>
              <a:ext uri="{FF2B5EF4-FFF2-40B4-BE49-F238E27FC236}">
                <a16:creationId xmlns:a16="http://schemas.microsoft.com/office/drawing/2014/main" id="{47B99F9E-C0C0-61D3-9E03-A14129C211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2963923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1E9EB-C31C-956D-1803-DD8F3FBA9167}"/>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BC10725C-F88B-537C-857E-24719CF74FBB}"/>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85A3A02A-0222-CE91-6618-2C42D9990C82}"/>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B39A3FE7-2F5D-5F74-EDCC-C14CBFF8057F}"/>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1BA4E996-2E39-FF70-81F2-A24C1274D5B3}"/>
              </a:ext>
            </a:extLst>
          </p:cNvPr>
          <p:cNvSpPr>
            <a:spLocks noGrp="1"/>
          </p:cNvSpPr>
          <p:nvPr>
            <p:ph idx="1"/>
          </p:nvPr>
        </p:nvSpPr>
        <p:spPr>
          <a:xfrm>
            <a:off x="3516086" y="1328056"/>
            <a:ext cx="8675914" cy="5529943"/>
          </a:xfrm>
        </p:spPr>
        <p:txBody>
          <a:bodyPr>
            <a:normAutofit/>
          </a:bodyPr>
          <a:lstStyle/>
          <a:p>
            <a:r>
              <a:rPr lang="es-ES" b="1" dirty="0">
                <a:latin typeface="Maiandra GD" panose="020E0502030308020204" pitchFamily="34" charset="0"/>
              </a:rPr>
              <a:t>Busque como salir de ese aislamiento que no le ayudara en nada a salir de la depresión busque compañeros con los cuales se relacione y así poder tomar más fuerza siempre.</a:t>
            </a:r>
          </a:p>
          <a:p>
            <a:r>
              <a:rPr lang="es-ES" b="1" dirty="0">
                <a:latin typeface="Maiandra GD" panose="020E0502030308020204" pitchFamily="34" charset="0"/>
              </a:rPr>
              <a:t>Mas vale dos que uno.</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Eclesiastes.4:9-12.</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Más valen dos que uno solo,</a:t>
            </a:r>
            <a:r>
              <a:rPr lang="es-ES" b="1" dirty="0">
                <a:latin typeface="Maiandra GD" panose="020E0502030308020204" pitchFamily="34" charset="0"/>
              </a:rPr>
              <a:t> Pues tienen mejor pago por su trabajo. </a:t>
            </a:r>
          </a:p>
          <a:p>
            <a:r>
              <a:rPr lang="es-ES" b="1" dirty="0">
                <a:latin typeface="Maiandra GD" panose="020E0502030308020204" pitchFamily="34" charset="0"/>
              </a:rPr>
              <a:t>Este versículo enfatiza el valor de la compañía y la cooperación, mostrando que trabajar juntos puede llevar a mejores resultados que trabajar solo.</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V.10.</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C2A09315-2C52-8425-87E5-88D5F131FA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3710664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70122-1583-2035-2EFD-441555F01BEF}"/>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CD26C5B3-D62F-6D3B-FEC7-365E2D71F906}"/>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979B893B-ABB8-3A8B-FDEA-8104D3ECB56D}"/>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055BCAB0-405B-C73D-D634-49FEFEBE56D3}"/>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FDE0923A-A5D8-1873-6AA0-C988F346D4E5}"/>
              </a:ext>
            </a:extLst>
          </p:cNvPr>
          <p:cNvSpPr>
            <a:spLocks noGrp="1"/>
          </p:cNvSpPr>
          <p:nvPr>
            <p:ph idx="1"/>
          </p:nvPr>
        </p:nvSpPr>
        <p:spPr>
          <a:xfrm>
            <a:off x="3516086" y="1328056"/>
            <a:ext cx="8675914" cy="5529943"/>
          </a:xfrm>
        </p:spPr>
        <p:txBody>
          <a:bodyPr>
            <a:normAutofit lnSpcReduction="10000"/>
          </a:bodyPr>
          <a:lstStyle/>
          <a:p>
            <a:r>
              <a:rPr lang="es-ES" b="1" dirty="0">
                <a:latin typeface="Maiandra GD" panose="020E0502030308020204" pitchFamily="34" charset="0"/>
              </a:rPr>
              <a:t>Porque si uno de ellos cae, el otro levantará a su compañero;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Pero ¡ay del que cae cuando no hay otro que lo levante!</a:t>
            </a:r>
            <a:r>
              <a:rPr lang="es-ES" b="1" dirty="0">
                <a:latin typeface="Maiandra GD" panose="020E0502030308020204" pitchFamily="34" charset="0"/>
              </a:rPr>
              <a:t> </a:t>
            </a:r>
          </a:p>
          <a:p>
            <a:r>
              <a:rPr lang="es-ES" b="1" dirty="0">
                <a:latin typeface="Maiandra GD" panose="020E0502030308020204" pitchFamily="34" charset="0"/>
              </a:rPr>
              <a:t>Enfatiza la importancia de la compañía y el apoyo mutuo, mostrando que es mejor tener a alguien que te ayude a levantarte si caes. </a:t>
            </a:r>
          </a:p>
          <a:p>
            <a:r>
              <a:rPr lang="es-ES" b="1" dirty="0">
                <a:latin typeface="Maiandra GD" panose="020E0502030308020204" pitchFamily="34" charset="0"/>
              </a:rPr>
              <a:t>tanto física como emocionalmente, que estar solo y enfrentar las dificultades sin ayuda.</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V.11.</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Además, si dos se acuestan juntos se mantienen calientes,</a:t>
            </a:r>
            <a:r>
              <a:rPr lang="es-ES" b="1" dirty="0">
                <a:latin typeface="Maiandra GD" panose="020E0502030308020204" pitchFamily="34" charset="0"/>
              </a:rPr>
              <a:t> Pero uno solo ¿cómo se calentará? </a:t>
            </a:r>
          </a:p>
          <a:p>
            <a:r>
              <a:rPr lang="es-ES" b="1" dirty="0">
                <a:latin typeface="Maiandra GD" panose="020E0502030308020204" pitchFamily="34" charset="0"/>
              </a:rPr>
              <a:t>La idea central es que la compañía y el apoyo mutuo son valiosos, especialmente en situaciones difíciles como el frío.</a:t>
            </a:r>
          </a:p>
        </p:txBody>
      </p:sp>
      <p:pic>
        <p:nvPicPr>
          <p:cNvPr id="11" name="Imagen 10">
            <a:extLst>
              <a:ext uri="{FF2B5EF4-FFF2-40B4-BE49-F238E27FC236}">
                <a16:creationId xmlns:a16="http://schemas.microsoft.com/office/drawing/2014/main" id="{806A24B0-8820-89D8-B775-CE03A92487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3234035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180AF-6734-589F-870E-2EE0E9568156}"/>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4EAF303E-98DE-58B0-FBD8-6F1685268963}"/>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6C02206D-C988-221D-F737-16F851BBE82C}"/>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092770ED-F68A-FD5E-D2E1-D3022896A6B9}"/>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0C83BCE9-F9AA-6EEF-D02A-2328374AA0B8}"/>
              </a:ext>
            </a:extLst>
          </p:cNvPr>
          <p:cNvSpPr>
            <a:spLocks noGrp="1"/>
          </p:cNvSpPr>
          <p:nvPr>
            <p:ph idx="1"/>
          </p:nvPr>
        </p:nvSpPr>
        <p:spPr>
          <a:xfrm>
            <a:off x="3516086" y="1328056"/>
            <a:ext cx="8675914" cy="5529943"/>
          </a:xfrm>
        </p:spPr>
        <p:txBody>
          <a:bodyPr>
            <a:normAutofit fontScale="92500" lnSpcReduction="10000"/>
          </a:bodyPr>
          <a:lstStyle/>
          <a:p>
            <a:pPr algn="ctr"/>
            <a:r>
              <a:rPr lang="en-U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V.12.</a:t>
            </a:r>
            <a:r>
              <a:rPr lang="en-US" b="1" dirty="0">
                <a:latin typeface="Maiandra GD" panose="020E0502030308020204" pitchFamily="34" charset="0"/>
              </a:rPr>
              <a:t> </a:t>
            </a:r>
          </a:p>
          <a:p>
            <a:r>
              <a:rPr lang="es-ES" b="1" dirty="0">
                <a:latin typeface="Maiandra GD" panose="020E0502030308020204" pitchFamily="34" charset="0"/>
              </a:rPr>
              <a:t>Y si alguien puede prevalecer contra el que está solo, Dos lo resistirán.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Un cordel de tres hilos no se rompe fácilmente.</a:t>
            </a:r>
            <a:r>
              <a:rPr lang="es-ES" b="1" dirty="0">
                <a:latin typeface="Maiandra GD" panose="020E0502030308020204" pitchFamily="34" charset="0"/>
              </a:rPr>
              <a:t> </a:t>
            </a:r>
          </a:p>
          <a:p>
            <a:r>
              <a:rPr lang="es-ES" b="1" dirty="0">
                <a:latin typeface="Maiandra GD" panose="020E0502030308020204" pitchFamily="34" charset="0"/>
              </a:rPr>
              <a:t>Enfatiza que la compañía y la colaboración brindan mayor protección y resistencia ante las dificultades.</a:t>
            </a:r>
          </a:p>
          <a:p>
            <a:r>
              <a:rPr lang="es-ES" b="1" dirty="0">
                <a:latin typeface="Maiandra GD" panose="020E0502030308020204" pitchFamily="34" charset="0"/>
              </a:rPr>
              <a:t>Así que nunca se aísle es muy peligroso.</a:t>
            </a:r>
          </a:p>
          <a:p>
            <a:r>
              <a:rPr lang="es-ES" b="1" dirty="0">
                <a:latin typeface="Maiandra GD" panose="020E0502030308020204" pitchFamily="34" charset="0"/>
              </a:rPr>
              <a:t>Dios nos hizo seres comunicativos, para relacionarnos con otras personas.</a:t>
            </a:r>
          </a:p>
          <a:p>
            <a:r>
              <a:rPr lang="es-ES" b="1" dirty="0">
                <a:latin typeface="Maiandra GD" panose="020E0502030308020204" pitchFamily="34" charset="0"/>
              </a:rPr>
              <a:t>Desde el principio Él hombre ha necesitado compañía.</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Genesis.2:20.</a:t>
            </a:r>
            <a:r>
              <a:rPr lang="es-ES" b="1" dirty="0">
                <a:latin typeface="Maiandra GD" panose="020E0502030308020204" pitchFamily="34" charset="0"/>
              </a:rPr>
              <a:t> </a:t>
            </a:r>
          </a:p>
          <a:p>
            <a:r>
              <a:rPr lang="es-ES" b="1" dirty="0">
                <a:latin typeface="Maiandra GD" panose="020E0502030308020204" pitchFamily="34" charset="0"/>
              </a:rPr>
              <a:t>El hombre puso nombre a todo ganado y a las aves del cielo y a todo animal del campo,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pero para Adán no se encontró una ayuda que fuera adecuada para él.</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1973DE95-EF6A-CCB2-E181-112306BAE5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2120925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315E9-1C74-123A-1CAE-EDC4B95E2A81}"/>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C95BBF15-E111-302A-1E07-4306D3C63A0B}"/>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BF0A8B60-7F0D-DE8F-733A-7F8374F72B4A}"/>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0C97C2CF-2808-94A6-7BE3-FCC3805D2D1F}"/>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6F2B8BD9-6789-6524-195B-23483F1CAEB3}"/>
              </a:ext>
            </a:extLst>
          </p:cNvPr>
          <p:cNvSpPr>
            <a:spLocks noGrp="1"/>
          </p:cNvSpPr>
          <p:nvPr>
            <p:ph idx="1"/>
          </p:nvPr>
        </p:nvSpPr>
        <p:spPr>
          <a:xfrm>
            <a:off x="3516086" y="1328056"/>
            <a:ext cx="8675914" cy="5529943"/>
          </a:xfrm>
        </p:spPr>
        <p:txBody>
          <a:bodyPr>
            <a:normAutofit lnSpcReduction="10000"/>
          </a:bodyPr>
          <a:lstStyle/>
          <a:p>
            <a:r>
              <a:rPr lang="es-ES" b="1" dirty="0">
                <a:latin typeface="Maiandra GD" panose="020E0502030308020204" pitchFamily="34" charset="0"/>
              </a:rPr>
              <a:t>Se describe cómo Adán nombró a todos los animales, pero no encontró entre ellos un compañero adecuado para Él. </a:t>
            </a:r>
          </a:p>
          <a:p>
            <a:r>
              <a:rPr lang="es-ES" b="1" dirty="0">
                <a:latin typeface="Maiandra GD" panose="020E0502030308020204" pitchFamily="34" charset="0"/>
              </a:rPr>
              <a:t>Este versículo marca el inicio de la búsqueda de Dios para crear a la mujer, reconociendo que no era bueno que Él hombre estuviera solo.</a:t>
            </a:r>
          </a:p>
          <a:p>
            <a:r>
              <a:rPr lang="es-ES" b="1" dirty="0">
                <a:latin typeface="Maiandra GD" panose="020E0502030308020204" pitchFamily="34" charset="0"/>
              </a:rPr>
              <a:t>Adán, al darle nombre a los animales, se da cuenta de que ninguno de ellos es su complemento, su igual.</a:t>
            </a:r>
          </a:p>
          <a:p>
            <a:r>
              <a:rPr lang="es-ES" b="1" dirty="0">
                <a:latin typeface="Maiandra GD" panose="020E0502030308020204" pitchFamily="34" charset="0"/>
              </a:rPr>
              <a:t>Busque siempre la compañía de otros y más si son cristianos verdaderos y fieles.</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II Timoteo.2:22.</a:t>
            </a:r>
            <a:r>
              <a:rPr lang="es-ES" b="1" dirty="0">
                <a:latin typeface="Maiandra GD" panose="020E0502030308020204" pitchFamily="34" charset="0"/>
              </a:rPr>
              <a:t> </a:t>
            </a:r>
          </a:p>
          <a:p>
            <a:r>
              <a:rPr lang="es-ES" b="1" dirty="0">
                <a:latin typeface="Maiandra GD" panose="020E0502030308020204" pitchFamily="34" charset="0"/>
              </a:rPr>
              <a:t>Huye, pues, de las pasiones juveniles y sigue la justicia, la fe, el amor y la paz, </a:t>
            </a:r>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con los que invocan al Señor con un corazón puro.</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EEA9C16E-C37E-4683-6B6F-DE056638F4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900813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5924E-7C1D-CB25-B490-BDA984FD7DBC}"/>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4DFEEA85-813E-D8B8-A99F-7035361B722F}"/>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6E983269-9935-05BA-C349-9CDF1B4C4C71}"/>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4C31131C-36A9-5708-E894-CD03110D7CD9}"/>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129246CC-9942-3CDE-4B2F-F957522E87D8}"/>
              </a:ext>
            </a:extLst>
          </p:cNvPr>
          <p:cNvSpPr>
            <a:spLocks noGrp="1"/>
          </p:cNvSpPr>
          <p:nvPr>
            <p:ph idx="1"/>
          </p:nvPr>
        </p:nvSpPr>
        <p:spPr>
          <a:xfrm>
            <a:off x="3516086" y="1328056"/>
            <a:ext cx="8675914" cy="5529943"/>
          </a:xfrm>
        </p:spPr>
        <p:txBody>
          <a:bodyPr>
            <a:normAutofit lnSpcReduction="10000"/>
          </a:bodyPr>
          <a:lstStyle/>
          <a:p>
            <a:r>
              <a:rPr lang="es-ES" b="1" dirty="0">
                <a:latin typeface="Maiandra GD" panose="020E0502030308020204" pitchFamily="34" charset="0"/>
              </a:rPr>
              <a:t>Este versículo, por lo tanto, habla de evitar los deseos desenfrenados y las tentaciones propias de la juventud, buscando en cambio una vida recta y en comunión con otros cristianos.</a:t>
            </a:r>
          </a:p>
          <a:p>
            <a:r>
              <a:rPr lang="es-ES" b="1" dirty="0">
                <a:latin typeface="Maiandra GD" panose="020E0502030308020204" pitchFamily="34" charset="0"/>
              </a:rPr>
              <a:t>Su compañía es muy valiosa e importante, más cuando estamos en un ánimo de depresión.</a:t>
            </a:r>
          </a:p>
          <a:p>
            <a:r>
              <a:rPr lang="es-ES" b="1" dirty="0">
                <a:latin typeface="Maiandra GD" panose="020E0502030308020204" pitchFamily="34" charset="0"/>
              </a:rPr>
              <a:t>Él apóstol Pablo también necesitaba la compañía de otros hermanos fieles siempre.</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II Timoteo.4:11.</a:t>
            </a:r>
            <a:r>
              <a:rPr lang="es-ES" b="1" dirty="0">
                <a:latin typeface="Maiandra GD" panose="020E0502030308020204" pitchFamily="34" charset="0"/>
              </a:rPr>
              <a:t> </a:t>
            </a:r>
          </a:p>
          <a:p>
            <a:r>
              <a:rPr lang="es-ES" b="1" dirty="0">
                <a:latin typeface="Maiandra GD" panose="020E0502030308020204" pitchFamily="34" charset="0"/>
              </a:rPr>
              <a:t>Solo Lucas está conmigo.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Toma a Marcos y tráelo contigo, porque me es útil para el ministerio.</a:t>
            </a:r>
            <a:r>
              <a:rPr lang="es-ES" b="1" dirty="0">
                <a:latin typeface="Maiandra GD" panose="020E0502030308020204" pitchFamily="34" charset="0"/>
              </a:rPr>
              <a:t> </a:t>
            </a:r>
          </a:p>
          <a:p>
            <a:r>
              <a:rPr lang="es-ES" b="1" dirty="0">
                <a:latin typeface="Maiandra GD" panose="020E0502030308020204" pitchFamily="34" charset="0"/>
              </a:rPr>
              <a:t>Este versículo indica que Lucas es Él único que acompaña a Pablo en ese momento.</a:t>
            </a:r>
            <a:endParaRPr lang="en-US" b="1" dirty="0">
              <a:latin typeface="Maiandra GD" panose="020E0502030308020204" pitchFamily="34" charset="0"/>
            </a:endParaRPr>
          </a:p>
        </p:txBody>
      </p:sp>
      <p:pic>
        <p:nvPicPr>
          <p:cNvPr id="11" name="Imagen 10">
            <a:extLst>
              <a:ext uri="{FF2B5EF4-FFF2-40B4-BE49-F238E27FC236}">
                <a16:creationId xmlns:a16="http://schemas.microsoft.com/office/drawing/2014/main" id="{19D5EA3E-C273-32FC-97AD-FDFFA0D19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3724111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293DF-8C0E-9932-9579-B8D6D8A9BD1A}"/>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B5594EA6-999C-3CDC-9FFF-419CFAA4C2EC}"/>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E08AA525-6881-BABB-1279-F74D50DD7EE2}"/>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B1A58B85-4255-29EC-722C-B98D5E172CA0}"/>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5E9034C-A936-82DF-280C-3EC1783BA504}"/>
              </a:ext>
            </a:extLst>
          </p:cNvPr>
          <p:cNvSpPr>
            <a:spLocks noGrp="1"/>
          </p:cNvSpPr>
          <p:nvPr>
            <p:ph idx="1"/>
          </p:nvPr>
        </p:nvSpPr>
        <p:spPr>
          <a:xfrm>
            <a:off x="3516086" y="1328056"/>
            <a:ext cx="8675914" cy="5529943"/>
          </a:xfrm>
        </p:spPr>
        <p:txBody>
          <a:bodyPr>
            <a:normAutofit lnSpcReduction="10000"/>
          </a:bodyPr>
          <a:lstStyle/>
          <a:p>
            <a:r>
              <a:rPr lang="es-ES" b="1" dirty="0">
                <a:latin typeface="Maiandra GD" panose="020E0502030308020204" pitchFamily="34" charset="0"/>
              </a:rPr>
              <a:t>Y le pide a Timoteo que traiga a Marcos porque será de ayuda en su trabajo.</a:t>
            </a:r>
          </a:p>
          <a:p>
            <a:r>
              <a:rPr lang="es-ES" b="1" dirty="0">
                <a:latin typeface="Maiandra GD" panose="020E0502030308020204" pitchFamily="34" charset="0"/>
              </a:rPr>
              <a:t>Pablo se encuentra en una situación difícil, encarcelado, y solo Lucas lo acompaña en ese momento.</a:t>
            </a:r>
          </a:p>
          <a:p>
            <a:r>
              <a:rPr lang="es-ES" b="1" dirty="0">
                <a:latin typeface="Maiandra GD" panose="020E0502030308020204" pitchFamily="34" charset="0"/>
              </a:rPr>
              <a:t>Por siempre busquemos él compañerismo y la relación con otros hermanos nos es útil para salir de la depresión y Dios pone los medios para esto.</a:t>
            </a:r>
          </a:p>
          <a:p>
            <a:r>
              <a:rPr lang="es-ES" b="1" dirty="0">
                <a:latin typeface="Maiandra GD" panose="020E0502030308020204" pitchFamily="34" charset="0"/>
              </a:rPr>
              <a:t>El segundo paso de los que están deprimidos es desear la muerte. </a:t>
            </a:r>
          </a:p>
          <a:p>
            <a:r>
              <a:rPr lang="es-ES" b="1" dirty="0">
                <a:latin typeface="Maiandra GD" panose="020E0502030308020204" pitchFamily="34" charset="0"/>
              </a:rPr>
              <a:t>Este poderoso varón de oración lo suficientemente poderoso para hacer que la lluvia y el rocío se detuvieran por tres años.</a:t>
            </a:r>
            <a:endParaRPr lang="en-US" b="1" dirty="0">
              <a:latin typeface="Maiandra GD" panose="020E0502030308020204" pitchFamily="34" charset="0"/>
            </a:endParaRPr>
          </a:p>
        </p:txBody>
      </p:sp>
      <p:pic>
        <p:nvPicPr>
          <p:cNvPr id="11" name="Imagen 10">
            <a:extLst>
              <a:ext uri="{FF2B5EF4-FFF2-40B4-BE49-F238E27FC236}">
                <a16:creationId xmlns:a16="http://schemas.microsoft.com/office/drawing/2014/main" id="{67261453-47F2-7CEE-0178-454DCA39DA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2114093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8C27C-D08A-1E31-2D0E-91E73DF73F35}"/>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2618032A-784E-217A-9530-AAABB2263A59}"/>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87DB8AFF-F385-5901-572A-C2DEBC970E9A}"/>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20FB1E14-6D21-2ECD-DDEC-1B5471F78B88}"/>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AE7F8E58-0F1D-D1DD-4F03-E94AB220B1E8}"/>
              </a:ext>
            </a:extLst>
          </p:cNvPr>
          <p:cNvSpPr>
            <a:spLocks noGrp="1"/>
          </p:cNvSpPr>
          <p:nvPr>
            <p:ph idx="1"/>
          </p:nvPr>
        </p:nvSpPr>
        <p:spPr>
          <a:xfrm>
            <a:off x="3516086" y="1328056"/>
            <a:ext cx="8675914" cy="5529943"/>
          </a:xfrm>
        </p:spPr>
        <p:txBody>
          <a:bodyPr>
            <a:normAutofit/>
          </a:bodyPr>
          <a:lstStyle/>
          <a:p>
            <a:r>
              <a:rPr lang="es-ES" b="1" dirty="0">
                <a:latin typeface="Maiandra GD" panose="020E0502030308020204" pitchFamily="34" charset="0"/>
              </a:rPr>
              <a:t>Y medio y después lo suficientemente poderoso para hacer que comenzara de nuevo con su oración.</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Santiago.5:17-18.</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Elías era un hombre de pasiones semejantes a las nuestras,</a:t>
            </a:r>
            <a:r>
              <a:rPr lang="es-ES" b="1" dirty="0">
                <a:latin typeface="Maiandra GD" panose="020E0502030308020204" pitchFamily="34" charset="0"/>
              </a:rPr>
              <a:t> y oró fervientemente para que no lloviera, y no llovió sobre la tierra por tres años y seis meses. </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V.18.</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Oró de nuevo, y el cielo dio lluvia</a:t>
            </a:r>
            <a:r>
              <a:rPr lang="es-ES" b="1" dirty="0">
                <a:latin typeface="Maiandra GD" panose="020E0502030308020204" pitchFamily="34" charset="0"/>
              </a:rPr>
              <a:t> y la tierra produjo su fruto. </a:t>
            </a:r>
          </a:p>
          <a:p>
            <a:r>
              <a:rPr lang="es-ES" b="1" dirty="0">
                <a:latin typeface="Maiandra GD" panose="020E0502030308020204" pitchFamily="34" charset="0"/>
              </a:rPr>
              <a:t>Ahora oraba deseando morirse.</a:t>
            </a:r>
          </a:p>
          <a:p>
            <a:r>
              <a:rPr lang="es-ES" b="1" dirty="0">
                <a:latin typeface="Maiandra GD" panose="020E0502030308020204" pitchFamily="34" charset="0"/>
              </a:rPr>
              <a:t>Agradecidamente, esta oración no fue contestada para Elías. </a:t>
            </a:r>
          </a:p>
        </p:txBody>
      </p:sp>
      <p:pic>
        <p:nvPicPr>
          <p:cNvPr id="11" name="Imagen 10">
            <a:extLst>
              <a:ext uri="{FF2B5EF4-FFF2-40B4-BE49-F238E27FC236}">
                <a16:creationId xmlns:a16="http://schemas.microsoft.com/office/drawing/2014/main" id="{86FE9074-29F1-6CA0-7601-DD9075348A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883474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7442D-0710-4064-831B-7A84493F6F8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911360D8-F98B-23BC-A6D1-F546041292B3}"/>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35F7EBA7-5945-27AF-AF9F-2D2B7CDB2171}"/>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2D1C32C8-BF25-B91F-42EB-A27D88D73339}"/>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1C8B7C4E-40B7-A96A-29CD-283E9A66EF70}"/>
              </a:ext>
            </a:extLst>
          </p:cNvPr>
          <p:cNvSpPr>
            <a:spLocks noGrp="1"/>
          </p:cNvSpPr>
          <p:nvPr>
            <p:ph idx="1"/>
          </p:nvPr>
        </p:nvSpPr>
        <p:spPr>
          <a:xfrm>
            <a:off x="3516086" y="1328056"/>
            <a:ext cx="8675914" cy="5529943"/>
          </a:xfrm>
        </p:spPr>
        <p:txBody>
          <a:bodyPr>
            <a:normAutofit/>
          </a:bodyPr>
          <a:lstStyle/>
          <a:p>
            <a:r>
              <a:rPr lang="es-ES" b="1" dirty="0">
                <a:latin typeface="Maiandra GD" panose="020E0502030308020204" pitchFamily="34" charset="0"/>
              </a:rPr>
              <a:t>De hecho, ¡Elías fue uno de los pocos hombres en la Biblia que jamás murió! Nos podemos imaginar que mientras que Él fue encontrado llevado al hades. </a:t>
            </a:r>
          </a:p>
          <a:p>
            <a:r>
              <a:rPr lang="es-ES" b="1" dirty="0">
                <a:latin typeface="Maiandra GD" panose="020E0502030308020204" pitchFamily="34" charset="0"/>
              </a:rPr>
              <a:t>El recibir un no como respuesta de parte de Dios puede ser mejor que recibir un sí por respuesta.</a:t>
            </a:r>
          </a:p>
          <a:p>
            <a:r>
              <a:rPr lang="es-ES" b="1" dirty="0">
                <a:latin typeface="Maiandra GD" panose="020E0502030308020204" pitchFamily="34" charset="0"/>
              </a:rPr>
              <a:t>Basta ya: Sentimos que Elías quiso decir, “Ya no puedo hacer esto más Señor.” </a:t>
            </a:r>
          </a:p>
          <a:p>
            <a:r>
              <a:rPr lang="es-ES" b="1" dirty="0">
                <a:latin typeface="Maiandra GD" panose="020E0502030308020204" pitchFamily="34" charset="0"/>
              </a:rPr>
              <a:t>El trabajo era estresante, agotador, y parecía que no lograba nada. </a:t>
            </a:r>
          </a:p>
          <a:p>
            <a:r>
              <a:rPr lang="es-ES" b="1" dirty="0">
                <a:latin typeface="Maiandra GD" panose="020E0502030308020204" pitchFamily="34" charset="0"/>
              </a:rPr>
              <a:t>La gran obra en el Monte Carmelo no resultó en un verdadero cambio de arrepentimiento nacional duradero o el volverse hacia Dios.</a:t>
            </a:r>
          </a:p>
        </p:txBody>
      </p:sp>
      <p:pic>
        <p:nvPicPr>
          <p:cNvPr id="11" name="Imagen 10">
            <a:extLst>
              <a:ext uri="{FF2B5EF4-FFF2-40B4-BE49-F238E27FC236}">
                <a16:creationId xmlns:a16="http://schemas.microsoft.com/office/drawing/2014/main" id="{D805693A-B87A-F52A-DB72-D9831AFF33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1473962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AAE88-D764-39BD-4457-AE20D02A718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4479D55-C20A-73A6-A6CE-EABEC98042FB}"/>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EA104AC8-306B-C956-ACBE-9130803AF182}"/>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0A0BD005-C88B-ADA0-B2CB-5AE5FCD0646F}"/>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38B66A4-4A1B-284C-22EE-90FE52749265}"/>
              </a:ext>
            </a:extLst>
          </p:cNvPr>
          <p:cNvSpPr>
            <a:spLocks noGrp="1"/>
          </p:cNvSpPr>
          <p:nvPr>
            <p:ph idx="1"/>
          </p:nvPr>
        </p:nvSpPr>
        <p:spPr>
          <a:xfrm>
            <a:off x="3516086" y="1328056"/>
            <a:ext cx="8675914" cy="5529943"/>
          </a:xfrm>
        </p:spPr>
        <p:txBody>
          <a:bodyPr>
            <a:normAutofit lnSpcReduction="10000"/>
          </a:bodyPr>
          <a:lstStyle/>
          <a:p>
            <a:r>
              <a:rPr lang="es-ES" b="1" dirty="0">
                <a:latin typeface="Maiandra GD" panose="020E0502030308020204" pitchFamily="34" charset="0"/>
              </a:rPr>
              <a:t>Quizás Elías había especialmente esperado que los eventos en el Monte Carmelo harían que Acab y Jezabel volvieran y de Israel en general. </a:t>
            </a:r>
          </a:p>
          <a:p>
            <a:r>
              <a:rPr lang="es-ES" b="1" dirty="0">
                <a:latin typeface="Maiandra GD" panose="020E0502030308020204" pitchFamily="34" charset="0"/>
              </a:rPr>
              <a:t>Si fuera así, Elías olvidó que el pueblo rechazó a Dios a siempre a pesar de las evidencias que Dios les había mostrado.</a:t>
            </a:r>
          </a:p>
          <a:p>
            <a:r>
              <a:rPr lang="es-ES" b="1" dirty="0">
                <a:latin typeface="Maiandra GD" panose="020E0502030308020204" pitchFamily="34" charset="0"/>
              </a:rPr>
              <a:t>“Elías dijo, ‘Basta ya,’ pero aún no era suficiente aún para su propio deleite, pues Él Señor tenía más bendiciones para Él. </a:t>
            </a:r>
          </a:p>
          <a:p>
            <a:r>
              <a:rPr lang="es-ES" b="1" dirty="0">
                <a:latin typeface="Maiandra GD" panose="020E0502030308020204" pitchFamily="34" charset="0"/>
              </a:rPr>
              <a:t>Fue así con Elías, pues Él estaba a punto de tener esa maravillosa revelación de Dios en el Monte Horeb. </a:t>
            </a:r>
          </a:p>
          <a:p>
            <a:r>
              <a:rPr lang="es-ES" b="1" dirty="0">
                <a:latin typeface="Maiandra GD" panose="020E0502030308020204" pitchFamily="34" charset="0"/>
              </a:rPr>
              <a:t>Él tenía más por disfrutar, y la vida posterior de Elías parece ser la de uno de una apacible comunión con su Dios;</a:t>
            </a:r>
          </a:p>
        </p:txBody>
      </p:sp>
      <p:pic>
        <p:nvPicPr>
          <p:cNvPr id="11" name="Imagen 10">
            <a:extLst>
              <a:ext uri="{FF2B5EF4-FFF2-40B4-BE49-F238E27FC236}">
                <a16:creationId xmlns:a16="http://schemas.microsoft.com/office/drawing/2014/main" id="{5E70A4E6-F67C-D1A5-D817-6586EB4693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4228693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9AC6-ABEB-0A37-EA5A-036CFC2A8E5A}"/>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7F581FE3-B81A-6654-7258-A1836EA1E337}"/>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57F36B30-CA84-88FF-A59B-3DC55EDE7E5D}"/>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0A184D6A-3264-E440-FCBF-1F0D07347B1A}"/>
              </a:ext>
            </a:extLst>
          </p:cNvPr>
          <p:cNvSpPr>
            <a:spLocks noGrp="1"/>
          </p:cNvSpPr>
          <p:nvPr>
            <p:ph type="title"/>
          </p:nvPr>
        </p:nvSpPr>
        <p:spPr>
          <a:xfrm>
            <a:off x="0" y="1"/>
            <a:ext cx="12192000" cy="1197428"/>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8900" b="1" u="sng" dirty="0">
                <a:solidFill>
                  <a:schemeClr val="bg1"/>
                </a:solidFill>
                <a:effectLst>
                  <a:outerShdw blurRad="38100" dist="38100" dir="2700000" algn="tl">
                    <a:srgbClr val="000000">
                      <a:alpha val="43137"/>
                    </a:srgbClr>
                  </a:outerShdw>
                </a:effectLst>
                <a:latin typeface="Maiandra GD" panose="020E0502030308020204" pitchFamily="34" charset="0"/>
              </a:rPr>
              <a:t>INTRODUCCIÓN:</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6A1C80FC-C69D-31D6-6E2A-FB27A4F4294E}"/>
              </a:ext>
            </a:extLst>
          </p:cNvPr>
          <p:cNvSpPr>
            <a:spLocks noGrp="1"/>
          </p:cNvSpPr>
          <p:nvPr>
            <p:ph idx="1"/>
          </p:nvPr>
        </p:nvSpPr>
        <p:spPr>
          <a:xfrm>
            <a:off x="3418117" y="1197429"/>
            <a:ext cx="8773883" cy="5660570"/>
          </a:xfrm>
        </p:spPr>
        <p:txBody>
          <a:bodyPr>
            <a:normAutofit lnSpcReduction="10000"/>
          </a:bodyPr>
          <a:lstStyle/>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Entonces Jezabel envió un mensajero a Elías,</a:t>
            </a:r>
            <a:r>
              <a:rPr lang="es-ES" b="1" dirty="0">
                <a:latin typeface="Maiandra GD" panose="020E0502030308020204" pitchFamily="34" charset="0"/>
              </a:rPr>
              <a:t> diciendo: «Así me hagan los dioses y aun me añadan, si mañana a estas horas yo no he puesto tu vida como la vida de uno de ellos». </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V.3.</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Elías tuvo miedo,</a:t>
            </a:r>
            <a:r>
              <a:rPr lang="es-ES" b="1" dirty="0">
                <a:latin typeface="Maiandra GD" panose="020E0502030308020204" pitchFamily="34" charset="0"/>
              </a:rPr>
              <a:t> y se levantó y se fue para salvar su vida; y vino a Beerseba de Judá y dejó allí a su criado, </a:t>
            </a:r>
          </a:p>
          <a:p>
            <a:r>
              <a:rPr lang="es-ES" b="1" dirty="0">
                <a:latin typeface="Maiandra GD" panose="020E0502030308020204" pitchFamily="34" charset="0"/>
              </a:rPr>
              <a:t>Acab dio a Jezabel la nueva de todo lo que Elías había hecho: El reporte llegó como un gran golpe a este campeón adoración de Baal y Astarot en Israel. </a:t>
            </a:r>
          </a:p>
          <a:p>
            <a:r>
              <a:rPr lang="es-ES" b="1" dirty="0">
                <a:latin typeface="Maiandra GD" panose="020E0502030308020204" pitchFamily="34" charset="0"/>
              </a:rPr>
              <a:t>Ella tenía en muy alta estima a estos sacerdotes que Ella los mantenía de la tesorería real y ahora habían muerta por la mano de Elías.</a:t>
            </a:r>
          </a:p>
        </p:txBody>
      </p:sp>
      <p:pic>
        <p:nvPicPr>
          <p:cNvPr id="11" name="Imagen 10">
            <a:extLst>
              <a:ext uri="{FF2B5EF4-FFF2-40B4-BE49-F238E27FC236}">
                <a16:creationId xmlns:a16="http://schemas.microsoft.com/office/drawing/2014/main" id="{3B4CDD47-7AAF-2D73-0A3E-798B7CE57B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7428"/>
            <a:ext cx="3418116" cy="5660570"/>
          </a:xfrm>
          <a:prstGeom prst="rect">
            <a:avLst/>
          </a:prstGeom>
        </p:spPr>
      </p:pic>
    </p:spTree>
    <p:extLst>
      <p:ext uri="{BB962C8B-B14F-4D97-AF65-F5344CB8AC3E}">
        <p14:creationId xmlns:p14="http://schemas.microsoft.com/office/powerpoint/2010/main" val="1718052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B5FD0-383E-ACE4-1C23-C3FCEF6801C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E4FBDD5F-327F-38CC-6AFD-A75E09ED3479}"/>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E79A9394-876D-09F1-46F0-95AFB8F9D3FE}"/>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EC585C81-408E-E7AB-B232-AB7723DEA45C}"/>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1657B68-FF69-2296-F7C3-6F56229FAC9E}"/>
              </a:ext>
            </a:extLst>
          </p:cNvPr>
          <p:cNvSpPr>
            <a:spLocks noGrp="1"/>
          </p:cNvSpPr>
          <p:nvPr>
            <p:ph idx="1"/>
          </p:nvPr>
        </p:nvSpPr>
        <p:spPr>
          <a:xfrm>
            <a:off x="3516086" y="1328056"/>
            <a:ext cx="8675914" cy="5529943"/>
          </a:xfrm>
        </p:spPr>
        <p:txBody>
          <a:bodyPr>
            <a:normAutofit lnSpcReduction="10000"/>
          </a:bodyPr>
          <a:lstStyle/>
          <a:p>
            <a:r>
              <a:rPr lang="es-ES" b="1" dirty="0">
                <a:latin typeface="Maiandra GD" panose="020E0502030308020204" pitchFamily="34" charset="0"/>
              </a:rPr>
              <a:t>Al parecer Él jamás vuelve a tener un desvanecimiento, pero al final su sol brilló brillantemente sin ninguna nube. Así que no era suficiente; ¿cómo pudo saber Él que eso era? </a:t>
            </a:r>
          </a:p>
          <a:p>
            <a:r>
              <a:rPr lang="es-ES" b="1" dirty="0">
                <a:latin typeface="Maiandra GD" panose="020E0502030308020204" pitchFamily="34" charset="0"/>
              </a:rPr>
              <a:t>Solamente Dios es quien sabe cuándo hemos hecho demasiado, y disfrutado demasiado; pero Nosotros no lo sabemos.” </a:t>
            </a:r>
          </a:p>
          <a:p>
            <a:r>
              <a:rPr lang="es-ES" b="1" dirty="0">
                <a:latin typeface="Maiandra GD" panose="020E0502030308020204" pitchFamily="34" charset="0"/>
              </a:rPr>
              <a:t>Oh Dios, quítame la vida, pues no soy yo mejor que mis padres:</a:t>
            </a:r>
          </a:p>
          <a:p>
            <a:r>
              <a:rPr lang="es-ES" b="1" dirty="0">
                <a:latin typeface="Maiandra GD" panose="020E0502030308020204" pitchFamily="34" charset="0"/>
              </a:rPr>
              <a:t>Hay varios ejemplos de quienes se quitaron la vida y otros que quisieron quitarse la vida.</a:t>
            </a:r>
          </a:p>
          <a:p>
            <a:r>
              <a:rPr lang="es-ES" b="1" dirty="0">
                <a:latin typeface="Maiandra GD" panose="020E0502030308020204" pitchFamily="34" charset="0"/>
              </a:rPr>
              <a:t>Abimelec, mortalmente herido por una piedra de molino arrojada por una mujer, pide a su escudero que lo mate para escapar a la vergüenza. </a:t>
            </a:r>
          </a:p>
        </p:txBody>
      </p:sp>
      <p:pic>
        <p:nvPicPr>
          <p:cNvPr id="11" name="Imagen 10">
            <a:extLst>
              <a:ext uri="{FF2B5EF4-FFF2-40B4-BE49-F238E27FC236}">
                <a16:creationId xmlns:a16="http://schemas.microsoft.com/office/drawing/2014/main" id="{7BB53CB1-A94B-1333-31C1-5AB7E982EC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2001850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823FC-4533-1B39-65ED-3D4FEFC3D0F1}"/>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118006FB-A9F5-1786-264F-DC4BC8A85C6D}"/>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AA9100BA-8808-0FB0-F9A3-A8A3C787A6E4}"/>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E5BA45C4-4493-60C7-9283-3C513DE9FF45}"/>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1704F7C3-69E9-48B1-9D3E-E53ABFA4536C}"/>
              </a:ext>
            </a:extLst>
          </p:cNvPr>
          <p:cNvSpPr>
            <a:spLocks noGrp="1"/>
          </p:cNvSpPr>
          <p:nvPr>
            <p:ph idx="1"/>
          </p:nvPr>
        </p:nvSpPr>
        <p:spPr>
          <a:xfrm>
            <a:off x="3516086" y="1328056"/>
            <a:ext cx="8675914" cy="5529943"/>
          </a:xfrm>
        </p:spPr>
        <p:txBody>
          <a:bodyPr>
            <a:normAutofit fontScale="92500" lnSpcReduction="20000"/>
          </a:bodyPr>
          <a:lstStyle/>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Jueces.9:53-54.</a:t>
            </a:r>
            <a:r>
              <a:rPr lang="es-ES" b="1" dirty="0">
                <a:latin typeface="Maiandra GD" panose="020E0502030308020204" pitchFamily="34" charset="0"/>
              </a:rPr>
              <a:t> </a:t>
            </a:r>
          </a:p>
          <a:p>
            <a:r>
              <a:rPr lang="es-ES" b="1" dirty="0">
                <a:latin typeface="Maiandra GD" panose="020E0502030308020204" pitchFamily="34" charset="0"/>
              </a:rPr>
              <a:t>Pero una mujer arrojó una rueda de molino </a:t>
            </a:r>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sobre la cabeza de Abimelec rompiéndole el cráneo.</a:t>
            </a:r>
            <a:r>
              <a:rPr lang="es-ES" b="1" dirty="0">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V.54.</a:t>
            </a:r>
            <a:r>
              <a:rPr lang="es-ES" b="1" dirty="0">
                <a:latin typeface="Maiandra GD" panose="020E0502030308020204" pitchFamily="34" charset="0"/>
              </a:rPr>
              <a:t> </a:t>
            </a:r>
          </a:p>
          <a:p>
            <a:r>
              <a:rPr lang="es-ES" b="1" dirty="0">
                <a:latin typeface="Maiandra GD" panose="020E0502030308020204" pitchFamily="34" charset="0"/>
              </a:rPr>
              <a:t>Entonces él llamó apresuradamente al muchacho que era su escudero, y le dijo: </a:t>
            </a: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«Saca tu espada y mátame, no sea que se diga de mí: “Una mujer lo mató”». Y el muchacho lo traspasó, y murió.</a:t>
            </a:r>
            <a:r>
              <a:rPr lang="es-ES" b="1" dirty="0">
                <a:latin typeface="Maiandra GD" panose="020E0502030308020204" pitchFamily="34" charset="0"/>
              </a:rPr>
              <a:t> </a:t>
            </a:r>
          </a:p>
          <a:p>
            <a:r>
              <a:rPr lang="es-ES" b="1" dirty="0">
                <a:latin typeface="Maiandra GD" panose="020E0502030308020204" pitchFamily="34" charset="0"/>
              </a:rPr>
              <a:t>Saúl, gravemente herido en batalla, se quita la vida. </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I Samuel.31:4-5.</a:t>
            </a:r>
            <a:r>
              <a:rPr lang="es-ES" b="1" dirty="0">
                <a:latin typeface="Maiandra GD" panose="020E0502030308020204" pitchFamily="34" charset="0"/>
              </a:rPr>
              <a:t> </a:t>
            </a:r>
          </a:p>
          <a:p>
            <a:r>
              <a:rPr lang="es-ES" b="1" dirty="0">
                <a:latin typeface="Maiandra GD" panose="020E0502030308020204" pitchFamily="34" charset="0"/>
              </a:rPr>
              <a:t>Entonces Saúl dijo a su escudero: «Saca tu espada y traspásame con ella, no sea que vengan estos incircuncisos y me traspasen y hagan burla de mí». Pero su escudero no quiso, porque tenía mucho miedo. </a:t>
            </a: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Así que Saúl tomó su espada y se echó sobre ella.</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A17ED767-D982-171A-AE7D-AAF7A931A9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1843884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D6E47-1114-240D-1156-CD455F4C3172}"/>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28A52427-86FE-1BAC-F020-12A16B9AA508}"/>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E9EAC3D4-59DD-7854-41A6-AED5914130A0}"/>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1F2D8DBE-4099-9B36-9D23-7AE1C410FCCA}"/>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B8ACB8CA-2B32-03E1-2DB4-8F0B1A735103}"/>
              </a:ext>
            </a:extLst>
          </p:cNvPr>
          <p:cNvSpPr>
            <a:spLocks noGrp="1"/>
          </p:cNvSpPr>
          <p:nvPr>
            <p:ph idx="1"/>
          </p:nvPr>
        </p:nvSpPr>
        <p:spPr>
          <a:xfrm>
            <a:off x="3516086" y="1328056"/>
            <a:ext cx="8675914" cy="5529943"/>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V.5.</a:t>
            </a:r>
            <a:r>
              <a:rPr lang="es-ES" b="1" dirty="0">
                <a:latin typeface="Maiandra GD" panose="020E0502030308020204" pitchFamily="34" charset="0"/>
              </a:rPr>
              <a:t> </a:t>
            </a:r>
          </a:p>
          <a:p>
            <a:r>
              <a:rPr lang="es-ES" b="1" dirty="0">
                <a:latin typeface="Maiandra GD" panose="020E0502030308020204" pitchFamily="34" charset="0"/>
              </a:rPr>
              <a:t>Al ver su escudero que Saúl había muerto, </a:t>
            </a: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él también se echó sobre su espada y murió con él.</a:t>
            </a:r>
            <a:r>
              <a:rPr lang="es-ES" b="1" dirty="0">
                <a:latin typeface="Maiandra GD" panose="020E0502030308020204" pitchFamily="34" charset="0"/>
              </a:rPr>
              <a:t> </a:t>
            </a:r>
          </a:p>
          <a:p>
            <a:r>
              <a:rPr lang="es-ES" b="1" dirty="0">
                <a:latin typeface="Maiandra GD" panose="020E0502030308020204" pitchFamily="34" charset="0"/>
              </a:rPr>
              <a:t>Estas muertes fueron motivadas por el temor de lo que podría hacer con ellos el enemigo. </a:t>
            </a:r>
          </a:p>
          <a:p>
            <a:r>
              <a:rPr lang="es-ES" b="1" dirty="0">
                <a:latin typeface="Maiandra GD" panose="020E0502030308020204" pitchFamily="34" charset="0"/>
              </a:rPr>
              <a:t>Ahitofel, uno de los consejeros de Absalón, se ahorcó al darse cuenta de que se había rechazado su consejo. </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II Samuel.17:23.</a:t>
            </a:r>
            <a:r>
              <a:rPr lang="es-ES" b="1" dirty="0">
                <a:latin typeface="Maiandra GD" panose="020E0502030308020204" pitchFamily="34" charset="0"/>
              </a:rPr>
              <a:t> </a:t>
            </a:r>
          </a:p>
          <a:p>
            <a:r>
              <a:rPr lang="es-ES" b="1" dirty="0">
                <a:latin typeface="Maiandra GD" panose="020E0502030308020204" pitchFamily="34" charset="0"/>
              </a:rPr>
              <a:t>Viendo Ahitofel que no habían seguido su consejo, aparejó su asno, se levantó y fue a su casa, a su ciudad, </a:t>
            </a: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puso en orden su casa y se ahorcó. Así murió, y fue sepultado en la tumba de su padre.</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A9074BA4-8EAE-2E08-E94E-AC95EF726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3566009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3C5F7-DAA6-80A5-E352-CD55F96E1FF3}"/>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F719A33A-E815-2EDD-E1A1-9DAB8800A720}"/>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744190E7-44B5-8ACA-98F8-A3417737C147}"/>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D675EB3C-8213-797F-80D2-323EABBB61BD}"/>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15B7A067-9B56-EA3E-28F3-885570F4D454}"/>
              </a:ext>
            </a:extLst>
          </p:cNvPr>
          <p:cNvSpPr>
            <a:spLocks noGrp="1"/>
          </p:cNvSpPr>
          <p:nvPr>
            <p:ph idx="1"/>
          </p:nvPr>
        </p:nvSpPr>
        <p:spPr>
          <a:xfrm>
            <a:off x="3516086" y="1328056"/>
            <a:ext cx="8675914" cy="5529943"/>
          </a:xfrm>
        </p:spPr>
        <p:txBody>
          <a:bodyPr>
            <a:normAutofit fontScale="92500"/>
          </a:bodyPr>
          <a:lstStyle/>
          <a:p>
            <a:r>
              <a:rPr lang="es-ES" b="1" dirty="0">
                <a:latin typeface="Maiandra GD" panose="020E0502030308020204" pitchFamily="34" charset="0"/>
              </a:rPr>
              <a:t>Zimri llegó a ser rey mediante una conspiración, pero al ver que el pueblo no lo apoyaba, entró “en el palacio de la casa real, y prendió fuego a la casa consigo” </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I Reyes.16:18.</a:t>
            </a:r>
            <a:r>
              <a:rPr lang="es-ES" b="1" dirty="0">
                <a:latin typeface="Maiandra GD" panose="020E0502030308020204" pitchFamily="34" charset="0"/>
              </a:rPr>
              <a:t> </a:t>
            </a:r>
          </a:p>
          <a:p>
            <a:r>
              <a:rPr lang="es-ES" b="1" dirty="0">
                <a:latin typeface="Maiandra GD" panose="020E0502030308020204" pitchFamily="34" charset="0"/>
              </a:rPr>
              <a:t>Cuando Zimri vio que la ciudad era tomada, entró en la ciudadela de la casa del rey, </a:t>
            </a:r>
            <a:r>
              <a:rPr lang="es-ES" b="1" u="sng" dirty="0">
                <a:solidFill>
                  <a:schemeClr val="bg1"/>
                </a:solidFill>
                <a:effectLst>
                  <a:outerShdw blurRad="38100" dist="38100" dir="2700000" algn="tl">
                    <a:srgbClr val="000000">
                      <a:alpha val="43137"/>
                    </a:srgbClr>
                  </a:outerShdw>
                </a:effectLst>
                <a:highlight>
                  <a:srgbClr val="CC00FF"/>
                </a:highlight>
                <a:latin typeface="Maiandra GD" panose="020E0502030308020204" pitchFamily="34" charset="0"/>
              </a:rPr>
              <a:t>prendió fuego a la casa del rey y murió,</a:t>
            </a:r>
            <a:r>
              <a:rPr lang="es-ES" b="1" dirty="0">
                <a:latin typeface="Maiandra GD" panose="020E0502030308020204" pitchFamily="34" charset="0"/>
              </a:rPr>
              <a:t> </a:t>
            </a:r>
          </a:p>
          <a:p>
            <a:r>
              <a:rPr lang="es-ES" b="1" dirty="0">
                <a:latin typeface="Maiandra GD" panose="020E0502030308020204" pitchFamily="34" charset="0"/>
              </a:rPr>
              <a:t>Jonás también deseaba quitarse la vida.</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Jonas.4:8.</a:t>
            </a:r>
            <a:r>
              <a:rPr lang="es-ES" b="1" dirty="0">
                <a:latin typeface="Maiandra GD" panose="020E0502030308020204" pitchFamily="34" charset="0"/>
              </a:rPr>
              <a:t> </a:t>
            </a:r>
          </a:p>
          <a:p>
            <a:r>
              <a:rPr lang="es-ES" b="1" dirty="0">
                <a:latin typeface="Maiandra GD" panose="020E0502030308020204" pitchFamily="34" charset="0"/>
              </a:rPr>
              <a:t>Y sucedió que, al salir el sol, Dios dispuso un sofocante viento del este, y el sol hirió la cabeza de Jonás, así que él desfallecía, y con toda su alma deseaba morir, y decía: </a:t>
            </a:r>
            <a:r>
              <a:rPr lang="es-ES" b="1" u="sng" dirty="0">
                <a:solidFill>
                  <a:schemeClr val="bg1"/>
                </a:solidFill>
                <a:effectLst>
                  <a:outerShdw blurRad="38100" dist="38100" dir="2700000" algn="tl">
                    <a:srgbClr val="000000">
                      <a:alpha val="43137"/>
                    </a:srgbClr>
                  </a:outerShdw>
                </a:effectLst>
                <a:highlight>
                  <a:srgbClr val="9933FF"/>
                </a:highlight>
                <a:latin typeface="Maiandra GD" panose="020E0502030308020204" pitchFamily="34" charset="0"/>
              </a:rPr>
              <a:t>«Mejor me es la muerte que la vida».</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6BF9A050-D55E-80B9-EFA4-E3D8AA7DA0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1095345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0C412-FDF8-891E-12D5-84787DB3B94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AA507B9E-6748-15C3-BE2F-C25B16386B57}"/>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C8DDA669-8A75-D828-F622-513F9053D7FA}"/>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FE2A853A-F918-AAB1-8A3D-292E4AFFACA8}"/>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1533CF98-3C99-0476-8547-43EBF984822B}"/>
              </a:ext>
            </a:extLst>
          </p:cNvPr>
          <p:cNvSpPr>
            <a:spLocks noGrp="1"/>
          </p:cNvSpPr>
          <p:nvPr>
            <p:ph idx="1"/>
          </p:nvPr>
        </p:nvSpPr>
        <p:spPr>
          <a:xfrm>
            <a:off x="3516086" y="1328056"/>
            <a:ext cx="8675914" cy="5529943"/>
          </a:xfrm>
        </p:spPr>
        <p:txBody>
          <a:bodyPr>
            <a:normAutofit fontScale="92500" lnSpcReduction="10000"/>
          </a:bodyPr>
          <a:lstStyle/>
          <a:p>
            <a:r>
              <a:rPr lang="es-ES" b="1" dirty="0">
                <a:latin typeface="Maiandra GD" panose="020E0502030308020204" pitchFamily="34" charset="0"/>
              </a:rPr>
              <a:t>Se describe la reacción de Jonás ante la muerte de la planta que Dios había provisto para darle sombra. </a:t>
            </a:r>
          </a:p>
          <a:p>
            <a:r>
              <a:rPr lang="es-ES" b="1" dirty="0">
                <a:latin typeface="Maiandra GD" panose="020E0502030308020204" pitchFamily="34" charset="0"/>
              </a:rPr>
              <a:t>Jonás, profundamente afectado por la pérdida, desea morir y dice: </a:t>
            </a:r>
          </a:p>
          <a:p>
            <a:r>
              <a:rPr lang="es-ES" b="1" dirty="0">
                <a:latin typeface="Maiandra GD" panose="020E0502030308020204" pitchFamily="34" charset="0"/>
              </a:rPr>
              <a:t>"Mejor me es la muerte que la vida". </a:t>
            </a:r>
          </a:p>
          <a:p>
            <a:r>
              <a:rPr lang="es-ES" b="1" dirty="0">
                <a:latin typeface="Maiandra GD" panose="020E0502030308020204" pitchFamily="34" charset="0"/>
              </a:rPr>
              <a:t>Este versículo muestra la frustración de Jonás y su incapacidad para comprender la misericordia de Dios, incluso cuando se aplica a una planta,</a:t>
            </a:r>
          </a:p>
          <a:p>
            <a:r>
              <a:rPr lang="es-ES" b="1" dirty="0">
                <a:latin typeface="Maiandra GD" panose="020E0502030308020204" pitchFamily="34" charset="0"/>
              </a:rPr>
              <a:t>Judas fue uno de los que tomo esta terrible decisión de quitarse la vida e irse al lugar de tormento.</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Hechos.1:16-19.</a:t>
            </a:r>
            <a:r>
              <a:rPr lang="es-ES" b="1" dirty="0">
                <a:latin typeface="Maiandra GD" panose="020E0502030308020204" pitchFamily="34" charset="0"/>
              </a:rPr>
              <a:t> </a:t>
            </a:r>
          </a:p>
          <a:p>
            <a:r>
              <a:rPr lang="es-ES" b="1" dirty="0">
                <a:latin typeface="Maiandra GD" panose="020E0502030308020204" pitchFamily="34" charset="0"/>
              </a:rPr>
              <a:t>«Hermanos, tenía que cumplirse la Escritura en que por boca de David el Espíritu Santo predijo </a:t>
            </a:r>
            <a:r>
              <a:rPr lang="es-ES" b="1" u="sng" dirty="0">
                <a:solidFill>
                  <a:schemeClr val="bg1"/>
                </a:solidFill>
                <a:effectLst>
                  <a:outerShdw blurRad="38100" dist="38100" dir="2700000" algn="tl">
                    <a:srgbClr val="000000">
                      <a:alpha val="43137"/>
                    </a:srgbClr>
                  </a:outerShdw>
                </a:effectLst>
                <a:highlight>
                  <a:srgbClr val="CC99FF"/>
                </a:highlight>
                <a:latin typeface="Maiandra GD" panose="020E0502030308020204" pitchFamily="34" charset="0"/>
              </a:rPr>
              <a:t>acerca de Judas, el que se hizo guía de los que prendieron a Jesús.</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F7189403-01CA-8F02-1BD7-407D81B5C4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3199606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041D5-06BE-4292-AF38-039D064D83A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A2FD034A-1622-B53A-0005-4EB6B90B25FC}"/>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434ECC6A-8BA8-EA6E-BCE0-61396A345396}"/>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356EE651-4552-D1AC-12BA-DD1286DA7C04}"/>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61B44399-3101-D30E-BB31-AA29970770DA}"/>
              </a:ext>
            </a:extLst>
          </p:cNvPr>
          <p:cNvSpPr>
            <a:spLocks noGrp="1"/>
          </p:cNvSpPr>
          <p:nvPr>
            <p:ph idx="1"/>
          </p:nvPr>
        </p:nvSpPr>
        <p:spPr>
          <a:xfrm>
            <a:off x="3516086" y="1328056"/>
            <a:ext cx="8675914" cy="5529943"/>
          </a:xfrm>
        </p:spPr>
        <p:txBody>
          <a:bodyPr>
            <a:normAutofit fontScale="92500" lnSpcReduction="10000"/>
          </a:bodyPr>
          <a:lstStyle/>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V.17.</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9900CC"/>
                </a:highlight>
                <a:latin typeface="Maiandra GD" panose="020E0502030308020204" pitchFamily="34" charset="0"/>
              </a:rPr>
              <a:t>»Porque Judas era contado entre nosotros</a:t>
            </a:r>
            <a:r>
              <a:rPr lang="es-ES" b="1" dirty="0">
                <a:latin typeface="Maiandra GD" panose="020E0502030308020204" pitchFamily="34" charset="0"/>
              </a:rPr>
              <a:t> y recibió parte en este ministerio». </a:t>
            </a:r>
          </a:p>
          <a:p>
            <a:pPr algn="ctr"/>
            <a:r>
              <a:rPr lang="es-ES" b="1"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V.18.</a:t>
            </a:r>
            <a:r>
              <a:rPr lang="es-ES" b="1" dirty="0">
                <a:latin typeface="Maiandra GD" panose="020E0502030308020204" pitchFamily="34" charset="0"/>
              </a:rPr>
              <a:t> </a:t>
            </a:r>
          </a:p>
          <a:p>
            <a:r>
              <a:rPr lang="es-ES" b="1" dirty="0">
                <a:latin typeface="Maiandra GD" panose="020E0502030308020204" pitchFamily="34" charset="0"/>
              </a:rPr>
              <a:t>Este, pues, con el precio de su terrible infamia adquirió un terreno, </a:t>
            </a: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y cayendo de cabeza se reventó por el medio, y todas sus entrañas se derramaron.</a:t>
            </a:r>
            <a:r>
              <a:rPr lang="es-ES" b="1" dirty="0">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V.19.</a:t>
            </a:r>
            <a:r>
              <a:rPr lang="es-ES" b="1" dirty="0">
                <a:latin typeface="Maiandra GD" panose="020E0502030308020204" pitchFamily="34" charset="0"/>
              </a:rPr>
              <a:t> </a:t>
            </a:r>
          </a:p>
          <a:p>
            <a:r>
              <a:rPr lang="es-ES" b="1" dirty="0">
                <a:latin typeface="Maiandra GD" panose="020E0502030308020204" pitchFamily="34" charset="0"/>
              </a:rPr>
              <a:t>Esto llegó al conocimiento de todos los que habitaban en Jerusalén, de manera que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aquel terreno se llamó en su propia lengua Acéldama, es decir, campo de sangre.</a:t>
            </a:r>
            <a:r>
              <a:rPr lang="es-ES" b="1" dirty="0">
                <a:latin typeface="Maiandra GD" panose="020E0502030308020204" pitchFamily="34" charset="0"/>
              </a:rPr>
              <a:t> </a:t>
            </a:r>
          </a:p>
          <a:p>
            <a:r>
              <a:rPr lang="es-ES" b="1" dirty="0">
                <a:latin typeface="Maiandra GD" panose="020E0502030308020204" pitchFamily="34" charset="0"/>
              </a:rPr>
              <a:t>Él carcelero también deseaba quitarse la vida.</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Hechos.16:27.</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F0AA4C19-F4C8-276A-729E-669EC69CFD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2573228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F3DFB-675D-D76B-0787-732853C3830D}"/>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C2AE877C-6945-0778-2FCC-1820A17B0375}"/>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67D864BE-A684-856F-547D-DE906608D0F6}"/>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106EC9C6-41A3-5115-E9F2-0AA4F5FB7CEF}"/>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A35FE7C-A33C-880E-806A-1493276FFF65}"/>
              </a:ext>
            </a:extLst>
          </p:cNvPr>
          <p:cNvSpPr>
            <a:spLocks noGrp="1"/>
          </p:cNvSpPr>
          <p:nvPr>
            <p:ph idx="1"/>
          </p:nvPr>
        </p:nvSpPr>
        <p:spPr>
          <a:xfrm>
            <a:off x="3516086" y="1328056"/>
            <a:ext cx="8675914" cy="5529943"/>
          </a:xfrm>
        </p:spPr>
        <p:txBody>
          <a:bodyPr>
            <a:normAutofit/>
          </a:bodyPr>
          <a:lstStyle/>
          <a:p>
            <a:r>
              <a:rPr lang="es-ES" b="1" dirty="0">
                <a:latin typeface="Maiandra GD" panose="020E0502030308020204" pitchFamily="34" charset="0"/>
              </a:rPr>
              <a:t>Al despertar el carcelero y ver abiertas todas las puertas de la cárcel,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sacó su espada y se iba a matar, creyendo que los prisioneros se habían escapado.</a:t>
            </a:r>
          </a:p>
          <a:p>
            <a:r>
              <a:rPr lang="es-ES" b="1" dirty="0">
                <a:latin typeface="Maiandra GD" panose="020E0502030308020204" pitchFamily="34" charset="0"/>
              </a:rPr>
              <a:t>Se describe que Él carcelero, al despertar y ver las puertas de la cárcel abiertas después de un terremoto. </a:t>
            </a:r>
          </a:p>
          <a:p>
            <a:r>
              <a:rPr lang="es-ES" b="1" dirty="0">
                <a:latin typeface="Maiandra GD" panose="020E0502030308020204" pitchFamily="34" charset="0"/>
              </a:rPr>
              <a:t>Piensa que los prisioneros han escapado y, en desesperación, intenta suicidarse con su espada.</a:t>
            </a:r>
          </a:p>
          <a:p>
            <a:r>
              <a:rPr lang="es-ES" b="1" dirty="0">
                <a:latin typeface="Maiandra GD" panose="020E0502030308020204" pitchFamily="34" charset="0"/>
              </a:rPr>
              <a:t>En primer lugar, la mayor parte de estos suicidios ocurrió durante una guerra. </a:t>
            </a:r>
          </a:p>
          <a:p>
            <a:r>
              <a:rPr lang="es-ES" b="1" dirty="0">
                <a:latin typeface="Maiandra GD" panose="020E0502030308020204" pitchFamily="34" charset="0"/>
              </a:rPr>
              <a:t>Y el quitarse la vida era resultado del temor o la vergüenza. </a:t>
            </a:r>
          </a:p>
        </p:txBody>
      </p:sp>
      <p:pic>
        <p:nvPicPr>
          <p:cNvPr id="11" name="Imagen 10">
            <a:extLst>
              <a:ext uri="{FF2B5EF4-FFF2-40B4-BE49-F238E27FC236}">
                <a16:creationId xmlns:a16="http://schemas.microsoft.com/office/drawing/2014/main" id="{638184C4-DC1F-3758-1BAA-346DAC86FF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1042996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21395-B5F6-EBDC-385B-4CB454A06D0C}"/>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F7FF506D-466C-2559-4297-40D42D63E8BE}"/>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F22E34BA-3F33-5D7A-34A5-C0E176214BFB}"/>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487C04F6-34E9-A5CA-10B1-492839387E45}"/>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966A1E9-B3F8-02AA-9CD4-C76245330104}"/>
              </a:ext>
            </a:extLst>
          </p:cNvPr>
          <p:cNvSpPr>
            <a:spLocks noGrp="1"/>
          </p:cNvSpPr>
          <p:nvPr>
            <p:ph idx="1"/>
          </p:nvPr>
        </p:nvSpPr>
        <p:spPr>
          <a:xfrm>
            <a:off x="3516086" y="1328056"/>
            <a:ext cx="8675914" cy="5529943"/>
          </a:xfrm>
        </p:spPr>
        <p:txBody>
          <a:bodyPr>
            <a:normAutofit lnSpcReduction="10000"/>
          </a:bodyPr>
          <a:lstStyle/>
          <a:p>
            <a:r>
              <a:rPr lang="es-ES" b="1" dirty="0">
                <a:latin typeface="Maiandra GD" panose="020E0502030308020204" pitchFamily="34" charset="0"/>
              </a:rPr>
              <a:t>En segundo lugar, los otros casos son más personales y reflejan, además del temor, una baja estima propia.</a:t>
            </a:r>
          </a:p>
          <a:p>
            <a:r>
              <a:rPr lang="es-ES" b="1" dirty="0">
                <a:latin typeface="Maiandra GD" panose="020E0502030308020204" pitchFamily="34" charset="0"/>
              </a:rPr>
              <a:t>En cada incidente, el individuo se encontraba en un estado mental altamente emotivo. </a:t>
            </a:r>
          </a:p>
          <a:p>
            <a:r>
              <a:rPr lang="es-ES" b="1" dirty="0">
                <a:latin typeface="Maiandra GD" panose="020E0502030308020204" pitchFamily="34" charset="0"/>
              </a:rPr>
              <a:t>En tercer lugar, la Biblia menciona los suicidios sin emitir juicio sobre la moralidad de la acción. </a:t>
            </a:r>
          </a:p>
          <a:p>
            <a:r>
              <a:rPr lang="es-ES" b="1" dirty="0">
                <a:latin typeface="Maiandra GD" panose="020E0502030308020204" pitchFamily="34" charset="0"/>
              </a:rPr>
              <a:t>Esto no significa que el suicidio sea moralmente correcto; Él autor Bíblico está simplemente narrando lo ocurrido.</a:t>
            </a:r>
          </a:p>
          <a:p>
            <a:r>
              <a:rPr lang="es-ES" b="1" dirty="0">
                <a:latin typeface="Maiandra GD" panose="020E0502030308020204" pitchFamily="34" charset="0"/>
              </a:rPr>
              <a:t>Elías sentía que era la mejor decisión en ese momento, </a:t>
            </a:r>
          </a:p>
          <a:p>
            <a:r>
              <a:rPr lang="es-ES" b="1" dirty="0">
                <a:latin typeface="Maiandra GD" panose="020E0502030308020204" pitchFamily="34" charset="0"/>
              </a:rPr>
              <a:t>Lamentablemente la gente piensa, cree que quitarse la vida es la mejor decisión y que aliviara su dolor.</a:t>
            </a:r>
          </a:p>
        </p:txBody>
      </p:sp>
      <p:pic>
        <p:nvPicPr>
          <p:cNvPr id="11" name="Imagen 10">
            <a:extLst>
              <a:ext uri="{FF2B5EF4-FFF2-40B4-BE49-F238E27FC236}">
                <a16:creationId xmlns:a16="http://schemas.microsoft.com/office/drawing/2014/main" id="{EEE0EC77-53CF-C680-265D-FD18F2367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4160186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9FA71-0897-0587-433F-6BAD0564169E}"/>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EB899D6C-4180-B0B7-AD0F-C5D58A52D48D}"/>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02C50B4B-CE73-9995-24F8-5D2779469E46}"/>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13D8251A-C910-116E-A91C-E3F69BA79E6A}"/>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8184183-E320-093D-7F8D-8104FB3110E8}"/>
              </a:ext>
            </a:extLst>
          </p:cNvPr>
          <p:cNvSpPr>
            <a:spLocks noGrp="1"/>
          </p:cNvSpPr>
          <p:nvPr>
            <p:ph idx="1"/>
          </p:nvPr>
        </p:nvSpPr>
        <p:spPr>
          <a:xfrm>
            <a:off x="3516086" y="1328056"/>
            <a:ext cx="8675914" cy="5529943"/>
          </a:xfrm>
        </p:spPr>
        <p:txBody>
          <a:bodyPr>
            <a:normAutofit fontScale="92500" lnSpcReduction="10000"/>
          </a:bodyPr>
          <a:lstStyle/>
          <a:p>
            <a:r>
              <a:rPr lang="es-ES" b="1" dirty="0">
                <a:latin typeface="Maiandra GD" panose="020E0502030308020204" pitchFamily="34" charset="0"/>
              </a:rPr>
              <a:t>Pero gran engaño de Satanás. </a:t>
            </a:r>
          </a:p>
          <a:p>
            <a:r>
              <a:rPr lang="es-ES" b="1" dirty="0">
                <a:latin typeface="Maiandra GD" panose="020E0502030308020204" pitchFamily="34" charset="0"/>
              </a:rPr>
              <a:t>Eso no es verdad si la gente creyera en la Biblia se daría cuenta que va a un lugar más terrible del que está pasando en ese momento.</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Lucas.16:22-24.</a:t>
            </a:r>
            <a:r>
              <a:rPr lang="es-ES" b="1" dirty="0">
                <a:latin typeface="Maiandra GD" panose="020E0502030308020204" pitchFamily="34" charset="0"/>
              </a:rPr>
              <a:t> </a:t>
            </a:r>
          </a:p>
          <a:p>
            <a:r>
              <a:rPr lang="es-ES" b="1" dirty="0">
                <a:latin typeface="Maiandra GD" panose="020E0502030308020204" pitchFamily="34" charset="0"/>
              </a:rPr>
              <a:t>»Sucedió que murió el pobre y fue llevado por los ángeles al seno de Abraham;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y murió también el rico y fue sepultado.</a:t>
            </a:r>
            <a:r>
              <a:rPr lang="es-ES" b="1" dirty="0">
                <a:latin typeface="Maiandra GD" panose="020E0502030308020204" pitchFamily="34" charset="0"/>
              </a:rPr>
              <a:t> </a:t>
            </a:r>
          </a:p>
          <a:p>
            <a:r>
              <a:rPr lang="es-ES" b="1" dirty="0">
                <a:latin typeface="Maiandra GD" panose="020E0502030308020204" pitchFamily="34" charset="0"/>
              </a:rPr>
              <a:t>Se describe que después de morir, Él pobre Lázaro es llevado por los ángeles al seno de Abraham, mientras que Él rico es sepultado y luego, en el Hades, experimenta tormento. </a:t>
            </a:r>
          </a:p>
          <a:p>
            <a:r>
              <a:rPr lang="es-ES" b="1" dirty="0">
                <a:latin typeface="Maiandra GD" panose="020E0502030308020204" pitchFamily="34" charset="0"/>
              </a:rPr>
              <a:t>Este versículo del rico y Lázaro, donde se contrasta el destino de ambos hombres después de la muerte, según la interpretación de Jesús.</a:t>
            </a:r>
          </a:p>
        </p:txBody>
      </p:sp>
      <p:pic>
        <p:nvPicPr>
          <p:cNvPr id="11" name="Imagen 10">
            <a:extLst>
              <a:ext uri="{FF2B5EF4-FFF2-40B4-BE49-F238E27FC236}">
                <a16:creationId xmlns:a16="http://schemas.microsoft.com/office/drawing/2014/main" id="{25E004F9-DA2B-2875-FB9C-4EF29792D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1065970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F0CD2-D551-D885-F4CB-561AC6DF3415}"/>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EEEDD4B0-2979-8C8D-51B0-722E518D1738}"/>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4405FA40-E660-4EDA-023F-169E79BEA10A}"/>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7EC85781-DBD9-E2D2-18B6-1855349A6857}"/>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136A646B-4DFE-E5EC-DE4B-072375491597}"/>
              </a:ext>
            </a:extLst>
          </p:cNvPr>
          <p:cNvSpPr>
            <a:spLocks noGrp="1"/>
          </p:cNvSpPr>
          <p:nvPr>
            <p:ph idx="1"/>
          </p:nvPr>
        </p:nvSpPr>
        <p:spPr>
          <a:xfrm>
            <a:off x="3516086" y="1328056"/>
            <a:ext cx="8675914" cy="5529943"/>
          </a:xfrm>
        </p:spPr>
        <p:txBody>
          <a:bodyPr>
            <a:normAutofit fontScale="92500" lnSpcReduction="10000"/>
          </a:bodyPr>
          <a:lstStyle/>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V.23.</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»En el Hades el rico alzó sus ojos, estando en tormentos,</a:t>
            </a:r>
            <a:r>
              <a:rPr lang="es-ES" b="1" dirty="0">
                <a:latin typeface="Maiandra GD" panose="020E0502030308020204" pitchFamily="34" charset="0"/>
              </a:rPr>
              <a:t> y vio* a Abraham a lo lejos, y a Lázaro en su seno. </a:t>
            </a:r>
          </a:p>
          <a:p>
            <a:r>
              <a:rPr lang="es-ES" b="1" dirty="0">
                <a:latin typeface="Maiandra GD" panose="020E0502030308020204" pitchFamily="34" charset="0"/>
              </a:rPr>
              <a:t>Describe la situación del rico en el Hades, donde, estando en tormento, alza sus ojos y ve a Abraham y a Lázaro en su seno. En esencia, este versículo ilustra el contraste entre el destino del rico. </a:t>
            </a:r>
          </a:p>
          <a:p>
            <a:r>
              <a:rPr lang="es-ES" b="1" dirty="0">
                <a:latin typeface="Maiandra GD" panose="020E0502030308020204" pitchFamily="34" charset="0"/>
              </a:rPr>
              <a:t>Quien es atormentado después de la muerte, y Él de Lázaro, quien es consolado en el seno de Abraham.</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V.24.</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»Y gritando, dijo: “Padre Abraham, ten misericordia de mí,</a:t>
            </a:r>
            <a:r>
              <a:rPr lang="es-ES" b="1" dirty="0">
                <a:latin typeface="Maiandra GD" panose="020E0502030308020204" pitchFamily="34" charset="0"/>
              </a:rPr>
              <a:t> y envía a Lázaro para que moje la punta de su dedo en agua y refresque mi lengua, pues estoy en agonía en esta llama”. </a:t>
            </a:r>
          </a:p>
        </p:txBody>
      </p:sp>
      <p:pic>
        <p:nvPicPr>
          <p:cNvPr id="11" name="Imagen 10">
            <a:extLst>
              <a:ext uri="{FF2B5EF4-FFF2-40B4-BE49-F238E27FC236}">
                <a16:creationId xmlns:a16="http://schemas.microsoft.com/office/drawing/2014/main" id="{2DEC08E4-97FE-1E2A-D81E-197A08E9F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370616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66CCB-5849-24A2-46E7-74C97782070F}"/>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CFB6AD8-AA74-C763-13C5-8577716B4750}"/>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C10FE88E-3CB4-7468-6464-EB03F06154D9}"/>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ECC29F95-CEA6-1A01-1C96-FA5B1EC64113}"/>
              </a:ext>
            </a:extLst>
          </p:cNvPr>
          <p:cNvSpPr>
            <a:spLocks noGrp="1"/>
          </p:cNvSpPr>
          <p:nvPr>
            <p:ph type="title"/>
          </p:nvPr>
        </p:nvSpPr>
        <p:spPr>
          <a:xfrm>
            <a:off x="0" y="1"/>
            <a:ext cx="12192000" cy="1197428"/>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8900" b="1" u="sng" dirty="0">
                <a:solidFill>
                  <a:schemeClr val="bg1"/>
                </a:solidFill>
                <a:effectLst>
                  <a:outerShdw blurRad="38100" dist="38100" dir="2700000" algn="tl">
                    <a:srgbClr val="000000">
                      <a:alpha val="43137"/>
                    </a:srgbClr>
                  </a:outerShdw>
                </a:effectLst>
                <a:latin typeface="Maiandra GD" panose="020E0502030308020204" pitchFamily="34" charset="0"/>
              </a:rPr>
              <a:t>INTRODUCCIÓN:</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D4AF78A8-5361-AD08-9BA3-4535AFB0FAD5}"/>
              </a:ext>
            </a:extLst>
          </p:cNvPr>
          <p:cNvSpPr>
            <a:spLocks noGrp="1"/>
          </p:cNvSpPr>
          <p:nvPr>
            <p:ph idx="1"/>
          </p:nvPr>
        </p:nvSpPr>
        <p:spPr>
          <a:xfrm>
            <a:off x="3516086" y="1197429"/>
            <a:ext cx="8675914" cy="5660570"/>
          </a:xfrm>
        </p:spPr>
        <p:txBody>
          <a:bodyPr>
            <a:normAutofit lnSpcReduction="10000"/>
          </a:bodyPr>
          <a:lstStyle/>
          <a:p>
            <a:r>
              <a:rPr lang="es-ES" b="1" dirty="0">
                <a:latin typeface="Maiandra GD" panose="020E0502030308020204" pitchFamily="34" charset="0"/>
              </a:rPr>
              <a:t>Así me hagan los dioses, y aun me añadan, si mañana a estas horas yo no he puesto tu persona como la de uno de ellos: Jezabel escuchó todo lo que Elías había hecho, abarcando la gran confrontación en el Monte Carmelo.</a:t>
            </a:r>
          </a:p>
          <a:p>
            <a:r>
              <a:rPr lang="es-ES" b="1" dirty="0">
                <a:latin typeface="Maiandra GD" panose="020E0502030308020204" pitchFamily="34" charset="0"/>
              </a:rPr>
              <a:t>Pero aún su respuesta no fue para decir: “El silencio de Baal y el fuego de Dios prueba que estoy equivocada y que es Dios.” </a:t>
            </a:r>
          </a:p>
          <a:p>
            <a:r>
              <a:rPr lang="es-ES" b="1" dirty="0">
                <a:latin typeface="Maiandra GD" panose="020E0502030308020204" pitchFamily="34" charset="0"/>
              </a:rPr>
              <a:t>En lugar Ella respondió con un voto de matar en 24 horas al hombre que expuso la mentira de la adoración a Baal, y que demostró la gloria del Dios verdadero.</a:t>
            </a:r>
          </a:p>
          <a:p>
            <a:r>
              <a:rPr lang="es-ES" b="1" dirty="0">
                <a:latin typeface="Maiandra GD" panose="020E0502030308020204" pitchFamily="34" charset="0"/>
              </a:rPr>
              <a:t>“Él probablemente pensaba que el milagro en el Carmelo hubiera sido los medios de hacer efectiva la conversión de toda la corte y del país”.</a:t>
            </a:r>
          </a:p>
        </p:txBody>
      </p:sp>
      <p:pic>
        <p:nvPicPr>
          <p:cNvPr id="11" name="Imagen 10">
            <a:extLst>
              <a:ext uri="{FF2B5EF4-FFF2-40B4-BE49-F238E27FC236}">
                <a16:creationId xmlns:a16="http://schemas.microsoft.com/office/drawing/2014/main" id="{1ABDECC4-8A07-8B04-A73C-31C7289202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7428"/>
            <a:ext cx="3516086" cy="5660570"/>
          </a:xfrm>
          <a:prstGeom prst="rect">
            <a:avLst/>
          </a:prstGeom>
        </p:spPr>
      </p:pic>
    </p:spTree>
    <p:extLst>
      <p:ext uri="{BB962C8B-B14F-4D97-AF65-F5344CB8AC3E}">
        <p14:creationId xmlns:p14="http://schemas.microsoft.com/office/powerpoint/2010/main" val="2094729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0AFC3-42DB-2CBB-98D7-4E5700EFE291}"/>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73C21EF5-9556-A154-F666-47C1DAEE06D0}"/>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E024D8C4-9A1C-1CC9-04BA-776A4DE25210}"/>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2E72C937-D43F-B108-58B1-440F4427055D}"/>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D8BEB99A-EA19-9937-B122-E012F0383E18}"/>
              </a:ext>
            </a:extLst>
          </p:cNvPr>
          <p:cNvSpPr>
            <a:spLocks noGrp="1"/>
          </p:cNvSpPr>
          <p:nvPr>
            <p:ph idx="1"/>
          </p:nvPr>
        </p:nvSpPr>
        <p:spPr>
          <a:xfrm>
            <a:off x="3516086" y="1328056"/>
            <a:ext cx="8675914" cy="5529943"/>
          </a:xfrm>
        </p:spPr>
        <p:txBody>
          <a:bodyPr>
            <a:normAutofit lnSpcReduction="10000"/>
          </a:bodyPr>
          <a:lstStyle/>
          <a:p>
            <a:r>
              <a:rPr lang="es-ES" b="1" dirty="0">
                <a:latin typeface="Maiandra GD" panose="020E0502030308020204" pitchFamily="34" charset="0"/>
              </a:rPr>
              <a:t>Este versículo destaca la desesperación del hombre rico, quien, a pesar de su riqueza en vida, ahora anhela un simple alivio que le es negado.</a:t>
            </a:r>
          </a:p>
          <a:p>
            <a:r>
              <a:rPr lang="es-ES" b="1" dirty="0">
                <a:latin typeface="Maiandra GD" panose="020E0502030308020204" pitchFamily="34" charset="0"/>
              </a:rPr>
              <a:t>La petición de agua para su lengua es un símbolo de su intenso sufrimiento y arrepentimiento tardío.</a:t>
            </a:r>
          </a:p>
          <a:p>
            <a:r>
              <a:rPr lang="es-ES" b="1" dirty="0">
                <a:latin typeface="Maiandra GD" panose="020E0502030308020204" pitchFamily="34" charset="0"/>
              </a:rPr>
              <a:t>Hermano o amigo este es el destino terrible y doloroso que le espera después de la muerte, cuando morimos no vamos a descansar como muchos creen y enseñan sino al tormento esperando el juicio de Cristo.</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Hebreos.9:27.</a:t>
            </a:r>
            <a:r>
              <a:rPr lang="es-ES" b="1" dirty="0">
                <a:latin typeface="Maiandra GD" panose="020E0502030308020204" pitchFamily="34" charset="0"/>
              </a:rPr>
              <a:t> </a:t>
            </a:r>
          </a:p>
          <a:p>
            <a:r>
              <a:rPr lang="es-ES" b="1" dirty="0">
                <a:latin typeface="Maiandra GD" panose="020E0502030308020204" pitchFamily="34" charset="0"/>
              </a:rPr>
              <a:t>Y así como está decretado que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los hombres mueran una sola vez, y después de esto, el juicio,</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8778F4A9-0E1A-DBFC-AB20-503F3E03B2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3154971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E127E-BCBC-03A6-6AEF-C72A036B2B87}"/>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94B02B29-1CB6-4A25-2B3E-2DB20B532D9F}"/>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CE7FC5A1-07A6-EF22-1C52-AE5EFF15BC0D}"/>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F48C55BA-78F7-CD7B-2DEF-4327251C6C08}"/>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06110A-F3ED-BDE5-49ED-86F185C6AD51}"/>
              </a:ext>
            </a:extLst>
          </p:cNvPr>
          <p:cNvSpPr>
            <a:spLocks noGrp="1"/>
          </p:cNvSpPr>
          <p:nvPr>
            <p:ph idx="1"/>
          </p:nvPr>
        </p:nvSpPr>
        <p:spPr>
          <a:xfrm>
            <a:off x="3516086" y="1328056"/>
            <a:ext cx="8675914" cy="5529943"/>
          </a:xfrm>
        </p:spPr>
        <p:txBody>
          <a:bodyPr>
            <a:normAutofit lnSpcReduction="10000"/>
          </a:bodyPr>
          <a:lstStyle/>
          <a:p>
            <a:r>
              <a:rPr lang="es-ES" b="1" dirty="0">
                <a:latin typeface="Maiandra GD" panose="020E0502030308020204" pitchFamily="34" charset="0"/>
              </a:rPr>
              <a:t>En resumen, este versículo establece que cada persona morirá una sola vez, y después enfrentará el juicio de Dios.</a:t>
            </a:r>
          </a:p>
          <a:p>
            <a:r>
              <a:rPr lang="es-ES" b="1" dirty="0">
                <a:latin typeface="Maiandra GD" panose="020E0502030308020204" pitchFamily="34" charset="0"/>
              </a:rPr>
              <a:t>Donde abra dos veredictos finales.</a:t>
            </a:r>
          </a:p>
          <a:p>
            <a:r>
              <a:rPr lang="es-ES" b="1" dirty="0">
                <a:latin typeface="Maiandra GD" panose="020E0502030308020204" pitchFamily="34" charset="0"/>
              </a:rPr>
              <a:t>Venid benditos de mi Padre.</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Mateo.25:34.</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»Entonces el Rey dirá a los de Su derecha: “Vengan, benditos de Mi Padre,</a:t>
            </a:r>
            <a:r>
              <a:rPr lang="es-ES" b="1" dirty="0">
                <a:latin typeface="Maiandra GD" panose="020E0502030308020204" pitchFamily="34" charset="0"/>
              </a:rPr>
              <a:t> hereden el reino preparado para ustedes desde la fundación del mundo. </a:t>
            </a:r>
          </a:p>
          <a:p>
            <a:r>
              <a:rPr lang="es-ES" b="1" dirty="0">
                <a:latin typeface="Maiandra GD" panose="020E0502030308020204" pitchFamily="34" charset="0"/>
              </a:rPr>
              <a:t>Jesús, al referirse al juicio final, describe la bienvenida a aquellos que, a través de sus acciones, han demostrado amor y servicio a Dios, obedeciendo y haciendo su voluntad.</a:t>
            </a:r>
          </a:p>
        </p:txBody>
      </p:sp>
      <p:pic>
        <p:nvPicPr>
          <p:cNvPr id="11" name="Imagen 10">
            <a:extLst>
              <a:ext uri="{FF2B5EF4-FFF2-40B4-BE49-F238E27FC236}">
                <a16:creationId xmlns:a16="http://schemas.microsoft.com/office/drawing/2014/main" id="{CD484D44-19BF-D2F2-D6DE-8CBF96566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2742965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672CF-9003-D921-10A0-72D5378D15CC}"/>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E6C3937E-F600-8CEB-710F-F6D15565245E}"/>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91B1E8E6-14F7-C551-3717-8AA7ED03BD8A}"/>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11365EC1-83C6-A2BB-7E1B-6BFEF23D8107}"/>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F79CD5A0-1583-D07A-901D-1619DF01F63B}"/>
              </a:ext>
            </a:extLst>
          </p:cNvPr>
          <p:cNvSpPr>
            <a:spLocks noGrp="1"/>
          </p:cNvSpPr>
          <p:nvPr>
            <p:ph idx="1"/>
          </p:nvPr>
        </p:nvSpPr>
        <p:spPr>
          <a:xfrm>
            <a:off x="3516086" y="1328056"/>
            <a:ext cx="8675914" cy="5529943"/>
          </a:xfrm>
        </p:spPr>
        <p:txBody>
          <a:bodyPr>
            <a:normAutofit fontScale="92500" lnSpcReduction="10000"/>
          </a:bodyPr>
          <a:lstStyle/>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Mateo.7:21.</a:t>
            </a:r>
            <a:r>
              <a:rPr lang="es-ES" b="1" dirty="0">
                <a:latin typeface="Maiandra GD" panose="020E0502030308020204" pitchFamily="34" charset="0"/>
              </a:rPr>
              <a:t> </a:t>
            </a:r>
          </a:p>
          <a:p>
            <a:r>
              <a:rPr lang="es-ES" b="1" dirty="0">
                <a:latin typeface="Maiandra GD" panose="020E0502030308020204" pitchFamily="34" charset="0"/>
              </a:rPr>
              <a:t>»No todo el que me dice: “Señor, Señor”, entrará en el reino de los cielos, </a:t>
            </a:r>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sino el que hace la voluntad de Mi Padre que está en los cielos.</a:t>
            </a:r>
            <a:r>
              <a:rPr lang="es-ES" b="1" dirty="0">
                <a:latin typeface="Maiandra GD" panose="020E0502030308020204" pitchFamily="34" charset="0"/>
              </a:rPr>
              <a:t> </a:t>
            </a:r>
          </a:p>
          <a:p>
            <a:r>
              <a:rPr lang="es-ES" b="1" dirty="0">
                <a:latin typeface="Maiandra GD" panose="020E0502030308020204" pitchFamily="34" charset="0"/>
              </a:rPr>
              <a:t>Dentro del contexto del Sermón del Monte, afirma que no todos los que dicen ser seguidores de Jesús entrarán en el reino de los cielos. </a:t>
            </a:r>
          </a:p>
          <a:p>
            <a:r>
              <a:rPr lang="es-ES" b="1" dirty="0">
                <a:latin typeface="Maiandra GD" panose="020E0502030308020204" pitchFamily="34" charset="0"/>
              </a:rPr>
              <a:t>La entrada al reino depende de hacer la voluntad del Padre, no solo de las palabras o acciones superficiales.</a:t>
            </a:r>
          </a:p>
          <a:p>
            <a:r>
              <a:rPr lang="es-ES" b="1" dirty="0">
                <a:latin typeface="Maiandra GD" panose="020E0502030308020204" pitchFamily="34" charset="0"/>
              </a:rPr>
              <a:t>O apartados de Mi.</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Mateo.25:41.</a:t>
            </a:r>
            <a:r>
              <a:rPr lang="es-ES" b="1" dirty="0">
                <a:latin typeface="Maiandra GD" panose="020E0502030308020204" pitchFamily="34" charset="0"/>
              </a:rPr>
              <a:t> </a:t>
            </a:r>
          </a:p>
          <a:p>
            <a:r>
              <a:rPr lang="es-ES" b="1" dirty="0">
                <a:latin typeface="Maiandra GD" panose="020E0502030308020204" pitchFamily="34" charset="0"/>
              </a:rPr>
              <a:t>»Entonces dirá también a los de Su izquierda: “Apártense de Mí,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malditos, al fuego eterno que ha sido preparado para el diablo y sus ángeles.</a:t>
            </a:r>
          </a:p>
        </p:txBody>
      </p:sp>
      <p:pic>
        <p:nvPicPr>
          <p:cNvPr id="11" name="Imagen 10">
            <a:extLst>
              <a:ext uri="{FF2B5EF4-FFF2-40B4-BE49-F238E27FC236}">
                <a16:creationId xmlns:a16="http://schemas.microsoft.com/office/drawing/2014/main" id="{4AC7BA61-4B39-0F64-DC30-922B5BAF93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1258783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1FCB-0672-C4B7-E939-12519C6333A4}"/>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BB1C12F7-A57E-DB61-BDD1-06889DAC76ED}"/>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9E0ED3FD-5321-382A-9350-D021DF65B3FD}"/>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5405FF6B-8284-F1B5-E675-D094D4680320}"/>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9126BD90-BC34-957A-F4DF-697E3419C0CE}"/>
              </a:ext>
            </a:extLst>
          </p:cNvPr>
          <p:cNvSpPr>
            <a:spLocks noGrp="1"/>
          </p:cNvSpPr>
          <p:nvPr>
            <p:ph idx="1"/>
          </p:nvPr>
        </p:nvSpPr>
        <p:spPr>
          <a:xfrm>
            <a:off x="3516086" y="1328056"/>
            <a:ext cx="8675914" cy="5529943"/>
          </a:xfrm>
        </p:spPr>
        <p:txBody>
          <a:bodyPr>
            <a:normAutofit fontScale="92500" lnSpcReduction="10000"/>
          </a:bodyPr>
          <a:lstStyle/>
          <a:p>
            <a:r>
              <a:rPr lang="es-ES" b="1" dirty="0">
                <a:latin typeface="Maiandra GD" panose="020E0502030308020204" pitchFamily="34" charset="0"/>
              </a:rPr>
              <a:t>Esto se refiere al castigo eterno, también conocido como el infierno, que es el destino final de aquellos que rechazan a Dios. </a:t>
            </a:r>
          </a:p>
          <a:p>
            <a:r>
              <a:rPr lang="es-ES" b="1" dirty="0">
                <a:latin typeface="Maiandra GD" panose="020E0502030308020204" pitchFamily="34" charset="0"/>
              </a:rPr>
              <a:t>El versículo forma parte de la parábola de las ovejas y las cabras, donde Jesús describe el juicio final. </a:t>
            </a:r>
          </a:p>
          <a:p>
            <a:r>
              <a:rPr lang="es-ES" b="1" dirty="0">
                <a:latin typeface="Maiandra GD" panose="020E0502030308020204" pitchFamily="34" charset="0"/>
              </a:rPr>
              <a:t>En esta parábola, Jesús separa a las personas en dos grupos: los justos (las ovejas) que serán recibidos en el reino, y los injustos (las cabras) que serán enviados al fuego eterno, </a:t>
            </a:r>
          </a:p>
          <a:p>
            <a:r>
              <a:rPr lang="es-ES" b="1" dirty="0">
                <a:latin typeface="Maiandra GD" panose="020E0502030308020204" pitchFamily="34" charset="0"/>
              </a:rPr>
              <a:t>Este destino es eterno sin descanso ni de día ni de noche.</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Apocalipsis.14:11.</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»El humo de su tormento asciende por los siglos de los siglos. No tienen reposo, ni de día ni de noche,</a:t>
            </a:r>
            <a:r>
              <a:rPr lang="es-ES" b="1" dirty="0">
                <a:latin typeface="Maiandra GD" panose="020E0502030308020204" pitchFamily="34" charset="0"/>
              </a:rPr>
              <a:t> los que adoran a la bestia y a su imagen, y cualquiera que reciba la marca de su nombre». </a:t>
            </a:r>
          </a:p>
        </p:txBody>
      </p:sp>
      <p:pic>
        <p:nvPicPr>
          <p:cNvPr id="11" name="Imagen 10">
            <a:extLst>
              <a:ext uri="{FF2B5EF4-FFF2-40B4-BE49-F238E27FC236}">
                <a16:creationId xmlns:a16="http://schemas.microsoft.com/office/drawing/2014/main" id="{8141A4FF-E838-10AE-5CDB-480CF4918B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1268453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996EB-D8AA-246D-6683-A2E251115AFD}"/>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8367A110-C50B-0300-3A9B-5915A201B610}"/>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8578BC54-5FDC-E9B0-74EC-CEDEEB6A5585}"/>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C79672C5-BE7B-6837-D9ED-C3C5043E8B6E}"/>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F8A214EC-8EBA-9DAF-035E-1288C239FA99}"/>
              </a:ext>
            </a:extLst>
          </p:cNvPr>
          <p:cNvSpPr>
            <a:spLocks noGrp="1"/>
          </p:cNvSpPr>
          <p:nvPr>
            <p:ph idx="1"/>
          </p:nvPr>
        </p:nvSpPr>
        <p:spPr>
          <a:xfrm>
            <a:off x="3516086" y="1328056"/>
            <a:ext cx="8675914" cy="5529943"/>
          </a:xfrm>
        </p:spPr>
        <p:txBody>
          <a:bodyPr>
            <a:normAutofit lnSpcReduction="10000"/>
          </a:bodyPr>
          <a:lstStyle/>
          <a:p>
            <a:r>
              <a:rPr lang="es-ES" b="1" dirty="0">
                <a:latin typeface="Maiandra GD" panose="020E0502030308020204" pitchFamily="34" charset="0"/>
              </a:rPr>
              <a:t>La frase "el humo de su tormento sube por los siglos de los siglos" indica que sufrirán un tormento eterno, sin descanso ni de día ni de noche. </a:t>
            </a:r>
          </a:p>
          <a:p>
            <a:r>
              <a:rPr lang="es-ES" b="1" dirty="0">
                <a:latin typeface="Maiandra GD" panose="020E0502030308020204" pitchFamily="34" charset="0"/>
              </a:rPr>
              <a:t>Este versículo enfatiza la gravedad de la condenación para aquellos que rechazan a Dios y se someten a la autoridad de la bestia.</a:t>
            </a:r>
          </a:p>
          <a:p>
            <a:r>
              <a:rPr lang="es-ES" b="1" dirty="0">
                <a:latin typeface="Maiandra GD" panose="020E0502030308020204" pitchFamily="34" charset="0"/>
              </a:rPr>
              <a:t>Así que esta no es la mejor decisión quitarse la vida, es solamente un engaño de Satanás que penetra en Nuestra mente, mete la idea y las personas en depresión la creen y la toman.</a:t>
            </a:r>
          </a:p>
          <a:p>
            <a:r>
              <a:rPr lang="es-ES" b="1" dirty="0">
                <a:latin typeface="Maiandra GD" panose="020E0502030308020204" pitchFamily="34" charset="0"/>
              </a:rPr>
              <a:t>Es mejor enfrentar el problema con valor y determinación siempre, confiando en Dios y sus propósitos.</a:t>
            </a:r>
          </a:p>
          <a:p>
            <a:r>
              <a:rPr lang="es-ES" b="1" dirty="0">
                <a:latin typeface="Maiandra GD" panose="020E0502030308020204" pitchFamily="34" charset="0"/>
              </a:rPr>
              <a:t>La depresión es una enfermedad muy terrible.</a:t>
            </a:r>
          </a:p>
        </p:txBody>
      </p:sp>
      <p:pic>
        <p:nvPicPr>
          <p:cNvPr id="11" name="Imagen 10">
            <a:extLst>
              <a:ext uri="{FF2B5EF4-FFF2-40B4-BE49-F238E27FC236}">
                <a16:creationId xmlns:a16="http://schemas.microsoft.com/office/drawing/2014/main" id="{2255CC5F-08B8-D38E-3657-FBF1248A05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2806604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436C5-EB5F-0740-4EB6-3E10F2ECCEB5}"/>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5F0D53F3-7B25-3B5D-8849-C134D0055AD8}"/>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C9644AEE-C698-6DBB-322B-C41698D8CF90}"/>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1368CAF9-559B-FE9D-965E-70EAECBDA503}"/>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5B9B584-9319-8D17-3F56-5C25CE0D0C8F}"/>
              </a:ext>
            </a:extLst>
          </p:cNvPr>
          <p:cNvSpPr>
            <a:spLocks noGrp="1"/>
          </p:cNvSpPr>
          <p:nvPr>
            <p:ph idx="1"/>
          </p:nvPr>
        </p:nvSpPr>
        <p:spPr>
          <a:xfrm>
            <a:off x="3516086" y="1328056"/>
            <a:ext cx="8675914" cy="5529943"/>
          </a:xfrm>
        </p:spPr>
        <p:txBody>
          <a:bodyPr>
            <a:normAutofit fontScale="92500"/>
          </a:bodyPr>
          <a:lstStyle/>
          <a:p>
            <a:r>
              <a:rPr lang="es-ES" b="1" dirty="0">
                <a:latin typeface="Maiandra GD" panose="020E0502030308020204" pitchFamily="34" charset="0"/>
              </a:rPr>
              <a:t>Aproximadamente el 5% de los adultos a nivel mundial padecen depresión, según la Organización Mundial de la Salud (OMS). Esto equivale a alrededor de 280 millones de personas, según datos de la OMS. </a:t>
            </a:r>
          </a:p>
          <a:p>
            <a:r>
              <a:rPr lang="es-ES" b="1" dirty="0">
                <a:latin typeface="Maiandra GD" panose="020E0502030308020204" pitchFamily="34" charset="0"/>
              </a:rPr>
              <a:t>La depresión es un trastorno mental común que afecta a personas de todas las edades y puede tener un impacto significativo en la calidad de vida.</a:t>
            </a:r>
          </a:p>
          <a:p>
            <a:r>
              <a:rPr lang="es-ES" b="1" dirty="0">
                <a:latin typeface="Maiandra GD" panose="020E0502030308020204" pitchFamily="34" charset="0"/>
              </a:rPr>
              <a:t>La depresión, aunque no es una causa directa de muerte en sí misma, aumenta significativamente el riesgo de fallecimiento, principalmente a través del suicidio. </a:t>
            </a:r>
          </a:p>
          <a:p>
            <a:r>
              <a:rPr lang="es-ES" b="1" dirty="0">
                <a:latin typeface="Maiandra GD" panose="020E0502030308020204" pitchFamily="34" charset="0"/>
              </a:rPr>
              <a:t>Se estima que un 15% de las personas con depresión, especialmente con depresión mayor, pueden llegar a fallecer por suicidio si no reciben tratamiento.</a:t>
            </a:r>
          </a:p>
        </p:txBody>
      </p:sp>
      <p:pic>
        <p:nvPicPr>
          <p:cNvPr id="11" name="Imagen 10">
            <a:extLst>
              <a:ext uri="{FF2B5EF4-FFF2-40B4-BE49-F238E27FC236}">
                <a16:creationId xmlns:a16="http://schemas.microsoft.com/office/drawing/2014/main" id="{998E831A-E913-86A3-57C4-1224754B6F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982349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BAA6E-297D-29A2-079B-9EA85A2DFC31}"/>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2F5661E0-EED3-5124-8C67-4FE31CCB966A}"/>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0C6FC98A-2D86-C3F5-1144-B5AF52BE27C9}"/>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90722FD3-D706-5357-B2CB-E5E65E3B330C}"/>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B7711BDB-9AF2-6474-AD59-A51583A4FACF}"/>
              </a:ext>
            </a:extLst>
          </p:cNvPr>
          <p:cNvSpPr>
            <a:spLocks noGrp="1"/>
          </p:cNvSpPr>
          <p:nvPr>
            <p:ph idx="1"/>
          </p:nvPr>
        </p:nvSpPr>
        <p:spPr>
          <a:xfrm>
            <a:off x="3516086" y="1328056"/>
            <a:ext cx="8675914" cy="5529943"/>
          </a:xfrm>
        </p:spPr>
        <p:txBody>
          <a:bodyPr>
            <a:normAutofit lnSpcReduction="10000"/>
          </a:bodyPr>
          <a:lstStyle/>
          <a:p>
            <a:r>
              <a:rPr lang="es-ES" b="1" dirty="0">
                <a:latin typeface="Maiandra GD" panose="020E0502030308020204" pitchFamily="34" charset="0"/>
              </a:rPr>
              <a:t>Por eso la solución es Dios, venga a Él siempre, no se aleje de Él nunca.</a:t>
            </a:r>
          </a:p>
          <a:p>
            <a:r>
              <a:rPr lang="es-ES" b="1" dirty="0">
                <a:latin typeface="Maiandra GD" panose="020E0502030308020204" pitchFamily="34" charset="0"/>
              </a:rPr>
              <a:t>Y acostándose bajo el arbusto, se durmió; pero un ángel lo tocó y le dijo: «Levántate, come». </a:t>
            </a:r>
          </a:p>
          <a:p>
            <a:r>
              <a:rPr lang="es-ES" b="1" dirty="0">
                <a:latin typeface="Maiandra GD" panose="020E0502030308020204" pitchFamily="34" charset="0"/>
              </a:rPr>
              <a:t>Se describe cómo un ángel toca a Elías, quien está agotado y deseando morir, y le dice que se levante y coma. </a:t>
            </a:r>
          </a:p>
          <a:p>
            <a:r>
              <a:rPr lang="es-ES" b="1" dirty="0">
                <a:latin typeface="Maiandra GD" panose="020E0502030308020204" pitchFamily="34" charset="0"/>
              </a:rPr>
              <a:t>Este versículo es parte de la narrativa donde Elías, después de una gran victoria sobre los profetas de Baal, huye de la amenaza de Jezabel y cae en un estado de desánimo y fatiga. </a:t>
            </a:r>
          </a:p>
          <a:p>
            <a:r>
              <a:rPr lang="es-ES" b="1" dirty="0">
                <a:latin typeface="Maiandra GD" panose="020E0502030308020204" pitchFamily="34" charset="0"/>
              </a:rPr>
              <a:t>Y por eso se va a una cueva a esconderse, la peor decisión que podemos tomar.</a:t>
            </a:r>
          </a:p>
          <a:p>
            <a:endParaRPr lang="en-US" b="1" dirty="0">
              <a:latin typeface="Maiandra GD" panose="020E0502030308020204" pitchFamily="34" charset="0"/>
            </a:endParaRPr>
          </a:p>
        </p:txBody>
      </p:sp>
      <p:pic>
        <p:nvPicPr>
          <p:cNvPr id="11" name="Imagen 10">
            <a:extLst>
              <a:ext uri="{FF2B5EF4-FFF2-40B4-BE49-F238E27FC236}">
                <a16:creationId xmlns:a16="http://schemas.microsoft.com/office/drawing/2014/main" id="{66C9FBE3-B0FD-0571-D98B-A9362126E9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2562283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F1959-5533-C1DC-0F01-149E460A56CE}"/>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9A3C4EF3-68D4-561C-251D-AE261498754F}"/>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ED55B1DE-C562-454C-3DA5-C6FD5BC65076}"/>
              </a:ext>
            </a:extLst>
          </p:cNvPr>
          <p:cNvPicPr>
            <a:picLocks noChangeAspect="1"/>
          </p:cNvPicPr>
          <p:nvPr/>
        </p:nvPicPr>
        <p:blipFill>
          <a:blip r:embed="rId3"/>
          <a:stretch>
            <a:fillRect/>
          </a:stretch>
        </p:blipFill>
        <p:spPr>
          <a:xfrm>
            <a:off x="0" y="-2"/>
            <a:ext cx="12192000" cy="1197427"/>
          </a:xfrm>
          <a:prstGeom prst="rect">
            <a:avLst/>
          </a:prstGeom>
        </p:spPr>
      </p:pic>
      <p:sp>
        <p:nvSpPr>
          <p:cNvPr id="4" name="Título 3">
            <a:extLst>
              <a:ext uri="{FF2B5EF4-FFF2-40B4-BE49-F238E27FC236}">
                <a16:creationId xmlns:a16="http://schemas.microsoft.com/office/drawing/2014/main" id="{2189685A-06D6-2596-9D86-93C4E55BF110}"/>
              </a:ext>
            </a:extLst>
          </p:cNvPr>
          <p:cNvSpPr>
            <a:spLocks noGrp="1"/>
          </p:cNvSpPr>
          <p:nvPr>
            <p:ph type="title"/>
          </p:nvPr>
        </p:nvSpPr>
        <p:spPr>
          <a:xfrm>
            <a:off x="0" y="1"/>
            <a:ext cx="12192000" cy="1197428"/>
          </a:xfrm>
        </p:spPr>
        <p:txBody>
          <a:bodyPr>
            <a:normAutofit fontScale="90000"/>
          </a:bodyPr>
          <a:lstStyle/>
          <a:p>
            <a:pPr algn="ctr"/>
            <a:b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t>DIOS VIENE A FORTALECER A ELIAS. </a:t>
            </a:r>
            <a:b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REYES.19:5-8.</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C9AFFA4C-DC55-9CF8-68CA-59D67C577A4B}"/>
              </a:ext>
            </a:extLst>
          </p:cNvPr>
          <p:cNvSpPr>
            <a:spLocks noGrp="1"/>
          </p:cNvSpPr>
          <p:nvPr>
            <p:ph idx="1"/>
          </p:nvPr>
        </p:nvSpPr>
        <p:spPr>
          <a:xfrm>
            <a:off x="3516086" y="1197429"/>
            <a:ext cx="8675914" cy="5660570"/>
          </a:xfrm>
        </p:spPr>
        <p:txBody>
          <a:bodyPr>
            <a:normAutofit fontScale="92500" lnSpcReduction="10000"/>
          </a:bodyPr>
          <a:lstStyle/>
          <a:p>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El ángel le provee comida y descanso,</a:t>
            </a:r>
            <a:r>
              <a:rPr lang="es-ES" b="1" dirty="0">
                <a:latin typeface="Maiandra GD" panose="020E0502030308020204" pitchFamily="34" charset="0"/>
              </a:rPr>
              <a:t> preparándolo para el viaje que le espera.</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V.6.</a:t>
            </a:r>
            <a:r>
              <a:rPr lang="es-ES" b="1" dirty="0">
                <a:latin typeface="Maiandra GD" panose="020E0502030308020204" pitchFamily="34" charset="0"/>
              </a:rPr>
              <a:t> </a:t>
            </a:r>
          </a:p>
          <a:p>
            <a:r>
              <a:rPr lang="es-ES" b="1" dirty="0">
                <a:latin typeface="Maiandra GD" panose="020E0502030308020204" pitchFamily="34" charset="0"/>
              </a:rPr>
              <a:t>Entonces vio que en su cabecera había una torta cocida sobre piedras calientes y una vasija de agua. </a:t>
            </a: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Comió y bebió, y volvió a acostarse.</a:t>
            </a:r>
            <a:r>
              <a:rPr lang="es-ES" b="1" dirty="0">
                <a:latin typeface="Maiandra GD" panose="020E0502030308020204" pitchFamily="34" charset="0"/>
              </a:rPr>
              <a:t> </a:t>
            </a:r>
          </a:p>
          <a:p>
            <a:r>
              <a:rPr lang="es-ES" b="1" dirty="0">
                <a:latin typeface="Maiandra GD" panose="020E0502030308020204" pitchFamily="34" charset="0"/>
              </a:rPr>
              <a:t>Este versículo sigue al relato de cómo Elías, agotado y desanimado, huye después de la confrontación con los profetas de Baal y pide a Dios que le quite la vida. </a:t>
            </a:r>
          </a:p>
          <a:p>
            <a:r>
              <a:rPr lang="es-ES" b="1" dirty="0">
                <a:latin typeface="Maiandra GD" panose="020E0502030308020204" pitchFamily="34" charset="0"/>
              </a:rPr>
              <a:t>El ángel lo alimenta y lo reconforta, preparándolo para el viaje que aún tenía por delante.</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V.7.</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El ángel del SEÑOR volvió por segunda vez, lo tocó y le dijo:</a:t>
            </a:r>
            <a:r>
              <a:rPr lang="es-ES" b="1" dirty="0">
                <a:latin typeface="Maiandra GD" panose="020E0502030308020204" pitchFamily="34" charset="0"/>
              </a:rPr>
              <a:t> «Levántate, come, porque es muy largo el camino para ti». </a:t>
            </a:r>
          </a:p>
        </p:txBody>
      </p:sp>
      <p:pic>
        <p:nvPicPr>
          <p:cNvPr id="11" name="Imagen 10">
            <a:extLst>
              <a:ext uri="{FF2B5EF4-FFF2-40B4-BE49-F238E27FC236}">
                <a16:creationId xmlns:a16="http://schemas.microsoft.com/office/drawing/2014/main" id="{1DA8FEA0-CCAB-3276-F498-3811809B82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7428"/>
            <a:ext cx="3516086" cy="5660570"/>
          </a:xfrm>
          <a:prstGeom prst="rect">
            <a:avLst/>
          </a:prstGeom>
        </p:spPr>
      </p:pic>
    </p:spTree>
    <p:extLst>
      <p:ext uri="{BB962C8B-B14F-4D97-AF65-F5344CB8AC3E}">
        <p14:creationId xmlns:p14="http://schemas.microsoft.com/office/powerpoint/2010/main" val="4191942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 calcmode="lin" valueType="num">
                                      <p:cBhvr additive="base">
                                        <p:cTn id="4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3AB85-2BA6-2582-8F62-3625E38C61AD}"/>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D6B1EAB0-1315-AAE7-95CA-66A1CC415EFE}"/>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28BB45ED-1AE8-4CD9-717B-4A489F461695}"/>
              </a:ext>
            </a:extLst>
          </p:cNvPr>
          <p:cNvPicPr>
            <a:picLocks noChangeAspect="1"/>
          </p:cNvPicPr>
          <p:nvPr/>
        </p:nvPicPr>
        <p:blipFill>
          <a:blip r:embed="rId3"/>
          <a:stretch>
            <a:fillRect/>
          </a:stretch>
        </p:blipFill>
        <p:spPr>
          <a:xfrm>
            <a:off x="0" y="-2"/>
            <a:ext cx="12192000" cy="1197427"/>
          </a:xfrm>
          <a:prstGeom prst="rect">
            <a:avLst/>
          </a:prstGeom>
        </p:spPr>
      </p:pic>
      <p:sp>
        <p:nvSpPr>
          <p:cNvPr id="4" name="Título 3">
            <a:extLst>
              <a:ext uri="{FF2B5EF4-FFF2-40B4-BE49-F238E27FC236}">
                <a16:creationId xmlns:a16="http://schemas.microsoft.com/office/drawing/2014/main" id="{DBF8AE8C-94BE-076B-1917-F58F59F4D8CE}"/>
              </a:ext>
            </a:extLst>
          </p:cNvPr>
          <p:cNvSpPr>
            <a:spLocks noGrp="1"/>
          </p:cNvSpPr>
          <p:nvPr>
            <p:ph type="title"/>
          </p:nvPr>
        </p:nvSpPr>
        <p:spPr>
          <a:xfrm>
            <a:off x="0" y="1"/>
            <a:ext cx="12192000" cy="1197428"/>
          </a:xfrm>
        </p:spPr>
        <p:txBody>
          <a:bodyPr>
            <a:normAutofit fontScale="90000"/>
          </a:bodyPr>
          <a:lstStyle/>
          <a:p>
            <a:pPr algn="ctr"/>
            <a:b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t>DIOS VIENE A FORTALECER A ELIAS. </a:t>
            </a:r>
            <a:b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REYES.19:5-8.</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FBBD7D37-220C-4356-50FC-1F39872B0B1F}"/>
              </a:ext>
            </a:extLst>
          </p:cNvPr>
          <p:cNvSpPr>
            <a:spLocks noGrp="1"/>
          </p:cNvSpPr>
          <p:nvPr>
            <p:ph idx="1"/>
          </p:nvPr>
        </p:nvSpPr>
        <p:spPr>
          <a:xfrm>
            <a:off x="3516086" y="1197429"/>
            <a:ext cx="8675914" cy="5660570"/>
          </a:xfrm>
        </p:spPr>
        <p:txBody>
          <a:bodyPr>
            <a:normAutofit/>
          </a:bodyPr>
          <a:lstStyle/>
          <a:p>
            <a:r>
              <a:rPr lang="es-ES" b="1" dirty="0">
                <a:latin typeface="Maiandra GD" panose="020E0502030308020204" pitchFamily="34" charset="0"/>
              </a:rPr>
              <a:t>Esta escena muestra el cuidado de Dios hacia Elías, proporcionándole alimento y descanso en un momento de gran cansancio físico y emocional.</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V.8.</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Se levantó, pues, y comió y bebió,</a:t>
            </a:r>
            <a:r>
              <a:rPr lang="es-ES" b="1" dirty="0">
                <a:latin typeface="Maiandra GD" panose="020E0502030308020204" pitchFamily="34" charset="0"/>
              </a:rPr>
              <a:t> y con la fuerza de aquella comida caminó cuarenta días y cuarenta noches hasta Horeb, el monte de Dios. </a:t>
            </a:r>
          </a:p>
          <a:p>
            <a:r>
              <a:rPr lang="es-ES" b="1" dirty="0">
                <a:latin typeface="Maiandra GD" panose="020E0502030308020204" pitchFamily="34" charset="0"/>
              </a:rPr>
              <a:t>Este viaje, que le toma cuarenta días y cuarenta noches, simboliza un período de fortalecimiento y preparación espiritual para el encuentro con Dios en el monte sagrado.</a:t>
            </a:r>
          </a:p>
          <a:p>
            <a:r>
              <a:rPr lang="es-ES" b="1" dirty="0">
                <a:latin typeface="Maiandra GD" panose="020E0502030308020204" pitchFamily="34" charset="0"/>
              </a:rPr>
              <a:t>Físicamente hablando, Él necesitaba descanso y refrigerio. </a:t>
            </a:r>
          </a:p>
        </p:txBody>
      </p:sp>
      <p:pic>
        <p:nvPicPr>
          <p:cNvPr id="11" name="Imagen 10">
            <a:extLst>
              <a:ext uri="{FF2B5EF4-FFF2-40B4-BE49-F238E27FC236}">
                <a16:creationId xmlns:a16="http://schemas.microsoft.com/office/drawing/2014/main" id="{F6CBC802-D104-F84B-201D-F52F259D1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7428"/>
            <a:ext cx="3516086" cy="5660570"/>
          </a:xfrm>
          <a:prstGeom prst="rect">
            <a:avLst/>
          </a:prstGeom>
        </p:spPr>
      </p:pic>
    </p:spTree>
    <p:extLst>
      <p:ext uri="{BB962C8B-B14F-4D97-AF65-F5344CB8AC3E}">
        <p14:creationId xmlns:p14="http://schemas.microsoft.com/office/powerpoint/2010/main" val="1429101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43926-EE3A-AE5F-73FF-6249F44A4F88}"/>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8C1DC832-5D82-FFE0-E481-199F516C89CD}"/>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3ABDF9E0-406B-42D5-F3B2-4915527F732A}"/>
              </a:ext>
            </a:extLst>
          </p:cNvPr>
          <p:cNvPicPr>
            <a:picLocks noChangeAspect="1"/>
          </p:cNvPicPr>
          <p:nvPr/>
        </p:nvPicPr>
        <p:blipFill>
          <a:blip r:embed="rId3"/>
          <a:stretch>
            <a:fillRect/>
          </a:stretch>
        </p:blipFill>
        <p:spPr>
          <a:xfrm>
            <a:off x="0" y="-2"/>
            <a:ext cx="12192000" cy="1197427"/>
          </a:xfrm>
          <a:prstGeom prst="rect">
            <a:avLst/>
          </a:prstGeom>
        </p:spPr>
      </p:pic>
      <p:sp>
        <p:nvSpPr>
          <p:cNvPr id="4" name="Título 3">
            <a:extLst>
              <a:ext uri="{FF2B5EF4-FFF2-40B4-BE49-F238E27FC236}">
                <a16:creationId xmlns:a16="http://schemas.microsoft.com/office/drawing/2014/main" id="{26434526-1904-2BF5-6630-E44588589228}"/>
              </a:ext>
            </a:extLst>
          </p:cNvPr>
          <p:cNvSpPr>
            <a:spLocks noGrp="1"/>
          </p:cNvSpPr>
          <p:nvPr>
            <p:ph type="title"/>
          </p:nvPr>
        </p:nvSpPr>
        <p:spPr>
          <a:xfrm>
            <a:off x="0" y="1"/>
            <a:ext cx="12192000" cy="1197428"/>
          </a:xfrm>
        </p:spPr>
        <p:txBody>
          <a:bodyPr>
            <a:normAutofit fontScale="90000"/>
          </a:bodyPr>
          <a:lstStyle/>
          <a:p>
            <a:pPr algn="ctr"/>
            <a:b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t>DIOS VIENE A FORTALECER A ELIAS. </a:t>
            </a:r>
            <a:b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REYES.19:5-8.</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874FA64-5670-CD3C-124D-3447B7404D6A}"/>
              </a:ext>
            </a:extLst>
          </p:cNvPr>
          <p:cNvSpPr>
            <a:spLocks noGrp="1"/>
          </p:cNvSpPr>
          <p:nvPr>
            <p:ph idx="1"/>
          </p:nvPr>
        </p:nvSpPr>
        <p:spPr>
          <a:xfrm>
            <a:off x="3516086" y="1197429"/>
            <a:ext cx="8675914" cy="5660570"/>
          </a:xfrm>
        </p:spPr>
        <p:txBody>
          <a:bodyPr>
            <a:normAutofit lnSpcReduction="10000"/>
          </a:bodyPr>
          <a:lstStyle/>
          <a:p>
            <a:r>
              <a:rPr lang="es-ES" b="1" dirty="0">
                <a:latin typeface="Maiandra GD" panose="020E0502030308020204" pitchFamily="34" charset="0"/>
              </a:rPr>
              <a:t>Dios le dio descanso debajo del enebro, y proveyó milagrosamente alimentos para el refrigerio.</a:t>
            </a:r>
          </a:p>
          <a:p>
            <a:r>
              <a:rPr lang="es-ES" b="1" dirty="0">
                <a:latin typeface="Maiandra GD" panose="020E0502030308020204" pitchFamily="34" charset="0"/>
              </a:rPr>
              <a:t>Dios provee refrigerio para cada ser humano que le busca.</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Hechos.3:19.</a:t>
            </a:r>
            <a:r>
              <a:rPr lang="es-ES" b="1" dirty="0">
                <a:latin typeface="Maiandra GD" panose="020E0502030308020204" pitchFamily="34" charset="0"/>
              </a:rPr>
              <a:t> </a:t>
            </a:r>
          </a:p>
          <a:p>
            <a:r>
              <a:rPr lang="es-ES" b="1" dirty="0">
                <a:latin typeface="Maiandra GD" panose="020E0502030308020204" pitchFamily="34" charset="0"/>
              </a:rPr>
              <a:t>»Por tanto, arrepiéntanse y conviértanse, para que sus pecados sean borrados, </a:t>
            </a:r>
            <a:r>
              <a:rPr lang="es-ES" b="1" u="sng" dirty="0">
                <a:solidFill>
                  <a:schemeClr val="bg1"/>
                </a:solidFill>
                <a:effectLst>
                  <a:outerShdw blurRad="38100" dist="38100" dir="2700000" algn="tl">
                    <a:srgbClr val="000000">
                      <a:alpha val="43137"/>
                    </a:srgbClr>
                  </a:outerShdw>
                </a:effectLst>
                <a:highlight>
                  <a:srgbClr val="CC00FF"/>
                </a:highlight>
                <a:latin typeface="Maiandra GD" panose="020E0502030308020204" pitchFamily="34" charset="0"/>
              </a:rPr>
              <a:t>a fin de que tiempos de alivio vengan de la presencia del Señor,</a:t>
            </a:r>
            <a:r>
              <a:rPr lang="es-ES" b="1" dirty="0">
                <a:latin typeface="Maiandra GD" panose="020E0502030308020204" pitchFamily="34" charset="0"/>
              </a:rPr>
              <a:t> </a:t>
            </a:r>
          </a:p>
          <a:p>
            <a:r>
              <a:rPr lang="es-ES" b="1" dirty="0">
                <a:latin typeface="Maiandra GD" panose="020E0502030308020204" pitchFamily="34" charset="0"/>
              </a:rPr>
              <a:t>Explica la necesidad del arrepentimiento y la conversión para recibir el perdón de los pecados y experimentar tiempos de refrigerio de parte de Dios. </a:t>
            </a:r>
          </a:p>
          <a:p>
            <a:r>
              <a:rPr lang="es-ES" b="1" dirty="0">
                <a:latin typeface="Maiandra GD" panose="020E0502030308020204" pitchFamily="34" charset="0"/>
              </a:rPr>
              <a:t>Pedro, después de realizar un milagro, insta a la gente a arrepentirse de sus pecados.</a:t>
            </a:r>
          </a:p>
        </p:txBody>
      </p:sp>
      <p:pic>
        <p:nvPicPr>
          <p:cNvPr id="11" name="Imagen 10">
            <a:extLst>
              <a:ext uri="{FF2B5EF4-FFF2-40B4-BE49-F238E27FC236}">
                <a16:creationId xmlns:a16="http://schemas.microsoft.com/office/drawing/2014/main" id="{E05E9018-6BD0-12EE-8699-66C9A3CD8F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7428"/>
            <a:ext cx="3516086" cy="5660570"/>
          </a:xfrm>
          <a:prstGeom prst="rect">
            <a:avLst/>
          </a:prstGeom>
        </p:spPr>
      </p:pic>
    </p:spTree>
    <p:extLst>
      <p:ext uri="{BB962C8B-B14F-4D97-AF65-F5344CB8AC3E}">
        <p14:creationId xmlns:p14="http://schemas.microsoft.com/office/powerpoint/2010/main" val="799278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A83D5-D30E-50D8-3AAE-AAA97EF56837}"/>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AA84E9D-935F-780A-69E5-09DB1FAB5D54}"/>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B4FE8DAB-8F68-9569-326D-2D5842B9D1D9}"/>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F74D1945-3A95-4EDF-FF4E-D37054C675CC}"/>
              </a:ext>
            </a:extLst>
          </p:cNvPr>
          <p:cNvSpPr>
            <a:spLocks noGrp="1"/>
          </p:cNvSpPr>
          <p:nvPr>
            <p:ph type="title"/>
          </p:nvPr>
        </p:nvSpPr>
        <p:spPr>
          <a:xfrm>
            <a:off x="0" y="1"/>
            <a:ext cx="12192000" cy="1197428"/>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8900" b="1" u="sng" dirty="0">
                <a:solidFill>
                  <a:schemeClr val="bg1"/>
                </a:solidFill>
                <a:effectLst>
                  <a:outerShdw blurRad="38100" dist="38100" dir="2700000" algn="tl">
                    <a:srgbClr val="000000">
                      <a:alpha val="43137"/>
                    </a:srgbClr>
                  </a:outerShdw>
                </a:effectLst>
                <a:latin typeface="Maiandra GD" panose="020E0502030308020204" pitchFamily="34" charset="0"/>
              </a:rPr>
              <a:t>INTRODUCCIÓN:</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0E467FF6-7823-6B16-FC7C-D4F1982256A2}"/>
              </a:ext>
            </a:extLst>
          </p:cNvPr>
          <p:cNvSpPr>
            <a:spLocks noGrp="1"/>
          </p:cNvSpPr>
          <p:nvPr>
            <p:ph idx="1"/>
          </p:nvPr>
        </p:nvSpPr>
        <p:spPr>
          <a:xfrm>
            <a:off x="3516086" y="1197429"/>
            <a:ext cx="8675914" cy="5660570"/>
          </a:xfrm>
        </p:spPr>
        <p:txBody>
          <a:bodyPr>
            <a:normAutofit lnSpcReduction="10000"/>
          </a:bodyPr>
          <a:lstStyle/>
          <a:p>
            <a:r>
              <a:rPr lang="es-ES" b="1" dirty="0">
                <a:latin typeface="Maiandra GD" panose="020E0502030308020204" pitchFamily="34" charset="0"/>
              </a:rPr>
              <a:t>Pero, al hallarse en el error, Él se desalienta en gran manera. </a:t>
            </a:r>
          </a:p>
          <a:p>
            <a:r>
              <a:rPr lang="es-ES" b="1" dirty="0">
                <a:latin typeface="Maiandra GD" panose="020E0502030308020204" pitchFamily="34" charset="0"/>
              </a:rPr>
              <a:t>Cuando Nosotros pensamos de antemano en los resultados nos vamos a desanimar cuando no se dan como Nosotros queremos, como sucedió con Naamán.</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II Reyes.5:11.</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Pero Naamán se enojó, y se fue diciendo: «Yo pensé:</a:t>
            </a:r>
            <a:r>
              <a:rPr lang="es-ES" b="1" dirty="0">
                <a:latin typeface="Maiandra GD" panose="020E0502030308020204" pitchFamily="34" charset="0"/>
              </a:rPr>
              <a:t> “Seguramente él vendrá a mí, y se detendrá e invocará el nombre del SEÑOR su Dios, moverá su mano sobre la parte enferma y curará la lepra”. </a:t>
            </a:r>
          </a:p>
          <a:p>
            <a:r>
              <a:rPr lang="es-ES" b="1" dirty="0">
                <a:latin typeface="Maiandra GD" panose="020E0502030308020204" pitchFamily="34" charset="0"/>
              </a:rPr>
              <a:t>Naamán expresa su decepción y enojo porque esperaba que Él profeta Eliseo lo sanara de manera espectacular.</a:t>
            </a:r>
          </a:p>
        </p:txBody>
      </p:sp>
      <p:pic>
        <p:nvPicPr>
          <p:cNvPr id="11" name="Imagen 10">
            <a:extLst>
              <a:ext uri="{FF2B5EF4-FFF2-40B4-BE49-F238E27FC236}">
                <a16:creationId xmlns:a16="http://schemas.microsoft.com/office/drawing/2014/main" id="{AA25168D-77FD-8F48-D9FF-9541666E67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7428"/>
            <a:ext cx="3516086" cy="5660570"/>
          </a:xfrm>
          <a:prstGeom prst="rect">
            <a:avLst/>
          </a:prstGeom>
        </p:spPr>
      </p:pic>
    </p:spTree>
    <p:extLst>
      <p:ext uri="{BB962C8B-B14F-4D97-AF65-F5344CB8AC3E}">
        <p14:creationId xmlns:p14="http://schemas.microsoft.com/office/powerpoint/2010/main" val="4023844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06BBB-6685-A061-B28B-64EB27A84EBA}"/>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A693EAD4-A0A2-B49A-28AA-E9158D1EBDFA}"/>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1ADC52FC-847B-CC1D-166E-8FEB839DDCAD}"/>
              </a:ext>
            </a:extLst>
          </p:cNvPr>
          <p:cNvPicPr>
            <a:picLocks noChangeAspect="1"/>
          </p:cNvPicPr>
          <p:nvPr/>
        </p:nvPicPr>
        <p:blipFill>
          <a:blip r:embed="rId3"/>
          <a:stretch>
            <a:fillRect/>
          </a:stretch>
        </p:blipFill>
        <p:spPr>
          <a:xfrm>
            <a:off x="0" y="-2"/>
            <a:ext cx="12192000" cy="1197427"/>
          </a:xfrm>
          <a:prstGeom prst="rect">
            <a:avLst/>
          </a:prstGeom>
        </p:spPr>
      </p:pic>
      <p:sp>
        <p:nvSpPr>
          <p:cNvPr id="4" name="Título 3">
            <a:extLst>
              <a:ext uri="{FF2B5EF4-FFF2-40B4-BE49-F238E27FC236}">
                <a16:creationId xmlns:a16="http://schemas.microsoft.com/office/drawing/2014/main" id="{4E6441D5-0C30-3C66-A9E7-475CFC0CD3BE}"/>
              </a:ext>
            </a:extLst>
          </p:cNvPr>
          <p:cNvSpPr>
            <a:spLocks noGrp="1"/>
          </p:cNvSpPr>
          <p:nvPr>
            <p:ph type="title"/>
          </p:nvPr>
        </p:nvSpPr>
        <p:spPr>
          <a:xfrm>
            <a:off x="0" y="1"/>
            <a:ext cx="12192000" cy="1197428"/>
          </a:xfrm>
        </p:spPr>
        <p:txBody>
          <a:bodyPr>
            <a:normAutofit fontScale="90000"/>
          </a:bodyPr>
          <a:lstStyle/>
          <a:p>
            <a:pPr algn="ctr"/>
            <a:b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t>DIOS VIENE A FORTALECER A ELIAS. I REYES.19:5-8.</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09702EC4-E9A2-D115-9EA2-3EE89896CB4C}"/>
              </a:ext>
            </a:extLst>
          </p:cNvPr>
          <p:cNvSpPr>
            <a:spLocks noGrp="1"/>
          </p:cNvSpPr>
          <p:nvPr>
            <p:ph idx="1"/>
          </p:nvPr>
        </p:nvSpPr>
        <p:spPr>
          <a:xfrm>
            <a:off x="3516086" y="1197429"/>
            <a:ext cx="8675914" cy="5660570"/>
          </a:xfrm>
        </p:spPr>
        <p:txBody>
          <a:bodyPr>
            <a:normAutofit lnSpcReduction="10000"/>
          </a:bodyPr>
          <a:lstStyle/>
          <a:p>
            <a:r>
              <a:rPr lang="es-ES" b="1" dirty="0">
                <a:latin typeface="Maiandra GD" panose="020E0502030308020204" pitchFamily="34" charset="0"/>
              </a:rPr>
              <a:t>Y volverse a Dios, prometiendo que, al hacerlo, sus pecados serán borrados y vendrán tiempos de refrigerio.</a:t>
            </a:r>
          </a:p>
          <a:p>
            <a:r>
              <a:rPr lang="es-ES" b="1" dirty="0">
                <a:latin typeface="Maiandra GD" panose="020E0502030308020204" pitchFamily="34" charset="0"/>
              </a:rPr>
              <a:t>Dios primero proveyó para las necesidades físicas de Elías.</a:t>
            </a:r>
          </a:p>
          <a:p>
            <a:r>
              <a:rPr lang="es-ES" b="1" dirty="0">
                <a:latin typeface="Maiandra GD" panose="020E0502030308020204" pitchFamily="34" charset="0"/>
              </a:rPr>
              <a:t>Esto no es siempre Su orden, pero las necesidades físicas son importantes. </a:t>
            </a:r>
          </a:p>
          <a:p>
            <a:r>
              <a:rPr lang="es-ES" b="1" dirty="0">
                <a:latin typeface="Maiandra GD" panose="020E0502030308020204" pitchFamily="34" charset="0"/>
              </a:rPr>
              <a:t>Algunas veces, la cosa más espiritual que una persona puede hacer es solamente el tomar el suficiente descanso y refrigerio.</a:t>
            </a:r>
          </a:p>
          <a:p>
            <a:r>
              <a:rPr lang="es-ES" b="1" dirty="0">
                <a:latin typeface="Maiandra GD" panose="020E0502030308020204" pitchFamily="34" charset="0"/>
              </a:rPr>
              <a:t>Dios siempre nos va a proveer para Nuestras necesidades.</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Filipenses.4:19.</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F880E58D-0191-4A66-DEDE-AABF408C99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7428"/>
            <a:ext cx="3516086" cy="5660570"/>
          </a:xfrm>
          <a:prstGeom prst="rect">
            <a:avLst/>
          </a:prstGeom>
        </p:spPr>
      </p:pic>
    </p:spTree>
    <p:extLst>
      <p:ext uri="{BB962C8B-B14F-4D97-AF65-F5344CB8AC3E}">
        <p14:creationId xmlns:p14="http://schemas.microsoft.com/office/powerpoint/2010/main" val="4145901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8D169-6255-2503-A162-74700735312F}"/>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65731E6-CC15-D643-D772-B7085B32DEC6}"/>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A928AADB-AF78-EB6C-16C0-08DB0C6690CB}"/>
              </a:ext>
            </a:extLst>
          </p:cNvPr>
          <p:cNvPicPr>
            <a:picLocks noChangeAspect="1"/>
          </p:cNvPicPr>
          <p:nvPr/>
        </p:nvPicPr>
        <p:blipFill>
          <a:blip r:embed="rId3"/>
          <a:stretch>
            <a:fillRect/>
          </a:stretch>
        </p:blipFill>
        <p:spPr>
          <a:xfrm>
            <a:off x="0" y="-2"/>
            <a:ext cx="12192000" cy="1197427"/>
          </a:xfrm>
          <a:prstGeom prst="rect">
            <a:avLst/>
          </a:prstGeom>
        </p:spPr>
      </p:pic>
      <p:sp>
        <p:nvSpPr>
          <p:cNvPr id="4" name="Título 3">
            <a:extLst>
              <a:ext uri="{FF2B5EF4-FFF2-40B4-BE49-F238E27FC236}">
                <a16:creationId xmlns:a16="http://schemas.microsoft.com/office/drawing/2014/main" id="{89F855F7-54C7-0A64-4122-39C02413989C}"/>
              </a:ext>
            </a:extLst>
          </p:cNvPr>
          <p:cNvSpPr>
            <a:spLocks noGrp="1"/>
          </p:cNvSpPr>
          <p:nvPr>
            <p:ph type="title"/>
          </p:nvPr>
        </p:nvSpPr>
        <p:spPr>
          <a:xfrm>
            <a:off x="0" y="1"/>
            <a:ext cx="12192000" cy="1197428"/>
          </a:xfrm>
        </p:spPr>
        <p:txBody>
          <a:bodyPr>
            <a:normAutofit fontScale="90000"/>
          </a:bodyPr>
          <a:lstStyle/>
          <a:p>
            <a:pPr algn="ctr"/>
            <a:b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t>DIOS VIENE A FORTALECER A ELIAS. </a:t>
            </a:r>
            <a:b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REYES.19:5-8.</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BBF58CDC-DE22-36DE-4773-85719500B911}"/>
              </a:ext>
            </a:extLst>
          </p:cNvPr>
          <p:cNvSpPr>
            <a:spLocks noGrp="1"/>
          </p:cNvSpPr>
          <p:nvPr>
            <p:ph idx="1"/>
          </p:nvPr>
        </p:nvSpPr>
        <p:spPr>
          <a:xfrm>
            <a:off x="3516086" y="1197429"/>
            <a:ext cx="8675914" cy="5660570"/>
          </a:xfrm>
        </p:spPr>
        <p:txBody>
          <a:bodyPr>
            <a:normAutofit lnSpcReduction="10000"/>
          </a:bodyPr>
          <a:lstStyle/>
          <a:p>
            <a:r>
              <a:rPr lang="es-ES" b="1" u="sng" dirty="0">
                <a:solidFill>
                  <a:schemeClr val="bg1"/>
                </a:solidFill>
                <a:effectLst>
                  <a:outerShdw blurRad="38100" dist="38100" dir="2700000" algn="tl">
                    <a:srgbClr val="000000">
                      <a:alpha val="43137"/>
                    </a:srgbClr>
                  </a:outerShdw>
                </a:effectLst>
                <a:highlight>
                  <a:srgbClr val="9933FF"/>
                </a:highlight>
                <a:latin typeface="Maiandra GD" panose="020E0502030308020204" pitchFamily="34" charset="0"/>
              </a:rPr>
              <a:t>Y mi Dios proveerá a todas sus necesidades,</a:t>
            </a:r>
            <a:r>
              <a:rPr lang="es-ES" b="1" dirty="0">
                <a:latin typeface="Maiandra GD" panose="020E0502030308020204" pitchFamily="34" charset="0"/>
              </a:rPr>
              <a:t> conforme a sus riquezas en gloria en Cristo Jesús. </a:t>
            </a:r>
          </a:p>
          <a:p>
            <a:r>
              <a:rPr lang="es-ES" b="1" dirty="0">
                <a:latin typeface="Maiandra GD" panose="020E0502030308020204" pitchFamily="34" charset="0"/>
              </a:rPr>
              <a:t>Significa que Dios, a través de Jesucristo, proveerá todas las necesidades de aquellos que le siguen, conforme a sus riquezas gloriosas. </a:t>
            </a:r>
          </a:p>
          <a:p>
            <a:r>
              <a:rPr lang="es-ES" b="1" dirty="0">
                <a:latin typeface="Maiandra GD" panose="020E0502030308020204" pitchFamily="34" charset="0"/>
              </a:rPr>
              <a:t>Este versículo afirma la confianza en la provisión divina, no solo material, sino también espiritual y emocional.</a:t>
            </a:r>
          </a:p>
          <a:p>
            <a:r>
              <a:rPr lang="es-ES" b="1" dirty="0">
                <a:latin typeface="Maiandra GD" panose="020E0502030308020204" pitchFamily="34" charset="0"/>
              </a:rPr>
              <a:t>Porque Dios nunca nos dejara.</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Hebreos.13:5.</a:t>
            </a:r>
            <a:r>
              <a:rPr lang="es-ES" b="1" dirty="0">
                <a:latin typeface="Maiandra GD" panose="020E0502030308020204" pitchFamily="34" charset="0"/>
              </a:rPr>
              <a:t> </a:t>
            </a:r>
          </a:p>
          <a:p>
            <a:r>
              <a:rPr lang="es-ES" b="1" dirty="0">
                <a:latin typeface="Maiandra GD" panose="020E0502030308020204" pitchFamily="34" charset="0"/>
              </a:rPr>
              <a:t>Sea el carácter de ustedes sin avaricia, contentos con lo que tienen, porque Él mismo ha dicho: </a:t>
            </a:r>
            <a:r>
              <a:rPr lang="es-ES" b="1" u="sng" dirty="0">
                <a:solidFill>
                  <a:schemeClr val="bg1"/>
                </a:solidFill>
                <a:effectLst>
                  <a:outerShdw blurRad="38100" dist="38100" dir="2700000" algn="tl">
                    <a:srgbClr val="000000">
                      <a:alpha val="43137"/>
                    </a:srgbClr>
                  </a:outerShdw>
                </a:effectLst>
                <a:highlight>
                  <a:srgbClr val="CC99FF"/>
                </a:highlight>
                <a:latin typeface="Maiandra GD" panose="020E0502030308020204" pitchFamily="34" charset="0"/>
              </a:rPr>
              <a:t>«NUNCA TE DEJARÉ NI TE DESAMPARARÉ»,</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13DE8DFD-91D4-EAC5-F0CD-E4366BA9D2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7428"/>
            <a:ext cx="3516086" cy="5660570"/>
          </a:xfrm>
          <a:prstGeom prst="rect">
            <a:avLst/>
          </a:prstGeom>
        </p:spPr>
      </p:pic>
    </p:spTree>
    <p:extLst>
      <p:ext uri="{BB962C8B-B14F-4D97-AF65-F5344CB8AC3E}">
        <p14:creationId xmlns:p14="http://schemas.microsoft.com/office/powerpoint/2010/main" val="1911753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823FF-FEC3-D3BF-3346-ED88BE9AA9EA}"/>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FE75A8B-F641-14AA-59C1-0855AABF4045}"/>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4BE7C24E-B4C7-5AA5-1BA8-CD34A6679C1A}"/>
              </a:ext>
            </a:extLst>
          </p:cNvPr>
          <p:cNvPicPr>
            <a:picLocks noChangeAspect="1"/>
          </p:cNvPicPr>
          <p:nvPr/>
        </p:nvPicPr>
        <p:blipFill>
          <a:blip r:embed="rId3"/>
          <a:stretch>
            <a:fillRect/>
          </a:stretch>
        </p:blipFill>
        <p:spPr>
          <a:xfrm>
            <a:off x="0" y="-2"/>
            <a:ext cx="12192000" cy="1197427"/>
          </a:xfrm>
          <a:prstGeom prst="rect">
            <a:avLst/>
          </a:prstGeom>
        </p:spPr>
      </p:pic>
      <p:sp>
        <p:nvSpPr>
          <p:cNvPr id="4" name="Título 3">
            <a:extLst>
              <a:ext uri="{FF2B5EF4-FFF2-40B4-BE49-F238E27FC236}">
                <a16:creationId xmlns:a16="http://schemas.microsoft.com/office/drawing/2014/main" id="{08C50C26-E4AA-96FA-830E-8AAF01685BDD}"/>
              </a:ext>
            </a:extLst>
          </p:cNvPr>
          <p:cNvSpPr>
            <a:spLocks noGrp="1"/>
          </p:cNvSpPr>
          <p:nvPr>
            <p:ph type="title"/>
          </p:nvPr>
        </p:nvSpPr>
        <p:spPr>
          <a:xfrm>
            <a:off x="0" y="1"/>
            <a:ext cx="12192000" cy="1197428"/>
          </a:xfrm>
        </p:spPr>
        <p:txBody>
          <a:bodyPr>
            <a:normAutofit fontScale="90000"/>
          </a:bodyPr>
          <a:lstStyle/>
          <a:p>
            <a:pPr algn="ctr"/>
            <a:b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t>DIOS VIENE A FORTALECER A ELIAS. </a:t>
            </a:r>
            <a:b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REYES.19:5-8.</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C4E76743-A3B7-8A65-2318-8B26DDB3BE54}"/>
              </a:ext>
            </a:extLst>
          </p:cNvPr>
          <p:cNvSpPr>
            <a:spLocks noGrp="1"/>
          </p:cNvSpPr>
          <p:nvPr>
            <p:ph idx="1"/>
          </p:nvPr>
        </p:nvSpPr>
        <p:spPr>
          <a:xfrm>
            <a:off x="3516086" y="1197429"/>
            <a:ext cx="8675914" cy="5660570"/>
          </a:xfrm>
        </p:spPr>
        <p:txBody>
          <a:bodyPr>
            <a:normAutofit lnSpcReduction="10000"/>
          </a:bodyPr>
          <a:lstStyle/>
          <a:p>
            <a:r>
              <a:rPr lang="es-ES" b="1" dirty="0">
                <a:latin typeface="Maiandra GD" panose="020E0502030308020204" pitchFamily="34" charset="0"/>
              </a:rPr>
              <a:t>Dios promete no abandonar ni desamparar a sus seguidores. La frase, utilizando doble negación en el griego original, enfatiza la seguridad de la presencia y cuidado de Dios. </a:t>
            </a:r>
          </a:p>
          <a:p>
            <a:r>
              <a:rPr lang="es-ES" b="1" dirty="0">
                <a:latin typeface="Maiandra GD" panose="020E0502030308020204" pitchFamily="34" charset="0"/>
              </a:rPr>
              <a:t>El versículo también se interpreta como una exhortación a la contentura y a no depender del dinero, sino de la fidelidad de Dios.</a:t>
            </a:r>
          </a:p>
          <a:p>
            <a:r>
              <a:rPr lang="es-ES" b="1" dirty="0">
                <a:latin typeface="Maiandra GD" panose="020E0502030308020204" pitchFamily="34" charset="0"/>
              </a:rPr>
              <a:t>Por eso debemos estar contento lo que tenemos.</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I Timoteo.6:8.</a:t>
            </a:r>
            <a:r>
              <a:rPr lang="es-ES" b="1" dirty="0">
                <a:latin typeface="Maiandra GD" panose="020E0502030308020204" pitchFamily="34" charset="0"/>
              </a:rPr>
              <a:t> </a:t>
            </a:r>
          </a:p>
          <a:p>
            <a:r>
              <a:rPr lang="es-ES" b="1" dirty="0">
                <a:latin typeface="Maiandra GD" panose="020E0502030308020204" pitchFamily="34" charset="0"/>
              </a:rPr>
              <a:t>Y si tenemos qué comer y con qué cubrirnos, </a:t>
            </a:r>
            <a:r>
              <a:rPr lang="es-ES" b="1" u="sng" dirty="0">
                <a:solidFill>
                  <a:schemeClr val="bg1"/>
                </a:solidFill>
                <a:effectLst>
                  <a:outerShdw blurRad="38100" dist="38100" dir="2700000" algn="tl">
                    <a:srgbClr val="000000">
                      <a:alpha val="43137"/>
                    </a:srgbClr>
                  </a:outerShdw>
                </a:effectLst>
                <a:highlight>
                  <a:srgbClr val="9900CC"/>
                </a:highlight>
                <a:latin typeface="Maiandra GD" panose="020E0502030308020204" pitchFamily="34" charset="0"/>
              </a:rPr>
              <a:t>con eso estaremos contentos.</a:t>
            </a:r>
            <a:r>
              <a:rPr lang="es-ES" b="1" dirty="0">
                <a:latin typeface="Maiandra GD" panose="020E0502030308020204" pitchFamily="34" charset="0"/>
              </a:rPr>
              <a:t> </a:t>
            </a:r>
          </a:p>
          <a:p>
            <a:r>
              <a:rPr lang="es-ES" b="1" dirty="0">
                <a:latin typeface="Maiandra GD" panose="020E0502030308020204" pitchFamily="34" charset="0"/>
              </a:rPr>
              <a:t>La Biblia nos enseña a estar contentos con lo que tenemos, ya sea comida, ropa o un lugar para vivir. </a:t>
            </a:r>
          </a:p>
        </p:txBody>
      </p:sp>
      <p:pic>
        <p:nvPicPr>
          <p:cNvPr id="11" name="Imagen 10">
            <a:extLst>
              <a:ext uri="{FF2B5EF4-FFF2-40B4-BE49-F238E27FC236}">
                <a16:creationId xmlns:a16="http://schemas.microsoft.com/office/drawing/2014/main" id="{F1D1B6A4-CB18-4F77-1279-5A372CAA86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7428"/>
            <a:ext cx="3516086" cy="5660570"/>
          </a:xfrm>
          <a:prstGeom prst="rect">
            <a:avLst/>
          </a:prstGeom>
        </p:spPr>
      </p:pic>
    </p:spTree>
    <p:extLst>
      <p:ext uri="{BB962C8B-B14F-4D97-AF65-F5344CB8AC3E}">
        <p14:creationId xmlns:p14="http://schemas.microsoft.com/office/powerpoint/2010/main" val="386133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EB8AB-9E7B-364A-668B-8689C0D0CB67}"/>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5F3DEE67-6BC4-DCCB-1A00-E51D51F87EFF}"/>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598318E3-DFD4-C4E2-0513-347E51A06A16}"/>
              </a:ext>
            </a:extLst>
          </p:cNvPr>
          <p:cNvPicPr>
            <a:picLocks noChangeAspect="1"/>
          </p:cNvPicPr>
          <p:nvPr/>
        </p:nvPicPr>
        <p:blipFill>
          <a:blip r:embed="rId3"/>
          <a:stretch>
            <a:fillRect/>
          </a:stretch>
        </p:blipFill>
        <p:spPr>
          <a:xfrm>
            <a:off x="0" y="-2"/>
            <a:ext cx="12192000" cy="1197427"/>
          </a:xfrm>
          <a:prstGeom prst="rect">
            <a:avLst/>
          </a:prstGeom>
        </p:spPr>
      </p:pic>
      <p:sp>
        <p:nvSpPr>
          <p:cNvPr id="4" name="Título 3">
            <a:extLst>
              <a:ext uri="{FF2B5EF4-FFF2-40B4-BE49-F238E27FC236}">
                <a16:creationId xmlns:a16="http://schemas.microsoft.com/office/drawing/2014/main" id="{C50D1E16-CF24-93E8-55C3-E8D8319EA984}"/>
              </a:ext>
            </a:extLst>
          </p:cNvPr>
          <p:cNvSpPr>
            <a:spLocks noGrp="1"/>
          </p:cNvSpPr>
          <p:nvPr>
            <p:ph type="title"/>
          </p:nvPr>
        </p:nvSpPr>
        <p:spPr>
          <a:xfrm>
            <a:off x="0" y="1"/>
            <a:ext cx="12192000" cy="1197428"/>
          </a:xfrm>
        </p:spPr>
        <p:txBody>
          <a:bodyPr>
            <a:normAutofit fontScale="90000"/>
          </a:bodyPr>
          <a:lstStyle/>
          <a:p>
            <a:pPr algn="ctr"/>
            <a:b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t>DIOS VIENE A FORTALECER A ELIAS. </a:t>
            </a:r>
            <a:b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REYES.19:5-8.</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BACB416-A3A1-AF8E-9C77-B49F3445DA7E}"/>
              </a:ext>
            </a:extLst>
          </p:cNvPr>
          <p:cNvSpPr>
            <a:spLocks noGrp="1"/>
          </p:cNvSpPr>
          <p:nvPr>
            <p:ph idx="1"/>
          </p:nvPr>
        </p:nvSpPr>
        <p:spPr>
          <a:xfrm>
            <a:off x="3516086" y="1197429"/>
            <a:ext cx="8675914" cy="5660570"/>
          </a:xfrm>
        </p:spPr>
        <p:txBody>
          <a:bodyPr>
            <a:normAutofit/>
          </a:bodyPr>
          <a:lstStyle/>
          <a:p>
            <a:r>
              <a:rPr lang="es-ES" b="1" dirty="0">
                <a:latin typeface="Maiandra GD" panose="020E0502030308020204" pitchFamily="34" charset="0"/>
              </a:rPr>
              <a:t>El versículo enfatiza que la verdadera ganancia radica en la piedad acompañada de contentamiento, y no en la búsqueda desenfrenada de riquezas materiales. </a:t>
            </a:r>
          </a:p>
          <a:p>
            <a:r>
              <a:rPr lang="es-ES" b="1" dirty="0">
                <a:latin typeface="Maiandra GD" panose="020E0502030308020204" pitchFamily="34" charset="0"/>
              </a:rPr>
              <a:t>Que nos llevan al afán, la fatiga, el desánimo la depresión y a quitarnos la vida.</a:t>
            </a:r>
          </a:p>
          <a:p>
            <a:r>
              <a:rPr lang="es-ES" b="1" dirty="0">
                <a:latin typeface="Maiandra GD" panose="020E0502030308020204" pitchFamily="34" charset="0"/>
              </a:rPr>
              <a:t>Comió y bebió, y volvió a dormirse: Elías recibió este descanso y refrigerio en repetidas ocasiones de parte de Dios. </a:t>
            </a:r>
          </a:p>
          <a:p>
            <a:r>
              <a:rPr lang="es-ES" b="1" dirty="0">
                <a:latin typeface="Maiandra GD" panose="020E0502030308020204" pitchFamily="34" charset="0"/>
              </a:rPr>
              <a:t>Una rápida siesta y una comida rápida no eran suficientes.</a:t>
            </a:r>
          </a:p>
          <a:p>
            <a:r>
              <a:rPr lang="es-ES" b="1" dirty="0">
                <a:latin typeface="Maiandra GD" panose="020E0502030308020204" pitchFamily="34" charset="0"/>
              </a:rPr>
              <a:t>“El espíritu necesita ser alimentado, y el cuerpo también necesita alimento. </a:t>
            </a:r>
          </a:p>
        </p:txBody>
      </p:sp>
      <p:pic>
        <p:nvPicPr>
          <p:cNvPr id="11" name="Imagen 10">
            <a:extLst>
              <a:ext uri="{FF2B5EF4-FFF2-40B4-BE49-F238E27FC236}">
                <a16:creationId xmlns:a16="http://schemas.microsoft.com/office/drawing/2014/main" id="{9FD80A8E-907D-BC9A-F1E3-7A1F1A9A1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7428"/>
            <a:ext cx="3516086" cy="5660570"/>
          </a:xfrm>
          <a:prstGeom prst="rect">
            <a:avLst/>
          </a:prstGeom>
        </p:spPr>
      </p:pic>
    </p:spTree>
    <p:extLst>
      <p:ext uri="{BB962C8B-B14F-4D97-AF65-F5344CB8AC3E}">
        <p14:creationId xmlns:p14="http://schemas.microsoft.com/office/powerpoint/2010/main" val="646542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2FE04-64B6-D907-F7A3-8E543A38DEF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8BDC021D-8E4C-E13B-90EA-35521F635539}"/>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BF121D73-26AD-5D41-0A18-EFB321CAB1CD}"/>
              </a:ext>
            </a:extLst>
          </p:cNvPr>
          <p:cNvPicPr>
            <a:picLocks noChangeAspect="1"/>
          </p:cNvPicPr>
          <p:nvPr/>
        </p:nvPicPr>
        <p:blipFill>
          <a:blip r:embed="rId3"/>
          <a:stretch>
            <a:fillRect/>
          </a:stretch>
        </p:blipFill>
        <p:spPr>
          <a:xfrm>
            <a:off x="0" y="-2"/>
            <a:ext cx="12192000" cy="1197427"/>
          </a:xfrm>
          <a:prstGeom prst="rect">
            <a:avLst/>
          </a:prstGeom>
        </p:spPr>
      </p:pic>
      <p:sp>
        <p:nvSpPr>
          <p:cNvPr id="4" name="Título 3">
            <a:extLst>
              <a:ext uri="{FF2B5EF4-FFF2-40B4-BE49-F238E27FC236}">
                <a16:creationId xmlns:a16="http://schemas.microsoft.com/office/drawing/2014/main" id="{442B89BC-CFD9-85EF-9BCD-91D4FE4A033B}"/>
              </a:ext>
            </a:extLst>
          </p:cNvPr>
          <p:cNvSpPr>
            <a:spLocks noGrp="1"/>
          </p:cNvSpPr>
          <p:nvPr>
            <p:ph type="title"/>
          </p:nvPr>
        </p:nvSpPr>
        <p:spPr>
          <a:xfrm>
            <a:off x="0" y="1"/>
            <a:ext cx="12192000" cy="1197428"/>
          </a:xfrm>
        </p:spPr>
        <p:txBody>
          <a:bodyPr>
            <a:normAutofit fontScale="90000"/>
          </a:bodyPr>
          <a:lstStyle/>
          <a:p>
            <a:pPr algn="ctr"/>
            <a:b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t>DIOS VIENE A FORTALECER A ELIAS. </a:t>
            </a:r>
            <a:b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REYES.19:5-8.</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14BB5B21-AE9C-BDD1-6EC7-753485369248}"/>
              </a:ext>
            </a:extLst>
          </p:cNvPr>
          <p:cNvSpPr>
            <a:spLocks noGrp="1"/>
          </p:cNvSpPr>
          <p:nvPr>
            <p:ph idx="1"/>
          </p:nvPr>
        </p:nvSpPr>
        <p:spPr>
          <a:xfrm>
            <a:off x="3516086" y="1197429"/>
            <a:ext cx="8675914" cy="5660570"/>
          </a:xfrm>
        </p:spPr>
        <p:txBody>
          <a:bodyPr>
            <a:normAutofit lnSpcReduction="10000"/>
          </a:bodyPr>
          <a:lstStyle/>
          <a:p>
            <a:r>
              <a:rPr lang="es-ES" b="1" dirty="0">
                <a:latin typeface="Maiandra GD" panose="020E0502030308020204" pitchFamily="34" charset="0"/>
              </a:rPr>
              <a:t>No olvidemos estos asuntos; parecieran para algunas personas que no debería de mencionar tales cosas pequeñas como la comida y el descanso. </a:t>
            </a:r>
          </a:p>
          <a:p>
            <a:r>
              <a:rPr lang="es-ES" b="1" dirty="0">
                <a:latin typeface="Maiandra GD" panose="020E0502030308020204" pitchFamily="34" charset="0"/>
              </a:rPr>
              <a:t>Pero estos pudieran ser los primeros elementos que realmente ayudan a un pobre siervo de Dios deprimido.”</a:t>
            </a:r>
          </a:p>
          <a:p>
            <a:r>
              <a:rPr lang="es-ES" b="1" dirty="0">
                <a:latin typeface="Maiandra GD" panose="020E0502030308020204" pitchFamily="34" charset="0"/>
              </a:rPr>
              <a:t>“Fue muy cortés de parte de Dios el tratar esto con su siervo. Podríamos haber esperado una reprensión fuerte, exhortación o castigo; </a:t>
            </a:r>
          </a:p>
          <a:p>
            <a:r>
              <a:rPr lang="es-ES" b="1" dirty="0">
                <a:latin typeface="Maiandra GD" panose="020E0502030308020204" pitchFamily="34" charset="0"/>
              </a:rPr>
              <a:t>Pero a duras penas hubiéramos esperado un trato tan amoroso y gentil como éste de parte de Dios.” </a:t>
            </a:r>
          </a:p>
          <a:p>
            <a:r>
              <a:rPr lang="es-ES" b="1" dirty="0">
                <a:latin typeface="Maiandra GD" panose="020E0502030308020204" pitchFamily="34" charset="0"/>
              </a:rPr>
              <a:t>De la misma manera Nosotros también debemos tratar a aquellos que están en depresión o desanimados.</a:t>
            </a:r>
          </a:p>
        </p:txBody>
      </p:sp>
      <p:pic>
        <p:nvPicPr>
          <p:cNvPr id="11" name="Imagen 10">
            <a:extLst>
              <a:ext uri="{FF2B5EF4-FFF2-40B4-BE49-F238E27FC236}">
                <a16:creationId xmlns:a16="http://schemas.microsoft.com/office/drawing/2014/main" id="{79741DB2-8C59-80E0-2BFD-F07F61226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7428"/>
            <a:ext cx="3516086" cy="5660570"/>
          </a:xfrm>
          <a:prstGeom prst="rect">
            <a:avLst/>
          </a:prstGeom>
        </p:spPr>
      </p:pic>
    </p:spTree>
    <p:extLst>
      <p:ext uri="{BB962C8B-B14F-4D97-AF65-F5344CB8AC3E}">
        <p14:creationId xmlns:p14="http://schemas.microsoft.com/office/powerpoint/2010/main" val="3617473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36C2A-AA97-F425-FB64-CC8E2A5DD592}"/>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0FE72A35-8AAD-B5E5-9FD4-B0C4B4AEB3C4}"/>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DD55D28A-18D6-BDF4-24E4-35F764F2DC3C}"/>
              </a:ext>
            </a:extLst>
          </p:cNvPr>
          <p:cNvPicPr>
            <a:picLocks noChangeAspect="1"/>
          </p:cNvPicPr>
          <p:nvPr/>
        </p:nvPicPr>
        <p:blipFill>
          <a:blip r:embed="rId3"/>
          <a:stretch>
            <a:fillRect/>
          </a:stretch>
        </p:blipFill>
        <p:spPr>
          <a:xfrm>
            <a:off x="0" y="-2"/>
            <a:ext cx="12192000" cy="1197427"/>
          </a:xfrm>
          <a:prstGeom prst="rect">
            <a:avLst/>
          </a:prstGeom>
        </p:spPr>
      </p:pic>
      <p:sp>
        <p:nvSpPr>
          <p:cNvPr id="4" name="Título 3">
            <a:extLst>
              <a:ext uri="{FF2B5EF4-FFF2-40B4-BE49-F238E27FC236}">
                <a16:creationId xmlns:a16="http://schemas.microsoft.com/office/drawing/2014/main" id="{C87C7135-D37E-F780-6AD8-8A854F51BE83}"/>
              </a:ext>
            </a:extLst>
          </p:cNvPr>
          <p:cNvSpPr>
            <a:spLocks noGrp="1"/>
          </p:cNvSpPr>
          <p:nvPr>
            <p:ph type="title"/>
          </p:nvPr>
        </p:nvSpPr>
        <p:spPr>
          <a:xfrm>
            <a:off x="0" y="1"/>
            <a:ext cx="12192000" cy="1197428"/>
          </a:xfrm>
        </p:spPr>
        <p:txBody>
          <a:bodyPr>
            <a:normAutofit fontScale="90000"/>
          </a:bodyPr>
          <a:lstStyle/>
          <a:p>
            <a:pPr algn="ctr"/>
            <a:b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t>DIOS VIENE A FORTALECER A ELIAS. </a:t>
            </a:r>
            <a:b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REYES.19:5-8.</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9FF15274-BA1C-6277-EA94-14DC7A958205}"/>
              </a:ext>
            </a:extLst>
          </p:cNvPr>
          <p:cNvSpPr>
            <a:spLocks noGrp="1"/>
          </p:cNvSpPr>
          <p:nvPr>
            <p:ph idx="1"/>
          </p:nvPr>
        </p:nvSpPr>
        <p:spPr>
          <a:xfrm>
            <a:off x="3516086" y="1197429"/>
            <a:ext cx="8675914" cy="5660570"/>
          </a:xfrm>
        </p:spPr>
        <p:txBody>
          <a:bodyPr>
            <a:normAutofit lnSpcReduction="10000"/>
          </a:bodyPr>
          <a:lstStyle/>
          <a:p>
            <a:r>
              <a:rPr lang="es-ES" b="1" dirty="0">
                <a:latin typeface="Maiandra GD" panose="020E0502030308020204" pitchFamily="34" charset="0"/>
              </a:rPr>
              <a:t>Escuchémosle no vayamos solamente a criticar y condenar con palabras:</a:t>
            </a:r>
          </a:p>
          <a:p>
            <a:r>
              <a:rPr lang="es-ES" b="1" dirty="0">
                <a:latin typeface="Maiandra GD" panose="020E0502030308020204" pitchFamily="34" charset="0"/>
              </a:rPr>
              <a:t>Estás loco o loca como vas hacer eso. Porque vas a tomar esta decisión. </a:t>
            </a:r>
          </a:p>
          <a:p>
            <a:r>
              <a:rPr lang="es-ES" b="1" dirty="0">
                <a:latin typeface="Maiandra GD" panose="020E0502030308020204" pitchFamily="34" charset="0"/>
              </a:rPr>
              <a:t>En que estás pensando para quitarte la vida.</a:t>
            </a:r>
          </a:p>
          <a:p>
            <a:r>
              <a:rPr lang="es-ES" b="1" dirty="0">
                <a:latin typeface="Maiandra GD" panose="020E0502030308020204" pitchFamily="34" charset="0"/>
              </a:rPr>
              <a:t>Y palabras fuertes de condena, eso no ayudara en nada a la persona que está en depresión al contrario le alimentara más para tomar más rápido esta decisión.</a:t>
            </a:r>
          </a:p>
          <a:p>
            <a:r>
              <a:rPr lang="es-ES" b="1" dirty="0">
                <a:latin typeface="Maiandra GD" panose="020E0502030308020204" pitchFamily="34" charset="0"/>
              </a:rPr>
              <a:t>Escuchémosle estamos atento, pongámosle mucha atención que vea que nos importa su vida, su bienestar, dejemos que se desahogue sin interrumpirle o culparle.</a:t>
            </a:r>
          </a:p>
          <a:p>
            <a:r>
              <a:rPr lang="es-ES" b="1" dirty="0">
                <a:latin typeface="Maiandra GD" panose="020E0502030308020204" pitchFamily="34" charset="0"/>
              </a:rPr>
              <a:t>Seamos amorosos siempre.</a:t>
            </a:r>
          </a:p>
        </p:txBody>
      </p:sp>
      <p:pic>
        <p:nvPicPr>
          <p:cNvPr id="11" name="Imagen 10">
            <a:extLst>
              <a:ext uri="{FF2B5EF4-FFF2-40B4-BE49-F238E27FC236}">
                <a16:creationId xmlns:a16="http://schemas.microsoft.com/office/drawing/2014/main" id="{904AD162-E257-21DD-F2EF-B9A725910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7428"/>
            <a:ext cx="3516086" cy="5660570"/>
          </a:xfrm>
          <a:prstGeom prst="rect">
            <a:avLst/>
          </a:prstGeom>
        </p:spPr>
      </p:pic>
    </p:spTree>
    <p:extLst>
      <p:ext uri="{BB962C8B-B14F-4D97-AF65-F5344CB8AC3E}">
        <p14:creationId xmlns:p14="http://schemas.microsoft.com/office/powerpoint/2010/main" val="2626058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7780C-1A89-9F9F-3CA1-5F303B5F33AF}"/>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1FA6ABD5-F106-C1FD-965C-5C60C76F3CEF}"/>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7D6B2CD1-FA73-3D6E-7F07-5D64227F21F7}"/>
              </a:ext>
            </a:extLst>
          </p:cNvPr>
          <p:cNvPicPr>
            <a:picLocks noChangeAspect="1"/>
          </p:cNvPicPr>
          <p:nvPr/>
        </p:nvPicPr>
        <p:blipFill>
          <a:blip r:embed="rId3"/>
          <a:stretch>
            <a:fillRect/>
          </a:stretch>
        </p:blipFill>
        <p:spPr>
          <a:xfrm>
            <a:off x="0" y="-2"/>
            <a:ext cx="12192000" cy="1197427"/>
          </a:xfrm>
          <a:prstGeom prst="rect">
            <a:avLst/>
          </a:prstGeom>
        </p:spPr>
      </p:pic>
      <p:sp>
        <p:nvSpPr>
          <p:cNvPr id="4" name="Título 3">
            <a:extLst>
              <a:ext uri="{FF2B5EF4-FFF2-40B4-BE49-F238E27FC236}">
                <a16:creationId xmlns:a16="http://schemas.microsoft.com/office/drawing/2014/main" id="{32F1E025-8D9B-85BD-9395-4E77D4913D03}"/>
              </a:ext>
            </a:extLst>
          </p:cNvPr>
          <p:cNvSpPr>
            <a:spLocks noGrp="1"/>
          </p:cNvSpPr>
          <p:nvPr>
            <p:ph type="title"/>
          </p:nvPr>
        </p:nvSpPr>
        <p:spPr>
          <a:xfrm>
            <a:off x="0" y="1"/>
            <a:ext cx="12192000" cy="1197428"/>
          </a:xfrm>
        </p:spPr>
        <p:txBody>
          <a:bodyPr>
            <a:normAutofit fontScale="90000"/>
          </a:bodyPr>
          <a:lstStyle/>
          <a:p>
            <a:pPr algn="ctr"/>
            <a:b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t>DIOS VIENE A FORTALECER A ELIAS. </a:t>
            </a:r>
            <a:b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REYES.19:5-8.</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8613DEA-B4D3-2BD7-C5ED-C0F3303C8431}"/>
              </a:ext>
            </a:extLst>
          </p:cNvPr>
          <p:cNvSpPr>
            <a:spLocks noGrp="1"/>
          </p:cNvSpPr>
          <p:nvPr>
            <p:ph idx="1"/>
          </p:nvPr>
        </p:nvSpPr>
        <p:spPr>
          <a:xfrm>
            <a:off x="3516086" y="1197429"/>
            <a:ext cx="8675914" cy="5660570"/>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II Timoteo.2:24-25.</a:t>
            </a:r>
            <a:r>
              <a:rPr lang="es-ES" b="1" dirty="0">
                <a:latin typeface="Maiandra GD" panose="020E0502030308020204" pitchFamily="34" charset="0"/>
              </a:rPr>
              <a:t> </a:t>
            </a:r>
          </a:p>
          <a:p>
            <a:r>
              <a:rPr lang="es-ES" b="1" dirty="0">
                <a:latin typeface="Maiandra GD" panose="020E0502030308020204" pitchFamily="34" charset="0"/>
              </a:rPr>
              <a:t>El siervo del Señor no debe ser rencilloso, </a:t>
            </a: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sino amable para con todos, apto para enseñar,</a:t>
            </a:r>
            <a:r>
              <a:rPr lang="es-ES" b="1" dirty="0">
                <a:latin typeface="Maiandra GD" panose="020E0502030308020204" pitchFamily="34" charset="0"/>
              </a:rPr>
              <a:t> sufrido. </a:t>
            </a:r>
          </a:p>
          <a:p>
            <a:r>
              <a:rPr lang="es-ES" b="1" dirty="0">
                <a:latin typeface="Maiandra GD" panose="020E0502030308020204" pitchFamily="34" charset="0"/>
              </a:rPr>
              <a:t>Nos enseña que un siervo de Dios no debe ser contencioso, sino amable, apto para enseñar y paciente. </a:t>
            </a:r>
          </a:p>
          <a:p>
            <a:r>
              <a:rPr lang="es-ES" b="1" dirty="0">
                <a:latin typeface="Maiandra GD" panose="020E0502030308020204" pitchFamily="34" charset="0"/>
              </a:rPr>
              <a:t>Debe corregir a sus opositores con mansedumbre, esperando que Dios les conceda arrepentimiento. </a:t>
            </a:r>
          </a:p>
          <a:p>
            <a:r>
              <a:rPr lang="es-ES" b="1" dirty="0">
                <a:latin typeface="Maiandra GD" panose="020E0502030308020204" pitchFamily="34" charset="0"/>
              </a:rPr>
              <a:t>En resumen, se enfatiza la importancia de la bondad, la paciencia y la enseñanza en la vida de un cristiano.</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V.25.</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Debe reprender tiernamente a los que se oponen,</a:t>
            </a:r>
            <a:r>
              <a:rPr lang="es-ES" b="1" dirty="0">
                <a:latin typeface="Maiandra GD" panose="020E0502030308020204" pitchFamily="34" charset="0"/>
              </a:rPr>
              <a:t> por si acaso Dios les da el arrepentimiento que conduce al pleno conocimiento de la verdad, </a:t>
            </a:r>
          </a:p>
        </p:txBody>
      </p:sp>
      <p:pic>
        <p:nvPicPr>
          <p:cNvPr id="11" name="Imagen 10">
            <a:extLst>
              <a:ext uri="{FF2B5EF4-FFF2-40B4-BE49-F238E27FC236}">
                <a16:creationId xmlns:a16="http://schemas.microsoft.com/office/drawing/2014/main" id="{8176D63A-14F0-04E5-8954-D03FAFA6A0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7428"/>
            <a:ext cx="3516086" cy="5660570"/>
          </a:xfrm>
          <a:prstGeom prst="rect">
            <a:avLst/>
          </a:prstGeom>
        </p:spPr>
      </p:pic>
    </p:spTree>
    <p:extLst>
      <p:ext uri="{BB962C8B-B14F-4D97-AF65-F5344CB8AC3E}">
        <p14:creationId xmlns:p14="http://schemas.microsoft.com/office/powerpoint/2010/main" val="2589167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DC1A-B090-6DE5-712E-081F82604D7F}"/>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C627F709-E23F-A82A-88C8-E3CCF6ABB133}"/>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8B1BD2D0-41C2-DE90-71A3-DCF07C2290FD}"/>
              </a:ext>
            </a:extLst>
          </p:cNvPr>
          <p:cNvPicPr>
            <a:picLocks noChangeAspect="1"/>
          </p:cNvPicPr>
          <p:nvPr/>
        </p:nvPicPr>
        <p:blipFill>
          <a:blip r:embed="rId3"/>
          <a:stretch>
            <a:fillRect/>
          </a:stretch>
        </p:blipFill>
        <p:spPr>
          <a:xfrm>
            <a:off x="0" y="-2"/>
            <a:ext cx="12192000" cy="1197427"/>
          </a:xfrm>
          <a:prstGeom prst="rect">
            <a:avLst/>
          </a:prstGeom>
        </p:spPr>
      </p:pic>
      <p:sp>
        <p:nvSpPr>
          <p:cNvPr id="4" name="Título 3">
            <a:extLst>
              <a:ext uri="{FF2B5EF4-FFF2-40B4-BE49-F238E27FC236}">
                <a16:creationId xmlns:a16="http://schemas.microsoft.com/office/drawing/2014/main" id="{CE2AF7CE-2547-DC16-2F53-B1CBD976DD7B}"/>
              </a:ext>
            </a:extLst>
          </p:cNvPr>
          <p:cNvSpPr>
            <a:spLocks noGrp="1"/>
          </p:cNvSpPr>
          <p:nvPr>
            <p:ph type="title"/>
          </p:nvPr>
        </p:nvSpPr>
        <p:spPr>
          <a:xfrm>
            <a:off x="0" y="1"/>
            <a:ext cx="12192000" cy="1197428"/>
          </a:xfrm>
        </p:spPr>
        <p:txBody>
          <a:bodyPr>
            <a:normAutofit fontScale="90000"/>
          </a:bodyPr>
          <a:lstStyle/>
          <a:p>
            <a:pPr algn="ctr"/>
            <a:b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t>DIOS VIENE A FORTALECER A ELIAS. </a:t>
            </a:r>
            <a:b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REYES.19:5-8.</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08A37BD-51B7-2742-5636-44DB7E06E25C}"/>
              </a:ext>
            </a:extLst>
          </p:cNvPr>
          <p:cNvSpPr>
            <a:spLocks noGrp="1"/>
          </p:cNvSpPr>
          <p:nvPr>
            <p:ph idx="1"/>
          </p:nvPr>
        </p:nvSpPr>
        <p:spPr>
          <a:xfrm>
            <a:off x="3516086" y="1197429"/>
            <a:ext cx="8675914" cy="5660570"/>
          </a:xfrm>
        </p:spPr>
        <p:txBody>
          <a:bodyPr>
            <a:normAutofit/>
          </a:bodyPr>
          <a:lstStyle/>
          <a:p>
            <a:r>
              <a:rPr lang="es-ES" b="1" dirty="0">
                <a:latin typeface="Maiandra GD" panose="020E0502030308020204" pitchFamily="34" charset="0"/>
              </a:rPr>
              <a:t>Enseña que un siervo de Dios debe corregir a los que se oponen con mansedumbre, esperando que Dios les conceda el arrepentimiento y el conocimiento de la verdad, para que puedan escapar de la influencia del diablo. </a:t>
            </a:r>
          </a:p>
          <a:p>
            <a:r>
              <a:rPr lang="es-ES" b="1" dirty="0">
                <a:latin typeface="Maiandra GD" panose="020E0502030308020204" pitchFamily="34" charset="0"/>
              </a:rPr>
              <a:t>La clave es la humildad y la paciencia al confrontar a quienes tienen ideas erróneas, buscando su bien espiritual.</a:t>
            </a:r>
          </a:p>
          <a:p>
            <a:r>
              <a:rPr lang="es-ES" b="1" dirty="0">
                <a:latin typeface="Maiandra GD" panose="020E0502030308020204" pitchFamily="34" charset="0"/>
              </a:rPr>
              <a:t>Levántate y come, porque largo camino te resta:</a:t>
            </a:r>
          </a:p>
          <a:p>
            <a:r>
              <a:rPr lang="es-ES" b="1" dirty="0">
                <a:latin typeface="Maiandra GD" panose="020E0502030308020204" pitchFamily="34" charset="0"/>
              </a:rPr>
              <a:t>Dios envió a Elías a un viaje de 200 millas, 40 días, hacia el Monte Horeb, también conocido como el Monte Sinaí. Esto muestra que Dios no demandó una recuperación inmediata de Elías.</a:t>
            </a:r>
          </a:p>
        </p:txBody>
      </p:sp>
      <p:pic>
        <p:nvPicPr>
          <p:cNvPr id="11" name="Imagen 10">
            <a:extLst>
              <a:ext uri="{FF2B5EF4-FFF2-40B4-BE49-F238E27FC236}">
                <a16:creationId xmlns:a16="http://schemas.microsoft.com/office/drawing/2014/main" id="{950F942C-2D5F-DA89-2BB3-7F3495504B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7428"/>
            <a:ext cx="3516086" cy="5660570"/>
          </a:xfrm>
          <a:prstGeom prst="rect">
            <a:avLst/>
          </a:prstGeom>
        </p:spPr>
      </p:pic>
    </p:spTree>
    <p:extLst>
      <p:ext uri="{BB962C8B-B14F-4D97-AF65-F5344CB8AC3E}">
        <p14:creationId xmlns:p14="http://schemas.microsoft.com/office/powerpoint/2010/main" val="2966399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FC770-D7ED-7AA0-AEF3-54DBD558771F}"/>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C8D75E8C-65A2-441F-37AD-A67386D8EEDA}"/>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78F49F40-AFEA-BDDC-FBF8-B612BC53A28B}"/>
              </a:ext>
            </a:extLst>
          </p:cNvPr>
          <p:cNvPicPr>
            <a:picLocks noChangeAspect="1"/>
          </p:cNvPicPr>
          <p:nvPr/>
        </p:nvPicPr>
        <p:blipFill>
          <a:blip r:embed="rId3"/>
          <a:stretch>
            <a:fillRect/>
          </a:stretch>
        </p:blipFill>
        <p:spPr>
          <a:xfrm>
            <a:off x="0" y="-2"/>
            <a:ext cx="12192000" cy="1197427"/>
          </a:xfrm>
          <a:prstGeom prst="rect">
            <a:avLst/>
          </a:prstGeom>
        </p:spPr>
      </p:pic>
      <p:sp>
        <p:nvSpPr>
          <p:cNvPr id="4" name="Título 3">
            <a:extLst>
              <a:ext uri="{FF2B5EF4-FFF2-40B4-BE49-F238E27FC236}">
                <a16:creationId xmlns:a16="http://schemas.microsoft.com/office/drawing/2014/main" id="{20214622-62CF-257C-1792-F5873777C841}"/>
              </a:ext>
            </a:extLst>
          </p:cNvPr>
          <p:cNvSpPr>
            <a:spLocks noGrp="1"/>
          </p:cNvSpPr>
          <p:nvPr>
            <p:ph type="title"/>
          </p:nvPr>
        </p:nvSpPr>
        <p:spPr>
          <a:xfrm>
            <a:off x="0" y="1"/>
            <a:ext cx="12192000" cy="1197428"/>
          </a:xfrm>
        </p:spPr>
        <p:txBody>
          <a:bodyPr>
            <a:normAutofit fontScale="90000"/>
          </a:bodyPr>
          <a:lstStyle/>
          <a:p>
            <a:pPr algn="ctr"/>
            <a:b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t>DIOS VIENE A FORTALECER A ELIAS. </a:t>
            </a:r>
            <a:b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REYES.19:5-8.</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BDA5CFB9-5D3E-A6A1-C137-8FC74AB64279}"/>
              </a:ext>
            </a:extLst>
          </p:cNvPr>
          <p:cNvSpPr>
            <a:spLocks noGrp="1"/>
          </p:cNvSpPr>
          <p:nvPr>
            <p:ph idx="1"/>
          </p:nvPr>
        </p:nvSpPr>
        <p:spPr>
          <a:xfrm>
            <a:off x="3516086" y="1197429"/>
            <a:ext cx="8675914" cy="5660570"/>
          </a:xfrm>
        </p:spPr>
        <p:txBody>
          <a:bodyPr>
            <a:normAutofit lnSpcReduction="10000"/>
          </a:bodyPr>
          <a:lstStyle/>
          <a:p>
            <a:r>
              <a:rPr lang="es-ES" b="1" dirty="0">
                <a:latin typeface="Maiandra GD" panose="020E0502030308020204" pitchFamily="34" charset="0"/>
              </a:rPr>
              <a:t>Él permitió que Él profeta tuviera un tiempo para recuperarse de su depresión espiritual.</a:t>
            </a:r>
          </a:p>
          <a:p>
            <a:r>
              <a:rPr lang="es-ES" b="1" dirty="0">
                <a:latin typeface="Maiandra GD" panose="020E0502030308020204" pitchFamily="34" charset="0"/>
              </a:rPr>
              <a:t>“El viaje de cuarenta días de Elías no está sin significado. Así es, un viaje directo desde Beerseba hubiera requerido un poco más de un cuarto de ese tiempo. </a:t>
            </a:r>
          </a:p>
          <a:p>
            <a:r>
              <a:rPr lang="es-ES" b="1" dirty="0">
                <a:latin typeface="Maiandra GD" panose="020E0502030308020204" pitchFamily="34" charset="0"/>
              </a:rPr>
              <a:t>Por lo tanto, el periodo es de propósito simbólico.</a:t>
            </a:r>
          </a:p>
          <a:p>
            <a:r>
              <a:rPr lang="es-ES" b="1" dirty="0">
                <a:latin typeface="Maiandra GD" panose="020E0502030308020204" pitchFamily="34" charset="0"/>
              </a:rPr>
              <a:t>Como los hijos de Israel tuvieron un notable fracaso espiritual, y tuvieron que vagar cuarenta años en el desierto. </a:t>
            </a:r>
          </a:p>
          <a:p>
            <a:r>
              <a:rPr lang="es-ES" b="1" dirty="0">
                <a:latin typeface="Maiandra GD" panose="020E0502030308020204" pitchFamily="34" charset="0"/>
              </a:rPr>
              <a:t>Así un Elías derrotado debía pasar cuarenta días en el desierto.</a:t>
            </a:r>
          </a:p>
          <a:p>
            <a:r>
              <a:rPr lang="es-ES" b="1" dirty="0">
                <a:latin typeface="Maiandra GD" panose="020E0502030308020204" pitchFamily="34" charset="0"/>
              </a:rPr>
              <a:t>Un proceso para pensar, meditar, tomar fuerzas y prepararse para seguir fiel a Dios. </a:t>
            </a:r>
          </a:p>
        </p:txBody>
      </p:sp>
      <p:pic>
        <p:nvPicPr>
          <p:cNvPr id="11" name="Imagen 10">
            <a:extLst>
              <a:ext uri="{FF2B5EF4-FFF2-40B4-BE49-F238E27FC236}">
                <a16:creationId xmlns:a16="http://schemas.microsoft.com/office/drawing/2014/main" id="{A36136CB-9A2E-F513-7419-1D6B22C039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7428"/>
            <a:ext cx="3516086" cy="5660570"/>
          </a:xfrm>
          <a:prstGeom prst="rect">
            <a:avLst/>
          </a:prstGeom>
        </p:spPr>
      </p:pic>
    </p:spTree>
    <p:extLst>
      <p:ext uri="{BB962C8B-B14F-4D97-AF65-F5344CB8AC3E}">
        <p14:creationId xmlns:p14="http://schemas.microsoft.com/office/powerpoint/2010/main" val="627776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C6255-2184-7414-439E-54AC9A31502E}"/>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EB719736-9004-A040-B3D3-5A7633ABF230}"/>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087E1A26-F1EC-CBCC-B13B-E68C005F77E1}"/>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7491C5C4-83D3-1146-6C35-90790DCF5D58}"/>
              </a:ext>
            </a:extLst>
          </p:cNvPr>
          <p:cNvSpPr>
            <a:spLocks noGrp="1"/>
          </p:cNvSpPr>
          <p:nvPr>
            <p:ph type="title"/>
          </p:nvPr>
        </p:nvSpPr>
        <p:spPr>
          <a:xfrm>
            <a:off x="0" y="1"/>
            <a:ext cx="12192000" cy="1197428"/>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b="1" u="sng" dirty="0">
                <a:solidFill>
                  <a:schemeClr val="bg1"/>
                </a:solidFill>
                <a:effectLst>
                  <a:outerShdw blurRad="38100" dist="38100" dir="2700000" algn="tl">
                    <a:srgbClr val="000000">
                      <a:alpha val="43137"/>
                    </a:srgbClr>
                  </a:outerShdw>
                </a:effectLst>
                <a:latin typeface="Maiandra GD" panose="020E0502030308020204" pitchFamily="34" charset="0"/>
              </a:rPr>
              <a:t>DIOS PERMITE QUE ELIAS DESHOGUE SUS FRUSTACIONES. I REYES.19:9-10.</a:t>
            </a:r>
            <a:br>
              <a:rPr lang="es-ES" b="1" u="sng" dirty="0">
                <a:effectLst>
                  <a:outerShdw blurRad="38100" dist="38100" dir="2700000" algn="tl">
                    <a:srgbClr val="000000">
                      <a:alpha val="43137"/>
                    </a:srgbClr>
                  </a:outerShdw>
                </a:effectLst>
                <a:latin typeface="Maiandra GD" panose="020E0502030308020204" pitchFamily="34" charset="0"/>
              </a:rPr>
            </a:br>
            <a:endParaRPr lang="en-US"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6F0ED0EE-9A3C-C4CD-F791-578A93218554}"/>
              </a:ext>
            </a:extLst>
          </p:cNvPr>
          <p:cNvSpPr>
            <a:spLocks noGrp="1"/>
          </p:cNvSpPr>
          <p:nvPr>
            <p:ph idx="1"/>
          </p:nvPr>
        </p:nvSpPr>
        <p:spPr>
          <a:xfrm>
            <a:off x="3516086" y="1197429"/>
            <a:ext cx="8675914" cy="5660570"/>
          </a:xfrm>
        </p:spPr>
        <p:txBody>
          <a:bodyPr>
            <a:normAutofit/>
          </a:bodyPr>
          <a:lstStyle/>
          <a:p>
            <a:r>
              <a:rPr lang="es-ES" b="1" dirty="0">
                <a:latin typeface="Maiandra GD" panose="020E0502030308020204" pitchFamily="34" charset="0"/>
              </a:rPr>
              <a:t>Allí entró en una cueva y pasó en ella la noche; y vino a él la palabra del SEÑOR,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y Él le dijo: «¿Qué haces aquí, Elías?».</a:t>
            </a:r>
            <a:r>
              <a:rPr lang="es-ES" b="1" dirty="0">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V.10.</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Y él respondió: «He tenido mucho celo por el SEÑOR, Dios de los ejércitos;</a:t>
            </a:r>
            <a:r>
              <a:rPr lang="es-ES" b="1" dirty="0">
                <a:latin typeface="Maiandra GD" panose="020E0502030308020204" pitchFamily="34" charset="0"/>
              </a:rPr>
              <a:t> porque los israelitas han abandonado Tu pacto, han derribado Tus altares y han matado a espada a Tus profetas. He quedado yo solo y buscan mi vida para quitármela». </a:t>
            </a:r>
          </a:p>
          <a:p>
            <a:r>
              <a:rPr lang="es-ES" b="1" dirty="0">
                <a:latin typeface="Maiandra GD" panose="020E0502030308020204" pitchFamily="34" charset="0"/>
              </a:rPr>
              <a:t>Se metió en una cueva: Literalmente, el Hebreo en definitiva está describiendo una cueva. </a:t>
            </a:r>
          </a:p>
          <a:p>
            <a:r>
              <a:rPr lang="es-ES" b="1" dirty="0">
                <a:latin typeface="Maiandra GD" panose="020E0502030308020204" pitchFamily="34" charset="0"/>
              </a:rPr>
              <a:t>“La cueva pudo bien ser la específica ‘hendidura de la peña’ donde Dios se apareció a Moisés. </a:t>
            </a:r>
          </a:p>
        </p:txBody>
      </p:sp>
      <p:pic>
        <p:nvPicPr>
          <p:cNvPr id="11" name="Imagen 10">
            <a:extLst>
              <a:ext uri="{FF2B5EF4-FFF2-40B4-BE49-F238E27FC236}">
                <a16:creationId xmlns:a16="http://schemas.microsoft.com/office/drawing/2014/main" id="{B8784E14-472B-A322-3DF2-ADF6855EDD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7428"/>
            <a:ext cx="3516086" cy="5660570"/>
          </a:xfrm>
          <a:prstGeom prst="rect">
            <a:avLst/>
          </a:prstGeom>
        </p:spPr>
      </p:pic>
    </p:spTree>
    <p:extLst>
      <p:ext uri="{BB962C8B-B14F-4D97-AF65-F5344CB8AC3E}">
        <p14:creationId xmlns:p14="http://schemas.microsoft.com/office/powerpoint/2010/main" val="3730907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EF43F-2DFB-21DA-4277-A2839D7E5226}"/>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020C4E85-111F-68BF-B020-A6EF81732C21}"/>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9C9A52F2-85AC-3739-21E3-014FA914E3F6}"/>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CF9399AE-F24A-1184-CAAB-B5B801582910}"/>
              </a:ext>
            </a:extLst>
          </p:cNvPr>
          <p:cNvSpPr>
            <a:spLocks noGrp="1"/>
          </p:cNvSpPr>
          <p:nvPr>
            <p:ph type="title"/>
          </p:nvPr>
        </p:nvSpPr>
        <p:spPr>
          <a:xfrm>
            <a:off x="0" y="1"/>
            <a:ext cx="12192000" cy="1197428"/>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8900" b="1" u="sng" dirty="0">
                <a:solidFill>
                  <a:schemeClr val="bg1"/>
                </a:solidFill>
                <a:effectLst>
                  <a:outerShdw blurRad="38100" dist="38100" dir="2700000" algn="tl">
                    <a:srgbClr val="000000">
                      <a:alpha val="43137"/>
                    </a:srgbClr>
                  </a:outerShdw>
                </a:effectLst>
                <a:latin typeface="Maiandra GD" panose="020E0502030308020204" pitchFamily="34" charset="0"/>
              </a:rPr>
              <a:t>INTRODUCCIÓN:</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18BCCF2D-6080-B7E8-D59A-F2B364E3AD3D}"/>
              </a:ext>
            </a:extLst>
          </p:cNvPr>
          <p:cNvSpPr>
            <a:spLocks noGrp="1"/>
          </p:cNvSpPr>
          <p:nvPr>
            <p:ph idx="1"/>
          </p:nvPr>
        </p:nvSpPr>
        <p:spPr>
          <a:xfrm>
            <a:off x="3516086" y="1197429"/>
            <a:ext cx="8675914" cy="5660570"/>
          </a:xfrm>
        </p:spPr>
        <p:txBody>
          <a:bodyPr>
            <a:normAutofit/>
          </a:bodyPr>
          <a:lstStyle/>
          <a:p>
            <a:r>
              <a:rPr lang="es-ES" b="1" dirty="0">
                <a:latin typeface="Maiandra GD" panose="020E0502030308020204" pitchFamily="34" charset="0"/>
              </a:rPr>
              <a:t>Con una ceremonia elaborada y visible, invocando el nombre de Dios y moviendo su mano sobre Él para curar su lepra. </a:t>
            </a:r>
          </a:p>
          <a:p>
            <a:r>
              <a:rPr lang="es-ES" b="1" dirty="0">
                <a:latin typeface="Maiandra GD" panose="020E0502030308020204" pitchFamily="34" charset="0"/>
              </a:rPr>
              <a:t>En cambio, Eliseo simplemente le dijo que se bañara siete veces en el río Jordán. </a:t>
            </a:r>
          </a:p>
          <a:p>
            <a:r>
              <a:rPr lang="es-ES" b="1" dirty="0">
                <a:latin typeface="Maiandra GD" panose="020E0502030308020204" pitchFamily="34" charset="0"/>
              </a:rPr>
              <a:t>La reacción de Naamán refleja su orgullo y expectativas preconcebidas sobre cómo debía ocurrir la sanidad. </a:t>
            </a:r>
          </a:p>
          <a:p>
            <a:r>
              <a:rPr lang="es-ES" b="1" dirty="0">
                <a:latin typeface="Maiandra GD" panose="020E0502030308020204" pitchFamily="34" charset="0"/>
              </a:rPr>
              <a:t>Él creía que la intervención divina debía ser grandiosa y acorde a su posición como general del ejército sirio.</a:t>
            </a:r>
          </a:p>
          <a:p>
            <a:r>
              <a:rPr lang="es-ES" b="1" dirty="0">
                <a:latin typeface="Maiandra GD" panose="020E0502030308020204" pitchFamily="34" charset="0"/>
              </a:rPr>
              <a:t>Dios no actúa por lo que Nosotros pensamos o queremos.</a:t>
            </a:r>
          </a:p>
        </p:txBody>
      </p:sp>
      <p:pic>
        <p:nvPicPr>
          <p:cNvPr id="11" name="Imagen 10">
            <a:extLst>
              <a:ext uri="{FF2B5EF4-FFF2-40B4-BE49-F238E27FC236}">
                <a16:creationId xmlns:a16="http://schemas.microsoft.com/office/drawing/2014/main" id="{836C8434-61C0-8DEE-6051-75ABB44627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7428"/>
            <a:ext cx="3516086" cy="5660570"/>
          </a:xfrm>
          <a:prstGeom prst="rect">
            <a:avLst/>
          </a:prstGeom>
        </p:spPr>
      </p:pic>
    </p:spTree>
    <p:extLst>
      <p:ext uri="{BB962C8B-B14F-4D97-AF65-F5344CB8AC3E}">
        <p14:creationId xmlns:p14="http://schemas.microsoft.com/office/powerpoint/2010/main" val="1713235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F5718-1DE7-1FD7-24B2-E77A8473B550}"/>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80F3F41C-1C7F-F6F5-94D5-4B0E1A0E3A9D}"/>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DD4F8757-15D9-D6C7-5D60-79356B2F9FA3}"/>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A76F8BAF-AC8B-2B0F-93FC-D350D97EE39B}"/>
              </a:ext>
            </a:extLst>
          </p:cNvPr>
          <p:cNvSpPr>
            <a:spLocks noGrp="1"/>
          </p:cNvSpPr>
          <p:nvPr>
            <p:ph type="title"/>
          </p:nvPr>
        </p:nvSpPr>
        <p:spPr>
          <a:xfrm>
            <a:off x="0" y="1"/>
            <a:ext cx="12192000" cy="1197428"/>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b="1" u="sng" dirty="0">
                <a:solidFill>
                  <a:schemeClr val="bg1"/>
                </a:solidFill>
                <a:effectLst>
                  <a:outerShdw blurRad="38100" dist="38100" dir="2700000" algn="tl">
                    <a:srgbClr val="000000">
                      <a:alpha val="43137"/>
                    </a:srgbClr>
                  </a:outerShdw>
                </a:effectLst>
                <a:latin typeface="Maiandra GD" panose="020E0502030308020204" pitchFamily="34" charset="0"/>
              </a:rPr>
              <a:t>DIOS PERMITE QUE ELIAS DESHOGUE SUS FRUSTACIONES. I REYES.19:9-10.</a:t>
            </a: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A72224E-81D9-E7F8-44AB-B48B6D3563A2}"/>
              </a:ext>
            </a:extLst>
          </p:cNvPr>
          <p:cNvSpPr>
            <a:spLocks noGrp="1"/>
          </p:cNvSpPr>
          <p:nvPr>
            <p:ph idx="1"/>
          </p:nvPr>
        </p:nvSpPr>
        <p:spPr>
          <a:xfrm>
            <a:off x="3429000" y="1197429"/>
            <a:ext cx="8763000" cy="5660570"/>
          </a:xfrm>
        </p:spPr>
        <p:txBody>
          <a:bodyPr/>
          <a:lstStyle/>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Éxodo.33:22.</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y sucederá que, al pasar Mi gloria,</a:t>
            </a:r>
            <a:r>
              <a:rPr lang="es-ES" b="1" dirty="0">
                <a:latin typeface="Maiandra GD" panose="020E0502030308020204" pitchFamily="34" charset="0"/>
              </a:rPr>
              <a:t> te pondré en una hendidura de la peña y te cubriré con Mi mano hasta que Yo haya pasado. </a:t>
            </a:r>
          </a:p>
          <a:p>
            <a:r>
              <a:rPr lang="es-ES" b="1" dirty="0">
                <a:latin typeface="Maiandra GD" panose="020E0502030308020204" pitchFamily="34" charset="0"/>
              </a:rPr>
              <a:t>Dios le dice a Moisés que lo pondrá en una hendidura de la roca y lo cubrirá con su mano mientras pasa su gloria. Esto significa que Moisés tendrá un lugar seguro para presenciar la manifestación de la gloria de Dios, aunque no podrá ver su rostro directamente.</a:t>
            </a:r>
          </a:p>
          <a:p>
            <a:r>
              <a:rPr lang="es-ES" b="1" dirty="0">
                <a:latin typeface="Maiandra GD" panose="020E0502030308020204" pitchFamily="34" charset="0"/>
              </a:rPr>
              <a:t>“Quizás ningún lugar en la tierra está asociado más con la presencia manifiesta de Dios que ese monte sagrado.”</a:t>
            </a:r>
          </a:p>
        </p:txBody>
      </p:sp>
      <p:pic>
        <p:nvPicPr>
          <p:cNvPr id="11" name="Imagen 10">
            <a:extLst>
              <a:ext uri="{FF2B5EF4-FFF2-40B4-BE49-F238E27FC236}">
                <a16:creationId xmlns:a16="http://schemas.microsoft.com/office/drawing/2014/main" id="{9C337CF7-06E1-2414-F134-D349CEF2A6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 y="1197430"/>
            <a:ext cx="3516086" cy="5660570"/>
          </a:xfrm>
          <a:prstGeom prst="rect">
            <a:avLst/>
          </a:prstGeom>
        </p:spPr>
      </p:pic>
    </p:spTree>
    <p:extLst>
      <p:ext uri="{BB962C8B-B14F-4D97-AF65-F5344CB8AC3E}">
        <p14:creationId xmlns:p14="http://schemas.microsoft.com/office/powerpoint/2010/main" val="3848077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9A4EA-0A21-0A90-F15B-ECD754DB23B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12948CB5-5DE5-CC9B-E0E0-89E168890481}"/>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5F62DD4C-7797-A4AA-5F88-11FF3FEEF477}"/>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2C064816-49B9-7914-EC76-C09A16E2D39D}"/>
              </a:ext>
            </a:extLst>
          </p:cNvPr>
          <p:cNvSpPr>
            <a:spLocks noGrp="1"/>
          </p:cNvSpPr>
          <p:nvPr>
            <p:ph type="title"/>
          </p:nvPr>
        </p:nvSpPr>
        <p:spPr>
          <a:xfrm>
            <a:off x="0" y="1"/>
            <a:ext cx="12192000" cy="1197428"/>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b="1" u="sng" dirty="0">
                <a:solidFill>
                  <a:schemeClr val="bg1"/>
                </a:solidFill>
                <a:effectLst>
                  <a:outerShdw blurRad="38100" dist="38100" dir="2700000" algn="tl">
                    <a:srgbClr val="000000">
                      <a:alpha val="43137"/>
                    </a:srgbClr>
                  </a:outerShdw>
                </a:effectLst>
                <a:latin typeface="Maiandra GD" panose="020E0502030308020204" pitchFamily="34" charset="0"/>
              </a:rPr>
              <a:t>DIOS PERMITE QUE ELIAS DESHOGUE SUS FRUSTACIONES. I REYES.19:9-10.</a:t>
            </a: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6A0C3C76-7EFF-ABED-DF25-0EE265A58F2A}"/>
              </a:ext>
            </a:extLst>
          </p:cNvPr>
          <p:cNvSpPr>
            <a:spLocks noGrp="1"/>
          </p:cNvSpPr>
          <p:nvPr>
            <p:ph idx="1"/>
          </p:nvPr>
        </p:nvSpPr>
        <p:spPr>
          <a:xfrm>
            <a:off x="3429000" y="1197429"/>
            <a:ext cx="8763000" cy="5660570"/>
          </a:xfrm>
        </p:spPr>
        <p:txBody>
          <a:bodyPr>
            <a:normAutofit fontScale="92500" lnSpcReduction="10000"/>
          </a:bodyPr>
          <a:lstStyle/>
          <a:p>
            <a:r>
              <a:rPr lang="es-ES" b="1" dirty="0">
                <a:latin typeface="Maiandra GD" panose="020E0502030308020204" pitchFamily="34" charset="0"/>
              </a:rPr>
              <a:t>Mas que la iglesia aquí en la tierra.</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I Timoteo.3:15.</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pero en caso que me tarde, te escribo para que sepas cómo debe conducirse uno en la casa de Dios,</a:t>
            </a:r>
            <a:r>
              <a:rPr lang="es-ES" b="1" dirty="0">
                <a:latin typeface="Maiandra GD" panose="020E0502030308020204" pitchFamily="34" charset="0"/>
              </a:rPr>
              <a:t> que es la iglesia del Dios vivo, columna y sostén de la verdad. </a:t>
            </a:r>
          </a:p>
          <a:p>
            <a:r>
              <a:rPr lang="es-ES" b="1" dirty="0">
                <a:latin typeface="Maiandra GD" panose="020E0502030308020204" pitchFamily="34" charset="0"/>
              </a:rPr>
              <a:t>¿Qué haces aquí, Elías? Dios sabía la respuesta de esta pregunta, pero le hacía bien a Elías el hablar con Dios libremente y el desahogar su corazón.</a:t>
            </a:r>
          </a:p>
          <a:p>
            <a:r>
              <a:rPr lang="es-ES" b="1" dirty="0">
                <a:latin typeface="Maiandra GD" panose="020E0502030308020204" pitchFamily="34" charset="0"/>
              </a:rPr>
              <a:t>Dios siempre esta dispuestos a escucharnos.</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Isaias.1:18.</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»Vengan ahora, y razonemos», Dice el SEÑOR,</a:t>
            </a:r>
            <a:r>
              <a:rPr lang="es-ES" b="1" dirty="0">
                <a:latin typeface="Maiandra GD" panose="020E0502030308020204" pitchFamily="34" charset="0"/>
              </a:rPr>
              <a:t> «Aunque sus pecados sean como la grana, Como la nieve serán emblanquecidos. Aunque sean rojos como el carmesí, Como blanca lana quedarán. </a:t>
            </a:r>
          </a:p>
        </p:txBody>
      </p:sp>
      <p:pic>
        <p:nvPicPr>
          <p:cNvPr id="11" name="Imagen 10">
            <a:extLst>
              <a:ext uri="{FF2B5EF4-FFF2-40B4-BE49-F238E27FC236}">
                <a16:creationId xmlns:a16="http://schemas.microsoft.com/office/drawing/2014/main" id="{9D6F4838-E171-E5EC-4037-828BF25781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 y="1197430"/>
            <a:ext cx="3516086" cy="5660570"/>
          </a:xfrm>
          <a:prstGeom prst="rect">
            <a:avLst/>
          </a:prstGeom>
        </p:spPr>
      </p:pic>
    </p:spTree>
    <p:extLst>
      <p:ext uri="{BB962C8B-B14F-4D97-AF65-F5344CB8AC3E}">
        <p14:creationId xmlns:p14="http://schemas.microsoft.com/office/powerpoint/2010/main" val="2737284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EADE8-22BA-6E7A-7156-A30C29C26C2D}"/>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28B24051-E403-BEA5-F685-A15ABD73584E}"/>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622302F8-3B47-A3A6-17D2-00278AADFD9F}"/>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EAB0BE0A-388E-D588-3FD3-759173DFAA79}"/>
              </a:ext>
            </a:extLst>
          </p:cNvPr>
          <p:cNvSpPr>
            <a:spLocks noGrp="1"/>
          </p:cNvSpPr>
          <p:nvPr>
            <p:ph type="title"/>
          </p:nvPr>
        </p:nvSpPr>
        <p:spPr>
          <a:xfrm>
            <a:off x="0" y="1"/>
            <a:ext cx="12192000" cy="1197428"/>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b="1" u="sng" dirty="0">
                <a:solidFill>
                  <a:schemeClr val="bg1"/>
                </a:solidFill>
                <a:effectLst>
                  <a:outerShdw blurRad="38100" dist="38100" dir="2700000" algn="tl">
                    <a:srgbClr val="000000">
                      <a:alpha val="43137"/>
                    </a:srgbClr>
                  </a:outerShdw>
                </a:effectLst>
                <a:latin typeface="Maiandra GD" panose="020E0502030308020204" pitchFamily="34" charset="0"/>
              </a:rPr>
              <a:t>DIOS PERMITE QUE ELIAS DESHOGUE SUS FRUSTACIONES. I REYES.19:9-10.</a:t>
            </a: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F4C00A3-4C60-76F6-E0AA-D83ACFD3CB85}"/>
              </a:ext>
            </a:extLst>
          </p:cNvPr>
          <p:cNvSpPr>
            <a:spLocks noGrp="1"/>
          </p:cNvSpPr>
          <p:nvPr>
            <p:ph idx="1"/>
          </p:nvPr>
        </p:nvSpPr>
        <p:spPr>
          <a:xfrm>
            <a:off x="3429000" y="1197429"/>
            <a:ext cx="8763000" cy="5660570"/>
          </a:xfrm>
        </p:spPr>
        <p:txBody>
          <a:bodyPr/>
          <a:lstStyle/>
          <a:p>
            <a:r>
              <a:rPr lang="es-ES" b="1" dirty="0">
                <a:latin typeface="Maiandra GD" panose="020E0502030308020204" pitchFamily="34" charset="0"/>
              </a:rPr>
              <a:t>Este versículo es la invitación de Dios a "venir y razonar" con Él. Esto implica que Dios no solo ofrece perdón, sino que también invita a las personas a acercarse a Él para resolver sus problemas y restaurar su relación.</a:t>
            </a:r>
          </a:p>
          <a:p>
            <a:r>
              <a:rPr lang="es-ES" b="1" dirty="0">
                <a:latin typeface="Maiandra GD" panose="020E0502030308020204" pitchFamily="34" charset="0"/>
              </a:rPr>
              <a:t>Por eso Él está a la puerta.</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Apocalipsis.3:20.</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’Yo estoy a la puerta y llamo;</a:t>
            </a:r>
            <a:r>
              <a:rPr lang="es-ES" b="1" dirty="0">
                <a:latin typeface="Maiandra GD" panose="020E0502030308020204" pitchFamily="34" charset="0"/>
              </a:rPr>
              <a:t> si alguien oye Mi voz y abre la puerta, entraré a él, y cenaré con él y él conmigo. </a:t>
            </a:r>
          </a:p>
          <a:p>
            <a:r>
              <a:rPr lang="es-ES" b="1" dirty="0">
                <a:latin typeface="Maiandra GD" panose="020E0502030308020204" pitchFamily="34" charset="0"/>
              </a:rPr>
              <a:t>Jesús se presenta como alguien que está a la puerta y llama, invitando a cada persona a abrirle su corazón para entrar y tener comunión con Él. </a:t>
            </a:r>
          </a:p>
        </p:txBody>
      </p:sp>
      <p:pic>
        <p:nvPicPr>
          <p:cNvPr id="11" name="Imagen 10">
            <a:extLst>
              <a:ext uri="{FF2B5EF4-FFF2-40B4-BE49-F238E27FC236}">
                <a16:creationId xmlns:a16="http://schemas.microsoft.com/office/drawing/2014/main" id="{966138D4-F20F-05EB-D2CF-727338B631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 y="1197430"/>
            <a:ext cx="3516086" cy="5660570"/>
          </a:xfrm>
          <a:prstGeom prst="rect">
            <a:avLst/>
          </a:prstGeom>
        </p:spPr>
      </p:pic>
    </p:spTree>
    <p:extLst>
      <p:ext uri="{BB962C8B-B14F-4D97-AF65-F5344CB8AC3E}">
        <p14:creationId xmlns:p14="http://schemas.microsoft.com/office/powerpoint/2010/main" val="1735179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00FB4-90C3-BEA6-9E20-6F178181F32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F52A85F0-E94E-FB07-580B-576C60045777}"/>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21E82150-AD5C-895D-0E47-A5F64F1370C4}"/>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28DBEE33-1A7F-C2FF-326A-E76C02B34507}"/>
              </a:ext>
            </a:extLst>
          </p:cNvPr>
          <p:cNvSpPr>
            <a:spLocks noGrp="1"/>
          </p:cNvSpPr>
          <p:nvPr>
            <p:ph type="title"/>
          </p:nvPr>
        </p:nvSpPr>
        <p:spPr>
          <a:xfrm>
            <a:off x="0" y="1"/>
            <a:ext cx="12192000" cy="1197428"/>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b="1" u="sng" dirty="0">
                <a:solidFill>
                  <a:schemeClr val="bg1"/>
                </a:solidFill>
                <a:effectLst>
                  <a:outerShdw blurRad="38100" dist="38100" dir="2700000" algn="tl">
                    <a:srgbClr val="000000">
                      <a:alpha val="43137"/>
                    </a:srgbClr>
                  </a:outerShdw>
                </a:effectLst>
                <a:latin typeface="Maiandra GD" panose="020E0502030308020204" pitchFamily="34" charset="0"/>
              </a:rPr>
              <a:t>DIOS PERMITE QUE ELIAS DESHOGUE SUS FRUSTACIONES. I REYES.19:9-10.</a:t>
            </a: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642CC24E-5122-E43B-4ACD-11562BE1E582}"/>
              </a:ext>
            </a:extLst>
          </p:cNvPr>
          <p:cNvSpPr>
            <a:spLocks noGrp="1"/>
          </p:cNvSpPr>
          <p:nvPr>
            <p:ph idx="1"/>
          </p:nvPr>
        </p:nvSpPr>
        <p:spPr>
          <a:xfrm>
            <a:off x="3429000" y="1197429"/>
            <a:ext cx="8763000" cy="5660570"/>
          </a:xfrm>
        </p:spPr>
        <p:txBody>
          <a:bodyPr/>
          <a:lstStyle/>
          <a:p>
            <a:r>
              <a:rPr lang="es-ES" b="1" dirty="0">
                <a:latin typeface="Maiandra GD" panose="020E0502030308020204" pitchFamily="34" charset="0"/>
              </a:rPr>
              <a:t>El versículo enfatiza el deseo de Jesús de tener una relación íntima y personal con aquellos que le abren la puerta de su vida.</a:t>
            </a:r>
          </a:p>
          <a:p>
            <a:r>
              <a:rPr lang="es-ES" b="1" dirty="0">
                <a:latin typeface="Maiandra GD" panose="020E0502030308020204" pitchFamily="34" charset="0"/>
              </a:rPr>
              <a:t>Él siempre ha querido proteger y cuidar al ser humano.</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Mateo.23:37.</a:t>
            </a:r>
            <a:r>
              <a:rPr lang="es-ES" b="1" dirty="0">
                <a:latin typeface="Maiandra GD" panose="020E0502030308020204" pitchFamily="34" charset="0"/>
              </a:rPr>
              <a:t> </a:t>
            </a:r>
          </a:p>
          <a:p>
            <a:r>
              <a:rPr lang="es-ES" b="1" dirty="0">
                <a:latin typeface="Maiandra GD" panose="020E0502030308020204" pitchFamily="34" charset="0"/>
              </a:rPr>
              <a:t>»¡Jerusalén, Jerusalén, la que mata a los profetas y apedrea a los que son enviados a ella! </a:t>
            </a:r>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¡Cuántas veces quise juntar a tus hijos, como la gallina junta sus pollitos debajo de sus alas, y no quisiste!</a:t>
            </a:r>
            <a:r>
              <a:rPr lang="es-ES" b="1" dirty="0">
                <a:latin typeface="Maiandra GD" panose="020E0502030308020204" pitchFamily="34" charset="0"/>
              </a:rPr>
              <a:t> </a:t>
            </a:r>
          </a:p>
          <a:p>
            <a:r>
              <a:rPr lang="es-ES" b="1" dirty="0">
                <a:latin typeface="Maiandra GD" panose="020E0502030308020204" pitchFamily="34" charset="0"/>
              </a:rPr>
              <a:t>Jesús compara su deseo de proteger a Jerusalén con el instinto maternal de una gallina que reúne a sus crías bajo sus alas para protegerlas del peligro.</a:t>
            </a:r>
          </a:p>
        </p:txBody>
      </p:sp>
      <p:pic>
        <p:nvPicPr>
          <p:cNvPr id="11" name="Imagen 10">
            <a:extLst>
              <a:ext uri="{FF2B5EF4-FFF2-40B4-BE49-F238E27FC236}">
                <a16:creationId xmlns:a16="http://schemas.microsoft.com/office/drawing/2014/main" id="{6DB7A5BB-07FA-74DF-D27A-71D188F85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 y="1197430"/>
            <a:ext cx="3516086" cy="5660570"/>
          </a:xfrm>
          <a:prstGeom prst="rect">
            <a:avLst/>
          </a:prstGeom>
        </p:spPr>
      </p:pic>
    </p:spTree>
    <p:extLst>
      <p:ext uri="{BB962C8B-B14F-4D97-AF65-F5344CB8AC3E}">
        <p14:creationId xmlns:p14="http://schemas.microsoft.com/office/powerpoint/2010/main" val="4209975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3A856-73C5-D14F-C8EA-EF48A1CFF140}"/>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E7DDBEC1-7382-6E45-364F-48EA508A0D03}"/>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39A7D305-E289-1B8E-425F-C6B6D26BCB36}"/>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F4A4657D-6465-8C10-59B2-3DD1239EBC59}"/>
              </a:ext>
            </a:extLst>
          </p:cNvPr>
          <p:cNvSpPr>
            <a:spLocks noGrp="1"/>
          </p:cNvSpPr>
          <p:nvPr>
            <p:ph type="title"/>
          </p:nvPr>
        </p:nvSpPr>
        <p:spPr>
          <a:xfrm>
            <a:off x="0" y="1"/>
            <a:ext cx="12192000" cy="1197428"/>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b="1" u="sng" dirty="0">
                <a:solidFill>
                  <a:schemeClr val="bg1"/>
                </a:solidFill>
                <a:effectLst>
                  <a:outerShdw blurRad="38100" dist="38100" dir="2700000" algn="tl">
                    <a:srgbClr val="000000">
                      <a:alpha val="43137"/>
                    </a:srgbClr>
                  </a:outerShdw>
                </a:effectLst>
                <a:latin typeface="Maiandra GD" panose="020E0502030308020204" pitchFamily="34" charset="0"/>
              </a:rPr>
              <a:t>DIOS PERMITE QUE ELIAS DESHOGUE SUS FRUSTACIONES. I REYES.19:9-10.</a:t>
            </a: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AE9DC891-60DA-4B60-C24C-EF471F88FEBF}"/>
              </a:ext>
            </a:extLst>
          </p:cNvPr>
          <p:cNvSpPr>
            <a:spLocks noGrp="1"/>
          </p:cNvSpPr>
          <p:nvPr>
            <p:ph idx="1"/>
          </p:nvPr>
        </p:nvSpPr>
        <p:spPr>
          <a:xfrm>
            <a:off x="3429000" y="1197429"/>
            <a:ext cx="8763000" cy="5660570"/>
          </a:xfrm>
        </p:spPr>
        <p:txBody>
          <a:bodyPr/>
          <a:lstStyle/>
          <a:p>
            <a:r>
              <a:rPr lang="es-ES" b="1" dirty="0">
                <a:latin typeface="Maiandra GD" panose="020E0502030308020204" pitchFamily="34" charset="0"/>
              </a:rPr>
              <a:t>Que hermoso es Dios con Él ser humano, que a pesar de que lo rechazamos, lo tratamos mal Él siempre quiere protegernos, aunque no lo merecemos.</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Romanos.5:8.</a:t>
            </a:r>
            <a:r>
              <a:rPr lang="es-ES" b="1" dirty="0">
                <a:latin typeface="Maiandra GD" panose="020E0502030308020204" pitchFamily="34" charset="0"/>
              </a:rPr>
              <a:t> </a:t>
            </a:r>
          </a:p>
          <a:p>
            <a:r>
              <a:rPr lang="es-ES" b="1" dirty="0">
                <a:latin typeface="Maiandra GD" panose="020E0502030308020204" pitchFamily="34" charset="0"/>
              </a:rPr>
              <a:t>Pero Dios demuestra su amor para con nosotros, en que,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siendo aún pecadores, Cristo murió por nosotros.</a:t>
            </a:r>
            <a:r>
              <a:rPr lang="es-ES" b="1" dirty="0">
                <a:latin typeface="Maiandra GD" panose="020E0502030308020204" pitchFamily="34" charset="0"/>
              </a:rPr>
              <a:t> </a:t>
            </a:r>
          </a:p>
          <a:p>
            <a:r>
              <a:rPr lang="es-ES" b="1" dirty="0">
                <a:latin typeface="Maiandra GD" panose="020E0502030308020204" pitchFamily="34" charset="0"/>
              </a:rPr>
              <a:t>En otras palabras, a pesar de Nuestra condición de pecadores y nuestra rebeldía contra Dios, Él nos amó tanto que entregó a su Hijo para reconciliarnos con Él.</a:t>
            </a:r>
          </a:p>
          <a:p>
            <a:r>
              <a:rPr lang="es-ES" b="1" dirty="0">
                <a:latin typeface="Maiandra GD" panose="020E0502030308020204" pitchFamily="34" charset="0"/>
              </a:rPr>
              <a:t>He sentido un vivo celo por el Dios de los ejércitos: Elías protestó con Dios. </a:t>
            </a:r>
          </a:p>
        </p:txBody>
      </p:sp>
      <p:pic>
        <p:nvPicPr>
          <p:cNvPr id="11" name="Imagen 10">
            <a:extLst>
              <a:ext uri="{FF2B5EF4-FFF2-40B4-BE49-F238E27FC236}">
                <a16:creationId xmlns:a16="http://schemas.microsoft.com/office/drawing/2014/main" id="{00CA62DD-2A33-5496-5A9F-57EB97EA5D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 y="1197430"/>
            <a:ext cx="3516086" cy="5660570"/>
          </a:xfrm>
          <a:prstGeom prst="rect">
            <a:avLst/>
          </a:prstGeom>
        </p:spPr>
      </p:pic>
    </p:spTree>
    <p:extLst>
      <p:ext uri="{BB962C8B-B14F-4D97-AF65-F5344CB8AC3E}">
        <p14:creationId xmlns:p14="http://schemas.microsoft.com/office/powerpoint/2010/main" val="903104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74FB0-5450-6A14-12FE-DC4BFEBCE3E2}"/>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A05488C2-EF54-C97B-8142-A4C324494E1C}"/>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D6B4B77A-1F76-41ED-9F25-5AE0D9BD36C9}"/>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0EE15B06-CD61-EE6E-6D44-ED2BAF8AA8D9}"/>
              </a:ext>
            </a:extLst>
          </p:cNvPr>
          <p:cNvSpPr>
            <a:spLocks noGrp="1"/>
          </p:cNvSpPr>
          <p:nvPr>
            <p:ph type="title"/>
          </p:nvPr>
        </p:nvSpPr>
        <p:spPr>
          <a:xfrm>
            <a:off x="0" y="1"/>
            <a:ext cx="12192000" cy="1197428"/>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b="1" u="sng" dirty="0">
                <a:solidFill>
                  <a:schemeClr val="bg1"/>
                </a:solidFill>
                <a:effectLst>
                  <a:outerShdw blurRad="38100" dist="38100" dir="2700000" algn="tl">
                    <a:srgbClr val="000000">
                      <a:alpha val="43137"/>
                    </a:srgbClr>
                  </a:outerShdw>
                </a:effectLst>
                <a:latin typeface="Maiandra GD" panose="020E0502030308020204" pitchFamily="34" charset="0"/>
              </a:rPr>
              <a:t>DIOS PERMITE QUE ELIAS DESHOGUE SUS FRUSTACIONES. I REYES.19:9-10.</a:t>
            </a: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DB9BBD2-34FE-6CE9-D883-BA0C143BAF0F}"/>
              </a:ext>
            </a:extLst>
          </p:cNvPr>
          <p:cNvSpPr>
            <a:spLocks noGrp="1"/>
          </p:cNvSpPr>
          <p:nvPr>
            <p:ph idx="1"/>
          </p:nvPr>
        </p:nvSpPr>
        <p:spPr>
          <a:xfrm>
            <a:off x="3429000" y="1197429"/>
            <a:ext cx="8763000" cy="5660570"/>
          </a:xfrm>
        </p:spPr>
        <p:txBody>
          <a:bodyPr>
            <a:normAutofit lnSpcReduction="10000"/>
          </a:bodyPr>
          <a:lstStyle/>
          <a:p>
            <a:r>
              <a:rPr lang="es-ES" b="1" dirty="0">
                <a:latin typeface="Maiandra GD" panose="020E0502030308020204" pitchFamily="34" charset="0"/>
              </a:rPr>
              <a:t>Te he servido fielmente y ahora mira el peligro en el cual estoy. Para Elías y muchos siervos de Dios desde entonces parecía injusto que un fiel siervo de Dios debiera ser hecho para sufrir.</a:t>
            </a:r>
          </a:p>
          <a:p>
            <a:r>
              <a:rPr lang="es-ES" b="1" dirty="0">
                <a:latin typeface="Maiandra GD" panose="020E0502030308020204" pitchFamily="34" charset="0"/>
              </a:rPr>
              <a:t>Sólo yo he quedado: Esto no era certero, pero reflejaba como se sentía Elías. Aún atrás, en la confrontación en el Monte Carmelo, Elías dijo Sólo yo he quedado profeta de Dios. </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I Reyes.18:22.</a:t>
            </a:r>
            <a:r>
              <a:rPr lang="es-ES" b="1" dirty="0">
                <a:latin typeface="Maiandra GD" panose="020E0502030308020204" pitchFamily="34" charset="0"/>
              </a:rPr>
              <a:t> </a:t>
            </a:r>
          </a:p>
          <a:p>
            <a:r>
              <a:rPr lang="es-ES" b="1" dirty="0">
                <a:latin typeface="Maiandra GD" panose="020E0502030308020204" pitchFamily="34" charset="0"/>
              </a:rPr>
              <a:t>Entonces Elías dijo al pueblo: </a:t>
            </a:r>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«Solo yo he quedado como profeta del SEÑOR,</a:t>
            </a:r>
            <a:r>
              <a:rPr lang="es-ES" b="1" dirty="0">
                <a:latin typeface="Maiandra GD" panose="020E0502030308020204" pitchFamily="34" charset="0"/>
              </a:rPr>
              <a:t> pero los profetas de Baal son 450 hombres. </a:t>
            </a:r>
          </a:p>
          <a:p>
            <a:r>
              <a:rPr lang="es-ES" b="1" dirty="0">
                <a:latin typeface="Maiandra GD" panose="020E0502030308020204" pitchFamily="34" charset="0"/>
              </a:rPr>
              <a:t>Tiempos desalentadores hace que los siervos de Dios se sientan más aislados y solos de lo que están.</a:t>
            </a:r>
          </a:p>
        </p:txBody>
      </p:sp>
      <p:pic>
        <p:nvPicPr>
          <p:cNvPr id="11" name="Imagen 10">
            <a:extLst>
              <a:ext uri="{FF2B5EF4-FFF2-40B4-BE49-F238E27FC236}">
                <a16:creationId xmlns:a16="http://schemas.microsoft.com/office/drawing/2014/main" id="{CAE4C0C0-934D-19D1-9EFE-0FB7F7F3A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 y="1197430"/>
            <a:ext cx="3516086" cy="5660570"/>
          </a:xfrm>
          <a:prstGeom prst="rect">
            <a:avLst/>
          </a:prstGeom>
        </p:spPr>
      </p:pic>
    </p:spTree>
    <p:extLst>
      <p:ext uri="{BB962C8B-B14F-4D97-AF65-F5344CB8AC3E}">
        <p14:creationId xmlns:p14="http://schemas.microsoft.com/office/powerpoint/2010/main" val="4252212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19903-9036-DB03-A65F-C2A62C084457}"/>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4C8A18EB-3C25-D0C9-F2C0-4E480CEFEBBA}"/>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EBA53A72-A214-F659-8625-8334CA184122}"/>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E1A0B5A9-76A2-E68B-0829-25C8C93D66D3}"/>
              </a:ext>
            </a:extLst>
          </p:cNvPr>
          <p:cNvSpPr>
            <a:spLocks noGrp="1"/>
          </p:cNvSpPr>
          <p:nvPr>
            <p:ph type="title"/>
          </p:nvPr>
        </p:nvSpPr>
        <p:spPr>
          <a:xfrm>
            <a:off x="0" y="1"/>
            <a:ext cx="12192000" cy="1197428"/>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b="1" u="sng" dirty="0">
                <a:solidFill>
                  <a:schemeClr val="bg1"/>
                </a:solidFill>
                <a:effectLst>
                  <a:outerShdw blurRad="38100" dist="38100" dir="2700000" algn="tl">
                    <a:srgbClr val="000000">
                      <a:alpha val="43137"/>
                    </a:srgbClr>
                  </a:outerShdw>
                </a:effectLst>
                <a:latin typeface="Maiandra GD" panose="020E0502030308020204" pitchFamily="34" charset="0"/>
              </a:rPr>
              <a:t>DIOS PERMITE QUE ELIAS DESHOGUE SUS FRUSTACIONES. I REYES.19:9-10.</a:t>
            </a: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F5600484-8E64-DE7D-399E-D437C2ECC5D7}"/>
              </a:ext>
            </a:extLst>
          </p:cNvPr>
          <p:cNvSpPr>
            <a:spLocks noGrp="1"/>
          </p:cNvSpPr>
          <p:nvPr>
            <p:ph idx="1"/>
          </p:nvPr>
        </p:nvSpPr>
        <p:spPr>
          <a:xfrm>
            <a:off x="3429000" y="1197429"/>
            <a:ext cx="8763000" cy="5660570"/>
          </a:xfrm>
        </p:spPr>
        <p:txBody>
          <a:bodyPr>
            <a:normAutofit lnSpcReduction="10000"/>
          </a:bodyPr>
          <a:lstStyle/>
          <a:p>
            <a:r>
              <a:rPr lang="en-US" b="1" dirty="0">
                <a:latin typeface="Maiandra GD" panose="020E0502030308020204" pitchFamily="34" charset="0"/>
              </a:rPr>
              <a:t>Pero recordemos no estamos solos.</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Mateo.28:20.</a:t>
            </a:r>
            <a:r>
              <a:rPr lang="es-ES" b="1" dirty="0">
                <a:latin typeface="Maiandra GD" panose="020E0502030308020204" pitchFamily="34" charset="0"/>
              </a:rPr>
              <a:t> </a:t>
            </a:r>
          </a:p>
          <a:p>
            <a:r>
              <a:rPr lang="es-ES" b="1" dirty="0">
                <a:latin typeface="Maiandra GD" panose="020E0502030308020204" pitchFamily="34" charset="0"/>
              </a:rPr>
              <a:t>enseñándoles a guardar todo lo que les he mandado; y ¡recuerden! </a:t>
            </a: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Yo estoy con ustedes todos los días, hasta el fin del mundo».</a:t>
            </a:r>
            <a:r>
              <a:rPr lang="es-ES" b="1" dirty="0">
                <a:latin typeface="Maiandra GD" panose="020E0502030308020204" pitchFamily="34" charset="0"/>
              </a:rPr>
              <a:t> </a:t>
            </a:r>
          </a:p>
          <a:p>
            <a:r>
              <a:rPr lang="es-ES" b="1" dirty="0">
                <a:latin typeface="Maiandra GD" panose="020E0502030308020204" pitchFamily="34" charset="0"/>
              </a:rPr>
              <a:t>Él nunca nos va a dejar.</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Salmos.37:25.</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Yo fui joven, y ya soy viejo, Y no he visto al justo desamparado,</a:t>
            </a:r>
            <a:r>
              <a:rPr lang="es-ES" b="1" dirty="0">
                <a:latin typeface="Maiandra GD" panose="020E0502030308020204" pitchFamily="34" charset="0"/>
              </a:rPr>
              <a:t> Ni a su descendencia mendigando pan. </a:t>
            </a:r>
          </a:p>
          <a:p>
            <a:r>
              <a:rPr lang="es-ES" b="1" dirty="0">
                <a:latin typeface="Maiandra GD" panose="020E0502030308020204" pitchFamily="34" charset="0"/>
              </a:rPr>
              <a:t>Este versículo, escrito por Él rey David, es una afirmación de su experiencia de vida y su confianza en la fidelidad de Dios hacia aquellos que le son justos. </a:t>
            </a:r>
            <a:endParaRPr lang="en-US" b="1" dirty="0">
              <a:latin typeface="Maiandra GD" panose="020E0502030308020204" pitchFamily="34" charset="0"/>
            </a:endParaRPr>
          </a:p>
        </p:txBody>
      </p:sp>
      <p:pic>
        <p:nvPicPr>
          <p:cNvPr id="11" name="Imagen 10">
            <a:extLst>
              <a:ext uri="{FF2B5EF4-FFF2-40B4-BE49-F238E27FC236}">
                <a16:creationId xmlns:a16="http://schemas.microsoft.com/office/drawing/2014/main" id="{8EE418A9-0431-B544-FEE0-5B051DBB0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 y="1197430"/>
            <a:ext cx="3516086" cy="5660570"/>
          </a:xfrm>
          <a:prstGeom prst="rect">
            <a:avLst/>
          </a:prstGeom>
        </p:spPr>
      </p:pic>
    </p:spTree>
    <p:extLst>
      <p:ext uri="{BB962C8B-B14F-4D97-AF65-F5344CB8AC3E}">
        <p14:creationId xmlns:p14="http://schemas.microsoft.com/office/powerpoint/2010/main" val="3552797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C0DC5-1873-208E-F660-C4328B2462F3}"/>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DE74DA72-4B40-3287-0FB5-6C04967E2B7C}"/>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BBBEEAC1-568D-E78B-16BF-5279EE39B450}"/>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8236EA97-1554-A947-443D-5FFBF43B5297}"/>
              </a:ext>
            </a:extLst>
          </p:cNvPr>
          <p:cNvSpPr>
            <a:spLocks noGrp="1"/>
          </p:cNvSpPr>
          <p:nvPr>
            <p:ph type="title"/>
          </p:nvPr>
        </p:nvSpPr>
        <p:spPr>
          <a:xfrm>
            <a:off x="0" y="1"/>
            <a:ext cx="12192000" cy="1197428"/>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b="1" u="sng" dirty="0">
                <a:solidFill>
                  <a:schemeClr val="bg1"/>
                </a:solidFill>
                <a:effectLst>
                  <a:outerShdw blurRad="38100" dist="38100" dir="2700000" algn="tl">
                    <a:srgbClr val="000000">
                      <a:alpha val="43137"/>
                    </a:srgbClr>
                  </a:outerShdw>
                </a:effectLst>
                <a:latin typeface="Maiandra GD" panose="020E0502030308020204" pitchFamily="34" charset="0"/>
              </a:rPr>
              <a:t>DIOS PERMITE QUE ELIAS DESHOGUE SUS FRUSTACIONES. I REYES.19:9-10.</a:t>
            </a: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EC910A5-D8A7-8F1D-7E64-DA599AFB7B58}"/>
              </a:ext>
            </a:extLst>
          </p:cNvPr>
          <p:cNvSpPr>
            <a:spLocks noGrp="1"/>
          </p:cNvSpPr>
          <p:nvPr>
            <p:ph idx="1"/>
          </p:nvPr>
        </p:nvSpPr>
        <p:spPr>
          <a:xfrm>
            <a:off x="3429000" y="1197429"/>
            <a:ext cx="8763000" cy="5660570"/>
          </a:xfrm>
        </p:spPr>
        <p:txBody>
          <a:bodyPr>
            <a:normAutofit lnSpcReduction="10000"/>
          </a:bodyPr>
          <a:lstStyle/>
          <a:p>
            <a:r>
              <a:rPr lang="es-ES" b="1" dirty="0">
                <a:latin typeface="Maiandra GD" panose="020E0502030308020204" pitchFamily="34" charset="0"/>
              </a:rPr>
              <a:t>En esencia, declara que ha observado a lo largo de su vida que Dios nunca ha abandonado a los justos, ni ha permitido que sus hijos sufran extrema necesidad.</a:t>
            </a:r>
          </a:p>
          <a:p>
            <a:r>
              <a:rPr lang="es-ES" b="1" dirty="0">
                <a:latin typeface="Maiandra GD" panose="020E0502030308020204" pitchFamily="34" charset="0"/>
              </a:rPr>
              <a:t>Sólo yo he quedado, y me buscan para quitarme la vida: De una manera extraña, las razones que Elías dio eran en realidad razones importantes para que Él quedara con vida. </a:t>
            </a:r>
          </a:p>
          <a:p>
            <a:r>
              <a:rPr lang="es-ES" b="1" dirty="0">
                <a:latin typeface="Maiandra GD" panose="020E0502030308020204" pitchFamily="34" charset="0"/>
              </a:rPr>
              <a:t>Si Él en realidad era el último profeta vivo. </a:t>
            </a:r>
          </a:p>
          <a:p>
            <a:r>
              <a:rPr lang="es-ES" b="1" dirty="0">
                <a:latin typeface="Maiandra GD" panose="020E0502030308020204" pitchFamily="34" charset="0"/>
              </a:rPr>
              <a:t>¿No debería de buscar el vivir el mayor tiempo posible? </a:t>
            </a:r>
          </a:p>
          <a:p>
            <a:r>
              <a:rPr lang="es-ES" b="1" dirty="0">
                <a:latin typeface="Maiandra GD" panose="020E0502030308020204" pitchFamily="34" charset="0"/>
              </a:rPr>
              <a:t>Si los enemigos de Dios, como Jezabel, le querían muerto. </a:t>
            </a:r>
          </a:p>
          <a:p>
            <a:r>
              <a:rPr lang="es-ES" b="1" dirty="0">
                <a:latin typeface="Maiandra GD" panose="020E0502030308020204" pitchFamily="34" charset="0"/>
              </a:rPr>
              <a:t>¿No debería de buscar Él el derrotar su malvada voluntad? </a:t>
            </a:r>
          </a:p>
        </p:txBody>
      </p:sp>
      <p:pic>
        <p:nvPicPr>
          <p:cNvPr id="11" name="Imagen 10">
            <a:extLst>
              <a:ext uri="{FF2B5EF4-FFF2-40B4-BE49-F238E27FC236}">
                <a16:creationId xmlns:a16="http://schemas.microsoft.com/office/drawing/2014/main" id="{4405D1C4-273C-DCCF-4D16-977E074A8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 y="1197430"/>
            <a:ext cx="3516086" cy="5660570"/>
          </a:xfrm>
          <a:prstGeom prst="rect">
            <a:avLst/>
          </a:prstGeom>
        </p:spPr>
      </p:pic>
    </p:spTree>
    <p:extLst>
      <p:ext uri="{BB962C8B-B14F-4D97-AF65-F5344CB8AC3E}">
        <p14:creationId xmlns:p14="http://schemas.microsoft.com/office/powerpoint/2010/main" val="2383589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36A76-C9AA-0945-8141-787F7B4659C5}"/>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EA100ECB-7514-5BBC-9759-526595C00288}"/>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21EFFC1F-9059-AABC-8B0B-0DADBFBA8DE2}"/>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D49C5C4E-79D1-7644-E5DF-CA34CBC6FCF6}"/>
              </a:ext>
            </a:extLst>
          </p:cNvPr>
          <p:cNvSpPr>
            <a:spLocks noGrp="1"/>
          </p:cNvSpPr>
          <p:nvPr>
            <p:ph type="title"/>
          </p:nvPr>
        </p:nvSpPr>
        <p:spPr>
          <a:xfrm>
            <a:off x="0" y="1"/>
            <a:ext cx="12192000" cy="1197428"/>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b="1" u="sng" dirty="0">
                <a:solidFill>
                  <a:schemeClr val="bg1"/>
                </a:solidFill>
                <a:effectLst>
                  <a:outerShdw blurRad="38100" dist="38100" dir="2700000" algn="tl">
                    <a:srgbClr val="000000">
                      <a:alpha val="43137"/>
                    </a:srgbClr>
                  </a:outerShdw>
                </a:effectLst>
                <a:latin typeface="Maiandra GD" panose="020E0502030308020204" pitchFamily="34" charset="0"/>
              </a:rPr>
              <a:t>DIOS PERMITE QUE ELIAS DESHOGUE SUS FRUSTACIONES. I REYES.19:9-10.</a:t>
            </a: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D973CBA0-6315-2F0E-9FCE-FA4ACEB170E9}"/>
              </a:ext>
            </a:extLst>
          </p:cNvPr>
          <p:cNvSpPr>
            <a:spLocks noGrp="1"/>
          </p:cNvSpPr>
          <p:nvPr>
            <p:ph idx="1"/>
          </p:nvPr>
        </p:nvSpPr>
        <p:spPr>
          <a:xfrm>
            <a:off x="3429000" y="1197429"/>
            <a:ext cx="8763000" cy="5660570"/>
          </a:xfrm>
        </p:spPr>
        <p:txBody>
          <a:bodyPr>
            <a:normAutofit lnSpcReduction="10000"/>
          </a:bodyPr>
          <a:lstStyle/>
          <a:p>
            <a:r>
              <a:rPr lang="es-ES" b="1" dirty="0">
                <a:latin typeface="Maiandra GD" panose="020E0502030308020204" pitchFamily="34" charset="0"/>
              </a:rPr>
              <a:t>Elías aquí poderosamente mostró la naturaleza irrazonable de incredulidad y temor.</a:t>
            </a:r>
          </a:p>
          <a:p>
            <a:r>
              <a:rPr lang="es-ES" b="1" dirty="0">
                <a:latin typeface="Maiandra GD" panose="020E0502030308020204" pitchFamily="34" charset="0"/>
              </a:rPr>
              <a:t>No estamos solos jamás.</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Hebreos.13:5-6.</a:t>
            </a:r>
            <a:r>
              <a:rPr lang="es-ES" b="1" dirty="0">
                <a:latin typeface="Maiandra GD" panose="020E0502030308020204" pitchFamily="34" charset="0"/>
              </a:rPr>
              <a:t> </a:t>
            </a:r>
          </a:p>
          <a:p>
            <a:r>
              <a:rPr lang="es-ES" b="1" dirty="0">
                <a:latin typeface="Maiandra GD" panose="020E0502030308020204" pitchFamily="34" charset="0"/>
              </a:rPr>
              <a:t>Sea el carácter de ustedes sin avaricia, contentos con lo que tienen, </a:t>
            </a: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porque Él mismo ha dicho: «NUNCA TE DEJARÉ NI TE DESAMPARARÉ»,</a:t>
            </a:r>
            <a:r>
              <a:rPr lang="es-ES" b="1" dirty="0">
                <a:latin typeface="Maiandra GD" panose="020E0502030308020204" pitchFamily="34" charset="0"/>
              </a:rPr>
              <a:t> </a:t>
            </a:r>
          </a:p>
          <a:p>
            <a:r>
              <a:rPr lang="es-ES" b="1" dirty="0">
                <a:latin typeface="Maiandra GD" panose="020E0502030308020204" pitchFamily="34" charset="0"/>
              </a:rPr>
              <a:t>La avaricia y los temores financieros son superados por la seguridad fundada en la constante presencia de Dios y en las promesas que Él Señor nos ha hecho sobre la satisfacción de Nuestras necesidades diarias. </a:t>
            </a:r>
          </a:p>
          <a:p>
            <a:r>
              <a:rPr lang="es-ES" b="1" dirty="0">
                <a:latin typeface="Maiandra GD" panose="020E0502030308020204" pitchFamily="34" charset="0"/>
              </a:rPr>
              <a:t>Debido a la palabra de consuelo que Dios ha pronunciado, podemos decir confiadamente: </a:t>
            </a:r>
          </a:p>
        </p:txBody>
      </p:sp>
      <p:pic>
        <p:nvPicPr>
          <p:cNvPr id="11" name="Imagen 10">
            <a:extLst>
              <a:ext uri="{FF2B5EF4-FFF2-40B4-BE49-F238E27FC236}">
                <a16:creationId xmlns:a16="http://schemas.microsoft.com/office/drawing/2014/main" id="{43948E75-4B82-6D50-67CA-C194B73CC5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 y="1197430"/>
            <a:ext cx="3516086" cy="5660570"/>
          </a:xfrm>
          <a:prstGeom prst="rect">
            <a:avLst/>
          </a:prstGeom>
        </p:spPr>
      </p:pic>
    </p:spTree>
    <p:extLst>
      <p:ext uri="{BB962C8B-B14F-4D97-AF65-F5344CB8AC3E}">
        <p14:creationId xmlns:p14="http://schemas.microsoft.com/office/powerpoint/2010/main" val="3979375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FA616-7A87-3741-E583-2A79ABE860F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06D025DD-DD34-C9C3-98DE-AA3CB11A6815}"/>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51F16367-790D-10D5-804C-AC2D36B6E57C}"/>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ACD676CF-DDEC-FFB6-511E-B2EF6F66D513}"/>
              </a:ext>
            </a:extLst>
          </p:cNvPr>
          <p:cNvSpPr>
            <a:spLocks noGrp="1"/>
          </p:cNvSpPr>
          <p:nvPr>
            <p:ph type="title"/>
          </p:nvPr>
        </p:nvSpPr>
        <p:spPr>
          <a:xfrm>
            <a:off x="0" y="1"/>
            <a:ext cx="12192000" cy="1197428"/>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b="1" u="sng" dirty="0">
                <a:solidFill>
                  <a:schemeClr val="bg1"/>
                </a:solidFill>
                <a:effectLst>
                  <a:outerShdw blurRad="38100" dist="38100" dir="2700000" algn="tl">
                    <a:srgbClr val="000000">
                      <a:alpha val="43137"/>
                    </a:srgbClr>
                  </a:outerShdw>
                </a:effectLst>
                <a:latin typeface="Maiandra GD" panose="020E0502030308020204" pitchFamily="34" charset="0"/>
              </a:rPr>
              <a:t>DIOS PERMITE QUE ELIAS DESHOGUE SUS FRUSTACIONES. I REYES.19:9-10.</a:t>
            </a: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CEDF043A-3EAC-CBED-8663-D3BA3224E7A1}"/>
              </a:ext>
            </a:extLst>
          </p:cNvPr>
          <p:cNvSpPr>
            <a:spLocks noGrp="1"/>
          </p:cNvSpPr>
          <p:nvPr>
            <p:ph idx="1"/>
          </p:nvPr>
        </p:nvSpPr>
        <p:spPr>
          <a:xfrm>
            <a:off x="3429000" y="1197429"/>
            <a:ext cx="8763000" cy="5660570"/>
          </a:xfrm>
        </p:spPr>
        <p:txBody>
          <a:bodyPr>
            <a:normAutofit/>
          </a:bodyPr>
          <a:lstStyle/>
          <a:p>
            <a:r>
              <a:rPr lang="es-ES" b="1" dirty="0">
                <a:latin typeface="Maiandra GD" panose="020E0502030308020204" pitchFamily="34" charset="0"/>
              </a:rPr>
              <a:t>Él Señor es mi ayudador; no temeré.</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V.6.</a:t>
            </a:r>
            <a:r>
              <a:rPr lang="es-ES" b="1" dirty="0">
                <a:latin typeface="Maiandra GD" panose="020E0502030308020204" pitchFamily="34" charset="0"/>
              </a:rPr>
              <a:t> </a:t>
            </a:r>
          </a:p>
          <a:p>
            <a:r>
              <a:rPr lang="es-ES" b="1" dirty="0">
                <a:latin typeface="Maiandra GD" panose="020E0502030308020204" pitchFamily="34" charset="0"/>
              </a:rPr>
              <a:t>de manera que decimos confiadamente: </a:t>
            </a: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«EL SEÑOR ES EL QUE ME AYUDA; NO TEMERÉ. ¿QUÉ PODRÁ HACERME EL HOMBRE?».</a:t>
            </a:r>
            <a:r>
              <a:rPr lang="es-ES" b="1" dirty="0">
                <a:latin typeface="Maiandra GD" panose="020E0502030308020204" pitchFamily="34" charset="0"/>
              </a:rPr>
              <a:t> </a:t>
            </a:r>
          </a:p>
          <a:p>
            <a:r>
              <a:rPr lang="es-ES" b="1" dirty="0">
                <a:latin typeface="Maiandra GD" panose="020E0502030308020204" pitchFamily="34" charset="0"/>
              </a:rPr>
              <a:t>La promesa de Jesús es:</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Mateo.28:20.</a:t>
            </a:r>
            <a:r>
              <a:rPr lang="es-ES" b="1" dirty="0">
                <a:latin typeface="Maiandra GD" panose="020E0502030308020204" pitchFamily="34" charset="0"/>
              </a:rPr>
              <a:t> </a:t>
            </a:r>
          </a:p>
          <a:p>
            <a:r>
              <a:rPr lang="es-ES" b="1" dirty="0">
                <a:latin typeface="Maiandra GD" panose="020E0502030308020204" pitchFamily="34" charset="0"/>
              </a:rPr>
              <a:t>enseñándoles a guardar todo lo que les he mandado; y ¡recuerden! </a:t>
            </a:r>
            <a:r>
              <a:rPr lang="es-ES" b="1" u="sng" dirty="0">
                <a:solidFill>
                  <a:schemeClr val="bg1"/>
                </a:solidFill>
                <a:effectLst>
                  <a:outerShdw blurRad="38100" dist="38100" dir="2700000" algn="tl">
                    <a:srgbClr val="000000">
                      <a:alpha val="43137"/>
                    </a:srgbClr>
                  </a:outerShdw>
                </a:effectLst>
                <a:highlight>
                  <a:srgbClr val="CC00FF"/>
                </a:highlight>
                <a:latin typeface="Maiandra GD" panose="020E0502030308020204" pitchFamily="34" charset="0"/>
              </a:rPr>
              <a:t>Yo estoy con ustedes todos los días, hasta el fin del mundo».</a:t>
            </a:r>
            <a:r>
              <a:rPr lang="es-ES" b="1" dirty="0">
                <a:latin typeface="Maiandra GD" panose="020E0502030308020204" pitchFamily="34" charset="0"/>
              </a:rPr>
              <a:t> </a:t>
            </a:r>
          </a:p>
          <a:p>
            <a:r>
              <a:rPr lang="es-ES" b="1" dirty="0">
                <a:latin typeface="Maiandra GD" panose="020E0502030308020204" pitchFamily="34" charset="0"/>
              </a:rPr>
              <a:t>Jesús, a través de su promesa de estar siempre presente.</a:t>
            </a:r>
            <a:endParaRPr lang="en-US" b="1" dirty="0">
              <a:latin typeface="Maiandra GD" panose="020E0502030308020204" pitchFamily="34" charset="0"/>
            </a:endParaRPr>
          </a:p>
        </p:txBody>
      </p:sp>
      <p:pic>
        <p:nvPicPr>
          <p:cNvPr id="11" name="Imagen 10">
            <a:extLst>
              <a:ext uri="{FF2B5EF4-FFF2-40B4-BE49-F238E27FC236}">
                <a16:creationId xmlns:a16="http://schemas.microsoft.com/office/drawing/2014/main" id="{FC847486-5E2C-B6C6-B471-10F385DBA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 y="1197430"/>
            <a:ext cx="3516086" cy="5660570"/>
          </a:xfrm>
          <a:prstGeom prst="rect">
            <a:avLst/>
          </a:prstGeom>
        </p:spPr>
      </p:pic>
    </p:spTree>
    <p:extLst>
      <p:ext uri="{BB962C8B-B14F-4D97-AF65-F5344CB8AC3E}">
        <p14:creationId xmlns:p14="http://schemas.microsoft.com/office/powerpoint/2010/main" val="1058876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B3248-7AAA-AA9A-9129-89E6EB9E8C28}"/>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BE661211-1EA2-93C1-7BF0-3781F510D2AF}"/>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093114D2-8A80-ADEC-FD39-BDFC1C378B35}"/>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01A3E9B3-6CAC-6035-A734-3951FFB93D5F}"/>
              </a:ext>
            </a:extLst>
          </p:cNvPr>
          <p:cNvSpPr>
            <a:spLocks noGrp="1"/>
          </p:cNvSpPr>
          <p:nvPr>
            <p:ph type="title"/>
          </p:nvPr>
        </p:nvSpPr>
        <p:spPr>
          <a:xfrm>
            <a:off x="0" y="1"/>
            <a:ext cx="12192000" cy="1197428"/>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8900" b="1" u="sng" dirty="0">
                <a:solidFill>
                  <a:schemeClr val="bg1"/>
                </a:solidFill>
                <a:effectLst>
                  <a:outerShdw blurRad="38100" dist="38100" dir="2700000" algn="tl">
                    <a:srgbClr val="000000">
                      <a:alpha val="43137"/>
                    </a:srgbClr>
                  </a:outerShdw>
                </a:effectLst>
                <a:latin typeface="Maiandra GD" panose="020E0502030308020204" pitchFamily="34" charset="0"/>
              </a:rPr>
              <a:t>INTRODUCCIÓN:</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CFFAB99F-47BC-B1B0-B8ED-8F7B8BAFC44C}"/>
              </a:ext>
            </a:extLst>
          </p:cNvPr>
          <p:cNvSpPr>
            <a:spLocks noGrp="1"/>
          </p:cNvSpPr>
          <p:nvPr>
            <p:ph idx="1"/>
          </p:nvPr>
        </p:nvSpPr>
        <p:spPr>
          <a:xfrm>
            <a:off x="3516086" y="1197429"/>
            <a:ext cx="8675914" cy="5660570"/>
          </a:xfrm>
        </p:spPr>
        <p:txBody>
          <a:bodyPr/>
          <a:lstStyle/>
          <a:p>
            <a:r>
              <a:rPr lang="es-ES" b="1" dirty="0">
                <a:latin typeface="Maiandra GD" panose="020E0502030308020204" pitchFamily="34" charset="0"/>
              </a:rPr>
              <a:t>Dios actúa de acuerdo a sus propósitos siempre, es por ellos que los hombres se decepcionan cuando las cosas no salen como Ellos desean.</a:t>
            </a:r>
          </a:p>
          <a:p>
            <a:r>
              <a:rPr lang="es-ES" b="1" dirty="0">
                <a:latin typeface="Maiandra GD" panose="020E0502030308020204" pitchFamily="34" charset="0"/>
              </a:rPr>
              <a:t>Elías fracasó en el mismo punto en el cual Él era más fuerte En la Escritura.</a:t>
            </a:r>
          </a:p>
          <a:p>
            <a:r>
              <a:rPr lang="es-ES" b="1" dirty="0">
                <a:latin typeface="Maiandra GD" panose="020E0502030308020204" pitchFamily="34" charset="0"/>
              </a:rPr>
              <a:t>Acaba de ver el poder de Dios, sobre los falsos profetas, y como Dios los venció y le respondió, pero ahora flaquea en su fe.</a:t>
            </a:r>
          </a:p>
          <a:p>
            <a:r>
              <a:rPr lang="es-ES" b="1" dirty="0">
                <a:latin typeface="Maiandra GD" panose="020E0502030308020204" pitchFamily="34" charset="0"/>
              </a:rPr>
              <a:t>Por eso Él apóstol Pablo expreso:</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I Corintios.10:12.</a:t>
            </a:r>
            <a:r>
              <a:rPr lang="es-ES" b="1" dirty="0">
                <a:latin typeface="Maiandra GD" panose="020E0502030308020204" pitchFamily="34" charset="0"/>
              </a:rPr>
              <a:t> </a:t>
            </a:r>
          </a:p>
          <a:p>
            <a:r>
              <a:rPr lang="es-ES" b="1" dirty="0">
                <a:latin typeface="Maiandra GD" panose="020E0502030308020204" pitchFamily="34" charset="0"/>
              </a:rPr>
              <a:t>Por tanto, el que cree que está firme, </a:t>
            </a:r>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tenga cuidado, no sea que caiga.</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E6A705AE-1C87-61E4-227A-EC59C7F560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7428"/>
            <a:ext cx="3516086" cy="5660570"/>
          </a:xfrm>
          <a:prstGeom prst="rect">
            <a:avLst/>
          </a:prstGeom>
        </p:spPr>
      </p:pic>
    </p:spTree>
    <p:extLst>
      <p:ext uri="{BB962C8B-B14F-4D97-AF65-F5344CB8AC3E}">
        <p14:creationId xmlns:p14="http://schemas.microsoft.com/office/powerpoint/2010/main" val="1522438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DB84D-EE13-F0F6-74AF-980F7CBA18B0}"/>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F12D3BEA-D05F-C582-658C-872815CF459A}"/>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D3B4FEB8-131D-E651-51E8-A9A7D99397AD}"/>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2C1F3F07-75C6-F575-A14E-EEFA023A429A}"/>
              </a:ext>
            </a:extLst>
          </p:cNvPr>
          <p:cNvSpPr>
            <a:spLocks noGrp="1"/>
          </p:cNvSpPr>
          <p:nvPr>
            <p:ph type="title"/>
          </p:nvPr>
        </p:nvSpPr>
        <p:spPr>
          <a:xfrm>
            <a:off x="0" y="1"/>
            <a:ext cx="12192000" cy="1197428"/>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b="1" u="sng" dirty="0">
                <a:solidFill>
                  <a:schemeClr val="bg1"/>
                </a:solidFill>
                <a:effectLst>
                  <a:outerShdw blurRad="38100" dist="38100" dir="2700000" algn="tl">
                    <a:srgbClr val="000000">
                      <a:alpha val="43137"/>
                    </a:srgbClr>
                  </a:outerShdw>
                </a:effectLst>
                <a:latin typeface="Maiandra GD" panose="020E0502030308020204" pitchFamily="34" charset="0"/>
              </a:rPr>
              <a:t>DIOS PERMITE QUE ELIAS DESHOGUE SUS FRUSTACIONES. I REYES.19:9-10.</a:t>
            </a: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C328BD31-8DEB-92D0-B9B2-1D1D40761745}"/>
              </a:ext>
            </a:extLst>
          </p:cNvPr>
          <p:cNvSpPr>
            <a:spLocks noGrp="1"/>
          </p:cNvSpPr>
          <p:nvPr>
            <p:ph idx="1"/>
          </p:nvPr>
        </p:nvSpPr>
        <p:spPr>
          <a:xfrm>
            <a:off x="3429000" y="1197429"/>
            <a:ext cx="8763000" cy="5660570"/>
          </a:xfrm>
        </p:spPr>
        <p:txBody>
          <a:bodyPr/>
          <a:lstStyle/>
          <a:p>
            <a:r>
              <a:rPr lang="es-ES" b="1" dirty="0">
                <a:latin typeface="Maiandra GD" panose="020E0502030308020204" pitchFamily="34" charset="0"/>
              </a:rPr>
              <a:t>Valida y respalda la misión de hacer discípulos en todas las naciones, asegurando a sus seguidores que no están solos en esta tarea.</a:t>
            </a:r>
          </a:p>
          <a:p>
            <a:r>
              <a:rPr lang="es-ES" b="1" dirty="0">
                <a:latin typeface="Maiandra GD" panose="020E0502030308020204" pitchFamily="34" charset="0"/>
              </a:rPr>
              <a:t>Así como estuvo con Él apóstol Pablo.</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II Timoteo.4:16-18.</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9933FF"/>
                </a:highlight>
                <a:latin typeface="Maiandra GD" panose="020E0502030308020204" pitchFamily="34" charset="0"/>
              </a:rPr>
              <a:t>En mi primera defensa nadie estuvo a mi lado,</a:t>
            </a:r>
            <a:r>
              <a:rPr lang="es-ES" b="1" dirty="0">
                <a:latin typeface="Maiandra GD" panose="020E0502030308020204" pitchFamily="34" charset="0"/>
              </a:rPr>
              <a:t> sino que todos me abandonaron; que no se les tenga en cuenta. </a:t>
            </a:r>
          </a:p>
          <a:p>
            <a:r>
              <a:rPr lang="es-ES" b="1" dirty="0">
                <a:latin typeface="Maiandra GD" panose="020E0502030308020204" pitchFamily="34" charset="0"/>
              </a:rPr>
              <a:t>Pablo describe que, en su primera defensa ante el tribunal, nadie lo apoyó y todos lo abandonaron, pero que, a pesar de eso, Él Señor estuvo a su lado y lo fortaleció para que pudiera predicar el evangelio hasta el final.</a:t>
            </a:r>
          </a:p>
        </p:txBody>
      </p:sp>
      <p:pic>
        <p:nvPicPr>
          <p:cNvPr id="11" name="Imagen 10">
            <a:extLst>
              <a:ext uri="{FF2B5EF4-FFF2-40B4-BE49-F238E27FC236}">
                <a16:creationId xmlns:a16="http://schemas.microsoft.com/office/drawing/2014/main" id="{799A9DCF-D9CF-DE86-CDB6-43FA172859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 y="1197430"/>
            <a:ext cx="3516086" cy="5660570"/>
          </a:xfrm>
          <a:prstGeom prst="rect">
            <a:avLst/>
          </a:prstGeom>
        </p:spPr>
      </p:pic>
    </p:spTree>
    <p:extLst>
      <p:ext uri="{BB962C8B-B14F-4D97-AF65-F5344CB8AC3E}">
        <p14:creationId xmlns:p14="http://schemas.microsoft.com/office/powerpoint/2010/main" val="2653421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FABF2-66A8-5A14-69D9-C5BC6E889880}"/>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A2C16EF8-577A-3E42-93CF-47BC1CF19057}"/>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A50E2C1A-6452-5A27-7397-7CC2830BD5CE}"/>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17A6C32E-6234-646E-909E-C771747023F1}"/>
              </a:ext>
            </a:extLst>
          </p:cNvPr>
          <p:cNvSpPr>
            <a:spLocks noGrp="1"/>
          </p:cNvSpPr>
          <p:nvPr>
            <p:ph type="title"/>
          </p:nvPr>
        </p:nvSpPr>
        <p:spPr>
          <a:xfrm>
            <a:off x="0" y="1"/>
            <a:ext cx="12192000" cy="1197428"/>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b="1" u="sng" dirty="0">
                <a:solidFill>
                  <a:schemeClr val="bg1"/>
                </a:solidFill>
                <a:effectLst>
                  <a:outerShdw blurRad="38100" dist="38100" dir="2700000" algn="tl">
                    <a:srgbClr val="000000">
                      <a:alpha val="43137"/>
                    </a:srgbClr>
                  </a:outerShdw>
                </a:effectLst>
                <a:latin typeface="Maiandra GD" panose="020E0502030308020204" pitchFamily="34" charset="0"/>
              </a:rPr>
              <a:t>DIOS PERMITE QUE ELIAS DESHOGUE SUS FRUSTACIONES. I REYES.19:9-10.</a:t>
            </a: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C5A2AA31-6E97-919F-4E30-FEE512502F3D}"/>
              </a:ext>
            </a:extLst>
          </p:cNvPr>
          <p:cNvSpPr>
            <a:spLocks noGrp="1"/>
          </p:cNvSpPr>
          <p:nvPr>
            <p:ph idx="1"/>
          </p:nvPr>
        </p:nvSpPr>
        <p:spPr>
          <a:xfrm>
            <a:off x="3429000" y="1197429"/>
            <a:ext cx="8763000" cy="5660570"/>
          </a:xfrm>
        </p:spPr>
        <p:txBody>
          <a:bodyPr/>
          <a:lstStyle/>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V.17.</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CC99FF"/>
                </a:highlight>
                <a:latin typeface="Maiandra GD" panose="020E0502030308020204" pitchFamily="34" charset="0"/>
              </a:rPr>
              <a:t>Pero el Señor estuvo conmigo y me fortaleció,</a:t>
            </a:r>
            <a:r>
              <a:rPr lang="es-ES" b="1" dirty="0">
                <a:latin typeface="Maiandra GD" panose="020E0502030308020204" pitchFamily="34" charset="0"/>
              </a:rPr>
              <a:t> a fin de que por mí se cumpliera cabalmente la proclamación del mensaje y que todos los gentiles oyeran. Y fui librado de la boca del león. </a:t>
            </a:r>
          </a:p>
          <a:p>
            <a:r>
              <a:rPr lang="es-ES" b="1" dirty="0">
                <a:latin typeface="Maiandra GD" panose="020E0502030308020204" pitchFamily="34" charset="0"/>
              </a:rPr>
              <a:t>Se describe la fidelidad de Dios hacia Pablo, quien, a pesar de enfrentar la adversidad y el abandono de algunos, sintió el apoyo y la fortaleza del Señor. </a:t>
            </a:r>
          </a:p>
          <a:p>
            <a:r>
              <a:rPr lang="es-ES" b="1" dirty="0">
                <a:latin typeface="Maiandra GD" panose="020E0502030308020204" pitchFamily="34" charset="0"/>
              </a:rPr>
              <a:t>El versículo destaca que Dios estuvo con Él, dándole fuerzas para cumplir con su servicio de predicar el evangelio a todas las naciones y ser librado de situaciones peligrosas.</a:t>
            </a:r>
          </a:p>
          <a:p>
            <a:pPr algn="ctr"/>
            <a:r>
              <a:rPr lang="en-U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V.18.</a:t>
            </a:r>
          </a:p>
        </p:txBody>
      </p:sp>
      <p:pic>
        <p:nvPicPr>
          <p:cNvPr id="11" name="Imagen 10">
            <a:extLst>
              <a:ext uri="{FF2B5EF4-FFF2-40B4-BE49-F238E27FC236}">
                <a16:creationId xmlns:a16="http://schemas.microsoft.com/office/drawing/2014/main" id="{5A78E926-0A03-F142-76FE-DB56EE3352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 y="1197430"/>
            <a:ext cx="3516086" cy="5660570"/>
          </a:xfrm>
          <a:prstGeom prst="rect">
            <a:avLst/>
          </a:prstGeom>
        </p:spPr>
      </p:pic>
    </p:spTree>
    <p:extLst>
      <p:ext uri="{BB962C8B-B14F-4D97-AF65-F5344CB8AC3E}">
        <p14:creationId xmlns:p14="http://schemas.microsoft.com/office/powerpoint/2010/main" val="379935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D74BE-07E5-532B-0077-9840A4211CD7}"/>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A3AD5D61-98E0-825E-45C8-1A5BB189120D}"/>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9EDF934C-44C0-ED7A-3388-56BCA9CD592A}"/>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7C6B9F06-B95F-1416-9C33-1B48017FA3ED}"/>
              </a:ext>
            </a:extLst>
          </p:cNvPr>
          <p:cNvSpPr>
            <a:spLocks noGrp="1"/>
          </p:cNvSpPr>
          <p:nvPr>
            <p:ph type="title"/>
          </p:nvPr>
        </p:nvSpPr>
        <p:spPr>
          <a:xfrm>
            <a:off x="0" y="1"/>
            <a:ext cx="12192000" cy="1197428"/>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b="1" u="sng" dirty="0">
                <a:solidFill>
                  <a:schemeClr val="bg1"/>
                </a:solidFill>
                <a:effectLst>
                  <a:outerShdw blurRad="38100" dist="38100" dir="2700000" algn="tl">
                    <a:srgbClr val="000000">
                      <a:alpha val="43137"/>
                    </a:srgbClr>
                  </a:outerShdw>
                </a:effectLst>
                <a:latin typeface="Maiandra GD" panose="020E0502030308020204" pitchFamily="34" charset="0"/>
              </a:rPr>
              <a:t>DIOS PERMITE QUE ELIAS DESHOGUE SUS FRUSTACIONES. I REYES.19:9-10.</a:t>
            </a: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30B1660-EDB6-A477-8BF5-356C0CC5B783}"/>
              </a:ext>
            </a:extLst>
          </p:cNvPr>
          <p:cNvSpPr>
            <a:spLocks noGrp="1"/>
          </p:cNvSpPr>
          <p:nvPr>
            <p:ph idx="1"/>
          </p:nvPr>
        </p:nvSpPr>
        <p:spPr>
          <a:xfrm>
            <a:off x="3429000" y="1197429"/>
            <a:ext cx="8763000" cy="5660570"/>
          </a:xfrm>
        </p:spPr>
        <p:txBody>
          <a:bodyPr/>
          <a:lstStyle/>
          <a:p>
            <a:r>
              <a:rPr lang="es-ES" b="1" u="sng" dirty="0">
                <a:solidFill>
                  <a:schemeClr val="bg1"/>
                </a:solidFill>
                <a:effectLst>
                  <a:outerShdw blurRad="38100" dist="38100" dir="2700000" algn="tl">
                    <a:srgbClr val="000000">
                      <a:alpha val="43137"/>
                    </a:srgbClr>
                  </a:outerShdw>
                </a:effectLst>
                <a:highlight>
                  <a:srgbClr val="9900CC"/>
                </a:highlight>
                <a:latin typeface="Maiandra GD" panose="020E0502030308020204" pitchFamily="34" charset="0"/>
              </a:rPr>
              <a:t>El Señor me librará de toda obra mala y me traerá a salvo a Su reino celestial.</a:t>
            </a:r>
            <a:r>
              <a:rPr lang="es-ES" b="1" dirty="0">
                <a:latin typeface="Maiandra GD" panose="020E0502030308020204" pitchFamily="34" charset="0"/>
              </a:rPr>
              <a:t> A Él sea la gloria por los siglos de los siglos. Amén. </a:t>
            </a:r>
          </a:p>
          <a:p>
            <a:r>
              <a:rPr lang="es-ES" b="1" dirty="0">
                <a:latin typeface="Maiandra GD" panose="020E0502030308020204" pitchFamily="34" charset="0"/>
              </a:rPr>
              <a:t>Él apóstol Pablo expresa su confianza en que Él Señor lo librará de todo mal y lo preservará para su reino celestial, atribuyendo a Dios la gloria por siempre. </a:t>
            </a:r>
          </a:p>
          <a:p>
            <a:r>
              <a:rPr lang="es-ES" b="1" dirty="0">
                <a:latin typeface="Maiandra GD" panose="020E0502030308020204" pitchFamily="34" charset="0"/>
              </a:rPr>
              <a:t>Esta confianza se basa en la promesa de Dios de estar presente y proteger a sus seguidores, incluso en medio de dificultades. El versículo también refleja la esperanza de Pablo en la vida eterna y la recompensa celestial.</a:t>
            </a:r>
          </a:p>
          <a:p>
            <a:r>
              <a:rPr lang="es-ES" b="1" dirty="0">
                <a:latin typeface="Maiandra GD" panose="020E0502030308020204" pitchFamily="34" charset="0"/>
              </a:rPr>
              <a:t>Confiemos siempre en la Palabra de Dios sus promesas por que Él no puede mentir.</a:t>
            </a:r>
          </a:p>
        </p:txBody>
      </p:sp>
      <p:pic>
        <p:nvPicPr>
          <p:cNvPr id="11" name="Imagen 10">
            <a:extLst>
              <a:ext uri="{FF2B5EF4-FFF2-40B4-BE49-F238E27FC236}">
                <a16:creationId xmlns:a16="http://schemas.microsoft.com/office/drawing/2014/main" id="{48815224-288C-A757-5F44-9F03794F2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 y="1197430"/>
            <a:ext cx="3516086" cy="5660570"/>
          </a:xfrm>
          <a:prstGeom prst="rect">
            <a:avLst/>
          </a:prstGeom>
        </p:spPr>
      </p:pic>
    </p:spTree>
    <p:extLst>
      <p:ext uri="{BB962C8B-B14F-4D97-AF65-F5344CB8AC3E}">
        <p14:creationId xmlns:p14="http://schemas.microsoft.com/office/powerpoint/2010/main" val="3627209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7670C-73CD-2AD6-7D97-49174A3BC5C1}"/>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E77842B4-C8C2-CB50-E462-CE43DE21EE9A}"/>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BD25D1F7-EAD6-3510-B2D5-BE824FCCA7C9}"/>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E482BB07-FEFA-6BB7-9A26-9B29F7AD1B9D}"/>
              </a:ext>
            </a:extLst>
          </p:cNvPr>
          <p:cNvSpPr>
            <a:spLocks noGrp="1"/>
          </p:cNvSpPr>
          <p:nvPr>
            <p:ph type="title"/>
          </p:nvPr>
        </p:nvSpPr>
        <p:spPr>
          <a:xfrm>
            <a:off x="0" y="1"/>
            <a:ext cx="12192000" cy="1197428"/>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b="1" u="sng" dirty="0">
                <a:solidFill>
                  <a:schemeClr val="bg1"/>
                </a:solidFill>
                <a:effectLst>
                  <a:outerShdw blurRad="38100" dist="38100" dir="2700000" algn="tl">
                    <a:srgbClr val="000000">
                      <a:alpha val="43137"/>
                    </a:srgbClr>
                  </a:outerShdw>
                </a:effectLst>
                <a:latin typeface="Maiandra GD" panose="020E0502030308020204" pitchFamily="34" charset="0"/>
              </a:rPr>
              <a:t>DIOS PERMITE QUE ELIAS DESHOGUE SUS FRUSTACIONES. I REYES.19:9-10.</a:t>
            </a: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B6CF863C-5C16-589A-9051-F27413C5BB4A}"/>
              </a:ext>
            </a:extLst>
          </p:cNvPr>
          <p:cNvSpPr>
            <a:spLocks noGrp="1"/>
          </p:cNvSpPr>
          <p:nvPr>
            <p:ph idx="1"/>
          </p:nvPr>
        </p:nvSpPr>
        <p:spPr>
          <a:xfrm>
            <a:off x="3429000" y="1197429"/>
            <a:ext cx="8763000" cy="5660570"/>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Tito.1:2.</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con la esperanza de vida eterna, la cual Dios, que no miente,</a:t>
            </a:r>
            <a:r>
              <a:rPr lang="es-ES" b="1" dirty="0">
                <a:latin typeface="Maiandra GD" panose="020E0502030308020204" pitchFamily="34" charset="0"/>
              </a:rPr>
              <a:t> prometió desde los tiempos eternos, </a:t>
            </a:r>
          </a:p>
          <a:p>
            <a:r>
              <a:rPr lang="es-ES" b="1" dirty="0">
                <a:latin typeface="Maiandra GD" panose="020E0502030308020204" pitchFamily="34" charset="0"/>
              </a:rPr>
              <a:t>Esto significa que la vida eterna, un tema central en la fe cristiana, es una promesa de Dios que no está sujeta a cambios o mentiras, y que fue dada desde antes de la creación del mundo.</a:t>
            </a:r>
          </a:p>
          <a:p>
            <a:r>
              <a:rPr lang="es-ES" b="1" dirty="0">
                <a:latin typeface="Maiandra GD" panose="020E0502030308020204" pitchFamily="34" charset="0"/>
              </a:rPr>
              <a:t>La promesa esta firme desde la creación del mundo, no ha variado ni variara jamás. </a:t>
            </a:r>
          </a:p>
          <a:p>
            <a:r>
              <a:rPr lang="es-ES" b="1" dirty="0">
                <a:latin typeface="Maiandra GD" panose="020E0502030308020204" pitchFamily="34" charset="0"/>
              </a:rPr>
              <a:t>porque Dios nunca miente, nunca ha mentido, ni mentira.</a:t>
            </a:r>
          </a:p>
          <a:p>
            <a:r>
              <a:rPr lang="es-ES" b="1" dirty="0">
                <a:latin typeface="Maiandra GD" panose="020E0502030308020204" pitchFamily="34" charset="0"/>
              </a:rPr>
              <a:t>Confiemos siempre en las promesas de Dios y saldremos victoriosos siempre.</a:t>
            </a:r>
          </a:p>
          <a:p>
            <a:endParaRPr lang="en-US" b="1" dirty="0">
              <a:latin typeface="Maiandra GD" panose="020E0502030308020204" pitchFamily="34" charset="0"/>
            </a:endParaRPr>
          </a:p>
        </p:txBody>
      </p:sp>
      <p:pic>
        <p:nvPicPr>
          <p:cNvPr id="11" name="Imagen 10">
            <a:extLst>
              <a:ext uri="{FF2B5EF4-FFF2-40B4-BE49-F238E27FC236}">
                <a16:creationId xmlns:a16="http://schemas.microsoft.com/office/drawing/2014/main" id="{3DFF8319-EA52-C4C0-67D2-51652DA98E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 y="1197430"/>
            <a:ext cx="3516086" cy="5660570"/>
          </a:xfrm>
          <a:prstGeom prst="rect">
            <a:avLst/>
          </a:prstGeom>
        </p:spPr>
      </p:pic>
    </p:spTree>
    <p:extLst>
      <p:ext uri="{BB962C8B-B14F-4D97-AF65-F5344CB8AC3E}">
        <p14:creationId xmlns:p14="http://schemas.microsoft.com/office/powerpoint/2010/main" val="13719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648FC-C51C-A784-F1D7-C79A062203B0}"/>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F9AB8158-7DB5-567E-779D-72232EAC347F}"/>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25554A10-6372-58D1-D70B-CA90B9189869}"/>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59EA5021-98A8-B547-6A11-0CEFC3521967}"/>
              </a:ext>
            </a:extLst>
          </p:cNvPr>
          <p:cNvSpPr>
            <a:spLocks noGrp="1"/>
          </p:cNvSpPr>
          <p:nvPr>
            <p:ph type="title"/>
          </p:nvPr>
        </p:nvSpPr>
        <p:spPr>
          <a:xfrm>
            <a:off x="0" y="1"/>
            <a:ext cx="12192000" cy="1197428"/>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8900" b="1" u="sng" dirty="0">
                <a:solidFill>
                  <a:schemeClr val="bg1"/>
                </a:solidFill>
                <a:effectLst>
                  <a:outerShdw blurRad="38100" dist="38100" dir="2700000" algn="tl">
                    <a:srgbClr val="000000">
                      <a:alpha val="43137"/>
                    </a:srgbClr>
                  </a:outerShdw>
                </a:effectLst>
                <a:latin typeface="Maiandra GD" panose="020E0502030308020204" pitchFamily="34" charset="0"/>
              </a:rPr>
              <a:t>CONCLUSIÓN:</a:t>
            </a: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66A2966D-8966-55D3-7B0C-2EE3B5A883B2}"/>
              </a:ext>
            </a:extLst>
          </p:cNvPr>
          <p:cNvSpPr>
            <a:spLocks noGrp="1"/>
          </p:cNvSpPr>
          <p:nvPr>
            <p:ph idx="1"/>
          </p:nvPr>
        </p:nvSpPr>
        <p:spPr>
          <a:xfrm>
            <a:off x="3429000" y="1197429"/>
            <a:ext cx="8763000" cy="5660570"/>
          </a:xfrm>
        </p:spPr>
        <p:txBody>
          <a:bodyPr>
            <a:normAutofit lnSpcReduction="10000"/>
          </a:bodyPr>
          <a:lstStyle/>
          <a:p>
            <a:r>
              <a:rPr lang="es-ES" b="1" dirty="0">
                <a:latin typeface="Maiandra GD" panose="020E0502030308020204" pitchFamily="34" charset="0"/>
              </a:rPr>
              <a:t>Elías como todo ser humano que era sujeto a las mismas pasiones, tuvo momentos de flaquezas en su vida.</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Santiago.5:17.</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Elías era un hombre de pasiones semejantes a las nuestras,</a:t>
            </a:r>
            <a:r>
              <a:rPr lang="es-ES" b="1" dirty="0">
                <a:latin typeface="Maiandra GD" panose="020E0502030308020204" pitchFamily="34" charset="0"/>
              </a:rPr>
              <a:t> y oró fervientemente para que no lloviera, y no llovió sobre la tierra por tres años y seis meses. </a:t>
            </a:r>
          </a:p>
          <a:p>
            <a:r>
              <a:rPr lang="es-ES" b="1" dirty="0">
                <a:latin typeface="Maiandra GD" panose="020E0502030308020204" pitchFamily="34" charset="0"/>
              </a:rPr>
              <a:t>El versículo destaca que Elías era un hombre con las mismas debilidades y limitaciones que cualquier otra persona.</a:t>
            </a:r>
          </a:p>
          <a:p>
            <a:r>
              <a:rPr lang="es-ES" b="1" dirty="0">
                <a:latin typeface="Maiandra GD" panose="020E0502030308020204" pitchFamily="34" charset="0"/>
              </a:rPr>
              <a:t>Él se deseaba morirse, pero Dios estuvo con Él todo el tiempo, de la misma manera estará siempre con Nosotros si Nosotros somos fieles y confiamos en su Palabra sus promesas.</a:t>
            </a:r>
            <a:endParaRPr lang="en-US" b="1" dirty="0">
              <a:latin typeface="Maiandra GD" panose="020E0502030308020204" pitchFamily="34" charset="0"/>
            </a:endParaRPr>
          </a:p>
        </p:txBody>
      </p:sp>
      <p:pic>
        <p:nvPicPr>
          <p:cNvPr id="11" name="Imagen 10">
            <a:extLst>
              <a:ext uri="{FF2B5EF4-FFF2-40B4-BE49-F238E27FC236}">
                <a16:creationId xmlns:a16="http://schemas.microsoft.com/office/drawing/2014/main" id="{C0D05345-9C37-1AB8-A054-AB34275296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 y="1197430"/>
            <a:ext cx="3516086" cy="5660570"/>
          </a:xfrm>
          <a:prstGeom prst="rect">
            <a:avLst/>
          </a:prstGeom>
        </p:spPr>
      </p:pic>
    </p:spTree>
    <p:extLst>
      <p:ext uri="{BB962C8B-B14F-4D97-AF65-F5344CB8AC3E}">
        <p14:creationId xmlns:p14="http://schemas.microsoft.com/office/powerpoint/2010/main" val="540301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B9E0A-FA34-C6BC-DE94-1C5FAC67A181}"/>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05FC30C0-8579-FE18-59B1-449EF38FF3BD}"/>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178B1393-C3DF-780D-0EF9-A7AB367B6F9D}"/>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D80A8D8E-C012-75E3-EFC5-173DF38A9886}"/>
              </a:ext>
            </a:extLst>
          </p:cNvPr>
          <p:cNvSpPr>
            <a:spLocks noGrp="1"/>
          </p:cNvSpPr>
          <p:nvPr>
            <p:ph type="title"/>
          </p:nvPr>
        </p:nvSpPr>
        <p:spPr>
          <a:xfrm>
            <a:off x="0" y="1"/>
            <a:ext cx="12192000" cy="1197428"/>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8900" b="1" u="sng" dirty="0">
                <a:solidFill>
                  <a:schemeClr val="bg1"/>
                </a:solidFill>
                <a:effectLst>
                  <a:outerShdw blurRad="38100" dist="38100" dir="2700000" algn="tl">
                    <a:srgbClr val="000000">
                      <a:alpha val="43137"/>
                    </a:srgbClr>
                  </a:outerShdw>
                </a:effectLst>
                <a:latin typeface="Maiandra GD" panose="020E0502030308020204" pitchFamily="34" charset="0"/>
              </a:rPr>
              <a:t>CONCLUSIÓN:</a:t>
            </a: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59B4702-E084-9DE8-AC4F-275281D0CC0F}"/>
              </a:ext>
            </a:extLst>
          </p:cNvPr>
          <p:cNvSpPr>
            <a:spLocks noGrp="1"/>
          </p:cNvSpPr>
          <p:nvPr>
            <p:ph idx="1"/>
          </p:nvPr>
        </p:nvSpPr>
        <p:spPr>
          <a:xfrm>
            <a:off x="3429000" y="1197429"/>
            <a:ext cx="8763000" cy="5660570"/>
          </a:xfrm>
        </p:spPr>
        <p:txBody>
          <a:bodyPr/>
          <a:lstStyle/>
          <a:p>
            <a:r>
              <a:rPr lang="es-ES" b="1" dirty="0">
                <a:latin typeface="Maiandra GD" panose="020E0502030308020204" pitchFamily="34" charset="0"/>
              </a:rPr>
              <a:t>La depresión es un mal terrible que les ha quitado la vida a millones de personas. </a:t>
            </a:r>
          </a:p>
          <a:p>
            <a:r>
              <a:rPr lang="es-ES" b="1" dirty="0">
                <a:latin typeface="Maiandra GD" panose="020E0502030308020204" pitchFamily="34" charset="0"/>
              </a:rPr>
              <a:t>No dejemos nunca entrar esta enfermedad en Nuestras vidas, para que no nos haga daño confiando siempre en Dios.</a:t>
            </a:r>
          </a:p>
          <a:p>
            <a:r>
              <a:rPr lang="es-ES" b="1" dirty="0">
                <a:latin typeface="Maiandra GD" panose="020E0502030308020204" pitchFamily="34" charset="0"/>
              </a:rPr>
              <a:t>No se aislé busque siempre la compañía de otros cristianos que nos ayuden a salir adelante atraves de la Palabra de Dios y sus promesas que tiene para cada uno.</a:t>
            </a:r>
          </a:p>
          <a:p>
            <a:r>
              <a:rPr lang="es-ES" b="1" dirty="0">
                <a:latin typeface="Maiandra GD" panose="020E0502030308020204" pitchFamily="34" charset="0"/>
              </a:rPr>
              <a:t>El aislamiento es el engaño que satanás usa para que las personas fracasen y tomen decisiones terribles en sus vidas.</a:t>
            </a:r>
          </a:p>
          <a:p>
            <a:r>
              <a:rPr lang="es-ES" b="1" dirty="0">
                <a:latin typeface="Maiandra GD" panose="020E0502030308020204" pitchFamily="34" charset="0"/>
              </a:rPr>
              <a:t>Alejémonos totalmente de esto.</a:t>
            </a:r>
          </a:p>
          <a:p>
            <a:endParaRPr lang="en-US" b="1" dirty="0">
              <a:latin typeface="Maiandra GD" panose="020E0502030308020204" pitchFamily="34" charset="0"/>
            </a:endParaRPr>
          </a:p>
        </p:txBody>
      </p:sp>
      <p:pic>
        <p:nvPicPr>
          <p:cNvPr id="11" name="Imagen 10">
            <a:extLst>
              <a:ext uri="{FF2B5EF4-FFF2-40B4-BE49-F238E27FC236}">
                <a16:creationId xmlns:a16="http://schemas.microsoft.com/office/drawing/2014/main" id="{376F4CF1-9FC5-CE67-268E-24F8045DEE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 y="1197430"/>
            <a:ext cx="3516086" cy="5660570"/>
          </a:xfrm>
          <a:prstGeom prst="rect">
            <a:avLst/>
          </a:prstGeom>
        </p:spPr>
      </p:pic>
    </p:spTree>
    <p:extLst>
      <p:ext uri="{BB962C8B-B14F-4D97-AF65-F5344CB8AC3E}">
        <p14:creationId xmlns:p14="http://schemas.microsoft.com/office/powerpoint/2010/main" val="1577482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880E-F0F4-13EB-41E6-1EFA1546DF18}"/>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E729722F-6622-49BD-CCC1-5C8164BC5E9B}"/>
              </a:ext>
            </a:extLst>
          </p:cNvPr>
          <p:cNvPicPr>
            <a:picLocks noChangeAspect="1"/>
          </p:cNvPicPr>
          <p:nvPr/>
        </p:nvPicPr>
        <p:blipFill>
          <a:blip r:embed="rId2"/>
          <a:stretch>
            <a:fillRect/>
          </a:stretch>
        </p:blipFill>
        <p:spPr>
          <a:xfrm>
            <a:off x="0" y="-1"/>
            <a:ext cx="12192000" cy="6857999"/>
          </a:xfrm>
          <a:prstGeom prst="rect">
            <a:avLst/>
          </a:prstGeom>
        </p:spPr>
      </p:pic>
      <p:sp>
        <p:nvSpPr>
          <p:cNvPr id="8" name="Rectángulo: esquinas redondeadas 7">
            <a:extLst>
              <a:ext uri="{FF2B5EF4-FFF2-40B4-BE49-F238E27FC236}">
                <a16:creationId xmlns:a16="http://schemas.microsoft.com/office/drawing/2014/main" id="{7B0E6A90-58AB-120E-C1EB-2709FD21DD08}"/>
              </a:ext>
            </a:extLst>
          </p:cNvPr>
          <p:cNvSpPr/>
          <p:nvPr/>
        </p:nvSpPr>
        <p:spPr>
          <a:xfrm>
            <a:off x="0" y="5693229"/>
            <a:ext cx="12192000" cy="1164769"/>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419" sz="6000" b="1" dirty="0">
                <a:effectLst>
                  <a:outerShdw blurRad="38100" dist="38100" dir="2700000" algn="tl">
                    <a:srgbClr val="000000">
                      <a:alpha val="43137"/>
                    </a:srgbClr>
                  </a:outerShdw>
                </a:effectLst>
                <a:latin typeface="Maiandra GD" panose="020E0502030308020204" pitchFamily="34" charset="0"/>
              </a:rPr>
              <a:t>DIOS NOS BENDIGA A TODOS.</a:t>
            </a:r>
            <a:endParaRPr lang="en-US" sz="6000" b="1" dirty="0">
              <a:effectLst>
                <a:outerShdw blurRad="38100" dist="38100" dir="2700000" algn="tl">
                  <a:srgbClr val="000000">
                    <a:alpha val="43137"/>
                  </a:srgbClr>
                </a:outerShdw>
              </a:effectLst>
              <a:latin typeface="Maiandra GD" panose="020E0502030308020204" pitchFamily="34" charset="0"/>
            </a:endParaRPr>
          </a:p>
        </p:txBody>
      </p:sp>
      <p:pic>
        <p:nvPicPr>
          <p:cNvPr id="10" name="Imagen 9">
            <a:extLst>
              <a:ext uri="{FF2B5EF4-FFF2-40B4-BE49-F238E27FC236}">
                <a16:creationId xmlns:a16="http://schemas.microsoft.com/office/drawing/2014/main" id="{4BFC35BE-C5AD-1F1E-05F5-CC0BE30C7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5693229"/>
          </a:xfrm>
          <a:prstGeom prst="rect">
            <a:avLst/>
          </a:prstGeom>
        </p:spPr>
      </p:pic>
    </p:spTree>
    <p:extLst>
      <p:ext uri="{BB962C8B-B14F-4D97-AF65-F5344CB8AC3E}">
        <p14:creationId xmlns:p14="http://schemas.microsoft.com/office/powerpoint/2010/main" val="64171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set>
                                      <p:cBhvr>
                                        <p:cTn id="14" dur="455" fill="hold">
                                          <p:stCondLst>
                                            <p:cond delay="0"/>
                                          </p:stCondLst>
                                        </p:cTn>
                                        <p:tgtEl>
                                          <p:spTgt spid="8"/>
                                        </p:tgtEl>
                                        <p:attrNameLst>
                                          <p:attrName>style.rotation</p:attrName>
                                        </p:attrNameLst>
                                      </p:cBhvr>
                                      <p:to>
                                        <p:strVal val="-45.0"/>
                                      </p:to>
                                    </p:set>
                                    <p:anim calcmode="lin" valueType="num">
                                      <p:cBhvr>
                                        <p:cTn id="15"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24FFE-DFB1-5630-BA5F-2A6E4236C7BD}"/>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771A76DD-D9F6-51EE-B832-36F82D740349}"/>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2667B6B5-B8BE-7DF2-2B2F-87CBB49A6620}"/>
              </a:ext>
            </a:extLst>
          </p:cNvPr>
          <p:cNvPicPr>
            <a:picLocks noChangeAspect="1"/>
          </p:cNvPicPr>
          <p:nvPr/>
        </p:nvPicPr>
        <p:blipFill>
          <a:blip r:embed="rId3"/>
          <a:stretch>
            <a:fillRect/>
          </a:stretch>
        </p:blipFill>
        <p:spPr>
          <a:xfrm>
            <a:off x="0" y="1"/>
            <a:ext cx="12192000" cy="1197427"/>
          </a:xfrm>
          <a:prstGeom prst="rect">
            <a:avLst/>
          </a:prstGeom>
        </p:spPr>
      </p:pic>
      <p:sp>
        <p:nvSpPr>
          <p:cNvPr id="4" name="Título 3">
            <a:extLst>
              <a:ext uri="{FF2B5EF4-FFF2-40B4-BE49-F238E27FC236}">
                <a16:creationId xmlns:a16="http://schemas.microsoft.com/office/drawing/2014/main" id="{C9710E57-3642-535F-770D-9522BE46F83D}"/>
              </a:ext>
            </a:extLst>
          </p:cNvPr>
          <p:cNvSpPr>
            <a:spLocks noGrp="1"/>
          </p:cNvSpPr>
          <p:nvPr>
            <p:ph type="title"/>
          </p:nvPr>
        </p:nvSpPr>
        <p:spPr>
          <a:xfrm>
            <a:off x="0" y="1"/>
            <a:ext cx="12192000" cy="1197428"/>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8900" b="1" u="sng" dirty="0">
                <a:solidFill>
                  <a:schemeClr val="bg1"/>
                </a:solidFill>
                <a:effectLst>
                  <a:outerShdw blurRad="38100" dist="38100" dir="2700000" algn="tl">
                    <a:srgbClr val="000000">
                      <a:alpha val="43137"/>
                    </a:srgbClr>
                  </a:outerShdw>
                </a:effectLst>
                <a:latin typeface="Maiandra GD" panose="020E0502030308020204" pitchFamily="34" charset="0"/>
              </a:rPr>
              <a:t>INTRODUCCIÓN:</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B80C796D-9E9B-8080-AD77-EE16CA60F867}"/>
              </a:ext>
            </a:extLst>
          </p:cNvPr>
          <p:cNvSpPr>
            <a:spLocks noGrp="1"/>
          </p:cNvSpPr>
          <p:nvPr>
            <p:ph idx="1"/>
          </p:nvPr>
        </p:nvSpPr>
        <p:spPr>
          <a:xfrm>
            <a:off x="3516086" y="1197429"/>
            <a:ext cx="8675914" cy="5660570"/>
          </a:xfrm>
        </p:spPr>
        <p:txBody>
          <a:bodyPr/>
          <a:lstStyle/>
          <a:p>
            <a:r>
              <a:rPr lang="es-ES" b="1" dirty="0">
                <a:latin typeface="Maiandra GD" panose="020E0502030308020204" pitchFamily="34" charset="0"/>
              </a:rPr>
              <a:t>Él apóstol Pablo advierte a los cristianos que tengan cuidado con la confianza excesiva en sí mismos.</a:t>
            </a:r>
          </a:p>
          <a:p>
            <a:r>
              <a:rPr lang="es-ES" b="1" dirty="0">
                <a:latin typeface="Maiandra GD" panose="020E0502030308020204" pitchFamily="34" charset="0"/>
              </a:rPr>
              <a:t>Les recuerda que, aunque se consideren firmes, pueden caer en la tentación.</a:t>
            </a:r>
          </a:p>
          <a:p>
            <a:r>
              <a:rPr lang="es-ES" b="1" dirty="0">
                <a:latin typeface="Maiandra GD" panose="020E0502030308020204" pitchFamily="34" charset="0"/>
              </a:rPr>
              <a:t>Pablo no está diciendo que sea imposible mantenerse firme en la fe, sino que advierte contra la actitud de pensar que uno es inmune a la caída.</a:t>
            </a:r>
          </a:p>
          <a:p>
            <a:r>
              <a:rPr lang="es-ES" b="1" dirty="0">
                <a:latin typeface="Maiandra GD" panose="020E0502030308020204" pitchFamily="34" charset="0"/>
              </a:rPr>
              <a:t>Elías después de un gran evento entra en un estado de desanimo, cuando debería estar muy fortalecido y animado por el gran poder de Dios. </a:t>
            </a:r>
          </a:p>
          <a:p>
            <a:r>
              <a:rPr lang="es-ES" b="1" dirty="0">
                <a:latin typeface="Maiandra GD" panose="020E0502030308020204" pitchFamily="34" charset="0"/>
              </a:rPr>
              <a:t>Tuvo más miedo a lo que le dijeron Jezabel, que en lo que Dios había echo con su poder.</a:t>
            </a:r>
          </a:p>
          <a:p>
            <a:endParaRPr lang="es-ES" b="1" dirty="0">
              <a:latin typeface="Maiandra GD" panose="020E0502030308020204" pitchFamily="34" charset="0"/>
            </a:endParaRPr>
          </a:p>
        </p:txBody>
      </p:sp>
      <p:pic>
        <p:nvPicPr>
          <p:cNvPr id="11" name="Imagen 10">
            <a:extLst>
              <a:ext uri="{FF2B5EF4-FFF2-40B4-BE49-F238E27FC236}">
                <a16:creationId xmlns:a16="http://schemas.microsoft.com/office/drawing/2014/main" id="{BAE6D330-8E25-F737-69C0-E8D5375C53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7428"/>
            <a:ext cx="3516086" cy="5660570"/>
          </a:xfrm>
          <a:prstGeom prst="rect">
            <a:avLst/>
          </a:prstGeom>
        </p:spPr>
      </p:pic>
    </p:spTree>
    <p:extLst>
      <p:ext uri="{BB962C8B-B14F-4D97-AF65-F5344CB8AC3E}">
        <p14:creationId xmlns:p14="http://schemas.microsoft.com/office/powerpoint/2010/main" val="154630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3881E-5E7F-A3FB-4629-7E9B2FD09B45}"/>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7AF6C906-8309-0B13-83E1-91DBCC815729}"/>
              </a:ext>
            </a:extLst>
          </p:cNvPr>
          <p:cNvPicPr>
            <a:picLocks noChangeAspect="1"/>
          </p:cNvPicPr>
          <p:nvPr/>
        </p:nvPicPr>
        <p:blipFill>
          <a:blip r:embed="rId2"/>
          <a:stretch>
            <a:fillRect/>
          </a:stretch>
        </p:blipFill>
        <p:spPr>
          <a:xfrm>
            <a:off x="0" y="-1"/>
            <a:ext cx="12192000" cy="6857999"/>
          </a:xfrm>
          <a:prstGeom prst="rect">
            <a:avLst/>
          </a:prstGeom>
        </p:spPr>
      </p:pic>
      <p:pic>
        <p:nvPicPr>
          <p:cNvPr id="2" name="Imagen 1">
            <a:extLst>
              <a:ext uri="{FF2B5EF4-FFF2-40B4-BE49-F238E27FC236}">
                <a16:creationId xmlns:a16="http://schemas.microsoft.com/office/drawing/2014/main" id="{9009089A-8ED4-CBD2-87E3-F8AF7FCD6211}"/>
              </a:ext>
            </a:extLst>
          </p:cNvPr>
          <p:cNvPicPr>
            <a:picLocks noChangeAspect="1"/>
          </p:cNvPicPr>
          <p:nvPr/>
        </p:nvPicPr>
        <p:blipFill>
          <a:blip r:embed="rId3"/>
          <a:stretch>
            <a:fillRect/>
          </a:stretch>
        </p:blipFill>
        <p:spPr>
          <a:xfrm>
            <a:off x="0" y="1"/>
            <a:ext cx="12192000" cy="1328055"/>
          </a:xfrm>
          <a:prstGeom prst="rect">
            <a:avLst/>
          </a:prstGeom>
        </p:spPr>
      </p:pic>
      <p:sp>
        <p:nvSpPr>
          <p:cNvPr id="4" name="Título 3">
            <a:extLst>
              <a:ext uri="{FF2B5EF4-FFF2-40B4-BE49-F238E27FC236}">
                <a16:creationId xmlns:a16="http://schemas.microsoft.com/office/drawing/2014/main" id="{8FDB9B7E-0B6F-B20B-D6D1-4C54D17EE387}"/>
              </a:ext>
            </a:extLst>
          </p:cNvPr>
          <p:cNvSpPr>
            <a:spLocks noGrp="1"/>
          </p:cNvSpPr>
          <p:nvPr>
            <p:ph type="title"/>
          </p:nvPr>
        </p:nvSpPr>
        <p:spPr>
          <a:xfrm>
            <a:off x="0" y="1"/>
            <a:ext cx="12192000" cy="1328054"/>
          </a:xfrm>
        </p:spPr>
        <p:txBody>
          <a:bodyPr>
            <a:normAutofit fontScale="90000"/>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LA DECEPSIÓN DE ELIAS. </a:t>
            </a:r>
            <a:b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solidFill>
                  <a:schemeClr val="bg1"/>
                </a:solidFill>
                <a:effectLst>
                  <a:outerShdw blurRad="38100" dist="38100" dir="2700000" algn="tl">
                    <a:srgbClr val="000000">
                      <a:alpha val="43137"/>
                    </a:srgbClr>
                  </a:outerShdw>
                </a:effectLst>
                <a:latin typeface="Maiandra GD" panose="020E0502030308020204" pitchFamily="34" charset="0"/>
              </a:rPr>
              <a:t>I REYES.19:4.</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DAB6C68-FC03-424E-68B4-507FBF51033C}"/>
              </a:ext>
            </a:extLst>
          </p:cNvPr>
          <p:cNvSpPr>
            <a:spLocks noGrp="1"/>
          </p:cNvSpPr>
          <p:nvPr>
            <p:ph idx="1"/>
          </p:nvPr>
        </p:nvSpPr>
        <p:spPr>
          <a:xfrm>
            <a:off x="3516086" y="1328056"/>
            <a:ext cx="8675914" cy="5529943"/>
          </a:xfrm>
        </p:spPr>
        <p:txBody>
          <a:bodyPr>
            <a:normAutofit/>
          </a:bodyPr>
          <a:lstStyle/>
          <a:p>
            <a:r>
              <a:rPr lang="es-ES" b="1" dirty="0">
                <a:latin typeface="Maiandra GD" panose="020E0502030308020204" pitchFamily="34" charset="0"/>
              </a:rPr>
              <a:t>y anduvo por el desierto un día de camino, y vino y se sentó bajo un arbusto;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pidió morirse</a:t>
            </a:r>
            <a:r>
              <a:rPr lang="es-ES" b="1" dirty="0">
                <a:latin typeface="Maiandra GD" panose="020E0502030308020204" pitchFamily="34" charset="0"/>
              </a:rPr>
              <a:t> y dijo: «Basta ya, SEÑOR, toma mi vida porque yo no soy mejor que mis padres». </a:t>
            </a:r>
          </a:p>
          <a:p>
            <a:r>
              <a:rPr lang="es-ES" b="1" dirty="0">
                <a:latin typeface="Maiandra GD" panose="020E0502030308020204" pitchFamily="34" charset="0"/>
              </a:rPr>
              <a:t>Se describe el momento en que Él profeta Elías, después de su victoria sobre los profetas de Baal en el Monte Carmelo, huye aterrorizado ante la amenaza de la reina Jezabel.</a:t>
            </a:r>
          </a:p>
          <a:p>
            <a:r>
              <a:rPr lang="es-ES" b="1" dirty="0">
                <a:latin typeface="Maiandra GD" panose="020E0502030308020204" pitchFamily="34" charset="0"/>
              </a:rPr>
              <a:t>El versículo relata que Elías caminó un día entero por el desierto, se sentó debajo de un enebro y deseó morir.</a:t>
            </a:r>
          </a:p>
          <a:p>
            <a:r>
              <a:rPr lang="es-ES" b="1" dirty="0">
                <a:latin typeface="Maiandra GD" panose="020E0502030308020204" pitchFamily="34" charset="0"/>
              </a:rPr>
              <a:t>Este pasaje revela la fragilidad emocional de Elías, incluso después de un gran triunfo espiritual. </a:t>
            </a:r>
          </a:p>
        </p:txBody>
      </p:sp>
      <p:pic>
        <p:nvPicPr>
          <p:cNvPr id="11" name="Imagen 10">
            <a:extLst>
              <a:ext uri="{FF2B5EF4-FFF2-40B4-BE49-F238E27FC236}">
                <a16:creationId xmlns:a16="http://schemas.microsoft.com/office/drawing/2014/main" id="{3877D7FB-643B-547E-BB08-0F6667EC5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8059"/>
            <a:ext cx="3516086" cy="5529941"/>
          </a:xfrm>
          <a:prstGeom prst="rect">
            <a:avLst/>
          </a:prstGeom>
        </p:spPr>
      </p:pic>
    </p:spTree>
    <p:extLst>
      <p:ext uri="{BB962C8B-B14F-4D97-AF65-F5344CB8AC3E}">
        <p14:creationId xmlns:p14="http://schemas.microsoft.com/office/powerpoint/2010/main" val="874838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193</TotalTime>
  <Words>9249</Words>
  <Application>Microsoft Office PowerPoint</Application>
  <PresentationFormat>Panorámica</PresentationFormat>
  <Paragraphs>501</Paragraphs>
  <Slides>76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76</vt:i4>
      </vt:variant>
    </vt:vector>
  </HeadingPairs>
  <TitlesOfParts>
    <vt:vector size="81" baseType="lpstr">
      <vt:lpstr>Arial</vt:lpstr>
      <vt:lpstr>Calibri</vt:lpstr>
      <vt:lpstr>Calibri Light</vt:lpstr>
      <vt:lpstr>Maiandra GD</vt:lpstr>
      <vt:lpstr>Tema de Office</vt:lpstr>
      <vt:lpstr> DIOS ANIMA A LOS DESANIMADOS.  I REYES.19:4. </vt:lpstr>
      <vt:lpstr> INTRODUCCIÓN: </vt:lpstr>
      <vt:lpstr> INTRODUCCIÓN: </vt:lpstr>
      <vt:lpstr> INTRODUCCIÓN: </vt:lpstr>
      <vt:lpstr> INTRODUCCIÓN: </vt:lpstr>
      <vt:lpstr> INTRODUCCIÓN: </vt:lpstr>
      <vt:lpstr> INTRODUCCIÓN: </vt:lpstr>
      <vt:lpstr> INTRODUCCIÓN: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LA DECEPSIÓN DE ELIAS.  I REYES.19:4. </vt:lpstr>
      <vt:lpstr> DIOS VIENE A FORTALECER A ELIAS.  I REYES.19:5-8. </vt:lpstr>
      <vt:lpstr> DIOS VIENE A FORTALECER A ELIAS.  I REYES.19:5-8. </vt:lpstr>
      <vt:lpstr> DIOS VIENE A FORTALECER A ELIAS.  I REYES.19:5-8. </vt:lpstr>
      <vt:lpstr> DIOS VIENE A FORTALECER A ELIAS. I REYES.19:5-8. </vt:lpstr>
      <vt:lpstr> DIOS VIENE A FORTALECER A ELIAS.  I REYES.19:5-8. </vt:lpstr>
      <vt:lpstr> DIOS VIENE A FORTALECER A ELIAS.  I REYES.19:5-8. </vt:lpstr>
      <vt:lpstr> DIOS VIENE A FORTALECER A ELIAS.  I REYES.19:5-8. </vt:lpstr>
      <vt:lpstr> DIOS VIENE A FORTALECER A ELIAS.  I REYES.19:5-8. </vt:lpstr>
      <vt:lpstr> DIOS VIENE A FORTALECER A ELIAS.  I REYES.19:5-8. </vt:lpstr>
      <vt:lpstr> DIOS VIENE A FORTALECER A ELIAS.  I REYES.19:5-8. </vt:lpstr>
      <vt:lpstr> DIOS VIENE A FORTALECER A ELIAS.  I REYES.19:5-8. </vt:lpstr>
      <vt:lpstr> DIOS VIENE A FORTALECER A ELIAS.  I REYES.19:5-8. </vt:lpstr>
      <vt:lpstr> DIOS PERMITE QUE ELIAS DESHOGUE SUS FRUSTACIONES. I REYES.19:9-10. </vt:lpstr>
      <vt:lpstr>  DIOS PERMITE QUE ELIAS DESHOGUE SUS FRUSTACIONES. I REYES.19:9-10.  </vt:lpstr>
      <vt:lpstr>  DIOS PERMITE QUE ELIAS DESHOGUE SUS FRUSTACIONES. I REYES.19:9-10.  </vt:lpstr>
      <vt:lpstr>  DIOS PERMITE QUE ELIAS DESHOGUE SUS FRUSTACIONES. I REYES.19:9-10.  </vt:lpstr>
      <vt:lpstr>  DIOS PERMITE QUE ELIAS DESHOGUE SUS FRUSTACIONES. I REYES.19:9-10.  </vt:lpstr>
      <vt:lpstr>  DIOS PERMITE QUE ELIAS DESHOGUE SUS FRUSTACIONES. I REYES.19:9-10.  </vt:lpstr>
      <vt:lpstr>  DIOS PERMITE QUE ELIAS DESHOGUE SUS FRUSTACIONES. I REYES.19:9-10.  </vt:lpstr>
      <vt:lpstr>  DIOS PERMITE QUE ELIAS DESHOGUE SUS FRUSTACIONES. I REYES.19:9-10.  </vt:lpstr>
      <vt:lpstr>  DIOS PERMITE QUE ELIAS DESHOGUE SUS FRUSTACIONES. I REYES.19:9-10.  </vt:lpstr>
      <vt:lpstr>  DIOS PERMITE QUE ELIAS DESHOGUE SUS FRUSTACIONES. I REYES.19:9-10.  </vt:lpstr>
      <vt:lpstr>  DIOS PERMITE QUE ELIAS DESHOGUE SUS FRUSTACIONES. I REYES.19:9-10.  </vt:lpstr>
      <vt:lpstr>  DIOS PERMITE QUE ELIAS DESHOGUE SUS FRUSTACIONES. I REYES.19:9-10.  </vt:lpstr>
      <vt:lpstr>  DIOS PERMITE QUE ELIAS DESHOGUE SUS FRUSTACIONES. I REYES.19:9-10.  </vt:lpstr>
      <vt:lpstr>  DIOS PERMITE QUE ELIAS DESHOGUE SUS FRUSTACIONES. I REYES.19:9-10.  </vt:lpstr>
      <vt:lpstr>  DIOS PERMITE QUE ELIAS DESHOGUE SUS FRUSTACIONES. I REYES.19:9-10.  </vt:lpstr>
      <vt:lpstr>  CONCLUSIÓN:  </vt:lpstr>
      <vt:lpstr>  CONCLUSIÓN: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Mario Moreno</dc:creator>
  <cp:lastModifiedBy>Mario Moreno</cp:lastModifiedBy>
  <cp:revision>15</cp:revision>
  <dcterms:created xsi:type="dcterms:W3CDTF">2025-07-03T17:05:37Z</dcterms:created>
  <dcterms:modified xsi:type="dcterms:W3CDTF">2026-05-02T21:24:58Z</dcterms:modified>
</cp:coreProperties>
</file>