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15" r:id="rId4"/>
    <p:sldId id="257" r:id="rId5"/>
    <p:sldId id="259" r:id="rId6"/>
    <p:sldId id="261" r:id="rId7"/>
    <p:sldId id="260" r:id="rId8"/>
    <p:sldId id="262" r:id="rId9"/>
    <p:sldId id="263" r:id="rId10"/>
    <p:sldId id="264" r:id="rId11"/>
    <p:sldId id="318" r:id="rId12"/>
    <p:sldId id="317" r:id="rId13"/>
    <p:sldId id="316" r:id="rId14"/>
    <p:sldId id="266" r:id="rId15"/>
    <p:sldId id="267" r:id="rId16"/>
    <p:sldId id="268" r:id="rId17"/>
    <p:sldId id="269" r:id="rId18"/>
    <p:sldId id="270" r:id="rId19"/>
    <p:sldId id="271" r:id="rId20"/>
    <p:sldId id="272" r:id="rId21"/>
    <p:sldId id="273" r:id="rId22"/>
    <p:sldId id="274" r:id="rId23"/>
    <p:sldId id="275" r:id="rId24"/>
    <p:sldId id="322" r:id="rId25"/>
    <p:sldId id="321" r:id="rId26"/>
    <p:sldId id="320" r:id="rId27"/>
    <p:sldId id="319" r:id="rId28"/>
    <p:sldId id="324" r:id="rId29"/>
    <p:sldId id="323" r:id="rId30"/>
    <p:sldId id="325" r:id="rId31"/>
    <p:sldId id="326" r:id="rId32"/>
    <p:sldId id="276" r:id="rId33"/>
    <p:sldId id="277" r:id="rId34"/>
    <p:sldId id="278" r:id="rId35"/>
    <p:sldId id="279" r:id="rId36"/>
    <p:sldId id="280" r:id="rId37"/>
    <p:sldId id="281" r:id="rId38"/>
    <p:sldId id="338" r:id="rId39"/>
    <p:sldId id="282" r:id="rId40"/>
    <p:sldId id="283" r:id="rId41"/>
    <p:sldId id="284" r:id="rId42"/>
    <p:sldId id="285" r:id="rId43"/>
    <p:sldId id="327" r:id="rId44"/>
    <p:sldId id="328" r:id="rId45"/>
    <p:sldId id="331" r:id="rId46"/>
    <p:sldId id="332" r:id="rId47"/>
    <p:sldId id="333" r:id="rId48"/>
    <p:sldId id="330" r:id="rId49"/>
    <p:sldId id="329" r:id="rId50"/>
    <p:sldId id="335" r:id="rId51"/>
    <p:sldId id="334" r:id="rId52"/>
    <p:sldId id="286" r:id="rId53"/>
    <p:sldId id="287" r:id="rId54"/>
    <p:sldId id="288" r:id="rId55"/>
    <p:sldId id="289" r:id="rId56"/>
    <p:sldId id="290" r:id="rId57"/>
    <p:sldId id="291" r:id="rId58"/>
    <p:sldId id="292" r:id="rId59"/>
    <p:sldId id="293" r:id="rId60"/>
    <p:sldId id="294" r:id="rId61"/>
    <p:sldId id="296" r:id="rId62"/>
    <p:sldId id="297" r:id="rId63"/>
    <p:sldId id="298" r:id="rId64"/>
    <p:sldId id="299" r:id="rId65"/>
    <p:sldId id="300" r:id="rId66"/>
    <p:sldId id="301" r:id="rId67"/>
    <p:sldId id="302" r:id="rId68"/>
    <p:sldId id="303" r:id="rId69"/>
    <p:sldId id="305" r:id="rId70"/>
    <p:sldId id="306" r:id="rId71"/>
    <p:sldId id="307" r:id="rId72"/>
    <p:sldId id="308" r:id="rId73"/>
    <p:sldId id="309" r:id="rId74"/>
    <p:sldId id="310" r:id="rId75"/>
    <p:sldId id="311" r:id="rId76"/>
    <p:sldId id="312" r:id="rId77"/>
    <p:sldId id="313" r:id="rId78"/>
    <p:sldId id="336" r:id="rId79"/>
    <p:sldId id="337" r:id="rId80"/>
    <p:sldId id="314"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33CCFF"/>
    <a:srgbClr val="FF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14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7AF59E-9BB8-4F0B-8AA8-EF80226AE9EE}" type="datetimeFigureOut">
              <a:rPr lang="es-NI" smtClean="0"/>
              <a:t>8/6/2025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410733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7AF59E-9BB8-4F0B-8AA8-EF80226AE9EE}" type="datetimeFigureOut">
              <a:rPr lang="es-NI" smtClean="0"/>
              <a:t>8/6/2025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406204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7AF59E-9BB8-4F0B-8AA8-EF80226AE9EE}" type="datetimeFigureOut">
              <a:rPr lang="es-NI" smtClean="0"/>
              <a:t>8/6/2025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407734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7AF59E-9BB8-4F0B-8AA8-EF80226AE9EE}" type="datetimeFigureOut">
              <a:rPr lang="es-NI" smtClean="0"/>
              <a:t>8/6/2025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78679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97AF59E-9BB8-4F0B-8AA8-EF80226AE9EE}" type="datetimeFigureOut">
              <a:rPr lang="es-NI" smtClean="0"/>
              <a:t>8/6/2025</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178191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97AF59E-9BB8-4F0B-8AA8-EF80226AE9EE}" type="datetimeFigureOut">
              <a:rPr lang="es-NI" smtClean="0"/>
              <a:t>8/6/2025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63840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97AF59E-9BB8-4F0B-8AA8-EF80226AE9EE}" type="datetimeFigureOut">
              <a:rPr lang="es-NI" smtClean="0"/>
              <a:t>8/6/2025</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194533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97AF59E-9BB8-4F0B-8AA8-EF80226AE9EE}" type="datetimeFigureOut">
              <a:rPr lang="es-NI" smtClean="0"/>
              <a:t>8/6/2025</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174063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AF59E-9BB8-4F0B-8AA8-EF80226AE9EE}" type="datetimeFigureOut">
              <a:rPr lang="es-NI" smtClean="0"/>
              <a:t>8/6/2025</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22968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7AF59E-9BB8-4F0B-8AA8-EF80226AE9EE}" type="datetimeFigureOut">
              <a:rPr lang="es-NI" smtClean="0"/>
              <a:t>8/6/2025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14770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97AF59E-9BB8-4F0B-8AA8-EF80226AE9EE}" type="datetimeFigureOut">
              <a:rPr lang="es-NI" smtClean="0"/>
              <a:t>8/6/2025</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709533A4-A8B2-4D27-BC6A-6B9851BD62DD}" type="slidenum">
              <a:rPr lang="es-NI" smtClean="0"/>
              <a:t>‹Nº›</a:t>
            </a:fld>
            <a:endParaRPr lang="es-NI"/>
          </a:p>
        </p:txBody>
      </p:sp>
    </p:spTree>
    <p:extLst>
      <p:ext uri="{BB962C8B-B14F-4D97-AF65-F5344CB8AC3E}">
        <p14:creationId xmlns:p14="http://schemas.microsoft.com/office/powerpoint/2010/main" val="273798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AF59E-9BB8-4F0B-8AA8-EF80226AE9EE}" type="datetimeFigureOut">
              <a:rPr lang="es-NI" smtClean="0"/>
              <a:t>8/6/2025</a:t>
            </a:fld>
            <a:endParaRPr lang="es-N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533A4-A8B2-4D27-BC6A-6B9851BD62DD}" type="slidenum">
              <a:rPr lang="es-NI" smtClean="0"/>
              <a:t>‹Nº›</a:t>
            </a:fld>
            <a:endParaRPr lang="es-NI"/>
          </a:p>
        </p:txBody>
      </p:sp>
    </p:spTree>
    <p:extLst>
      <p:ext uri="{BB962C8B-B14F-4D97-AF65-F5344CB8AC3E}">
        <p14:creationId xmlns:p14="http://schemas.microsoft.com/office/powerpoint/2010/main" val="449710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DIOS, ES UN DIOS DE DISCIPLINA.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INTRODUCCIÓN:</a:t>
            </a:r>
          </a:p>
          <a:p>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LA PALABRA DISCIPLINA- PAIDEAIS-</a:t>
            </a:r>
            <a:r>
              <a:rPr lang="es-ES" b="1" dirty="0">
                <a:latin typeface="Maiandra GD" panose="020E0502030308020204" pitchFamily="34" charset="0"/>
              </a:rPr>
              <a:t> Griego vieja palabra derivada de PAIDEUO, instruir como a niño, instrucción, lo cual naturalmente, incluye la corrección y el castigo. Vine.</a:t>
            </a:r>
          </a:p>
          <a:p>
            <a:r>
              <a:rPr lang="es-ES" b="1" dirty="0">
                <a:latin typeface="Maiandra GD" panose="020E0502030308020204" pitchFamily="34" charset="0"/>
              </a:rPr>
              <a:t>En toda organización exitosa debe haber disciplina, donde no la hay reina la confusión, pero Dios no es autor de confusión.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Corintios.14:33.</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764766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V.13.</a:t>
            </a:r>
          </a:p>
          <a:p>
            <a:r>
              <a:rPr lang="es-ES" b="1" dirty="0">
                <a:latin typeface="Maiandra GD" panose="020E0502030308020204" pitchFamily="34" charset="0"/>
              </a:rPr>
              <a:t>Entonces Dios dijo a Noé: «He decidido poner fin a toda carne, </a:t>
            </a:r>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porque la tierra está llena de violencia por causa de ellos;</a:t>
            </a:r>
            <a:r>
              <a:rPr lang="es-ES" b="1" dirty="0">
                <a:latin typeface="Maiandra GD" panose="020E0502030308020204" pitchFamily="34" charset="0"/>
              </a:rPr>
              <a:t> por eso voy a destruirlos junto con la tierra.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Pedro.2:5.</a:t>
            </a:r>
          </a:p>
          <a:p>
            <a:r>
              <a:rPr lang="es-ES" b="1" u="sng" dirty="0">
                <a:highlight>
                  <a:srgbClr val="FF99FF"/>
                </a:highlight>
                <a:latin typeface="Maiandra GD" panose="020E0502030308020204" pitchFamily="34" charset="0"/>
              </a:rPr>
              <a:t>Tampoco perdonó al mundo antiguo,</a:t>
            </a:r>
            <a:r>
              <a:rPr lang="es-ES" b="1" dirty="0">
                <a:latin typeface="Maiandra GD" panose="020E0502030308020204" pitchFamily="34" charset="0"/>
              </a:rPr>
              <a:t> sino que guardó a Noé, un predicador de justicia, con otros siete, cuando trajo el diluvio sobre el mundo de los impíos.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026117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1" y="1"/>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También Dios castigó a los habitantes de Sodoma y Gomorra, por sus maldades.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Genesis.19:13, 23-26. </a:t>
            </a:r>
          </a:p>
          <a:p>
            <a:r>
              <a:rPr lang="es-ES" b="1" u="sng" dirty="0">
                <a:highlight>
                  <a:srgbClr val="00FF00"/>
                </a:highlight>
                <a:latin typeface="Maiandra GD" panose="020E0502030308020204" pitchFamily="34" charset="0"/>
              </a:rPr>
              <a:t>»Porque vamos a destruir este lugar,</a:t>
            </a:r>
            <a:r>
              <a:rPr lang="es-ES" b="1" dirty="0">
                <a:latin typeface="Maiandra GD" panose="020E0502030308020204" pitchFamily="34" charset="0"/>
              </a:rPr>
              <a:t> pues su clamor ha llegado a ser tan grande delante del SEÑOR, que el SEÑOR nos ha enviado a destruirlo».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V.23.</a:t>
            </a:r>
          </a:p>
          <a:p>
            <a:r>
              <a:rPr lang="es-ES" b="1" dirty="0">
                <a:latin typeface="Maiandra GD" panose="020E0502030308020204" pitchFamily="34" charset="0"/>
              </a:rPr>
              <a:t>El sol había salido sobre la tierra cuando </a:t>
            </a:r>
            <a:r>
              <a:rPr lang="es-ES" b="1" u="sng" dirty="0">
                <a:solidFill>
                  <a:schemeClr val="bg1"/>
                </a:solidFill>
                <a:highlight>
                  <a:srgbClr val="FF00FF"/>
                </a:highlight>
                <a:latin typeface="Maiandra GD" panose="020E0502030308020204" pitchFamily="34" charset="0"/>
              </a:rPr>
              <a:t>Lot llegó a Zoar.</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40112418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V.24.</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Entonces el SEÑOR hizo llover azufre y fuego</a:t>
            </a:r>
            <a:r>
              <a:rPr lang="es-ES" b="1" dirty="0">
                <a:latin typeface="Maiandra GD" panose="020E0502030308020204" pitchFamily="34" charset="0"/>
              </a:rPr>
              <a:t> sobre Sodoma y Gomorra, de parte del SEÑOR desde los cielos.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V.25.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Él destruyó aquellas ciudades y todo el valle</a:t>
            </a:r>
            <a:r>
              <a:rPr lang="es-ES" b="1" dirty="0">
                <a:latin typeface="Maiandra GD" panose="020E0502030308020204" pitchFamily="34" charset="0"/>
              </a:rPr>
              <a:t> y todos los habitantes de las ciudades y todo lo que crecía en la tierra. </a:t>
            </a:r>
          </a:p>
          <a:p>
            <a:r>
              <a:rPr lang="es-ES" b="1" dirty="0">
                <a:latin typeface="Maiandra GD" panose="020E0502030308020204" pitchFamily="34" charset="0"/>
              </a:rPr>
              <a:t>Y también a la mujer de Lot por haber desobedecido.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V.26. </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8650453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lnSpcReduction="10000"/>
          </a:bodyPr>
          <a:lstStyle/>
          <a:p>
            <a:r>
              <a:rPr lang="es-ES" b="1" dirty="0">
                <a:latin typeface="Maiandra GD" panose="020E0502030308020204" pitchFamily="34" charset="0"/>
              </a:rPr>
              <a:t>Pero la mujer de Lot, que iba tras él, </a:t>
            </a:r>
            <a:r>
              <a:rPr lang="es-ES" b="1" u="sng" dirty="0">
                <a:solidFill>
                  <a:schemeClr val="bg1"/>
                </a:solidFill>
                <a:highlight>
                  <a:srgbClr val="FF00FF"/>
                </a:highlight>
                <a:latin typeface="Maiandra GD" panose="020E0502030308020204" pitchFamily="34" charset="0"/>
              </a:rPr>
              <a:t>miró hacia atrás y se convirtió en una columna de sal.</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Pedro.2:6.</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También condenó a la destrucción las ciudades de Sodoma y Gomorra, reduciéndolas a cenizas,</a:t>
            </a:r>
            <a:r>
              <a:rPr lang="es-ES" b="1" dirty="0">
                <a:latin typeface="Maiandra GD" panose="020E0502030308020204" pitchFamily="34" charset="0"/>
              </a:rPr>
              <a:t> poniéndolas de ejemplo para los que habrían de vivir impíamente después. </a:t>
            </a:r>
          </a:p>
          <a:p>
            <a:r>
              <a:rPr lang="es-ES" b="1" dirty="0">
                <a:latin typeface="Maiandra GD" panose="020E0502030308020204" pitchFamily="34" charset="0"/>
              </a:rPr>
              <a:t>Estos son ejemplos de la disciplina de Dios hacia las personas que fueron desobedientes a Él.</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0902422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Dios castigo en la era de Moisés la desobediencia.</a:t>
            </a:r>
          </a:p>
          <a:p>
            <a:r>
              <a:rPr lang="es-ES" b="1" dirty="0">
                <a:latin typeface="Maiandra GD" panose="020E0502030308020204" pitchFamily="34" charset="0"/>
              </a:rPr>
              <a:t>Al dar la ley en el monte Sinaí, Dios mandó a su pueblo a “recordar” </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“EL DÍA SÁBADO PARA SANTIFICARLO”</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Exodo.20:8.</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»Acuérdate del día de reposo</a:t>
            </a:r>
            <a:r>
              <a:rPr lang="es-ES" b="1" dirty="0">
                <a:latin typeface="Maiandra GD" panose="020E0502030308020204" pitchFamily="34" charset="0"/>
              </a:rPr>
              <a:t> para santificarlo. </a:t>
            </a:r>
          </a:p>
          <a:p>
            <a:r>
              <a:rPr lang="es-ES" b="1" dirty="0">
                <a:latin typeface="Maiandra GD" panose="020E0502030308020204" pitchFamily="34" charset="0"/>
              </a:rPr>
              <a:t>Debian de santificarlo.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Levitico.19:3.</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313692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additive="base">
                                        <p:cTn id="5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dirty="0">
                <a:latin typeface="Maiandra GD" panose="020E0502030308020204" pitchFamily="34" charset="0"/>
              </a:rPr>
              <a:t>”Cada uno de ustedes ha de reverenciar a su madre y a su padre,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y guardarán Mis días de reposo.</a:t>
            </a:r>
            <a:r>
              <a:rPr lang="es-ES" b="1" dirty="0">
                <a:latin typeface="Maiandra GD" panose="020E0502030308020204" pitchFamily="34" charset="0"/>
              </a:rPr>
              <a:t> Yo soy el SEÑOR su Dios. </a:t>
            </a:r>
          </a:p>
          <a:p>
            <a:r>
              <a:rPr lang="es-ES" b="1" dirty="0">
                <a:latin typeface="Maiandra GD" panose="020E0502030308020204" pitchFamily="34" charset="0"/>
              </a:rPr>
              <a:t>Estando en el desierto un hombre decidió ir a recoger ramas en un día sábado, Dios ordeno que fuera muerto a pedradas.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Numeros.15:32-36.</a:t>
            </a:r>
          </a:p>
          <a:p>
            <a:r>
              <a:rPr lang="es-ES" b="1" dirty="0">
                <a:latin typeface="Maiandra GD" panose="020E0502030308020204" pitchFamily="34" charset="0"/>
              </a:rPr>
              <a:t>Cuando los israelitas estaban en el desierto,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encontraron a un hombre que recogía leña en el día de reposo.</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8349867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V.33.</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Los que lo encontraron recogiendo leña,</a:t>
            </a:r>
            <a:r>
              <a:rPr lang="es-ES" b="1" dirty="0">
                <a:latin typeface="Maiandra GD" panose="020E0502030308020204" pitchFamily="34" charset="0"/>
              </a:rPr>
              <a:t> lo llevaron a Moisés y a Aarón y a toda la congregación;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V.34.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y lo pusieron bajo custodia,</a:t>
            </a:r>
            <a:r>
              <a:rPr lang="es-ES" b="1" dirty="0">
                <a:latin typeface="Maiandra GD" panose="020E0502030308020204" pitchFamily="34" charset="0"/>
              </a:rPr>
              <a:t> porque no se había aclarado qué debería hacerse con él.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V.35.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Entonces el SEÑOR dijo a Moisés: «Ciertamente al hombre se le dará muerte;</a:t>
            </a:r>
            <a:r>
              <a:rPr lang="es-ES" b="1" dirty="0">
                <a:latin typeface="Maiandra GD" panose="020E0502030308020204" pitchFamily="34" charset="0"/>
              </a:rPr>
              <a:t> toda la congregación lo apedreará fuera del campamento».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9486754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latin typeface="Maiandra GD" panose="020E0502030308020204" pitchFamily="34" charset="0"/>
              </a:rPr>
              <a:t>LA </a:t>
            </a:r>
            <a:r>
              <a:rPr lang="es-ES" b="1" u="sng" dirty="0">
                <a:effectLst>
                  <a:outerShdw blurRad="38100" dist="38100" dir="2700000" algn="tl">
                    <a:srgbClr val="000000">
                      <a:alpha val="43137"/>
                    </a:srgbClr>
                  </a:outerShdw>
                </a:effectLst>
                <a:latin typeface="Maiandra GD" panose="020E0502030308020204" pitchFamily="34" charset="0"/>
              </a:rPr>
              <a:t>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V.36.</a:t>
            </a:r>
          </a:p>
          <a:p>
            <a:r>
              <a:rPr lang="es-ES" b="1" dirty="0">
                <a:latin typeface="Maiandra GD" panose="020E0502030308020204" pitchFamily="34" charset="0"/>
              </a:rPr>
              <a:t>Y toda la congregación lo sacó fuera del campamento y lo apedrearon,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murió, tal como el SEÑOR había ordenado a Moisés.</a:t>
            </a:r>
            <a:r>
              <a:rPr lang="es-ES" b="1" dirty="0">
                <a:latin typeface="Maiandra GD" panose="020E0502030308020204" pitchFamily="34" charset="0"/>
              </a:rPr>
              <a:t> </a:t>
            </a:r>
          </a:p>
          <a:p>
            <a:r>
              <a:rPr lang="es-ES" b="1" dirty="0">
                <a:latin typeface="Maiandra GD" panose="020E0502030308020204" pitchFamily="34" charset="0"/>
              </a:rPr>
              <a:t>Se llevo a cabo la disciplina para erradicar el pecado.</a:t>
            </a:r>
          </a:p>
          <a:p>
            <a:r>
              <a:rPr lang="es-ES" b="1" dirty="0">
                <a:latin typeface="Maiandra GD" panose="020E0502030308020204" pitchFamily="34" charset="0"/>
              </a:rPr>
              <a:t>Una generación completa de Israelita murió en el desierto por haber murmurado contra Dios.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Numeros.14:26-35.</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8888573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 el SEÑOR habló a Moisés</a:t>
            </a:r>
            <a:r>
              <a:rPr lang="es-ES" b="1" dirty="0">
                <a:latin typeface="Maiandra GD" panose="020E0502030308020204" pitchFamily="34" charset="0"/>
              </a:rPr>
              <a:t> y a Aarón y les dijo: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V.27.</a:t>
            </a:r>
          </a:p>
          <a:p>
            <a:r>
              <a:rPr lang="es-ES" b="1" dirty="0">
                <a:latin typeface="Maiandra GD" panose="020E0502030308020204" pitchFamily="34" charset="0"/>
              </a:rPr>
              <a:t>«¿Hasta cuándo tendré que sobrellevar a esta congregación malvada que murmura contra Mí?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He oído las quejas de los israelitas, que murmuran contra Mí.</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V.28.</a:t>
            </a:r>
          </a:p>
          <a:p>
            <a:r>
              <a:rPr lang="es-ES" b="1" dirty="0">
                <a:latin typeface="Maiandra GD" panose="020E0502030308020204" pitchFamily="34" charset="0"/>
              </a:rPr>
              <a:t>»Diles: “Vivo Yo”, declara el SEÑOR,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“que tal como han hablado a mis oídos, así haré Yo con ustedes.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5177409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V.29.</a:t>
            </a:r>
          </a:p>
          <a:p>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”En este desierto caerán los cadáveres de ustedes,</a:t>
            </a:r>
            <a:r>
              <a:rPr lang="es-ES" b="1" dirty="0">
                <a:latin typeface="Maiandra GD" panose="020E0502030308020204" pitchFamily="34" charset="0"/>
              </a:rPr>
              <a:t> todos sus enumerados de todos los contados de veinte años arriba, que han murmurado contra Mí.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V.30. </a:t>
            </a:r>
          </a:p>
          <a:p>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”De cierto que ustedes no entrarán en la tierra en la cual juré establecerlos,</a:t>
            </a:r>
            <a:r>
              <a:rPr lang="es-ES" b="1" dirty="0">
                <a:latin typeface="Maiandra GD" panose="020E0502030308020204" pitchFamily="34" charset="0"/>
              </a:rPr>
              <a:t> excepto Caleb, hijo de </a:t>
            </a:r>
            <a:r>
              <a:rPr lang="es-ES" b="1" dirty="0" err="1">
                <a:latin typeface="Maiandra GD" panose="020E0502030308020204" pitchFamily="34" charset="0"/>
              </a:rPr>
              <a:t>Jefone</a:t>
            </a:r>
            <a:r>
              <a:rPr lang="es-ES" b="1" dirty="0">
                <a:latin typeface="Maiandra GD" panose="020E0502030308020204" pitchFamily="34" charset="0"/>
              </a:rPr>
              <a:t>, y Josué, hijo de </a:t>
            </a:r>
            <a:r>
              <a:rPr lang="es-ES" b="1" dirty="0" err="1">
                <a:latin typeface="Maiandra GD" panose="020E0502030308020204" pitchFamily="34" charset="0"/>
              </a:rPr>
              <a:t>Nun</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3593366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sz="8000" b="1" u="sng" dirty="0">
                <a:effectLst>
                  <a:outerShdw blurRad="38100" dist="38100" dir="2700000" algn="tl">
                    <a:srgbClr val="000000">
                      <a:alpha val="43137"/>
                    </a:srgbClr>
                  </a:outerShdw>
                </a:effectLst>
                <a:latin typeface="Maiandra GD" panose="020E0502030308020204" pitchFamily="34" charset="0"/>
              </a:rPr>
              <a:t>INTRODUCCIÓN:</a:t>
            </a:r>
            <a:endParaRPr lang="es-NI" sz="80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Porque Dios no es Dios de confusión,</a:t>
            </a:r>
            <a:r>
              <a:rPr lang="es-ES" b="1" dirty="0">
                <a:latin typeface="Maiandra GD" panose="020E0502030308020204" pitchFamily="34" charset="0"/>
              </a:rPr>
              <a:t> sino de paz, como en todas las iglesias de los santos. </a:t>
            </a:r>
          </a:p>
          <a:p>
            <a:r>
              <a:rPr lang="es-ES" b="1" dirty="0">
                <a:latin typeface="Maiandra GD" panose="020E0502030308020204" pitchFamily="34" charset="0"/>
              </a:rPr>
              <a:t>Él ha dado en su palabra la norma a usarse para corregir a los que cometen pecado.</a:t>
            </a:r>
          </a:p>
          <a:p>
            <a:r>
              <a:rPr lang="es-ES" b="1" dirty="0">
                <a:latin typeface="Maiandra GD" panose="020E0502030308020204" pitchFamily="34" charset="0"/>
              </a:rPr>
              <a:t>En este estudio veremos que Dios es un Dios de disciplina:</a:t>
            </a:r>
          </a:p>
          <a:p>
            <a:r>
              <a:rPr lang="es-ES" b="1" dirty="0">
                <a:latin typeface="Maiandra GD" panose="020E0502030308020204" pitchFamily="34" charset="0"/>
              </a:rPr>
              <a:t>1. En la era Patriarcal.</a:t>
            </a:r>
          </a:p>
          <a:p>
            <a:r>
              <a:rPr lang="es-ES" b="1" dirty="0">
                <a:latin typeface="Maiandra GD" panose="020E0502030308020204" pitchFamily="34" charset="0"/>
              </a:rPr>
              <a:t>2. En la era Mosaica.</a:t>
            </a:r>
          </a:p>
          <a:p>
            <a:r>
              <a:rPr lang="es-ES" b="1" dirty="0">
                <a:latin typeface="Maiandra GD" panose="020E0502030308020204" pitchFamily="34" charset="0"/>
              </a:rPr>
              <a:t>3. En la era Cristiana.</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480698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V.31.</a:t>
            </a:r>
          </a:p>
          <a:p>
            <a:r>
              <a:rPr lang="es-ES" b="1" u="sng" dirty="0">
                <a:highlight>
                  <a:srgbClr val="00FFFF"/>
                </a:highlight>
                <a:latin typeface="Maiandra GD" panose="020E0502030308020204" pitchFamily="34" charset="0"/>
              </a:rPr>
              <a:t>”Sin embargo, sus pequeños,</a:t>
            </a:r>
            <a:r>
              <a:rPr lang="es-ES" b="1" dirty="0">
                <a:latin typeface="Maiandra GD" panose="020E0502030308020204" pitchFamily="34" charset="0"/>
              </a:rPr>
              <a:t> de quienes dijeron que serían presa del enemigo, a ellos los introduciré, y conocerán la tierra que ustedes han despreciado.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V.32. </a:t>
            </a:r>
          </a:p>
          <a:p>
            <a:r>
              <a:rPr lang="es-ES" b="1" u="sng" dirty="0">
                <a:highlight>
                  <a:srgbClr val="00FF00"/>
                </a:highlight>
                <a:latin typeface="Maiandra GD" panose="020E0502030308020204" pitchFamily="34" charset="0"/>
              </a:rPr>
              <a:t>”Pero en cuanto a ustedes, sus cadáveres</a:t>
            </a:r>
            <a:r>
              <a:rPr lang="es-ES" b="1" dirty="0">
                <a:latin typeface="Maiandra GD" panose="020E0502030308020204" pitchFamily="34" charset="0"/>
              </a:rPr>
              <a:t> caerán en este desierto. </a:t>
            </a:r>
          </a:p>
          <a:p>
            <a:r>
              <a:rPr lang="es-ES" b="1" dirty="0">
                <a:latin typeface="Maiandra GD" panose="020E0502030308020204" pitchFamily="34" charset="0"/>
              </a:rPr>
              <a:t>Fueron castigados por su rebeldía.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V.33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1491235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”Y sus hijos serán pastores por cuarenta años en el desierto, y sufrirán por la infidelidad de ustedes,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hasta que sus cadáveres queden en el desierto.</a:t>
            </a:r>
            <a:r>
              <a:rPr lang="es-ES" b="1" dirty="0">
                <a:latin typeface="Maiandra GD" panose="020E0502030308020204" pitchFamily="34" charset="0"/>
              </a:rPr>
              <a:t> </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V.34.</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”Según el número de los días que ustedes reconocieron la tierra, cuarenta días,</a:t>
            </a:r>
            <a:r>
              <a:rPr lang="es-ES" b="1" dirty="0">
                <a:latin typeface="Maiandra GD" panose="020E0502030308020204" pitchFamily="34" charset="0"/>
              </a:rPr>
              <a:t> por cada día llevarán su culpa un año, hasta cuarenta años, y conocerán Mi enemistad.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210361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V.35.</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”Yo, el SEÑOR, he hablado; ciertamente esto haré a toda esta perversa congregación</a:t>
            </a:r>
            <a:r>
              <a:rPr lang="es-ES" b="1" dirty="0">
                <a:latin typeface="Maiandra GD" panose="020E0502030308020204" pitchFamily="34" charset="0"/>
              </a:rPr>
              <a:t> que se han juntado contra Mí. En este desierto serán destruidos, y aquí morirán”». </a:t>
            </a:r>
          </a:p>
          <a:p>
            <a:r>
              <a:rPr lang="es-ES" b="1" dirty="0">
                <a:latin typeface="Maiandra GD" panose="020E0502030308020204" pitchFamily="34" charset="0"/>
              </a:rPr>
              <a:t>Pablo nos revela que como 23.000, cayeron en un día a causa de la fornicación.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Corintios.10:8.</a:t>
            </a:r>
          </a:p>
          <a:p>
            <a:r>
              <a:rPr lang="es-ES" b="1" dirty="0">
                <a:latin typeface="Maiandra GD" panose="020E0502030308020204" pitchFamily="34" charset="0"/>
              </a:rPr>
              <a:t>Ni forniquemos, como algunos de ellos fornicaron,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en un día cayeron veintitrés mil.</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354629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Numeros.25:1-4, 9.</a:t>
            </a:r>
          </a:p>
          <a:p>
            <a:r>
              <a:rPr lang="es-ES" b="1" dirty="0">
                <a:latin typeface="Maiandra GD" panose="020E0502030308020204" pitchFamily="34" charset="0"/>
              </a:rPr>
              <a:t>Mientras Israel habitaba en </a:t>
            </a:r>
            <a:r>
              <a:rPr lang="es-ES" b="1" dirty="0" err="1">
                <a:latin typeface="Maiandra GD" panose="020E0502030308020204" pitchFamily="34" charset="0"/>
              </a:rPr>
              <a:t>Sitim</a:t>
            </a:r>
            <a:r>
              <a:rPr lang="es-ES" b="1" dirty="0">
                <a:latin typeface="Maiandra GD" panose="020E0502030308020204" pitchFamily="34" charset="0"/>
              </a:rPr>
              <a:t>,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el pueblo comenzó a prostituirse con las hijas de Moab.</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a:t>
            </a:r>
          </a:p>
          <a:p>
            <a:r>
              <a:rPr lang="es-ES" b="1" dirty="0">
                <a:latin typeface="Maiandra GD" panose="020E0502030308020204" pitchFamily="34" charset="0"/>
              </a:rPr>
              <a:t>Y estas invitaron al pueblo a los sacrificios que hacían a sus dioses,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 el pueblo comió y se postró ante sus dioses.</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a:t>
            </a:r>
          </a:p>
          <a:p>
            <a:r>
              <a:rPr lang="es-ES" b="1" dirty="0">
                <a:latin typeface="Maiandra GD" panose="020E0502030308020204" pitchFamily="34" charset="0"/>
              </a:rPr>
              <a:t>Así Israel se unió a Baal de Peor,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se encendió la ira del SEÑOR contra Israel.</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658791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V.4.</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Y el SEÑOR dijo a Moisés: «Toma a todos los jefes del pueblo y ejecútalos</a:t>
            </a:r>
            <a:r>
              <a:rPr lang="es-ES" b="1" dirty="0">
                <a:latin typeface="Maiandra GD" panose="020E0502030308020204" pitchFamily="34" charset="0"/>
              </a:rPr>
              <a:t> delante del SEÑOR a plena luz del día, para que se aparte de Israel la ardiente ira del SEÑOR».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V.9.</a:t>
            </a:r>
          </a:p>
          <a:p>
            <a:r>
              <a:rPr lang="es-ES" b="1" dirty="0">
                <a:latin typeface="Maiandra GD" panose="020E0502030308020204" pitchFamily="34" charset="0"/>
              </a:rPr>
              <a:t>Y los que murieron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por la plaga fueron 24,000.</a:t>
            </a:r>
            <a:r>
              <a:rPr lang="es-ES" b="1" dirty="0">
                <a:latin typeface="Maiandra GD" panose="020E0502030308020204" pitchFamily="34" charset="0"/>
              </a:rPr>
              <a:t> </a:t>
            </a:r>
          </a:p>
          <a:p>
            <a:r>
              <a:rPr lang="es-ES" b="1" dirty="0">
                <a:latin typeface="Maiandra GD" panose="020E0502030308020204" pitchFamily="34" charset="0"/>
              </a:rPr>
              <a:t>Dios castigó a Nadab y Abiú por poner fuego extraño que Él nunca les mando.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3980466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Levitico.10:1-2.</a:t>
            </a:r>
          </a:p>
          <a:p>
            <a:r>
              <a:rPr lang="es-ES" b="1" dirty="0">
                <a:latin typeface="Maiandra GD" panose="020E0502030308020204" pitchFamily="34" charset="0"/>
              </a:rPr>
              <a:t>Pero Nadab y Abiú, hijos de Aarón, tomaron sus respectivos incensarios, y después de poner fuego en ellos y echar incienso sobre él,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ofrecieron delante del SEÑOR fuego extraño, que Él no les había ordenado.</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a:t>
            </a:r>
          </a:p>
          <a:p>
            <a:r>
              <a:rPr lang="es-ES" b="1" dirty="0">
                <a:latin typeface="Maiandra GD" panose="020E0502030308020204" pitchFamily="34" charset="0"/>
              </a:rPr>
              <a:t>Y de la presencia del SEÑOR salió fuego que los consumió,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 murieron delante del SEÑOR.</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386955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dirty="0">
                <a:latin typeface="Maiandra GD" panose="020E0502030308020204" pitchFamily="34" charset="0"/>
              </a:rPr>
              <a:t>Dios castigo a Acán que había pecado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Josue.7:10-12.</a:t>
            </a:r>
          </a:p>
          <a:p>
            <a:r>
              <a:rPr lang="es-ES" b="1" dirty="0">
                <a:latin typeface="Maiandra GD" panose="020E0502030308020204" pitchFamily="34" charset="0"/>
              </a:rPr>
              <a:t>Y el SEÑOR dijo a Josué: «¡Levántate!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¿Por qué te has postrado rostro en tierra?</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V.11.</a:t>
            </a:r>
          </a:p>
          <a:p>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»Israel ha pecado y también ha transgredido Mi pacto que les ordené.</a:t>
            </a:r>
            <a:r>
              <a:rPr lang="es-ES" b="1" dirty="0">
                <a:latin typeface="Maiandra GD" panose="020E0502030308020204" pitchFamily="34" charset="0"/>
              </a:rPr>
              <a:t> Y hasta han tomado de las cosas dedicadas al anatema, y también han robado y mentido, y además las han puesto entre sus propias cosas.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7223171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lnSpcReduction="2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V.12.</a:t>
            </a:r>
          </a:p>
          <a:p>
            <a:r>
              <a:rPr lang="es-ES" b="1" dirty="0">
                <a:latin typeface="Maiandra GD" panose="020E0502030308020204" pitchFamily="34" charset="0"/>
              </a:rPr>
              <a:t>»No pueden, pues, los israelitas hacer frente a sus enemigos. Vuelven la espalda delante de sus enemigos </a:t>
            </a:r>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porque se han convertido en anatema.</a:t>
            </a:r>
            <a:r>
              <a:rPr lang="es-ES" b="1" dirty="0">
                <a:latin typeface="Maiandra GD" panose="020E0502030308020204" pitchFamily="34" charset="0"/>
              </a:rPr>
              <a:t> No estaré más con ustedes a menos que destruyan las cosas dedicadas al anatema de en medio de ustedes.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V.19.</a:t>
            </a:r>
          </a:p>
          <a:p>
            <a:r>
              <a:rPr lang="es-ES" b="1" dirty="0">
                <a:latin typeface="Maiandra GD" panose="020E0502030308020204" pitchFamily="34" charset="0"/>
              </a:rPr>
              <a:t>Entonces Josué dijo a </a:t>
            </a:r>
            <a:r>
              <a:rPr lang="es-ES" b="1" dirty="0" err="1">
                <a:latin typeface="Maiandra GD" panose="020E0502030308020204" pitchFamily="34" charset="0"/>
              </a:rPr>
              <a:t>Acán</a:t>
            </a:r>
            <a:r>
              <a:rPr lang="es-ES" b="1" dirty="0">
                <a:latin typeface="Maiandra GD" panose="020E0502030308020204" pitchFamily="34" charset="0"/>
              </a:rPr>
              <a:t>: «Hijo mío, te ruego, da gloria al SEÑOR, Dios de Israel, y dale alabanza.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Declárame ahora lo que has hecho. No me lo ocultes».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253263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V.20.</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Y Acán respondió a Josué: «En verdad he pecado contra el SEÑOR,</a:t>
            </a:r>
            <a:r>
              <a:rPr lang="es-ES" b="1" dirty="0">
                <a:latin typeface="Maiandra GD" panose="020E0502030308020204" pitchFamily="34" charset="0"/>
              </a:rPr>
              <a:t> Dios de Israel, y esto es lo que he hecho.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V.21.</a:t>
            </a:r>
          </a:p>
          <a:p>
            <a:r>
              <a:rPr lang="es-ES" b="1" dirty="0">
                <a:latin typeface="Maiandra GD" panose="020E0502030308020204" pitchFamily="34" charset="0"/>
              </a:rPr>
              <a:t>Cuando vi entre el botín un hermoso manto de </a:t>
            </a:r>
            <a:r>
              <a:rPr lang="es-ES" b="1" dirty="0" err="1">
                <a:latin typeface="Maiandra GD" panose="020E0502030308020204" pitchFamily="34" charset="0"/>
              </a:rPr>
              <a:t>Sinar</a:t>
            </a:r>
            <a:r>
              <a:rPr lang="es-ES" b="1" dirty="0">
                <a:latin typeface="Maiandra GD" panose="020E0502030308020204" pitchFamily="34" charset="0"/>
              </a:rPr>
              <a:t> y 200 siclos (2.28 kilos) de plata y una barra de oro de cincuenta siclos de peso, los codicié y los tomé;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todo eso está escondido en la tierra dentro de mi tienda con la plata debajo».</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1004470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V.25.</a:t>
            </a:r>
          </a:p>
          <a:p>
            <a:r>
              <a:rPr lang="es-ES" b="1" dirty="0">
                <a:latin typeface="Maiandra GD" panose="020E0502030308020204" pitchFamily="34" charset="0"/>
              </a:rPr>
              <a:t>Y Josué dijo: «¿Por qué nos has turbado? El SEÑOR te turbará hoy».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Todo Israel los apedreó y los quemaron después de haberlos apedreado.</a:t>
            </a:r>
            <a:r>
              <a:rPr lang="es-ES" b="1" dirty="0">
                <a:latin typeface="Maiandra GD" panose="020E0502030308020204" pitchFamily="34" charset="0"/>
              </a:rPr>
              <a:t> </a:t>
            </a:r>
          </a:p>
          <a:p>
            <a:r>
              <a:rPr lang="es-ES" b="1" dirty="0">
                <a:latin typeface="Maiandra GD" panose="020E0502030308020204" pitchFamily="34" charset="0"/>
              </a:rPr>
              <a:t>Hay muchos ejemplos más que podríamos citar, pero con estos basta para ver que Dios es un Dios de disciplina que siempre ha castigado al pecador y lo seguirá haciendo.</a:t>
            </a:r>
          </a:p>
          <a:p>
            <a:r>
              <a:rPr lang="es-ES" b="1" dirty="0">
                <a:latin typeface="Maiandra GD" panose="020E0502030308020204" pitchFamily="34" charset="0"/>
              </a:rPr>
              <a:t>Porque su santidad no permite, la desobediencia.</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5081957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sz="8000" b="1" u="sng" dirty="0">
                <a:effectLst>
                  <a:outerShdw blurRad="38100" dist="38100" dir="2700000" algn="tl">
                    <a:srgbClr val="000000">
                      <a:alpha val="43137"/>
                    </a:srgbClr>
                  </a:outerShdw>
                </a:effectLst>
                <a:latin typeface="Maiandra GD" panose="020E0502030308020204" pitchFamily="34" charset="0"/>
              </a:rPr>
              <a:t>INTRODUCCIÓN:</a:t>
            </a:r>
            <a:endParaRPr lang="es-NI" sz="80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dirty="0">
                <a:latin typeface="Maiandra GD" panose="020E0502030308020204" pitchFamily="34" charset="0"/>
              </a:rPr>
              <a:t>4. Términos para descripción de la disciplina.</a:t>
            </a:r>
          </a:p>
          <a:p>
            <a:r>
              <a:rPr lang="es-ES" b="1" dirty="0">
                <a:latin typeface="Maiandra GD" panose="020E0502030308020204" pitchFamily="34" charset="0"/>
              </a:rPr>
              <a:t>5. ¿Quiénes deben ser disciplinado?</a:t>
            </a:r>
          </a:p>
          <a:p>
            <a:r>
              <a:rPr lang="es-ES" b="1" dirty="0">
                <a:latin typeface="Maiandra GD" panose="020E0502030308020204" pitchFamily="34" charset="0"/>
              </a:rPr>
              <a:t>Dios siempre a demostrado que le agrada la disciplina y por eso lo ha demandado en todo tiempo.</a:t>
            </a:r>
          </a:p>
          <a:p>
            <a:r>
              <a:rPr lang="es-ES" b="1" dirty="0">
                <a:latin typeface="Maiandra GD" panose="020E0502030308020204" pitchFamily="34" charset="0"/>
              </a:rPr>
              <a:t>Como hijos de Dios y obedientes ha su palabra, también debemos de aplicar la disciplina cuando esta lo amerita en todo tiempo.</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5805152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dirty="0">
                <a:latin typeface="Maiandra GD" panose="020E0502030308020204" pitchFamily="34" charset="0"/>
              </a:rPr>
              <a:t>Todas estas cosas dice Pablo fueron escritas para amonestarnos.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Corintios.10:6, 11.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Estas cosas sucedieron como ejemplo para nosotros,</a:t>
            </a:r>
            <a:r>
              <a:rPr lang="es-ES" b="1" dirty="0">
                <a:latin typeface="Maiandra GD" panose="020E0502030308020204" pitchFamily="34" charset="0"/>
              </a:rPr>
              <a:t> a fin de que no codiciemos lo malo, como ellos lo codiciaron.</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V.11.</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Estas cosas les sucedieron como ejemplo,</a:t>
            </a:r>
            <a:r>
              <a:rPr lang="es-ES" b="1" dirty="0">
                <a:latin typeface="Maiandra GD" panose="020E0502030308020204" pitchFamily="34" charset="0"/>
              </a:rPr>
              <a:t> y fueron escritas como enseñanza para nosotros, para quienes ha llegado el fin de los siglos.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901794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MOSAICA- LA LEY DE MOISÉS.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Romanos.15:4.</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Porque todo lo que fue escrito en tiempos pasados, para nuestra enseñanza se escribió,</a:t>
            </a:r>
            <a:r>
              <a:rPr lang="es-ES" b="1" dirty="0">
                <a:latin typeface="Maiandra GD" panose="020E0502030308020204" pitchFamily="34" charset="0"/>
              </a:rPr>
              <a:t> a fin de que por medio de la paciencia y del consuelo de las Escrituras tengamos esperanza. </a:t>
            </a:r>
          </a:p>
          <a:p>
            <a:r>
              <a:rPr lang="es-ES" b="1" dirty="0">
                <a:latin typeface="Maiandra GD" panose="020E0502030308020204" pitchFamily="34" charset="0"/>
              </a:rPr>
              <a:t>Debemos reconocer que Dios es también un Dios de disciplina. </a:t>
            </a:r>
          </a:p>
          <a:p>
            <a:r>
              <a:rPr lang="es-ES" b="1" dirty="0">
                <a:latin typeface="Maiandra GD" panose="020E0502030308020204" pitchFamily="34" charset="0"/>
              </a:rPr>
              <a:t>Y por eso lleva a cabo la corrección necesaria para impedir que el pecado se extienda más y contamine.</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9672912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a:bodyPr>
          <a:lstStyle/>
          <a:p>
            <a:r>
              <a:rPr lang="es-ES" b="1" dirty="0">
                <a:latin typeface="Maiandra GD" panose="020E0502030308020204" pitchFamily="34" charset="0"/>
              </a:rPr>
              <a:t>La intención del Señor era que la iglesia ejerciera o llevara a cabo la disciplina, Él dio instrucciones acerca de la disciplina.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Mateo.18:15-17.</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»Si tu hermano peca, ve y repréndelo a solas;</a:t>
            </a:r>
            <a:r>
              <a:rPr lang="es-ES" b="1" dirty="0">
                <a:latin typeface="Maiandra GD" panose="020E0502030308020204" pitchFamily="34" charset="0"/>
              </a:rPr>
              <a:t> si te escucha, has ganado a tu hermano.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V.16.</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»Pero si no te escucha, lleva contigo a uno o a dos más,</a:t>
            </a:r>
            <a:r>
              <a:rPr lang="es-ES" b="1" dirty="0">
                <a:latin typeface="Maiandra GD" panose="020E0502030308020204" pitchFamily="34" charset="0"/>
              </a:rPr>
              <a:t> para que TODA PALABRA SEA CONFIRMADA POR BOCA DE DOS O TRES TESTIGOS.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4751802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V.17.</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»Y si rehúsa escucharlos, dilo a la iglesia;</a:t>
            </a:r>
            <a:r>
              <a:rPr lang="es-ES" b="1" dirty="0">
                <a:latin typeface="Maiandra GD" panose="020E0502030308020204" pitchFamily="34" charset="0"/>
              </a:rPr>
              <a:t> y si también rehúsa escuchar a la iglesia, sea para ti como el gentil y el recaudador de impuestos. </a:t>
            </a:r>
          </a:p>
          <a:p>
            <a:r>
              <a:rPr lang="es-ES" b="1" dirty="0">
                <a:latin typeface="Maiandra GD" panose="020E0502030308020204" pitchFamily="34" charset="0"/>
              </a:rPr>
              <a:t>Hay que reconocer que los primeros pasos hacia una reconciliación deben darlos los que están envueltos en el problema, pero la iglesia debe envolverse o involucrarse en la acción si él asunto no se puede resolver en los dos primeros pasos.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7800940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V.17.</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»Y si rehúsa escucharlos, dilo a la iglesia;</a:t>
            </a:r>
            <a:r>
              <a:rPr lang="es-ES" b="1" dirty="0">
                <a:latin typeface="Maiandra GD" panose="020E0502030308020204" pitchFamily="34" charset="0"/>
              </a:rPr>
              <a:t> y si también rehúsa escuchar a la iglesia, sea para ti como el gentil y el recaudador de impuestos. </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“VE Y REPRÉNDELE A SOLAS TÚ CON ÉL”. V 15.</a:t>
            </a:r>
            <a:r>
              <a:rPr lang="es-ES" b="1" dirty="0">
                <a:latin typeface="Maiandra GD" panose="020E0502030308020204" pitchFamily="34" charset="0"/>
              </a:rPr>
              <a:t> </a:t>
            </a:r>
          </a:p>
          <a:p>
            <a:r>
              <a:rPr lang="es-ES" b="1" dirty="0">
                <a:latin typeface="Maiandra GD" panose="020E0502030308020204" pitchFamily="34" charset="0"/>
              </a:rPr>
              <a:t>Esta reprensión privada a veces es muy difícil de llevar a cabo pero este es el camino de Cristo. </a:t>
            </a:r>
          </a:p>
          <a:p>
            <a:pPr algn="ctr"/>
            <a:r>
              <a:rPr lang="es-NI" b="1" u="sng" dirty="0">
                <a:effectLst>
                  <a:outerShdw blurRad="38100" dist="38100" dir="2700000" algn="tl">
                    <a:srgbClr val="000000">
                      <a:alpha val="43137"/>
                    </a:srgbClr>
                  </a:outerShdw>
                </a:effectLst>
                <a:highlight>
                  <a:srgbClr val="00FF00"/>
                </a:highlight>
                <a:latin typeface="Maiandra GD" panose="020E0502030308020204" pitchFamily="34" charset="0"/>
              </a:rPr>
              <a:t>“SI TÚ HERMANO A PECADO”</a:t>
            </a:r>
            <a:r>
              <a:rPr lang="es-NI" b="1" dirty="0">
                <a:latin typeface="Maiandra GD" panose="020E0502030308020204" pitchFamily="34" charset="0"/>
              </a:rPr>
              <a:t>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9644407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Has que se percate de ello, </a:t>
            </a:r>
          </a:p>
          <a:p>
            <a:r>
              <a:rPr lang="es-ES" b="1" dirty="0">
                <a:latin typeface="Maiandra GD" panose="020E0502030308020204" pitchFamily="34" charset="0"/>
              </a:rPr>
              <a:t>¿Cómo? </a:t>
            </a:r>
          </a:p>
          <a:p>
            <a:r>
              <a:rPr lang="es-ES" b="1" dirty="0">
                <a:latin typeface="Maiandra GD" panose="020E0502030308020204" pitchFamily="34" charset="0"/>
              </a:rPr>
              <a:t>Reprendiéndole estando Tú y Él solo.</a:t>
            </a:r>
          </a:p>
          <a:p>
            <a:pPr algn="ctr"/>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“SI TE ESCUCHA, HAS GANADO A TÚ HERMANO”.</a:t>
            </a:r>
            <a:r>
              <a:rPr lang="es-ES" b="1" dirty="0">
                <a:latin typeface="Maiandra GD" panose="020E0502030308020204" pitchFamily="34" charset="0"/>
              </a:rPr>
              <a:t> </a:t>
            </a:r>
          </a:p>
          <a:p>
            <a:r>
              <a:rPr lang="es-ES" b="1" dirty="0">
                <a:latin typeface="Maiandra GD" panose="020E0502030308020204" pitchFamily="34" charset="0"/>
              </a:rPr>
              <a:t>Es decir si acepta su pecado y se arrepiente.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Lucas.17:3.</a:t>
            </a:r>
          </a:p>
          <a:p>
            <a:r>
              <a:rPr lang="es-ES" b="1" dirty="0">
                <a:latin typeface="Maiandra GD" panose="020E0502030308020204" pitchFamily="34" charset="0"/>
              </a:rPr>
              <a:t>»¡Tengan cuidado! Si tu hermano peca, repréndelo;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si se arrepiente, perdónalo.</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6083951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dirty="0">
                <a:latin typeface="Maiandra GD" panose="020E0502030308020204" pitchFamily="34" charset="0"/>
              </a:rPr>
              <a:t>Entonces se acabó el problema y todo a terminado felizmente no hay más que hablar de ello y que la comunión fraternal quede renovada y aumentada. </a:t>
            </a:r>
          </a:p>
          <a:p>
            <a:r>
              <a:rPr lang="es-ES" b="1" dirty="0">
                <a:latin typeface="Maiandra GD" panose="020E0502030308020204" pitchFamily="34" charset="0"/>
              </a:rPr>
              <a:t>Como el caso del fornicario que sucedió en I Corintios.5.</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Corintios.2:6-8. </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Es suficiente para tal persona este castigo</a:t>
            </a:r>
            <a:r>
              <a:rPr lang="es-ES" b="1" dirty="0">
                <a:latin typeface="Maiandra GD" panose="020E0502030308020204" pitchFamily="34" charset="0"/>
              </a:rPr>
              <a:t> que le fue impuesto por la mayoría;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V.7.</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1023495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así que, por el contrario, ustedes más bien debieran perdonarlo y consolarlo,</a:t>
            </a:r>
            <a:r>
              <a:rPr lang="es-ES" b="1" dirty="0">
                <a:latin typeface="Maiandra GD" panose="020E0502030308020204" pitchFamily="34" charset="0"/>
              </a:rPr>
              <a:t> no sea que en alguna manera este sea abrumado por tanta tristeza.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V.8.</a:t>
            </a:r>
          </a:p>
          <a:p>
            <a:r>
              <a:rPr lang="es-ES" b="1" dirty="0">
                <a:latin typeface="Maiandra GD" panose="020E0502030308020204" pitchFamily="34" charset="0"/>
              </a:rPr>
              <a:t>Por lo cual les ruego que </a:t>
            </a:r>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reafirmen su amor hacia él.</a:t>
            </a:r>
            <a:r>
              <a:rPr lang="es-ES" b="1" dirty="0">
                <a:latin typeface="Maiandra GD" panose="020E0502030308020204" pitchFamily="34" charset="0"/>
              </a:rPr>
              <a:t> </a:t>
            </a:r>
          </a:p>
          <a:p>
            <a:r>
              <a:rPr lang="es-ES" b="1" dirty="0">
                <a:latin typeface="Maiandra GD" panose="020E0502030308020204" pitchFamily="34" charset="0"/>
              </a:rPr>
              <a:t>Tenían que reafirmar su amor, ya se había arrepentido</a:t>
            </a:r>
          </a:p>
          <a:p>
            <a:r>
              <a:rPr lang="es-ES" b="1" dirty="0">
                <a:latin typeface="Maiandra GD" panose="020E0502030308020204" pitchFamily="34" charset="0"/>
              </a:rPr>
              <a:t>No debemos ser como Él hermano mayor del hijo prodigo.</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1862524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Lucas.15:28.</a:t>
            </a:r>
          </a:p>
          <a:p>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»Entonces él se enojó</a:t>
            </a:r>
            <a:r>
              <a:rPr lang="es-ES" b="1" dirty="0">
                <a:latin typeface="Maiandra GD" panose="020E0502030308020204" pitchFamily="34" charset="0"/>
              </a:rPr>
              <a:t> y no quería entrar. Salió su padre y le rogaba que entrara. </a:t>
            </a:r>
          </a:p>
          <a:p>
            <a:r>
              <a:rPr lang="es-ES" b="1" dirty="0">
                <a:latin typeface="Maiandra GD" panose="020E0502030308020204" pitchFamily="34" charset="0"/>
              </a:rPr>
              <a:t>Y Él de Marcos con Pablo,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Hechos.15:36-39.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Después de algunos días Pablo dijo a Bernabé:</a:t>
            </a:r>
            <a:r>
              <a:rPr lang="es-ES" b="1" dirty="0">
                <a:latin typeface="Maiandra GD" panose="020E0502030308020204" pitchFamily="34" charset="0"/>
              </a:rPr>
              <a:t> «Volvamos y visitemos a los hermanos en todas las ciudades donde hemos proclamado la palabra del Señor, para ver cómo están». </a:t>
            </a:r>
          </a:p>
          <a:p>
            <a:endParaRPr lang="es-ES"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333779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V.37.</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Bernabé quería llevar también con ellos a Juan,</a:t>
            </a:r>
            <a:r>
              <a:rPr lang="es-ES" b="1" dirty="0">
                <a:latin typeface="Maiandra GD" panose="020E0502030308020204" pitchFamily="34" charset="0"/>
              </a:rPr>
              <a:t> llamado Marcos,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V.38.</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pero Pablo consideraba que no debían llevar consigo a quien los había desertado</a:t>
            </a:r>
            <a:r>
              <a:rPr lang="es-ES" b="1" dirty="0">
                <a:latin typeface="Maiandra GD" panose="020E0502030308020204" pitchFamily="34" charset="0"/>
              </a:rPr>
              <a:t> en Panfilia y no los había acompañado en la obra. </a:t>
            </a:r>
          </a:p>
          <a:p>
            <a:r>
              <a:rPr lang="es-ES" b="1" dirty="0">
                <a:latin typeface="Maiandra GD" panose="020E0502030308020204" pitchFamily="34" charset="0"/>
              </a:rPr>
              <a:t>Esto produjo un problema muy grande se separaron.</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V.39.</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4766538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dirty="0">
                <a:latin typeface="Maiandra GD" panose="020E0502030308020204" pitchFamily="34" charset="0"/>
              </a:rPr>
              <a:t>Vemos la disciplina de Dios desde el inicio de nuestros padres.</a:t>
            </a:r>
          </a:p>
          <a:p>
            <a:r>
              <a:rPr lang="es-ES" b="1" dirty="0">
                <a:latin typeface="Maiandra GD" panose="020E0502030308020204" pitchFamily="34" charset="0"/>
              </a:rPr>
              <a:t>Cuando Adán y Eva pecaron en el principio fueron echados del jardín.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Genesis.3:22-24. </a:t>
            </a:r>
          </a:p>
          <a:p>
            <a:r>
              <a:rPr lang="es-ES" b="1" dirty="0">
                <a:latin typeface="Maiandra GD" panose="020E0502030308020204" pitchFamily="34" charset="0"/>
              </a:rPr>
              <a:t>Entonces el SEÑOR Dios dijo: «Ahora el hombre ha venido a ser como uno de Nosotros, conociendo ellos el bien y el mal.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Cuidado ahora, no vaya a extender su mano y tome también del árbol de la vida, y coma y viva para siempre».</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0970688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Se produjo un desacuerdo tan grande que se separaron el uno del otro.</a:t>
            </a:r>
            <a:r>
              <a:rPr lang="es-ES" b="1" dirty="0">
                <a:latin typeface="Maiandra GD" panose="020E0502030308020204" pitchFamily="34" charset="0"/>
              </a:rPr>
              <a:t> Bernabé tomó consigo a Marcos y se embarcó rumbo a Chipre, </a:t>
            </a:r>
          </a:p>
          <a:p>
            <a:r>
              <a:rPr lang="es-ES" b="1" dirty="0">
                <a:latin typeface="Maiandra GD" panose="020E0502030308020204" pitchFamily="34" charset="0"/>
              </a:rPr>
              <a:t>Pero después le era útil.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Timoteo.4:11.</a:t>
            </a:r>
          </a:p>
          <a:p>
            <a:r>
              <a:rPr lang="es-ES" b="1" dirty="0">
                <a:latin typeface="Maiandra GD" panose="020E0502030308020204" pitchFamily="34" charset="0"/>
              </a:rPr>
              <a:t>Solo Lucas está conmigo.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Toma a Marcos y tráelo contigo,</a:t>
            </a:r>
            <a:r>
              <a:rPr lang="es-ES" b="1" dirty="0">
                <a:latin typeface="Maiandra GD" panose="020E0502030308020204" pitchFamily="34" charset="0"/>
              </a:rPr>
              <a:t> porque me es útil para el ministerio. </a:t>
            </a:r>
          </a:p>
          <a:p>
            <a:r>
              <a:rPr lang="es-ES" b="1" dirty="0">
                <a:latin typeface="Maiandra GD" panose="020E0502030308020204" pitchFamily="34" charset="0"/>
              </a:rPr>
              <a:t>Las cosas se arreglaron felizmente y ahora trabajan juntos.</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8789763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“PERO SI NO TE ESCUCHA”.V.16.</a:t>
            </a:r>
            <a:r>
              <a:rPr lang="es-ES" b="1" dirty="0">
                <a:highlight>
                  <a:srgbClr val="00FFFF"/>
                </a:highlight>
                <a:latin typeface="Maiandra GD" panose="020E0502030308020204" pitchFamily="34" charset="0"/>
              </a:rPr>
              <a:t> </a:t>
            </a:r>
          </a:p>
          <a:p>
            <a:r>
              <a:rPr lang="es-ES" b="1" dirty="0">
                <a:latin typeface="Maiandra GD" panose="020E0502030308020204" pitchFamily="34" charset="0"/>
              </a:rPr>
              <a:t>Si no reconoce su falla, no te desespere trata de persuadirlo con uno o dos testigos.</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“SI REHÚSA ESCUCHARLES A ELLOS, DILO A LA IGLESIA”. V.17.</a:t>
            </a:r>
            <a:r>
              <a:rPr lang="es-ES" b="1" dirty="0">
                <a:latin typeface="Maiandra GD" panose="020E0502030308020204" pitchFamily="34" charset="0"/>
              </a:rPr>
              <a:t> </a:t>
            </a:r>
          </a:p>
          <a:p>
            <a:r>
              <a:rPr lang="es-ES" b="1" dirty="0">
                <a:latin typeface="Maiandra GD" panose="020E0502030308020204" pitchFamily="34" charset="0"/>
              </a:rPr>
              <a:t>Sino quiere oír a dos o tres testigos, o no se deja convencer con las razones bíblicas que los dos o tres testigo puedan aportar, como ultima recurso presentar el caso a la iglesia.</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886707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a:bodyPr>
          <a:lstStyle/>
          <a:p>
            <a:pPr algn="ct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“SI TAMBIÉN REHÚSA ESCUCHAR A LA IGLESIA, SEA PARA TI COMO GENTIL Y PUBLICANO"</a:t>
            </a:r>
            <a:r>
              <a:rPr lang="es-ES" b="1" dirty="0">
                <a:latin typeface="Maiandra GD" panose="020E0502030308020204" pitchFamily="34" charset="0"/>
              </a:rPr>
              <a:t> </a:t>
            </a:r>
          </a:p>
          <a:p>
            <a:r>
              <a:rPr lang="es-ES" b="1" dirty="0">
                <a:latin typeface="Maiandra GD" panose="020E0502030308020204" pitchFamily="34" charset="0"/>
              </a:rPr>
              <a:t>Esto da a entender que la iglesia no debe escatimar esfuerzo para hacer que Él ofensor sea amorosamente devuelto a la comunión con los fieles, tan pronto como recapacite.</a:t>
            </a:r>
          </a:p>
          <a:p>
            <a:r>
              <a:rPr lang="es-ES" b="1" dirty="0">
                <a:latin typeface="Maiandra GD" panose="020E0502030308020204" pitchFamily="34" charset="0"/>
              </a:rPr>
              <a:t>Si tomamos todos conciencia de lo que esta porción enseña se evitaran y se repararan muchos problemas en la iglesia.</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2895523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dirty="0">
                <a:latin typeface="Maiandra GD" panose="020E0502030308020204" pitchFamily="34" charset="0"/>
              </a:rPr>
              <a:t>Orar, orar y orar, será un recurso infalible.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Mateo.18:19.</a:t>
            </a:r>
          </a:p>
          <a:p>
            <a:r>
              <a:rPr lang="es-ES" b="1" dirty="0">
                <a:latin typeface="Maiandra GD" panose="020E0502030308020204" pitchFamily="34" charset="0"/>
              </a:rPr>
              <a:t>»Además les digo, que si dos de ustedes se ponen de acuerdo sobre cualquier cosa que pidan aquí en la tierra,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les será hecho por Mi Padre que está en los cielos.</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Lucas.17:5. </a:t>
            </a:r>
          </a:p>
          <a:p>
            <a:r>
              <a:rPr lang="es-ES" b="1" dirty="0">
                <a:latin typeface="Maiandra GD" panose="020E0502030308020204" pitchFamily="34" charset="0"/>
              </a:rPr>
              <a:t>Los apóstoles dijeron al Señor: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«¡Auméntanos la fe!».</a:t>
            </a:r>
            <a:r>
              <a:rPr lang="es-ES" b="1" dirty="0">
                <a:latin typeface="Maiandra GD" panose="020E0502030308020204" pitchFamily="34" charset="0"/>
              </a:rPr>
              <a:t> </a:t>
            </a:r>
          </a:p>
          <a:p>
            <a:r>
              <a:rPr lang="es-ES" b="1" dirty="0">
                <a:latin typeface="Maiandra GD" panose="020E0502030308020204" pitchFamily="34" charset="0"/>
              </a:rPr>
              <a:t>Se necesita de mucha fe.</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2155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dirty="0">
                <a:latin typeface="Maiandra GD" panose="020E0502030308020204" pitchFamily="34" charset="0"/>
              </a:rPr>
              <a:t>Cristo tenía en mente preservar, la pureza la paz y el orden de su iglesia. </a:t>
            </a:r>
          </a:p>
          <a:p>
            <a:r>
              <a:rPr lang="es-ES" b="1" dirty="0">
                <a:latin typeface="Maiandra GD" panose="020E0502030308020204" pitchFamily="34" charset="0"/>
              </a:rPr>
              <a:t>La iglesia estaba en sus comienzos, cuando Él Señor actuó para castigar a Ananías y a su esposa Safira.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Hechos.5:1-2, 5. 10-11.</a:t>
            </a:r>
          </a:p>
          <a:p>
            <a:r>
              <a:rPr lang="es-ES" b="1" dirty="0">
                <a:latin typeface="Maiandra GD" panose="020E0502030308020204" pitchFamily="34" charset="0"/>
              </a:rPr>
              <a:t>Pero cierto hombre llamado Ananías,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con Safira su mujer, vendió una propiedad,</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6508207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y se quedó con parte del precio,</a:t>
            </a:r>
            <a:r>
              <a:rPr lang="es-ES" b="1" dirty="0">
                <a:latin typeface="Maiandra GD" panose="020E0502030308020204" pitchFamily="34" charset="0"/>
              </a:rPr>
              <a:t> sabiéndolo también su mujer; y trayendo la otra parte, la puso a los pies de los apóstoles.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V.5.</a:t>
            </a:r>
          </a:p>
          <a:p>
            <a:r>
              <a:rPr lang="es-ES" b="1" dirty="0">
                <a:latin typeface="Maiandra GD" panose="020E0502030308020204" pitchFamily="34" charset="0"/>
              </a:rPr>
              <a:t>Al oír Ananías estas palabras, cayó y expiró;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vino un gran temor sobre todos los que lo supieron.</a:t>
            </a:r>
          </a:p>
          <a:p>
            <a:r>
              <a:rPr lang="es-ES" b="1" dirty="0">
                <a:latin typeface="Maiandra GD" panose="020E0502030308020204" pitchFamily="34" charset="0"/>
              </a:rPr>
              <a:t>Fue primero con la cabeza del hogar.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V.10.</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844532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Al instante ella cayó a los pies de él, y expiró.</a:t>
            </a:r>
            <a:r>
              <a:rPr lang="es-ES" b="1" dirty="0">
                <a:latin typeface="Maiandra GD" panose="020E0502030308020204" pitchFamily="34" charset="0"/>
              </a:rPr>
              <a:t> Al entrar los jóvenes, la hallaron muerta; entonces la sacaron y le dieron sepultura junto a su marido.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V.11.</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Y vino un gran temor sobre toda la iglesia</a:t>
            </a:r>
            <a:r>
              <a:rPr lang="es-ES" b="1" dirty="0">
                <a:latin typeface="Maiandra GD" panose="020E0502030308020204" pitchFamily="34" charset="0"/>
              </a:rPr>
              <a:t> y sobre todos los que supieron estas cosas. </a:t>
            </a:r>
          </a:p>
          <a:p>
            <a:r>
              <a:rPr lang="es-ES" b="1" dirty="0">
                <a:latin typeface="Maiandra GD" panose="020E0502030308020204" pitchFamily="34" charset="0"/>
              </a:rPr>
              <a:t>Siendo miembro de la iglesia primitiva ellos, mintieron acerca de su ofrenda.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3354364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dirty="0">
                <a:latin typeface="Maiandra GD" panose="020E0502030308020204" pitchFamily="34" charset="0"/>
              </a:rPr>
              <a:t>Dios demostró su descontento haciéndoles morir instantáneamente. </a:t>
            </a:r>
          </a:p>
          <a:p>
            <a:r>
              <a:rPr lang="es-ES" b="1" dirty="0">
                <a:latin typeface="Maiandra GD" panose="020E0502030308020204" pitchFamily="34" charset="0"/>
              </a:rPr>
              <a:t>El resultado fue que hubo un gran temor sobre toda la iglesia, y sobre todos los que oyeron de esta situación.</a:t>
            </a:r>
          </a:p>
          <a:p>
            <a:r>
              <a:rPr lang="es-ES" b="1" dirty="0">
                <a:latin typeface="Maiandra GD" panose="020E0502030308020204" pitchFamily="34" charset="0"/>
              </a:rPr>
              <a:t>Esto no impidió el crecimiento de la iglesia como algunos pudieran pensar, sino que se convirtieron más personas al señor.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Hechos.5:14.</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919740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dirty="0">
                <a:latin typeface="Maiandra GD" panose="020E0502030308020204" pitchFamily="34" charset="0"/>
              </a:rPr>
              <a:t>Y más y más creyentes en el Señor, </a:t>
            </a:r>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multitud de hombres y de mujeres, se añadían constantemente al número de ellos,</a:t>
            </a:r>
            <a:r>
              <a:rPr lang="es-ES" b="1" dirty="0">
                <a:latin typeface="Maiandra GD" panose="020E0502030308020204" pitchFamily="34" charset="0"/>
              </a:rPr>
              <a:t> </a:t>
            </a:r>
          </a:p>
          <a:p>
            <a:r>
              <a:rPr lang="es-ES" b="1" dirty="0">
                <a:latin typeface="Maiandra GD" panose="020E0502030308020204" pitchFamily="34" charset="0"/>
              </a:rPr>
              <a:t>Cuando Pablo escribió a la iglesia en Corintio les amonesto por tolerar el pecado.</a:t>
            </a:r>
          </a:p>
          <a:p>
            <a:r>
              <a:rPr lang="es-ES" b="1" dirty="0">
                <a:latin typeface="Maiandra GD" panose="020E0502030308020204" pitchFamily="34" charset="0"/>
              </a:rPr>
              <a:t>Entre ellos había un hombre culpable de fornicación y no habían hecho nada para corregir esto. </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5015714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dirty="0">
                <a:latin typeface="Maiandra GD" panose="020E0502030308020204" pitchFamily="34" charset="0"/>
              </a:rPr>
              <a:t>Por inspiración Él apóstol Pablo dio esta instrucción. </a:t>
            </a:r>
          </a:p>
          <a:p>
            <a:pPr algn="ctr"/>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“EN EL NOMBRE- AUTORIDAD DE NUESTRO SEÑOR JESUCRISTO”.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 I Corintios.5:4-5.</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En el nombre de nuestro Señor Jesús,</a:t>
            </a:r>
            <a:r>
              <a:rPr lang="es-ES" b="1" dirty="0">
                <a:latin typeface="Maiandra GD" panose="020E0502030308020204" pitchFamily="34" charset="0"/>
              </a:rPr>
              <a:t> cuando estén reunidos, y yo con ustedes en espíritu, con el poder de nuestro Señor Jesús,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V.5.</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41877376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V.23.</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Y el SEÑOR Dios lo echó del huerto del Edén,</a:t>
            </a:r>
            <a:r>
              <a:rPr lang="es-ES" b="1" dirty="0">
                <a:latin typeface="Maiandra GD" panose="020E0502030308020204" pitchFamily="34" charset="0"/>
              </a:rPr>
              <a:t> para que labrara la tierra de la cual fue tomado.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V.24.</a:t>
            </a:r>
          </a:p>
          <a:p>
            <a:r>
              <a:rPr lang="es-ES" b="1" u="sng" dirty="0">
                <a:solidFill>
                  <a:schemeClr val="bg1"/>
                </a:solidFill>
                <a:highlight>
                  <a:srgbClr val="0000FF"/>
                </a:highlight>
                <a:latin typeface="Maiandra GD" panose="020E0502030308020204" pitchFamily="34" charset="0"/>
              </a:rPr>
              <a:t>Expulsó, pues, al hombre; y al oriente del huerto del Edén puso querubines,</a:t>
            </a:r>
            <a:r>
              <a:rPr lang="es-ES" b="1" dirty="0">
                <a:latin typeface="Maiandra GD" panose="020E0502030308020204" pitchFamily="34" charset="0"/>
              </a:rPr>
              <a:t> y una espada encendida que giraba en todas direcciones para guardar el camino del árbol de la vida. </a:t>
            </a:r>
          </a:p>
          <a:p>
            <a:r>
              <a:rPr lang="es-ES" b="1" dirty="0">
                <a:latin typeface="Maiandra GD" panose="020E0502030308020204" pitchFamily="34" charset="0"/>
              </a:rPr>
              <a:t>Fueron castigado por su desobediencia, fueron expulsados de la comunión con Dios.</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3667431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entreguen a ese tal a Satanás para la destrucción de su carne,</a:t>
            </a:r>
            <a:r>
              <a:rPr lang="es-ES" b="1" dirty="0">
                <a:latin typeface="Maiandra GD" panose="020E0502030308020204" pitchFamily="34" charset="0"/>
              </a:rPr>
              <a:t> a fin de que su espíritu sea salvo en el día del Señor Jesús. </a:t>
            </a:r>
          </a:p>
          <a:p>
            <a:r>
              <a:rPr lang="es-ES" b="1" dirty="0">
                <a:latin typeface="Maiandra GD" panose="020E0502030308020204" pitchFamily="34" charset="0"/>
              </a:rPr>
              <a:t>De la misma manera lo recalca en.</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Tesalonicenses.3:6.</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Ahora bien, hermanos, les mandamos en el nombre de nuestro Señor Jesucristo,</a:t>
            </a:r>
            <a:r>
              <a:rPr lang="es-ES" b="1" dirty="0">
                <a:latin typeface="Maiandra GD" panose="020E0502030308020204" pitchFamily="34" charset="0"/>
              </a:rPr>
              <a:t> que se aparten de todo hermano que ande desordenadamente, y no según la doctrina que ustedes recibieron de nosotros.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0612352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LA DISCIPLINA EN LA ERA CRISTIANA. MATEO.18:15-17.</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r>
              <a:rPr lang="es-ES" b="1" dirty="0">
                <a:latin typeface="Maiandra GD" panose="020E0502030308020204" pitchFamily="34" charset="0"/>
              </a:rPr>
              <a:t>Miremos que esta acción debía ser tomada por la iglesia. </a:t>
            </a:r>
          </a:p>
          <a:p>
            <a:r>
              <a:rPr lang="es-ES" b="1" dirty="0">
                <a:latin typeface="Maiandra GD" panose="020E0502030308020204" pitchFamily="34" charset="0"/>
              </a:rPr>
              <a:t>La iglesia del N.T. Tenía la obligación de ejercer la disciplina, esto debía de ser hecho en Él nombre (por la autoridad) del Señor.</a:t>
            </a:r>
          </a:p>
          <a:p>
            <a:r>
              <a:rPr lang="es-ES" b="1" dirty="0">
                <a:latin typeface="Maiandra GD" panose="020E0502030308020204" pitchFamily="34" charset="0"/>
              </a:rPr>
              <a:t>Él Señor es que nos manda a ejercer la disciplina, tenemos la autoridad del Él, atraves de su palabra y tenemos que cumplir igualmente como cumplíamos los demás mandamientos de Dios.</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446435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Las escrituras usan diferentes términos para describir la disciplina y debemos ser cuidadosos en usar sólo los términos de la Biblia. </a:t>
            </a:r>
          </a:p>
          <a:p>
            <a:r>
              <a:rPr lang="es-ES" b="1" dirty="0">
                <a:latin typeface="Maiandra GD" panose="020E0502030308020204" pitchFamily="34" charset="0"/>
              </a:rPr>
              <a:t>A menudo escuchamos que alguien ha sido “sacado de la iglesia” o “no permitido en la congregación” </a:t>
            </a:r>
          </a:p>
          <a:p>
            <a:r>
              <a:rPr lang="es-ES" b="1" dirty="0">
                <a:latin typeface="Maiandra GD" panose="020E0502030308020204" pitchFamily="34" charset="0"/>
              </a:rPr>
              <a:t>Estos términos no son bíblicos, no debemos de usarlos. </a:t>
            </a:r>
          </a:p>
          <a:p>
            <a:r>
              <a:rPr lang="es-ES" b="1" dirty="0">
                <a:latin typeface="Maiandra GD" panose="020E0502030308020204" pitchFamily="34" charset="0"/>
              </a:rPr>
              <a:t>Las escrituras hablan de:</a:t>
            </a:r>
          </a:p>
          <a:p>
            <a:pPr algn="ctr"/>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1. No juntarnos... Ni comer.</a:t>
            </a:r>
            <a:endParaRPr lang="es-NI" b="1" u="sng" dirty="0">
              <a:effectLst>
                <a:outerShdw blurRad="38100" dist="38100" dir="2700000" algn="tl">
                  <a:srgbClr val="000000">
                    <a:alpha val="43137"/>
                  </a:srgbClr>
                </a:outerShdw>
              </a:effectLst>
              <a:highlight>
                <a:srgbClr val="33CCFF"/>
              </a:highlight>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4327672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Corintios.5:9-11. </a:t>
            </a:r>
          </a:p>
          <a:p>
            <a:r>
              <a:rPr lang="es-ES" b="1" dirty="0">
                <a:latin typeface="Maiandra GD" panose="020E0502030308020204" pitchFamily="34" charset="0"/>
              </a:rPr>
              <a:t>En mi carta les escribí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que no anduvieran en compañía</a:t>
            </a:r>
            <a:r>
              <a:rPr lang="es-ES" b="1" dirty="0">
                <a:latin typeface="Maiandra GD" panose="020E0502030308020204" pitchFamily="34" charset="0"/>
              </a:rPr>
              <a:t> de personas inmorales.</a:t>
            </a:r>
          </a:p>
          <a:p>
            <a:r>
              <a:rPr lang="es-ES" b="1" dirty="0">
                <a:latin typeface="Maiandra GD" panose="020E0502030308020204" pitchFamily="34" charset="0"/>
              </a:rPr>
              <a:t>Andar, caminar en compañía, comunión con Él hermano.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V.10.</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No me refería a la gente inmoral de este mundo,</a:t>
            </a:r>
            <a:r>
              <a:rPr lang="es-ES" b="1" dirty="0">
                <a:latin typeface="Maiandra GD" panose="020E0502030308020204" pitchFamily="34" charset="0"/>
              </a:rPr>
              <a:t> o a los codiciosos y estafadores, o a los idólatras, porque entonces tendrían ustedes que salirse del mundo.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9913146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V.11.</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Sino que en efecto les escribí que no anduvieran en compañía de ninguno que, llamándose hermano,</a:t>
            </a:r>
            <a:r>
              <a:rPr lang="es-ES" b="1" dirty="0">
                <a:latin typeface="Maiandra GD" panose="020E0502030308020204" pitchFamily="34" charset="0"/>
              </a:rPr>
              <a:t> es una persona inmoral, o avaro, o idólatra, o difamador, o borracho, o estafador. Con esa persona, ni siquiera coman.</a:t>
            </a:r>
          </a:p>
          <a:p>
            <a:r>
              <a:rPr lang="es-ES" b="1" dirty="0">
                <a:latin typeface="Maiandra GD" panose="020E0502030308020204" pitchFamily="34" charset="0"/>
              </a:rPr>
              <a:t>La idea es prevenir cualquier comunión social con un hermano que implique estimulo y respaldo de lo malo.</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6546291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2. Al escribir a la iglesia en Roma Pablo instruyo a los Santos a.</a:t>
            </a:r>
          </a:p>
          <a:p>
            <a:pPr algn="ct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“FIJARSE Y SE APARTARAN”.</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Romanos.16:17.</a:t>
            </a:r>
          </a:p>
          <a:p>
            <a:r>
              <a:rPr lang="es-ES" b="1" dirty="0">
                <a:latin typeface="Maiandra GD" panose="020E0502030308020204" pitchFamily="34" charset="0"/>
              </a:rPr>
              <a:t>Les ruego, hermanos, que vigilen a los que causan disensiones y tropiezos contra las enseñanzas que ustedes aprendieron,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que se aparten de ellos.</a:t>
            </a:r>
            <a:r>
              <a:rPr lang="es-ES" b="1" dirty="0">
                <a:latin typeface="Maiandra GD" panose="020E0502030308020204" pitchFamily="34" charset="0"/>
              </a:rPr>
              <a:t> </a:t>
            </a:r>
          </a:p>
          <a:p>
            <a:r>
              <a:rPr lang="es-ES" b="1" dirty="0">
                <a:latin typeface="Maiandra GD" panose="020E0502030308020204" pitchFamily="34" charset="0"/>
              </a:rPr>
              <a:t>Hay dos mandamientos fijarnos, vigilar y apartarnos.</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6871058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“APARTARSE”- Griego EKKLINO-</a:t>
            </a:r>
            <a:r>
              <a:rPr lang="es-ES" b="1" dirty="0">
                <a:latin typeface="Maiandra GD" panose="020E0502030308020204" pitchFamily="34" charset="0"/>
              </a:rPr>
              <a:t> Significa apartarse de, volverse, doblarse fuera de, esto no significa únicamente evitar sus caminos sino quitarse de este si Usted se encuentra con ellos, el sentido es no tener nada que ver con Él. Vine.</a:t>
            </a:r>
          </a:p>
          <a:p>
            <a:pPr algn="ctr"/>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3. “TENERLE POR GENTIL Y PUBLICANO”</a:t>
            </a:r>
          </a:p>
          <a:p>
            <a:r>
              <a:rPr lang="es-ES" b="1" dirty="0">
                <a:latin typeface="Maiandra GD" panose="020E0502030308020204" pitchFamily="34" charset="0"/>
              </a:rPr>
              <a:t>Ósea ninguna comunión con ellos.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Mateo.18:17. </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6100680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a:bodyPr>
          <a:lstStyle/>
          <a:p>
            <a:r>
              <a:rPr lang="es-ES" b="1" dirty="0">
                <a:latin typeface="Maiandra GD" panose="020E0502030308020204" pitchFamily="34" charset="0"/>
              </a:rPr>
              <a:t>»Y si rehúsa escucharlos, dilo a la iglesia; y si también rehúsa escuchar a la iglesia,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sea para ti como el gentil y el recaudador de impuestos.</a:t>
            </a:r>
            <a:r>
              <a:rPr lang="es-ES" b="1" dirty="0">
                <a:latin typeface="Maiandra GD" panose="020E0502030308020204" pitchFamily="34" charset="0"/>
              </a:rPr>
              <a:t> </a:t>
            </a:r>
          </a:p>
          <a:p>
            <a:r>
              <a:rPr lang="es-ES" b="1" dirty="0">
                <a:latin typeface="Maiandra GD" panose="020E0502030308020204" pitchFamily="34" charset="0"/>
              </a:rPr>
              <a:t>Ósea no tener asociación de ningún tipo con Él disciplinado.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Juan.4:9.</a:t>
            </a:r>
          </a:p>
          <a:p>
            <a:r>
              <a:rPr lang="es-ES" b="1" dirty="0">
                <a:latin typeface="Maiandra GD" panose="020E0502030308020204" pitchFamily="34" charset="0"/>
              </a:rPr>
              <a:t>Entonces la mujer samaritana le dijo*: «¿Cómo es que Tú, siendo judío, me pides de beber a mí, que soy samaritana?».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(Porque los judíos no tienen tratos con los samaritanos).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936758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Lucas.7:39.</a:t>
            </a:r>
          </a:p>
          <a:p>
            <a:r>
              <a:rPr lang="es-ES" b="1" dirty="0">
                <a:latin typeface="Maiandra GD" panose="020E0502030308020204" pitchFamily="34" charset="0"/>
              </a:rPr>
              <a:t>Pero al ver esto el fariseo que lo había invitado, dijo para sí: «Si Este fuera un profeta,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sabría quién y qué clase de mujer es la que lo está tocando, que es una pecadora».</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Hechos.10:28.</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Entonces Pedro les dijo: «Ustedes saben que no es lícito para un judío asociarse con un extranjero o visitarlo,</a:t>
            </a:r>
            <a:r>
              <a:rPr lang="es-ES" b="1" dirty="0">
                <a:latin typeface="Maiandra GD" panose="020E0502030308020204" pitchFamily="34" charset="0"/>
              </a:rPr>
              <a:t> pero Dios me ha mostrado que a ningún hombre debo llamar impuro o inmundo.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5550975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pPr algn="ctr"/>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4. “DESECHAR”</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Tito.3:10.</a:t>
            </a:r>
          </a:p>
          <a:p>
            <a:r>
              <a:rPr lang="es-ES" b="1" dirty="0">
                <a:latin typeface="Maiandra GD" panose="020E0502030308020204" pitchFamily="34" charset="0"/>
              </a:rPr>
              <a:t>Al hombre que cause divisiones, después de la primera y segunda amonestación,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recházalo,</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Griego PARAITON-</a:t>
            </a:r>
            <a:r>
              <a:rPr lang="es-ES" b="1" dirty="0">
                <a:latin typeface="Maiandra GD" panose="020E0502030308020204" pitchFamily="34" charset="0"/>
              </a:rPr>
              <a:t> Es de un verbo significando interrogar de uno y luego evadirlo, significa eludir, rechazar, evitar. Vine.</a:t>
            </a:r>
          </a:p>
          <a:p>
            <a:pPr algn="ct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ENTREGAR A SATANAS.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Corintios.5:5.</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4247847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Caín fue castigado cuando mató a su hermano Abel.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Genesis.4:9-15.</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Entonces el SEÑOR dijo a Caín: «¿Dónde está tu hermano Abel?».</a:t>
            </a:r>
            <a:r>
              <a:rPr lang="es-ES" b="1" dirty="0">
                <a:latin typeface="Maiandra GD" panose="020E0502030308020204" pitchFamily="34" charset="0"/>
              </a:rPr>
              <a:t> Y él respondió: «No sé. ¿Soy yo acaso guardián de mi hermano?».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V.10.</a:t>
            </a:r>
          </a:p>
          <a:p>
            <a:r>
              <a:rPr lang="es-ES" b="1" dirty="0">
                <a:latin typeface="Maiandra GD" panose="020E0502030308020204" pitchFamily="34" charset="0"/>
              </a:rPr>
              <a:t>Y el SEÑOR le dijo: «¿Qué has hecho?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La voz de la sangre de tu hermano clama a Mí desde la tierra.</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3133758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TERMINOS PARA DESCRIBIR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entreguen a ese tal a Satanás para la destrucción de su carne,</a:t>
            </a:r>
            <a:r>
              <a:rPr lang="es-ES" b="1" dirty="0">
                <a:latin typeface="Maiandra GD" panose="020E0502030308020204" pitchFamily="34" charset="0"/>
              </a:rPr>
              <a:t> a fin de que su espíritu sea salvo en el día del Señor Jesús.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Timoteo.1:20.</a:t>
            </a:r>
          </a:p>
          <a:p>
            <a:r>
              <a:rPr lang="es-ES" b="1" dirty="0">
                <a:latin typeface="Maiandra GD" panose="020E0502030308020204" pitchFamily="34" charset="0"/>
              </a:rPr>
              <a:t>Entre ellos están Himeneo y Alejandro, a quienes he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entregado a Satanás, para que aprendan a no blasfemar.</a:t>
            </a:r>
            <a:r>
              <a:rPr lang="es-ES" b="1" dirty="0">
                <a:latin typeface="Maiandra GD" panose="020E0502030308020204" pitchFamily="34" charset="0"/>
              </a:rPr>
              <a:t> </a:t>
            </a:r>
          </a:p>
          <a:p>
            <a:r>
              <a:rPr lang="es-ES" b="1" dirty="0">
                <a:latin typeface="Maiandra GD" panose="020E0502030308020204" pitchFamily="34" charset="0"/>
              </a:rPr>
              <a:t>Estos términos nos ayudan a entender el tipo de asociación comunión que debemos tener con aquellos que están en disciplina.</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636344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302024"/>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0"/>
            <a:ext cx="9144000" cy="1302023"/>
          </a:xfrm>
        </p:spPr>
        <p:txBody>
          <a:bodyPr>
            <a:noAutofit/>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¿QUIÉNES DEBEN SER DISCIPLINADOS?. </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302026"/>
            <a:ext cx="5267739" cy="5555974"/>
          </a:xfrm>
        </p:spPr>
        <p:txBody>
          <a:bodyPr>
            <a:normAutofit lnSpcReduction="10000"/>
          </a:bodyPr>
          <a:lstStyle/>
          <a:p>
            <a:r>
              <a:rPr lang="es-ES" b="1" dirty="0">
                <a:latin typeface="Maiandra GD" panose="020E0502030308020204" pitchFamily="34" charset="0"/>
              </a:rPr>
              <a:t>De los pasajes de las escrituras que acabamos de citar es fácil notar a quienes debemos disciplinar, estos son hijos de Dios que han pecado, trayendo reproche sobre Él nombre del Señor y la iglesia, que Él compró con su sangre.</a:t>
            </a:r>
          </a:p>
          <a:p>
            <a:r>
              <a:rPr lang="es-ES" b="1" dirty="0">
                <a:latin typeface="Maiandra GD" panose="020E0502030308020204" pitchFamily="34" charset="0"/>
              </a:rPr>
              <a:t>La lista de pecados varia con cada pasaje citado, pero todos han pecado, no debe existir parcialidad al cumplir este mandamiento, sino que debe incluir a todo hermano que camine desordenadamente.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302025"/>
            <a:ext cx="3876259" cy="5555974"/>
          </a:xfrm>
          <a:prstGeom prst="rect">
            <a:avLst/>
          </a:prstGeom>
        </p:spPr>
      </p:pic>
    </p:spTree>
    <p:extLst>
      <p:ext uri="{BB962C8B-B14F-4D97-AF65-F5344CB8AC3E}">
        <p14:creationId xmlns:p14="http://schemas.microsoft.com/office/powerpoint/2010/main" val="16712085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451110"/>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0"/>
            <a:ext cx="9144000" cy="1451110"/>
          </a:xfrm>
        </p:spPr>
        <p:txBody>
          <a:bodyPr>
            <a:noAutofit/>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¿QUIÉNES DEBEN SER DISCIPLINADOS?. </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451112"/>
            <a:ext cx="5267739" cy="5406887"/>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Tesalonicenses.3:6.</a:t>
            </a:r>
          </a:p>
          <a:p>
            <a:r>
              <a:rPr lang="es-ES" b="1" dirty="0">
                <a:latin typeface="Maiandra GD" panose="020E0502030308020204" pitchFamily="34" charset="0"/>
              </a:rPr>
              <a:t>Ahora bien, hermanos, les mandamos en el nombre de nuestro Señor Jesucristo,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que se aparten de todo hermano que ande desordenadamente,</a:t>
            </a:r>
            <a:r>
              <a:rPr lang="es-ES" b="1" dirty="0">
                <a:latin typeface="Maiandra GD" panose="020E0502030308020204" pitchFamily="34" charset="0"/>
              </a:rPr>
              <a:t> y no según la doctrina que ustedes recibieron de nosotros.  </a:t>
            </a:r>
          </a:p>
          <a:p>
            <a:r>
              <a:rPr lang="es-ES" b="1" dirty="0">
                <a:latin typeface="Maiandra GD" panose="020E0502030308020204" pitchFamily="34" charset="0"/>
              </a:rPr>
              <a:t>La palabra “desordenado” Es un término militar, que significa, romper las filas, fuera de su puesto en las filas.</a:t>
            </a:r>
          </a:p>
          <a:p>
            <a:r>
              <a:rPr lang="es-ES" b="1" dirty="0">
                <a:latin typeface="Maiandra GD" panose="020E0502030308020204" pitchFamily="34" charset="0"/>
              </a:rPr>
              <a:t>Dentro de los que andan desordenadamente están: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451111"/>
            <a:ext cx="3876259" cy="5406888"/>
          </a:xfrm>
          <a:prstGeom prst="rect">
            <a:avLst/>
          </a:prstGeom>
        </p:spPr>
      </p:pic>
    </p:spTree>
    <p:extLst>
      <p:ext uri="{BB962C8B-B14F-4D97-AF65-F5344CB8AC3E}">
        <p14:creationId xmlns:p14="http://schemas.microsoft.com/office/powerpoint/2010/main" val="2580510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14904"/>
            <a:ext cx="9143999" cy="1282146"/>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0"/>
            <a:ext cx="9144000" cy="1282145"/>
          </a:xfrm>
        </p:spPr>
        <p:txBody>
          <a:bodyPr>
            <a:noAutofit/>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¿QUIÉNES DEBEN SER DISCIPLINADOS?. </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282148"/>
            <a:ext cx="5267739" cy="5575852"/>
          </a:xfrm>
        </p:spPr>
        <p:txBody>
          <a:bodyPr>
            <a:normAutofit fontScale="925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Corintios.5:9-10.</a:t>
            </a:r>
          </a:p>
          <a:p>
            <a:r>
              <a:rPr lang="es-ES" b="1" dirty="0">
                <a:latin typeface="Maiandra GD" panose="020E0502030308020204" pitchFamily="34" charset="0"/>
              </a:rPr>
              <a:t>En mi carta les escribí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que no anduvieran en compañía</a:t>
            </a:r>
            <a:r>
              <a:rPr lang="es-ES" b="1" dirty="0">
                <a:latin typeface="Maiandra GD" panose="020E0502030308020204" pitchFamily="34" charset="0"/>
              </a:rPr>
              <a:t> de personas inmorales. </a:t>
            </a:r>
          </a:p>
          <a:p>
            <a:r>
              <a:rPr lang="es-ES" b="1" dirty="0">
                <a:latin typeface="Maiandra GD" panose="020E0502030308020204" pitchFamily="34" charset="0"/>
              </a:rPr>
              <a:t>Los fornicarios. </a:t>
            </a:r>
          </a:p>
          <a:p>
            <a:pPr algn="ctr"/>
            <a:r>
              <a:rPr lang="es-ES" b="1" u="sng" dirty="0">
                <a:highlight>
                  <a:srgbClr val="FFFF00"/>
                </a:highlight>
                <a:latin typeface="Maiandra GD" panose="020E0502030308020204" pitchFamily="34" charset="0"/>
              </a:rPr>
              <a:t>V.10.</a:t>
            </a:r>
          </a:p>
          <a:p>
            <a:r>
              <a:rPr lang="es-ES" b="1" u="sng" dirty="0">
                <a:effectLst>
                  <a:outerShdw blurRad="38100" dist="38100" dir="2700000" algn="tl">
                    <a:srgbClr val="000000">
                      <a:alpha val="43137"/>
                    </a:srgbClr>
                  </a:outerShdw>
                </a:effectLst>
                <a:highlight>
                  <a:srgbClr val="FF99FF"/>
                </a:highlight>
                <a:latin typeface="Maiandra GD" panose="020E0502030308020204" pitchFamily="34" charset="0"/>
              </a:rPr>
              <a:t>No me refería a la gente inmoral de este mundo,</a:t>
            </a:r>
            <a:r>
              <a:rPr lang="es-ES" b="1" dirty="0">
                <a:latin typeface="Maiandra GD" panose="020E0502030308020204" pitchFamily="34" charset="0"/>
              </a:rPr>
              <a:t> o a los codiciosos y estafadores, o a los idólatras, porque entonces tendrían ustedes que salirse del mundo. </a:t>
            </a:r>
          </a:p>
          <a:p>
            <a:r>
              <a:rPr lang="es-ES" b="1" dirty="0">
                <a:latin typeface="Maiandra GD" panose="020E0502030308020204" pitchFamily="34" charset="0"/>
              </a:rPr>
              <a:t>Los avaros. </a:t>
            </a:r>
          </a:p>
          <a:p>
            <a:r>
              <a:rPr lang="es-ES" b="1" dirty="0">
                <a:latin typeface="Maiandra GD" panose="020E0502030308020204" pitchFamily="34" charset="0"/>
              </a:rPr>
              <a:t>Estafadores.</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282147"/>
            <a:ext cx="3876259" cy="5575852"/>
          </a:xfrm>
          <a:prstGeom prst="rect">
            <a:avLst/>
          </a:prstGeom>
        </p:spPr>
      </p:pic>
    </p:spTree>
    <p:extLst>
      <p:ext uri="{BB962C8B-B14F-4D97-AF65-F5344CB8AC3E}">
        <p14:creationId xmlns:p14="http://schemas.microsoft.com/office/powerpoint/2010/main" val="13955169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282146"/>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0"/>
            <a:ext cx="9144000" cy="1282145"/>
          </a:xfrm>
        </p:spPr>
        <p:txBody>
          <a:bodyPr>
            <a:noAutofit/>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¿QUIÉNES DEBEN SER DISCIPLINADOS?. </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282148"/>
            <a:ext cx="5267739" cy="5575852"/>
          </a:xfrm>
        </p:spPr>
        <p:txBody>
          <a:bodyPr>
            <a:normAutofit lnSpcReduction="10000"/>
          </a:bodyPr>
          <a:lstStyle/>
          <a:p>
            <a:r>
              <a:rPr lang="es-NI" b="1" dirty="0">
                <a:latin typeface="Maiandra GD" panose="020E0502030308020204" pitchFamily="34" charset="0"/>
              </a:rPr>
              <a:t>Idolatras.</a:t>
            </a:r>
          </a:p>
          <a:p>
            <a:r>
              <a:rPr lang="es-NI" b="1" dirty="0">
                <a:latin typeface="Maiandra GD" panose="020E0502030308020204" pitchFamily="34" charset="0"/>
              </a:rPr>
              <a:t>Difamadores.</a:t>
            </a:r>
          </a:p>
          <a:p>
            <a:r>
              <a:rPr lang="es-NI" b="1" dirty="0">
                <a:latin typeface="Maiandra GD" panose="020E0502030308020204" pitchFamily="34" charset="0"/>
              </a:rPr>
              <a:t>Borrachos.</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V.11.</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Sino que en efecto les escribí que no anduvieran en compañía de ninguno que, llamándose hermano,</a:t>
            </a:r>
            <a:r>
              <a:rPr lang="es-ES" b="1" dirty="0">
                <a:latin typeface="Maiandra GD" panose="020E0502030308020204" pitchFamily="34" charset="0"/>
              </a:rPr>
              <a:t> es una persona inmoral, o avaro, o idólatra, o difamador, o borracho, o estafador. Con esa persona, ni siquiera coman.</a:t>
            </a:r>
            <a:endParaRPr lang="es-NI" b="1" dirty="0">
              <a:latin typeface="Maiandra GD" panose="020E0502030308020204" pitchFamily="34" charset="0"/>
            </a:endParaRPr>
          </a:p>
          <a:p>
            <a:r>
              <a:rPr lang="es-ES" b="1" dirty="0">
                <a:latin typeface="Maiandra GD" panose="020E0502030308020204" pitchFamily="34" charset="0"/>
              </a:rPr>
              <a:t>Aquellos que causan divisiones.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282147"/>
            <a:ext cx="3876259" cy="5575852"/>
          </a:xfrm>
          <a:prstGeom prst="rect">
            <a:avLst/>
          </a:prstGeom>
        </p:spPr>
      </p:pic>
    </p:spTree>
    <p:extLst>
      <p:ext uri="{BB962C8B-B14F-4D97-AF65-F5344CB8AC3E}">
        <p14:creationId xmlns:p14="http://schemas.microsoft.com/office/powerpoint/2010/main" val="864132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252326"/>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0"/>
            <a:ext cx="9144000" cy="1252325"/>
          </a:xfrm>
        </p:spPr>
        <p:txBody>
          <a:bodyPr>
            <a:noAutofit/>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¿QUIÉNES DEBEN SER DISCIPLINADOS?. </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252330"/>
            <a:ext cx="5267739" cy="5605670"/>
          </a:xfrm>
        </p:spPr>
        <p:txBody>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Romanos.16:17. </a:t>
            </a:r>
          </a:p>
          <a:p>
            <a:r>
              <a:rPr lang="es-ES" b="1" dirty="0">
                <a:latin typeface="Maiandra GD" panose="020E0502030308020204" pitchFamily="34" charset="0"/>
              </a:rPr>
              <a:t>Les ruego, hermanos, que vigilen a los que causan disensiones y tropiezos contra las enseñanzas que ustedes aprendieron,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y que se aparten de ellos.</a:t>
            </a:r>
            <a:r>
              <a:rPr lang="es-ES" b="1" dirty="0">
                <a:latin typeface="Maiandra GD" panose="020E0502030308020204" pitchFamily="34" charset="0"/>
              </a:rPr>
              <a:t> </a:t>
            </a:r>
            <a:endParaRPr lang="es-NI" b="1" dirty="0">
              <a:latin typeface="Maiandra GD" panose="020E0502030308020204" pitchFamily="34" charset="0"/>
            </a:endParaRP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Tito.3:10. </a:t>
            </a:r>
          </a:p>
          <a:p>
            <a:r>
              <a:rPr lang="es-ES" b="1" dirty="0">
                <a:latin typeface="Maiandra GD" panose="020E0502030308020204" pitchFamily="34" charset="0"/>
              </a:rPr>
              <a:t>Al hombre que cause divisiones, después de la primera y segunda amonestación, </a:t>
            </a:r>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recházalo,</a:t>
            </a:r>
            <a:r>
              <a:rPr lang="es-ES" b="1" dirty="0">
                <a:latin typeface="Maiandra GD" panose="020E0502030308020204" pitchFamily="34" charset="0"/>
              </a:rPr>
              <a:t> </a:t>
            </a:r>
            <a:endParaRPr lang="es-NI" b="1" dirty="0">
              <a:latin typeface="Maiandra GD" panose="020E0502030308020204" pitchFamily="34" charset="0"/>
            </a:endParaRP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II Juan.9-11.</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252327"/>
            <a:ext cx="3876259" cy="5605671"/>
          </a:xfrm>
          <a:prstGeom prst="rect">
            <a:avLst/>
          </a:prstGeom>
        </p:spPr>
      </p:pic>
    </p:spTree>
    <p:extLst>
      <p:ext uri="{BB962C8B-B14F-4D97-AF65-F5344CB8AC3E}">
        <p14:creationId xmlns:p14="http://schemas.microsoft.com/office/powerpoint/2010/main" val="22962882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29208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0"/>
            <a:ext cx="9144000" cy="1292081"/>
          </a:xfrm>
        </p:spPr>
        <p:txBody>
          <a:bodyPr>
            <a:noAutofit/>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¿QUIÉNES DEBEN SER DISCIPLINADOS?. </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292086"/>
            <a:ext cx="5267739" cy="5565913"/>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Todo el que se desvía y no permanece en la enseñanza de Cristo, no tiene a Dios.</a:t>
            </a:r>
            <a:r>
              <a:rPr lang="es-ES" b="1" dirty="0">
                <a:latin typeface="Maiandra GD" panose="020E0502030308020204" pitchFamily="34" charset="0"/>
              </a:rPr>
              <a:t> El que permanece en la enseñanza tiene tanto al Padre como al Hijo.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V.10.</a:t>
            </a:r>
          </a:p>
          <a:p>
            <a:r>
              <a:rPr lang="es-ES" b="1" dirty="0">
                <a:latin typeface="Maiandra GD" panose="020E0502030308020204" pitchFamily="34" charset="0"/>
              </a:rPr>
              <a:t>Si alguien viene a ustedes y no trae esta enseñanza,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no lo reciban en casa, ni lo saluden,</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V.11.</a:t>
            </a:r>
          </a:p>
          <a:p>
            <a:r>
              <a:rPr lang="es-ES" b="1" dirty="0">
                <a:latin typeface="Maiandra GD" panose="020E0502030308020204" pitchFamily="34" charset="0"/>
              </a:rPr>
              <a:t>pues el que lo saluda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participa en sus malas obras.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1" y="1292085"/>
            <a:ext cx="3876259" cy="5565914"/>
          </a:xfrm>
          <a:prstGeom prst="rect">
            <a:avLst/>
          </a:prstGeom>
        </p:spPr>
      </p:pic>
    </p:spTree>
    <p:extLst>
      <p:ext uri="{BB962C8B-B14F-4D97-AF65-F5344CB8AC3E}">
        <p14:creationId xmlns:p14="http://schemas.microsoft.com/office/powerpoint/2010/main" val="23452341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1"/>
            <a:ext cx="9143999" cy="1311965"/>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0"/>
            <a:ext cx="9144000" cy="1311963"/>
          </a:xfrm>
        </p:spPr>
        <p:txBody>
          <a:bodyPr>
            <a:normAutofit/>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¿QUIÉNES DEBEN SER DISCIPLINADOS?. </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242390"/>
            <a:ext cx="5267739" cy="5615609"/>
          </a:xfrm>
        </p:spPr>
        <p:txBody>
          <a:bodyPr/>
          <a:lstStyle/>
          <a:p>
            <a:r>
              <a:rPr lang="es-ES" b="1" dirty="0">
                <a:latin typeface="Maiandra GD" panose="020E0502030308020204" pitchFamily="34" charset="0"/>
              </a:rPr>
              <a:t>Esta limitado a aquellos de “ENTRE VOSOTROS” </a:t>
            </a:r>
          </a:p>
          <a:p>
            <a:pPr algn="ctr"/>
            <a:r>
              <a:rPr lang="es-ES" b="1" dirty="0">
                <a:latin typeface="Maiandra GD" panose="020E0502030308020204" pitchFamily="34" charset="0"/>
              </a:rPr>
              <a:t>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Tesalonicenses.3:11.</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Porque oímos que algunos entre ustedes andan desordenadamente,</a:t>
            </a:r>
            <a:r>
              <a:rPr lang="es-ES" b="1" dirty="0">
                <a:latin typeface="Maiandra GD" panose="020E0502030308020204" pitchFamily="34" charset="0"/>
              </a:rPr>
              <a:t> sin trabajar, pero andan metiéndose en todo. </a:t>
            </a:r>
          </a:p>
          <a:p>
            <a:r>
              <a:rPr lang="es-ES" b="1" dirty="0">
                <a:latin typeface="Maiandra GD" panose="020E0502030308020204" pitchFamily="34" charset="0"/>
              </a:rPr>
              <a:t>No estamos obligados a tomar acción en cuanto a los que están en el mundo.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Corintios.5:9-10.</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311963"/>
            <a:ext cx="3876259" cy="5546036"/>
          </a:xfrm>
          <a:prstGeom prst="rect">
            <a:avLst/>
          </a:prstGeom>
        </p:spPr>
      </p:pic>
    </p:spTree>
    <p:extLst>
      <p:ext uri="{BB962C8B-B14F-4D97-AF65-F5344CB8AC3E}">
        <p14:creationId xmlns:p14="http://schemas.microsoft.com/office/powerpoint/2010/main" val="1415174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282146"/>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0"/>
            <a:ext cx="9144000" cy="1282145"/>
          </a:xfrm>
        </p:spPr>
        <p:txBody>
          <a:bodyPr>
            <a:noAutofit/>
          </a:bodyPr>
          <a:lstStyle/>
          <a:p>
            <a:pPr algn="ctr"/>
            <a:r>
              <a:rPr lang="es-NI" b="1" u="sng" dirty="0">
                <a:effectLst>
                  <a:outerShdw blurRad="38100" dist="38100" dir="2700000" algn="tl">
                    <a:srgbClr val="000000">
                      <a:alpha val="43137"/>
                    </a:srgbClr>
                  </a:outerShdw>
                </a:effectLst>
                <a:latin typeface="Maiandra GD" panose="020E0502030308020204" pitchFamily="34" charset="0"/>
              </a:rPr>
              <a:t>¿QUIÉNES DEBEN SER DISCIPLINADOS?. </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282148"/>
            <a:ext cx="5267739" cy="5575852"/>
          </a:xfrm>
        </p:spPr>
        <p:txBody>
          <a:bodyPr/>
          <a:lstStyle/>
          <a:p>
            <a:r>
              <a:rPr lang="es-ES" b="1" dirty="0">
                <a:latin typeface="Maiandra GD" panose="020E0502030308020204" pitchFamily="34" charset="0"/>
              </a:rPr>
              <a:t>En mi carta les escribí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que no anduvieran en compañía</a:t>
            </a:r>
            <a:r>
              <a:rPr lang="es-ES" b="1" dirty="0">
                <a:latin typeface="Maiandra GD" panose="020E0502030308020204" pitchFamily="34" charset="0"/>
              </a:rPr>
              <a:t> de personas inmorales.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V.10.</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No me refería a la gente inmoral de este mundo,</a:t>
            </a:r>
            <a:r>
              <a:rPr lang="es-ES" b="1" dirty="0">
                <a:latin typeface="Maiandra GD" panose="020E0502030308020204" pitchFamily="34" charset="0"/>
              </a:rPr>
              <a:t> o a los codiciosos y estafadores, o a los idólatras, porque entonces tendrían ustedes que salirse del mundo.</a:t>
            </a:r>
          </a:p>
          <a:p>
            <a:r>
              <a:rPr lang="es-ES" b="1" dirty="0">
                <a:latin typeface="Maiandra GD" panose="020E0502030308020204" pitchFamily="34" charset="0"/>
              </a:rPr>
              <a:t>No podemos tomar acciones con nadie del mundo, sino con cristianos. </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282147"/>
            <a:ext cx="3876259" cy="5575852"/>
          </a:xfrm>
          <a:prstGeom prst="rect">
            <a:avLst/>
          </a:prstGeom>
        </p:spPr>
      </p:pic>
    </p:spTree>
    <p:extLst>
      <p:ext uri="{BB962C8B-B14F-4D97-AF65-F5344CB8AC3E}">
        <p14:creationId xmlns:p14="http://schemas.microsoft.com/office/powerpoint/2010/main" val="1781501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PROPÓSITO DE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r>
              <a:rPr lang="es-ES" b="1" dirty="0">
                <a:latin typeface="Maiandra GD" panose="020E0502030308020204" pitchFamily="34" charset="0"/>
              </a:rPr>
              <a:t>La disciplina nunca debe ser aplicada por causa de venganza.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Romanos.12:19.</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Amados, nunca tomen venganza ustedes mismos,</a:t>
            </a:r>
            <a:r>
              <a:rPr lang="es-ES" b="1" dirty="0">
                <a:latin typeface="Maiandra GD" panose="020E0502030308020204" pitchFamily="34" charset="0"/>
              </a:rPr>
              <a:t> sino den lugar a la ira de Dios, porque escrito está: «MÍA ES LA VENGANZA, YO PAGARÉ», dice el Señor. </a:t>
            </a:r>
          </a:p>
          <a:p>
            <a:r>
              <a:rPr lang="es-ES" b="1" dirty="0">
                <a:latin typeface="Maiandra GD" panose="020E0502030308020204" pitchFamily="34" charset="0"/>
              </a:rPr>
              <a:t>No debe hacerse por causa de odio, o enemistad.</a:t>
            </a:r>
          </a:p>
          <a:p>
            <a:r>
              <a:rPr lang="es-ES" b="1" dirty="0">
                <a:latin typeface="Maiandra GD" panose="020E0502030308020204" pitchFamily="34" charset="0"/>
              </a:rPr>
              <a:t>Debemos amonestarle, como hermano errado.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7478278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V.11.</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»Ahora pues, maldito eres de la tierra,</a:t>
            </a:r>
            <a:r>
              <a:rPr lang="es-ES" b="1" dirty="0">
                <a:latin typeface="Maiandra GD" panose="020E0502030308020204" pitchFamily="34" charset="0"/>
              </a:rPr>
              <a:t> que ha abierto su boca para recibir de tu mano la sangre de tu hermano.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V.12.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»Cuando cultives el suelo, no te dará más su vigor.</a:t>
            </a:r>
            <a:r>
              <a:rPr lang="es-ES" b="1" dirty="0">
                <a:latin typeface="Maiandra GD" panose="020E0502030308020204" pitchFamily="34" charset="0"/>
              </a:rPr>
              <a:t> Vagabundo y errante serás en la tierra».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V.13. </a:t>
            </a:r>
          </a:p>
          <a:p>
            <a:r>
              <a:rPr lang="es-ES" b="1" dirty="0">
                <a:latin typeface="Maiandra GD" panose="020E0502030308020204" pitchFamily="34" charset="0"/>
              </a:rPr>
              <a:t>Y Caín dijo al SEÑOR: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«Mi castigo es demasiado grande para soportarlo.</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9354936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PROPÓSITO DE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Tesalonicenses.3:15.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Sin embargo, no lo tengan por enemigo,</a:t>
            </a:r>
            <a:r>
              <a:rPr lang="es-ES" b="1" dirty="0">
                <a:latin typeface="Maiandra GD" panose="020E0502030308020204" pitchFamily="34" charset="0"/>
              </a:rPr>
              <a:t> sino amonéstenlo como a un hermano. </a:t>
            </a:r>
          </a:p>
          <a:p>
            <a:r>
              <a:rPr lang="es-ES" b="1" dirty="0">
                <a:latin typeface="Maiandra GD" panose="020E0502030308020204" pitchFamily="34" charset="0"/>
              </a:rPr>
              <a:t>Para que se sienta avergonzado y pueda cambiar y volver a la comunión.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V.14.</a:t>
            </a:r>
          </a:p>
          <a:p>
            <a:r>
              <a:rPr lang="es-ES" b="1" dirty="0">
                <a:latin typeface="Maiandra GD" panose="020E0502030308020204" pitchFamily="34" charset="0"/>
              </a:rPr>
              <a:t>Y si alguien no obedece nuestra enseñanza en esta carta,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señalen al tal y no se asocien con él, para que se avergüence.</a:t>
            </a:r>
            <a:r>
              <a:rPr lang="es-ES" b="1" dirty="0">
                <a:latin typeface="Maiandra GD" panose="020E0502030308020204" pitchFamily="34" charset="0"/>
              </a:rPr>
              <a:t> </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42603075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PROPÓSITO DE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Nuestro propósito debe ser él de destruir el pecado, pero salvar al hermano.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Corintios.5:5.</a:t>
            </a:r>
          </a:p>
          <a:p>
            <a:r>
              <a:rPr lang="es-ES" b="1" dirty="0">
                <a:latin typeface="Maiandra GD" panose="020E0502030308020204" pitchFamily="34" charset="0"/>
              </a:rPr>
              <a:t>entreguen a ese tal a Satanás para la destrucción de su carne,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a fin de que su espíritu sea salvo en el día del Señor Jesús.</a:t>
            </a:r>
            <a:r>
              <a:rPr lang="es-ES" b="1" dirty="0">
                <a:latin typeface="Maiandra GD" panose="020E0502030308020204" pitchFamily="34" charset="0"/>
              </a:rPr>
              <a:t> </a:t>
            </a:r>
          </a:p>
          <a:p>
            <a:r>
              <a:rPr lang="es-ES" b="1" dirty="0">
                <a:latin typeface="Maiandra GD" panose="020E0502030308020204" pitchFamily="34" charset="0"/>
              </a:rPr>
              <a:t>Los que sean disciplinados deben de aprender de esta experiencia para no volver a pecar.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9696913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PROPÓSITO DE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I Timoteo.1:20.</a:t>
            </a:r>
          </a:p>
          <a:p>
            <a:r>
              <a:rPr lang="es-ES" b="1" dirty="0">
                <a:latin typeface="Maiandra GD" panose="020E0502030308020204" pitchFamily="34" charset="0"/>
              </a:rPr>
              <a:t>Entre ellos están Himeneo y Alejandro,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a quienes he entregado a Satanás,</a:t>
            </a:r>
            <a:r>
              <a:rPr lang="es-ES" b="1" dirty="0">
                <a:latin typeface="Maiandra GD" panose="020E0502030308020204" pitchFamily="34" charset="0"/>
              </a:rPr>
              <a:t> para que aprendan a no blasfemar. </a:t>
            </a:r>
          </a:p>
          <a:p>
            <a:r>
              <a:rPr lang="es-ES" b="1" dirty="0">
                <a:latin typeface="Maiandra GD" panose="020E0502030308020204" pitchFamily="34" charset="0"/>
              </a:rPr>
              <a:t>Y para que los demás tengan temor de pecar.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Timoteo.5:20.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A los que continúan en pecado, repréndelos</a:t>
            </a:r>
            <a:r>
              <a:rPr lang="es-ES" b="1" dirty="0">
                <a:latin typeface="Maiandra GD" panose="020E0502030308020204" pitchFamily="34" charset="0"/>
              </a:rPr>
              <a:t> en presencia de todos para que los demás tengan temor de pecar.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2866404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PROPÓSITO DE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dirty="0">
                <a:latin typeface="Maiandra GD" panose="020E0502030308020204" pitchFamily="34" charset="0"/>
              </a:rPr>
              <a:t>Para tener mayor respeto hacia Dios y la iglesia.</a:t>
            </a:r>
          </a:p>
          <a:p>
            <a:r>
              <a:rPr lang="es-ES" b="1" dirty="0">
                <a:latin typeface="Maiandra GD" panose="020E0502030308020204" pitchFamily="34" charset="0"/>
              </a:rPr>
              <a:t>Cuando la iglesia es unánime en este mandamiento, se conserva su pureza, solo una iglesia pura será presentada a Dios. </a:t>
            </a:r>
          </a:p>
          <a:p>
            <a:r>
              <a:rPr lang="es-ES" b="1" dirty="0">
                <a:latin typeface="Maiandra GD" panose="020E0502030308020204" pitchFamily="34" charset="0"/>
              </a:rPr>
              <a:t>Cuando el pecado se queda sin amonestación, su influencia es como la levadura y corrompe a otros, contamina a los demás miembros.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Corintios.5:7. </a:t>
            </a: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16783068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PROPÓSITO DE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Limpien la levadura vieja para que sean masa nueva,</a:t>
            </a:r>
            <a:r>
              <a:rPr lang="es-ES" b="1" dirty="0">
                <a:latin typeface="Maiandra GD" panose="020E0502030308020204" pitchFamily="34" charset="0"/>
              </a:rPr>
              <a:t> así como lo son en realidad sin levadura. Porque aun Cristo, nuestra Pascua, ha sido sacrificado. </a:t>
            </a:r>
          </a:p>
          <a:p>
            <a:r>
              <a:rPr lang="es-ES" b="1" dirty="0">
                <a:latin typeface="Maiandra GD" panose="020E0502030308020204" pitchFamily="34" charset="0"/>
              </a:rPr>
              <a:t>Las malas compañías corrompen las buenas costumbres.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Corintios.15:33.</a:t>
            </a:r>
          </a:p>
          <a:p>
            <a:r>
              <a:rPr lang="es-ES" b="1" dirty="0">
                <a:latin typeface="Maiandra GD" panose="020E0502030308020204" pitchFamily="34" charset="0"/>
              </a:rPr>
              <a:t>No se dejen engañar: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«Las malas compañías corrompen las buenas costumbres».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4275168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PROPÓSITO DE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lnSpcReduction="10000"/>
          </a:bodyPr>
          <a:lstStyle/>
          <a:p>
            <a:r>
              <a:rPr lang="es-ES" b="1" dirty="0">
                <a:latin typeface="Maiandra GD" panose="020E0502030308020204" pitchFamily="34" charset="0"/>
              </a:rPr>
              <a:t>No tendremos la bendición de Dios si fallamos en este mandamiento.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Josue.7:10-12.</a:t>
            </a:r>
          </a:p>
          <a:p>
            <a:r>
              <a:rPr lang="es-ES" b="1" dirty="0">
                <a:latin typeface="Maiandra GD" panose="020E0502030308020204" pitchFamily="34" charset="0"/>
              </a:rPr>
              <a:t>Y el SEÑOR dijo a Josué: «¡Levántate! </a:t>
            </a:r>
            <a:r>
              <a:rPr lang="es-ES" b="1" u="sng" dirty="0">
                <a:effectLst>
                  <a:outerShdw blurRad="38100" dist="38100" dir="2700000" algn="tl">
                    <a:srgbClr val="000000">
                      <a:alpha val="43137"/>
                    </a:srgbClr>
                  </a:outerShdw>
                </a:effectLst>
                <a:highlight>
                  <a:srgbClr val="33CCFF"/>
                </a:highlight>
                <a:latin typeface="Maiandra GD" panose="020E0502030308020204" pitchFamily="34" charset="0"/>
              </a:rPr>
              <a:t>¿Por qué te has postrado rostro en tierra?</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V.11.</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»Israel ha pecado y también ha transgredido Mi pacto que les ordené.</a:t>
            </a:r>
            <a:r>
              <a:rPr lang="es-ES" b="1" dirty="0">
                <a:latin typeface="Maiandra GD" panose="020E0502030308020204" pitchFamily="34" charset="0"/>
              </a:rPr>
              <a:t> Y hasta han tomado de las cosas dedicadas al anatema, y también han robado y mentido, y además las han puesto entre sus propias cosas.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885150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PROPÓSITO DE LA DISCIPLINA. </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V.12.</a:t>
            </a:r>
          </a:p>
          <a:p>
            <a:r>
              <a:rPr lang="es-ES" b="1" dirty="0">
                <a:latin typeface="Maiandra GD" panose="020E0502030308020204" pitchFamily="34" charset="0"/>
              </a:rPr>
              <a:t>»No pueden, pues, los israelitas hacer frente a sus enemigos. Vuelven la espalda delante de sus enemigos porque se han convertido en anatema.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No estaré más con ustedes a menos que destruyan las cosas dedicadas al anatema de en medio de ustedes.</a:t>
            </a:r>
            <a:r>
              <a:rPr lang="es-ES" b="1" dirty="0">
                <a:latin typeface="Maiandra GD" panose="020E0502030308020204" pitchFamily="34" charset="0"/>
              </a:rPr>
              <a:t> </a:t>
            </a:r>
          </a:p>
          <a:p>
            <a:r>
              <a:rPr lang="es-ES" b="1" dirty="0">
                <a:latin typeface="Maiandra GD" panose="020E0502030308020204" pitchFamily="34" charset="0"/>
              </a:rPr>
              <a:t>La disciplina es para corregir el pecado y la contaminación dentro de la iglesia.</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863421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1"/>
            <a:ext cx="9143999" cy="944216"/>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944216"/>
          </a:xfrm>
        </p:spPr>
        <p:txBody>
          <a:bodyPr>
            <a:normAutofit/>
          </a:bodyPr>
          <a:lstStyle/>
          <a:p>
            <a:pPr algn="ctr"/>
            <a:r>
              <a:rPr lang="es-NI" sz="6000" b="1" u="sng" dirty="0">
                <a:effectLst>
                  <a:outerShdw blurRad="38100" dist="38100" dir="2700000" algn="tl">
                    <a:srgbClr val="000000">
                      <a:alpha val="43137"/>
                    </a:srgbClr>
                  </a:outerShdw>
                </a:effectLst>
                <a:latin typeface="Maiandra GD" panose="020E0502030308020204" pitchFamily="34" charset="0"/>
              </a:rPr>
              <a:t>CONCLUSIÓN:</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944216"/>
            <a:ext cx="5267739" cy="5913784"/>
          </a:xfrm>
        </p:spPr>
        <p:txBody>
          <a:bodyPr>
            <a:normAutofit lnSpcReduction="10000"/>
          </a:bodyPr>
          <a:lstStyle/>
          <a:p>
            <a:r>
              <a:rPr lang="es-ES" b="1" dirty="0">
                <a:latin typeface="Maiandra GD" panose="020E0502030308020204" pitchFamily="34" charset="0"/>
              </a:rPr>
              <a:t>Hemos visto que Dios es un Dios de disciplina, tanto en la era patriarcal, como en la era mosaica, y la era cristiana.</a:t>
            </a:r>
          </a:p>
          <a:p>
            <a:r>
              <a:rPr lang="es-ES" b="1" dirty="0">
                <a:latin typeface="Maiandra GD" panose="020E0502030308020204" pitchFamily="34" charset="0"/>
              </a:rPr>
              <a:t>Como hijos de Dios también debemos de ser disciplinados, y aplicar la disciplina con aquellos que andan desordenadamente.</a:t>
            </a:r>
          </a:p>
          <a:p>
            <a:r>
              <a:rPr lang="es-ES" b="1" dirty="0">
                <a:latin typeface="Maiandra GD" panose="020E0502030308020204" pitchFamily="34" charset="0"/>
              </a:rPr>
              <a:t>Dios al que ama disciplina.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Hebreos.12:6-8, 10.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PORQUE EL SEÑOR AL QUE AMA, DISCIPLINA,</a:t>
            </a:r>
            <a:r>
              <a:rPr lang="es-ES" b="1" dirty="0">
                <a:latin typeface="Maiandra GD" panose="020E0502030308020204" pitchFamily="34" charset="0"/>
              </a:rPr>
              <a:t> Y AZOTA A TODO EL QUE RECIBE POR HIJO».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944215"/>
            <a:ext cx="3876259" cy="5913784"/>
          </a:xfrm>
          <a:prstGeom prst="rect">
            <a:avLst/>
          </a:prstGeom>
        </p:spPr>
      </p:pic>
    </p:spTree>
    <p:extLst>
      <p:ext uri="{BB962C8B-B14F-4D97-AF65-F5344CB8AC3E}">
        <p14:creationId xmlns:p14="http://schemas.microsoft.com/office/powerpoint/2010/main" val="1874102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944216"/>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944216"/>
          </a:xfrm>
        </p:spPr>
        <p:txBody>
          <a:bodyPr>
            <a:normAutofit/>
          </a:bodyPr>
          <a:lstStyle/>
          <a:p>
            <a:pPr algn="ctr"/>
            <a:r>
              <a:rPr lang="es-NI" sz="6000" b="1" u="sng" dirty="0">
                <a:effectLst>
                  <a:outerShdw blurRad="38100" dist="38100" dir="2700000" algn="tl">
                    <a:srgbClr val="000000">
                      <a:alpha val="43137"/>
                    </a:srgbClr>
                  </a:outerShdw>
                </a:effectLst>
                <a:latin typeface="Maiandra GD" panose="020E0502030308020204" pitchFamily="34" charset="0"/>
              </a:rPr>
              <a:t>CONCLUSIÓN:</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944216"/>
            <a:ext cx="5267739" cy="591378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V.7.</a:t>
            </a:r>
          </a:p>
          <a:p>
            <a:r>
              <a:rPr lang="es-ES" b="1" dirty="0">
                <a:latin typeface="Maiandra GD" panose="020E0502030308020204" pitchFamily="34" charset="0"/>
              </a:rPr>
              <a:t>Es para su corrección que sufren.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Dios los trata como a hijos;</a:t>
            </a:r>
            <a:r>
              <a:rPr lang="es-ES" b="1" dirty="0">
                <a:latin typeface="Maiandra GD" panose="020E0502030308020204" pitchFamily="34" charset="0"/>
              </a:rPr>
              <a:t> porque ¿qué hijo hay a quien su padre no discipline?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V.8.  </a:t>
            </a:r>
          </a:p>
          <a:p>
            <a:r>
              <a:rPr lang="es-ES" b="1" dirty="0">
                <a:latin typeface="Maiandra GD" panose="020E0502030308020204" pitchFamily="34" charset="0"/>
              </a:rPr>
              <a:t>Pero si están sin disciplina, de la cual todos han sido hechos participantes,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entonces son hijos ilegítimos y no hijos verdaderos.</a:t>
            </a:r>
            <a:r>
              <a:rPr lang="es-ES" b="1" dirty="0">
                <a:latin typeface="Maiandra GD" panose="020E0502030308020204" pitchFamily="34" charset="0"/>
              </a:rPr>
              <a:t> </a:t>
            </a:r>
          </a:p>
          <a:p>
            <a:r>
              <a:rPr lang="es-ES" b="1" dirty="0">
                <a:latin typeface="Maiandra GD" panose="020E0502030308020204" pitchFamily="34" charset="0"/>
              </a:rPr>
              <a:t>Si no hay disciplina no hay amor.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V.10.</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944215"/>
            <a:ext cx="3876259" cy="5913784"/>
          </a:xfrm>
          <a:prstGeom prst="rect">
            <a:avLst/>
          </a:prstGeom>
        </p:spPr>
      </p:pic>
    </p:spTree>
    <p:extLst>
      <p:ext uri="{BB962C8B-B14F-4D97-AF65-F5344CB8AC3E}">
        <p14:creationId xmlns:p14="http://schemas.microsoft.com/office/powerpoint/2010/main" val="27051175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944216"/>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944216"/>
          </a:xfrm>
        </p:spPr>
        <p:txBody>
          <a:bodyPr>
            <a:normAutofit/>
          </a:bodyPr>
          <a:lstStyle/>
          <a:p>
            <a:pPr algn="ctr"/>
            <a:r>
              <a:rPr lang="es-NI" sz="6000" b="1" u="sng" dirty="0">
                <a:effectLst>
                  <a:outerShdw blurRad="38100" dist="38100" dir="2700000" algn="tl">
                    <a:srgbClr val="000000">
                      <a:alpha val="43137"/>
                    </a:srgbClr>
                  </a:outerShdw>
                </a:effectLst>
                <a:latin typeface="Maiandra GD" panose="020E0502030308020204" pitchFamily="34" charset="0"/>
              </a:rPr>
              <a:t>CONCLUSIÓN:</a:t>
            </a: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944216"/>
            <a:ext cx="5267739" cy="5913784"/>
          </a:xfrm>
        </p:spPr>
        <p:txBody>
          <a:bodyPr/>
          <a:lstStyle/>
          <a:p>
            <a:r>
              <a:rPr lang="es-ES" b="1" dirty="0">
                <a:latin typeface="Maiandra GD" panose="020E0502030308020204" pitchFamily="34" charset="0"/>
              </a:rPr>
              <a:t>Porque ellos nos disciplinaban por pocos días como les parecía,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pero Él nos disciplina para nuestro bien, para que participemos de Su santidad.</a:t>
            </a:r>
            <a:r>
              <a:rPr lang="es-ES" b="1" dirty="0">
                <a:latin typeface="Maiandra GD" panose="020E0502030308020204" pitchFamily="34" charset="0"/>
              </a:rPr>
              <a:t> </a:t>
            </a:r>
          </a:p>
          <a:p>
            <a:r>
              <a:rPr lang="es-ES" b="1" dirty="0">
                <a:latin typeface="Maiandra GD" panose="020E0502030308020204" pitchFamily="34" charset="0"/>
              </a:rPr>
              <a:t>Dios nos disciplina para que participemos de la santidad.</a:t>
            </a:r>
          </a:p>
          <a:p>
            <a:r>
              <a:rPr lang="es-ES" b="1" dirty="0">
                <a:latin typeface="Maiandra GD" panose="020E0502030308020204" pitchFamily="34" charset="0"/>
              </a:rPr>
              <a:t>La iglesia tiene una tarea y tiene que cumplirla, sino daremos cuenta a Dios en el juicio final.</a:t>
            </a:r>
          </a:p>
          <a:p>
            <a:r>
              <a:rPr lang="es-ES" b="1" dirty="0">
                <a:latin typeface="Maiandra GD" panose="020E0502030308020204" pitchFamily="34" charset="0"/>
              </a:rPr>
              <a:t>Cumplamos nuestra responsabilidad como individuo e iglesia.</a:t>
            </a:r>
          </a:p>
          <a:p>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944215"/>
            <a:ext cx="3876259" cy="5913784"/>
          </a:xfrm>
          <a:prstGeom prst="rect">
            <a:avLst/>
          </a:prstGeom>
        </p:spPr>
      </p:pic>
    </p:spTree>
    <p:extLst>
      <p:ext uri="{BB962C8B-B14F-4D97-AF65-F5344CB8AC3E}">
        <p14:creationId xmlns:p14="http://schemas.microsoft.com/office/powerpoint/2010/main" val="9034846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V.14.</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»Hoy me has arrojado de la superficie de la tierra, y de Tu presencia me esconderé,</a:t>
            </a:r>
            <a:r>
              <a:rPr lang="es-ES" b="1" dirty="0">
                <a:latin typeface="Maiandra GD" panose="020E0502030308020204" pitchFamily="34" charset="0"/>
              </a:rPr>
              <a:t> y seré vagabundo y errante en la tierra. Y sucederá que cualquiera que me halle me matará».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V.15.</a:t>
            </a:r>
          </a:p>
          <a:p>
            <a:r>
              <a:rPr lang="es-ES" b="1" dirty="0">
                <a:latin typeface="Maiandra GD" panose="020E0502030308020204" pitchFamily="34" charset="0"/>
              </a:rPr>
              <a:t>Entonces el SEÑOR le dijo: «No será así, pues cualquiera que mate a Caín, siete veces sufrirá venganza».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Y el SEÑOR puso una señal sobre Caín, para que cualquiera que lo hallara no lo matara.</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29643077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sp>
        <p:nvSpPr>
          <p:cNvPr id="6" name="Rectángulo: esquinas redondeadas 5">
            <a:extLst>
              <a:ext uri="{FF2B5EF4-FFF2-40B4-BE49-F238E27FC236}">
                <a16:creationId xmlns:a16="http://schemas.microsoft.com/office/drawing/2014/main" id="{9DBA411C-172C-F26E-4332-2BE75123B3AF}"/>
              </a:ext>
            </a:extLst>
          </p:cNvPr>
          <p:cNvSpPr/>
          <p:nvPr/>
        </p:nvSpPr>
        <p:spPr>
          <a:xfrm>
            <a:off x="-1" y="5804452"/>
            <a:ext cx="9144000" cy="1053547"/>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effectLst>
                  <a:outerShdw blurRad="38100" dist="38100" dir="2700000" algn="tl">
                    <a:srgbClr val="000000">
                      <a:alpha val="43137"/>
                    </a:srgbClr>
                  </a:outerShdw>
                </a:effectLst>
                <a:latin typeface="Maiandra GD" panose="020E0502030308020204" pitchFamily="34" charset="0"/>
              </a:rPr>
              <a:t>DIOS NOS BENDIGA A TODOS.</a:t>
            </a:r>
            <a:endParaRPr lang="es-NI" sz="4800" b="1" dirty="0">
              <a:effectLst>
                <a:outerShdw blurRad="38100" dist="38100" dir="2700000" algn="tl">
                  <a:srgbClr val="000000">
                    <a:alpha val="43137"/>
                  </a:srgbClr>
                </a:outerShdw>
              </a:effectLst>
              <a:latin typeface="Maiandra GD" panose="020E0502030308020204" pitchFamily="34" charset="0"/>
            </a:endParaRPr>
          </a:p>
        </p:txBody>
      </p:sp>
      <p:pic>
        <p:nvPicPr>
          <p:cNvPr id="8" name="Imagen 7">
            <a:extLst>
              <a:ext uri="{FF2B5EF4-FFF2-40B4-BE49-F238E27FC236}">
                <a16:creationId xmlns:a16="http://schemas.microsoft.com/office/drawing/2014/main" id="{8C249632-29AE-AB25-8CB5-DD774B45A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3999" cy="5804452"/>
          </a:xfrm>
          <a:prstGeom prst="rect">
            <a:avLst/>
          </a:prstGeom>
        </p:spPr>
      </p:pic>
      <p:sp>
        <p:nvSpPr>
          <p:cNvPr id="9" name="Bocadillo nube: nube 8">
            <a:extLst>
              <a:ext uri="{FF2B5EF4-FFF2-40B4-BE49-F238E27FC236}">
                <a16:creationId xmlns:a16="http://schemas.microsoft.com/office/drawing/2014/main" id="{67DF994E-41E1-3EF9-2D20-D6C767495B8F}"/>
              </a:ext>
            </a:extLst>
          </p:cNvPr>
          <p:cNvSpPr/>
          <p:nvPr/>
        </p:nvSpPr>
        <p:spPr>
          <a:xfrm>
            <a:off x="4572000" y="0"/>
            <a:ext cx="4572000" cy="3429000"/>
          </a:xfrm>
          <a:prstGeom prst="cloudCallout">
            <a:avLst>
              <a:gd name="adj1" fmla="val -58277"/>
              <a:gd name="adj2" fmla="val 54384"/>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000" b="1" dirty="0">
                <a:effectLst>
                  <a:outerShdw blurRad="38100" dist="38100" dir="2700000" algn="tl">
                    <a:srgbClr val="000000">
                      <a:alpha val="43137"/>
                    </a:srgbClr>
                  </a:outerShdw>
                </a:effectLst>
                <a:latin typeface="Maiandra GD" panose="020E0502030308020204" pitchFamily="34" charset="0"/>
              </a:rPr>
              <a:t>POR SU FINA ATENCIÓN.</a:t>
            </a:r>
            <a:endParaRPr lang="es-NI" sz="4000" b="1" dirty="0">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18854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9DC686B-3CF1-A679-4913-A60F9B56D2B4}"/>
              </a:ext>
            </a:extLst>
          </p:cNvPr>
          <p:cNvPicPr>
            <a:picLocks noChangeAspect="1"/>
          </p:cNvPicPr>
          <p:nvPr/>
        </p:nvPicPr>
        <p:blipFill>
          <a:blip r:embed="rId2"/>
          <a:stretch>
            <a:fillRect/>
          </a:stretch>
        </p:blipFill>
        <p:spPr>
          <a:xfrm>
            <a:off x="0" y="0"/>
            <a:ext cx="9143999" cy="6857999"/>
          </a:xfrm>
          <a:prstGeom prst="rect">
            <a:avLst/>
          </a:prstGeom>
        </p:spPr>
      </p:pic>
      <p:pic>
        <p:nvPicPr>
          <p:cNvPr id="14" name="Imagen 13">
            <a:extLst>
              <a:ext uri="{FF2B5EF4-FFF2-40B4-BE49-F238E27FC236}">
                <a16:creationId xmlns:a16="http://schemas.microsoft.com/office/drawing/2014/main" id="{0D08901A-A38D-C3FD-D057-AADCACEF80CF}"/>
              </a:ext>
            </a:extLst>
          </p:cNvPr>
          <p:cNvPicPr>
            <a:picLocks noChangeAspect="1"/>
          </p:cNvPicPr>
          <p:nvPr/>
        </p:nvPicPr>
        <p:blipFill>
          <a:blip r:embed="rId3"/>
          <a:stretch>
            <a:fillRect/>
          </a:stretch>
        </p:blipFill>
        <p:spPr>
          <a:xfrm>
            <a:off x="-1" y="0"/>
            <a:ext cx="9143999" cy="1133062"/>
          </a:xfrm>
          <a:prstGeom prst="rect">
            <a:avLst/>
          </a:prstGeom>
        </p:spPr>
      </p:pic>
      <p:sp>
        <p:nvSpPr>
          <p:cNvPr id="4" name="Título 3">
            <a:extLst>
              <a:ext uri="{FF2B5EF4-FFF2-40B4-BE49-F238E27FC236}">
                <a16:creationId xmlns:a16="http://schemas.microsoft.com/office/drawing/2014/main" id="{6AC8326E-73DD-AAC2-C5A2-A0D4F669A951}"/>
              </a:ext>
            </a:extLst>
          </p:cNvPr>
          <p:cNvSpPr>
            <a:spLocks noGrp="1"/>
          </p:cNvSpPr>
          <p:nvPr>
            <p:ph type="title"/>
          </p:nvPr>
        </p:nvSpPr>
        <p:spPr>
          <a:xfrm>
            <a:off x="0" y="1"/>
            <a:ext cx="9144000" cy="1133060"/>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LA DISCIPLINA EN LA ERA PATRIARCAL- LA ERA DE LOS PADRES.</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C65AE62-6E1B-8D53-C9CD-D46A8860006D}"/>
              </a:ext>
            </a:extLst>
          </p:cNvPr>
          <p:cNvSpPr>
            <a:spLocks noGrp="1"/>
          </p:cNvSpPr>
          <p:nvPr>
            <p:ph idx="1"/>
          </p:nvPr>
        </p:nvSpPr>
        <p:spPr>
          <a:xfrm>
            <a:off x="3876260" y="1133062"/>
            <a:ext cx="5267739" cy="5724938"/>
          </a:xfrm>
        </p:spPr>
        <p:txBody>
          <a:bodyPr>
            <a:normAutofit fontScale="925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V.16.</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 salió Caín de la presencia del SEÑOR,</a:t>
            </a:r>
            <a:r>
              <a:rPr lang="es-ES" b="1" dirty="0">
                <a:latin typeface="Maiandra GD" panose="020E0502030308020204" pitchFamily="34" charset="0"/>
              </a:rPr>
              <a:t> y se estableció en la tierra de Nod, al oriente del Edén. </a:t>
            </a:r>
          </a:p>
          <a:p>
            <a:r>
              <a:rPr lang="es-ES" b="1" dirty="0">
                <a:latin typeface="Maiandra GD" panose="020E0502030308020204" pitchFamily="34" charset="0"/>
              </a:rPr>
              <a:t>A causa de la maldad de los que vivieron en los días de Noé, Dios envió un diluvio para destruirlos.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Genesis.6:5, 13.</a:t>
            </a:r>
          </a:p>
          <a:p>
            <a:r>
              <a:rPr lang="es-ES" b="1" u="sng" dirty="0">
                <a:highlight>
                  <a:srgbClr val="00FFFF"/>
                </a:highlight>
                <a:latin typeface="Maiandra GD" panose="020E0502030308020204" pitchFamily="34" charset="0"/>
              </a:rPr>
              <a:t>El SEÑOR vio que era mucha la maldad de los hombres en la tierra,</a:t>
            </a:r>
            <a:r>
              <a:rPr lang="es-ES" b="1" dirty="0">
                <a:latin typeface="Maiandra GD" panose="020E0502030308020204" pitchFamily="34" charset="0"/>
              </a:rPr>
              <a:t> y que toda intención de los pensamientos de su corazón era solo hacer siempre el mal. </a:t>
            </a:r>
            <a:endParaRPr lang="es-NI" b="1" dirty="0">
              <a:latin typeface="Maiandra GD" panose="020E0502030308020204" pitchFamily="34" charset="0"/>
            </a:endParaRPr>
          </a:p>
        </p:txBody>
      </p:sp>
      <p:pic>
        <p:nvPicPr>
          <p:cNvPr id="15" name="Imagen 14">
            <a:extLst>
              <a:ext uri="{FF2B5EF4-FFF2-40B4-BE49-F238E27FC236}">
                <a16:creationId xmlns:a16="http://schemas.microsoft.com/office/drawing/2014/main" id="{EA6BA0D2-651A-5D5E-7E8B-2D5EA6EA0541}"/>
              </a:ext>
            </a:extLst>
          </p:cNvPr>
          <p:cNvPicPr>
            <a:picLocks noChangeAspect="1"/>
          </p:cNvPicPr>
          <p:nvPr/>
        </p:nvPicPr>
        <p:blipFill>
          <a:blip r:embed="rId4"/>
          <a:stretch>
            <a:fillRect/>
          </a:stretch>
        </p:blipFill>
        <p:spPr>
          <a:xfrm>
            <a:off x="0" y="1133061"/>
            <a:ext cx="3876259" cy="5724938"/>
          </a:xfrm>
          <a:prstGeom prst="rect">
            <a:avLst/>
          </a:prstGeom>
        </p:spPr>
      </p:pic>
    </p:spTree>
    <p:extLst>
      <p:ext uri="{BB962C8B-B14F-4D97-AF65-F5344CB8AC3E}">
        <p14:creationId xmlns:p14="http://schemas.microsoft.com/office/powerpoint/2010/main" val="41151771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280</TotalTime>
  <Words>6244</Words>
  <Application>Microsoft Office PowerPoint</Application>
  <PresentationFormat>Presentación en pantalla (4:3)</PresentationFormat>
  <Paragraphs>449</Paragraphs>
  <Slides>80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80</vt:i4>
      </vt:variant>
    </vt:vector>
  </HeadingPairs>
  <TitlesOfParts>
    <vt:vector size="85" baseType="lpstr">
      <vt:lpstr>Arial</vt:lpstr>
      <vt:lpstr>Calibri</vt:lpstr>
      <vt:lpstr>Calibri Light</vt:lpstr>
      <vt:lpstr>Maiandra GD</vt:lpstr>
      <vt:lpstr>Tema de Office</vt:lpstr>
      <vt:lpstr>DIOS, ES UN DIOS DE DISCIPLINA.</vt:lpstr>
      <vt:lpstr>INTRODUCCIÓN:</vt:lpstr>
      <vt:lpstr>INTRODUCCIÓN:</vt:lpstr>
      <vt:lpstr>LA DISCIPLINA EN LA ERA PATRIARCAL- LA ERA DE LOS PADRES.</vt:lpstr>
      <vt:lpstr>LA DISCIPLINA EN LA ERA PATRIARCAL- LA ERA DE LOS PADRES.</vt:lpstr>
      <vt:lpstr>LA DISCIPLINA EN LA ERA PATRIARCAL- LA ERA DE LOS PADRES.</vt:lpstr>
      <vt:lpstr>LA DISCIPLINA EN LA ERA PATRIARCAL- LA ERA DE LOS PADRES.</vt:lpstr>
      <vt:lpstr>LA DISCIPLINA EN LA ERA PATRIARCAL- LA ERA DE LOS PADRES.</vt:lpstr>
      <vt:lpstr>LA DISCIPLINA EN LA ERA PATRIARCAL- LA ERA DE LOS PADRES.</vt:lpstr>
      <vt:lpstr>LA DISCIPLINA EN LA ERA PATRIARCAL- LA ERA DE LOS PADRES.</vt:lpstr>
      <vt:lpstr>LA DISCIPLINA EN LA ERA PATRIARCAL- LA ERA DE LOS PADRES.</vt:lpstr>
      <vt:lpstr>LA DISCIPLINA EN LA ERA PATRIARCAL- LA ERA DE LOS PADRES.</vt:lpstr>
      <vt:lpstr>LA DISCIPLINA EN LA ERA PATRIARCAL- LA ERA DE LOS PADRES.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MOSAICA- LA LEY DE MOISÉS.</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LA DISCIPLINA EN LA ERA CRISTIANA. MATEO.18:15-17.</vt:lpstr>
      <vt:lpstr>TERMINOS PARA DESCRIBIR LA DISCIPLINA. </vt:lpstr>
      <vt:lpstr>TERMINOS PARA DESCRIBIR LA DISCIPLINA. </vt:lpstr>
      <vt:lpstr>TERMINOS PARA DESCRIBIR LA DISCIPLINA. </vt:lpstr>
      <vt:lpstr>TERMINOS PARA DESCRIBIR LA DISCIPLINA. </vt:lpstr>
      <vt:lpstr>TERMINOS PARA DESCRIBIR LA DISCIPLINA. </vt:lpstr>
      <vt:lpstr>TERMINOS PARA DESCRIBIR LA DISCIPLINA. </vt:lpstr>
      <vt:lpstr>TERMINOS PARA DESCRIBIR LA DISCIPLINA. </vt:lpstr>
      <vt:lpstr>TERMINOS PARA DESCRIBIR LA DISCIPLINA. </vt:lpstr>
      <vt:lpstr>TERMINOS PARA DESCRIBIR LA DISCIPLINA. </vt:lpstr>
      <vt:lpstr>¿QUIÉNES DEBEN SER DISCIPLINADOS?. </vt:lpstr>
      <vt:lpstr>¿QUIÉNES DEBEN SER DISCIPLINADOS?. </vt:lpstr>
      <vt:lpstr>¿QUIÉNES DEBEN SER DISCIPLINADOS?. </vt:lpstr>
      <vt:lpstr>¿QUIÉNES DEBEN SER DISCIPLINADOS?. </vt:lpstr>
      <vt:lpstr>¿QUIÉNES DEBEN SER DISCIPLINADOS?. </vt:lpstr>
      <vt:lpstr>¿QUIÉNES DEBEN SER DISCIPLINADOS?. </vt:lpstr>
      <vt:lpstr>¿QUIÉNES DEBEN SER DISCIPLINADOS?. </vt:lpstr>
      <vt:lpstr>¿QUIÉNES DEBEN SER DISCIPLINADOS?. </vt:lpstr>
      <vt:lpstr>EL PROPÓSITO DE LA DISCIPLINA. </vt:lpstr>
      <vt:lpstr>EL PROPÓSITO DE LA DISCIPLINA. </vt:lpstr>
      <vt:lpstr>EL PROPÓSITO DE LA DISCIPLINA. </vt:lpstr>
      <vt:lpstr>EL PROPÓSITO DE LA DISCIPLINA. </vt:lpstr>
      <vt:lpstr>EL PROPÓSITO DE LA DISCIPLINA. </vt:lpstr>
      <vt:lpstr>EL PROPÓSITO DE LA DISCIPLINA. </vt:lpstr>
      <vt:lpstr>EL PROPÓSITO DE LA DISCIPLINA. </vt:lpstr>
      <vt:lpstr>EL PROPÓSITO DE LA DISCIPLINA. </vt:lpstr>
      <vt:lpstr>CONCLUSIÓN:</vt:lpstr>
      <vt:lpstr>CONCLUSIÓN:</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DIOS, ES UN DIOS DE DISCIPLINA.</dc:title>
  <dc:creator>MARIO MORENO</dc:creator>
  <cp:lastModifiedBy>Mario Moreno</cp:lastModifiedBy>
  <cp:revision>14</cp:revision>
  <dcterms:created xsi:type="dcterms:W3CDTF">2023-07-31T14:02:18Z</dcterms:created>
  <dcterms:modified xsi:type="dcterms:W3CDTF">2025-06-09T01:40:14Z</dcterms:modified>
</cp:coreProperties>
</file>