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media/image5.jpg" ContentType="image/gif"/>
  <Override PartName="/ppt/media/image10.jpg" ContentType="image/gif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76" r:id="rId4"/>
    <p:sldId id="258" r:id="rId5"/>
    <p:sldId id="259" r:id="rId6"/>
    <p:sldId id="261" r:id="rId7"/>
    <p:sldId id="260" r:id="rId8"/>
    <p:sldId id="262" r:id="rId9"/>
    <p:sldId id="263" r:id="rId10"/>
    <p:sldId id="295" r:id="rId11"/>
    <p:sldId id="296" r:id="rId12"/>
    <p:sldId id="294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97" r:id="rId26"/>
    <p:sldId id="298" r:id="rId27"/>
    <p:sldId id="289" r:id="rId28"/>
    <p:sldId id="288" r:id="rId29"/>
    <p:sldId id="292" r:id="rId30"/>
    <p:sldId id="277" r:id="rId31"/>
    <p:sldId id="278" r:id="rId32"/>
    <p:sldId id="279" r:id="rId33"/>
    <p:sldId id="280" r:id="rId34"/>
    <p:sldId id="281" r:id="rId35"/>
    <p:sldId id="293" r:id="rId36"/>
    <p:sldId id="282" r:id="rId37"/>
    <p:sldId id="283" r:id="rId38"/>
    <p:sldId id="284" r:id="rId39"/>
    <p:sldId id="285" r:id="rId40"/>
    <p:sldId id="286" r:id="rId41"/>
    <p:sldId id="287" r:id="rId42"/>
    <p:sldId id="290" r:id="rId4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3" d="100"/>
          <a:sy n="63" d="100"/>
        </p:scale>
        <p:origin x="1404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FFC29D-A98E-4F7F-896F-66EC8B38C57E}" type="datetimeFigureOut">
              <a:rPr lang="es-NI" smtClean="0"/>
              <a:t>8/7/2025</a:t>
            </a:fld>
            <a:endParaRPr lang="es-N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N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BAB6D3-F7CD-4E5C-9A5C-12DAEAA9FCD2}" type="slidenum">
              <a:rPr lang="es-NI" smtClean="0"/>
              <a:t>‹Nº›</a:t>
            </a:fld>
            <a:endParaRPr lang="es-NI"/>
          </a:p>
        </p:txBody>
      </p:sp>
    </p:spTree>
    <p:extLst>
      <p:ext uri="{BB962C8B-B14F-4D97-AF65-F5344CB8AC3E}">
        <p14:creationId xmlns:p14="http://schemas.microsoft.com/office/powerpoint/2010/main" val="19897075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FFC29D-A98E-4F7F-896F-66EC8B38C57E}" type="datetimeFigureOut">
              <a:rPr lang="es-NI" smtClean="0"/>
              <a:t>8/7/2025</a:t>
            </a:fld>
            <a:endParaRPr lang="es-N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N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BAB6D3-F7CD-4E5C-9A5C-12DAEAA9FCD2}" type="slidenum">
              <a:rPr lang="es-NI" smtClean="0"/>
              <a:t>‹Nº›</a:t>
            </a:fld>
            <a:endParaRPr lang="es-NI"/>
          </a:p>
        </p:txBody>
      </p:sp>
    </p:spTree>
    <p:extLst>
      <p:ext uri="{BB962C8B-B14F-4D97-AF65-F5344CB8AC3E}">
        <p14:creationId xmlns:p14="http://schemas.microsoft.com/office/powerpoint/2010/main" val="36095786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FFC29D-A98E-4F7F-896F-66EC8B38C57E}" type="datetimeFigureOut">
              <a:rPr lang="es-NI" smtClean="0"/>
              <a:t>8/7/2025</a:t>
            </a:fld>
            <a:endParaRPr lang="es-N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N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BAB6D3-F7CD-4E5C-9A5C-12DAEAA9FCD2}" type="slidenum">
              <a:rPr lang="es-NI" smtClean="0"/>
              <a:t>‹Nº›</a:t>
            </a:fld>
            <a:endParaRPr lang="es-NI"/>
          </a:p>
        </p:txBody>
      </p:sp>
    </p:spTree>
    <p:extLst>
      <p:ext uri="{BB962C8B-B14F-4D97-AF65-F5344CB8AC3E}">
        <p14:creationId xmlns:p14="http://schemas.microsoft.com/office/powerpoint/2010/main" val="9486449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FFC29D-A98E-4F7F-896F-66EC8B38C57E}" type="datetimeFigureOut">
              <a:rPr lang="es-NI" smtClean="0"/>
              <a:t>8/7/2025</a:t>
            </a:fld>
            <a:endParaRPr lang="es-N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N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BAB6D3-F7CD-4E5C-9A5C-12DAEAA9FCD2}" type="slidenum">
              <a:rPr lang="es-NI" smtClean="0"/>
              <a:t>‹Nº›</a:t>
            </a:fld>
            <a:endParaRPr lang="es-NI"/>
          </a:p>
        </p:txBody>
      </p:sp>
    </p:spTree>
    <p:extLst>
      <p:ext uri="{BB962C8B-B14F-4D97-AF65-F5344CB8AC3E}">
        <p14:creationId xmlns:p14="http://schemas.microsoft.com/office/powerpoint/2010/main" val="3502455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FFC29D-A98E-4F7F-896F-66EC8B38C57E}" type="datetimeFigureOut">
              <a:rPr lang="es-NI" smtClean="0"/>
              <a:t>8/7/2025</a:t>
            </a:fld>
            <a:endParaRPr lang="es-N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N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BAB6D3-F7CD-4E5C-9A5C-12DAEAA9FCD2}" type="slidenum">
              <a:rPr lang="es-NI" smtClean="0"/>
              <a:t>‹Nº›</a:t>
            </a:fld>
            <a:endParaRPr lang="es-NI"/>
          </a:p>
        </p:txBody>
      </p:sp>
    </p:spTree>
    <p:extLst>
      <p:ext uri="{BB962C8B-B14F-4D97-AF65-F5344CB8AC3E}">
        <p14:creationId xmlns:p14="http://schemas.microsoft.com/office/powerpoint/2010/main" val="31065173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FFC29D-A98E-4F7F-896F-66EC8B38C57E}" type="datetimeFigureOut">
              <a:rPr lang="es-NI" smtClean="0"/>
              <a:t>8/7/2025</a:t>
            </a:fld>
            <a:endParaRPr lang="es-N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N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BAB6D3-F7CD-4E5C-9A5C-12DAEAA9FCD2}" type="slidenum">
              <a:rPr lang="es-NI" smtClean="0"/>
              <a:t>‹Nº›</a:t>
            </a:fld>
            <a:endParaRPr lang="es-NI"/>
          </a:p>
        </p:txBody>
      </p:sp>
    </p:spTree>
    <p:extLst>
      <p:ext uri="{BB962C8B-B14F-4D97-AF65-F5344CB8AC3E}">
        <p14:creationId xmlns:p14="http://schemas.microsoft.com/office/powerpoint/2010/main" val="18782726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FFC29D-A98E-4F7F-896F-66EC8B38C57E}" type="datetimeFigureOut">
              <a:rPr lang="es-NI" smtClean="0"/>
              <a:t>8/7/2025</a:t>
            </a:fld>
            <a:endParaRPr lang="es-NI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NI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BAB6D3-F7CD-4E5C-9A5C-12DAEAA9FCD2}" type="slidenum">
              <a:rPr lang="es-NI" smtClean="0"/>
              <a:t>‹Nº›</a:t>
            </a:fld>
            <a:endParaRPr lang="es-NI"/>
          </a:p>
        </p:txBody>
      </p:sp>
    </p:spTree>
    <p:extLst>
      <p:ext uri="{BB962C8B-B14F-4D97-AF65-F5344CB8AC3E}">
        <p14:creationId xmlns:p14="http://schemas.microsoft.com/office/powerpoint/2010/main" val="11874022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FFC29D-A98E-4F7F-896F-66EC8B38C57E}" type="datetimeFigureOut">
              <a:rPr lang="es-NI" smtClean="0"/>
              <a:t>8/7/2025</a:t>
            </a:fld>
            <a:endParaRPr lang="es-NI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NI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BAB6D3-F7CD-4E5C-9A5C-12DAEAA9FCD2}" type="slidenum">
              <a:rPr lang="es-NI" smtClean="0"/>
              <a:t>‹Nº›</a:t>
            </a:fld>
            <a:endParaRPr lang="es-NI"/>
          </a:p>
        </p:txBody>
      </p:sp>
    </p:spTree>
    <p:extLst>
      <p:ext uri="{BB962C8B-B14F-4D97-AF65-F5344CB8AC3E}">
        <p14:creationId xmlns:p14="http://schemas.microsoft.com/office/powerpoint/2010/main" val="22450635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FFC29D-A98E-4F7F-896F-66EC8B38C57E}" type="datetimeFigureOut">
              <a:rPr lang="es-NI" smtClean="0"/>
              <a:t>8/7/2025</a:t>
            </a:fld>
            <a:endParaRPr lang="es-NI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N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BAB6D3-F7CD-4E5C-9A5C-12DAEAA9FCD2}" type="slidenum">
              <a:rPr lang="es-NI" smtClean="0"/>
              <a:t>‹Nº›</a:t>
            </a:fld>
            <a:endParaRPr lang="es-NI"/>
          </a:p>
        </p:txBody>
      </p:sp>
    </p:spTree>
    <p:extLst>
      <p:ext uri="{BB962C8B-B14F-4D97-AF65-F5344CB8AC3E}">
        <p14:creationId xmlns:p14="http://schemas.microsoft.com/office/powerpoint/2010/main" val="26538282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FFC29D-A98E-4F7F-896F-66EC8B38C57E}" type="datetimeFigureOut">
              <a:rPr lang="es-NI" smtClean="0"/>
              <a:t>8/7/2025</a:t>
            </a:fld>
            <a:endParaRPr lang="es-N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N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BAB6D3-F7CD-4E5C-9A5C-12DAEAA9FCD2}" type="slidenum">
              <a:rPr lang="es-NI" smtClean="0"/>
              <a:t>‹Nº›</a:t>
            </a:fld>
            <a:endParaRPr lang="es-NI"/>
          </a:p>
        </p:txBody>
      </p:sp>
    </p:spTree>
    <p:extLst>
      <p:ext uri="{BB962C8B-B14F-4D97-AF65-F5344CB8AC3E}">
        <p14:creationId xmlns:p14="http://schemas.microsoft.com/office/powerpoint/2010/main" val="15995624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FFC29D-A98E-4F7F-896F-66EC8B38C57E}" type="datetimeFigureOut">
              <a:rPr lang="es-NI" smtClean="0"/>
              <a:t>8/7/2025</a:t>
            </a:fld>
            <a:endParaRPr lang="es-N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N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BAB6D3-F7CD-4E5C-9A5C-12DAEAA9FCD2}" type="slidenum">
              <a:rPr lang="es-NI" smtClean="0"/>
              <a:t>‹Nº›</a:t>
            </a:fld>
            <a:endParaRPr lang="es-NI"/>
          </a:p>
        </p:txBody>
      </p:sp>
    </p:spTree>
    <p:extLst>
      <p:ext uri="{BB962C8B-B14F-4D97-AF65-F5344CB8AC3E}">
        <p14:creationId xmlns:p14="http://schemas.microsoft.com/office/powerpoint/2010/main" val="36882069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FFC29D-A98E-4F7F-896F-66EC8B38C57E}" type="datetimeFigureOut">
              <a:rPr lang="es-NI" smtClean="0"/>
              <a:t>8/7/2025</a:t>
            </a:fld>
            <a:endParaRPr lang="es-N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N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BAB6D3-F7CD-4E5C-9A5C-12DAEAA9FCD2}" type="slidenum">
              <a:rPr lang="es-NI" smtClean="0"/>
              <a:t>‹Nº›</a:t>
            </a:fld>
            <a:endParaRPr lang="es-NI"/>
          </a:p>
        </p:txBody>
      </p:sp>
    </p:spTree>
    <p:extLst>
      <p:ext uri="{BB962C8B-B14F-4D97-AF65-F5344CB8AC3E}">
        <p14:creationId xmlns:p14="http://schemas.microsoft.com/office/powerpoint/2010/main" val="33776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g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gi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g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gi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gi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gi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gi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gi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gi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gi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gi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gi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gi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gi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gi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gi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gi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gif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gif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gif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gif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B781B2C2-F8F4-4E67-F8AA-4D27147CDD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43999" cy="6839744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7E66F7BF-477B-5735-B0D0-0419AF35BC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" y="0"/>
            <a:ext cx="9144003" cy="1362073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683DD381-3504-00AE-368E-67930E9664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9144000" cy="1325563"/>
          </a:xfrm>
        </p:spPr>
        <p:txBody>
          <a:bodyPr/>
          <a:lstStyle/>
          <a:p>
            <a:pPr algn="ctr"/>
            <a:r>
              <a:rPr lang="es-NI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DIOS ESCUCHA NUESTROS ARGUMENTOS.</a:t>
            </a: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FC49537B-51B7-AC40-6A57-DC4EDA848F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69974" y="1343817"/>
            <a:ext cx="5874025" cy="5495927"/>
          </a:xfrm>
        </p:spPr>
        <p:txBody>
          <a:bodyPr>
            <a:normAutofit lnSpcReduction="10000"/>
          </a:bodyPr>
          <a:lstStyle/>
          <a:p>
            <a:r>
              <a:rPr lang="es-NI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00"/>
                </a:highlight>
                <a:latin typeface="Maiandra GD" panose="020E0502030308020204" pitchFamily="34" charset="0"/>
              </a:rPr>
              <a:t>INTRODUCCIÒN:</a:t>
            </a:r>
          </a:p>
          <a:p>
            <a:r>
              <a:rPr lang="es-ES" b="1" dirty="0">
                <a:latin typeface="Maiandra GD" panose="020E0502030308020204" pitchFamily="34" charset="0"/>
              </a:rPr>
              <a:t>Dios es sabio, inteligente, no puede fallar, ni equivocarse. 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00"/>
                </a:highlight>
                <a:latin typeface="Maiandra GD" panose="020E0502030308020204" pitchFamily="34" charset="0"/>
              </a:rPr>
              <a:t>Job.9:3.</a:t>
            </a:r>
            <a:r>
              <a:rPr lang="es-ES" b="1" dirty="0">
                <a:latin typeface="Maiandra GD" panose="020E0502030308020204" pitchFamily="34" charset="0"/>
              </a:rPr>
              <a:t> </a:t>
            </a:r>
          </a:p>
          <a:p>
            <a:r>
              <a:rPr lang="es-E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latin typeface="Maiandra GD" panose="020E0502030308020204" pitchFamily="34" charset="0"/>
              </a:rPr>
              <a:t>Si alguno quisiera contender con El,</a:t>
            </a:r>
            <a:r>
              <a:rPr lang="es-ES" b="1" dirty="0">
                <a:latin typeface="Maiandra GD" panose="020E0502030308020204" pitchFamily="34" charset="0"/>
              </a:rPr>
              <a:t> no podría contestarle ni una vez entre mil. </a:t>
            </a:r>
          </a:p>
          <a:p>
            <a:r>
              <a:rPr lang="es-ES" b="1" dirty="0">
                <a:latin typeface="Maiandra GD" panose="020E0502030308020204" pitchFamily="34" charset="0"/>
              </a:rPr>
              <a:t>Aun con eso Dios siempre ha oído los argumentos que Él ser humano puede exponer para defender su causa.</a:t>
            </a:r>
          </a:p>
          <a:p>
            <a:r>
              <a:rPr lang="es-ES" b="1" dirty="0">
                <a:latin typeface="Maiandra GD" panose="020E0502030308020204" pitchFamily="34" charset="0"/>
              </a:rPr>
              <a:t>Muchos creen y dicen que Dios es un tirano, un déspota.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26E7BD79-214D-E958-B390-AC74B23E067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" y="1362072"/>
            <a:ext cx="3269973" cy="5477671"/>
          </a:xfrm>
          <a:prstGeom prst="rect">
            <a:avLst/>
          </a:prstGeom>
          <a:solidFill>
            <a:srgbClr val="92D050"/>
          </a:solidFill>
        </p:spPr>
      </p:pic>
    </p:spTree>
    <p:extLst>
      <p:ext uri="{BB962C8B-B14F-4D97-AF65-F5344CB8AC3E}">
        <p14:creationId xmlns:p14="http://schemas.microsoft.com/office/powerpoint/2010/main" val="3722918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B781B2C2-F8F4-4E67-F8AA-4D27147CDD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43999" cy="6839744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7E66F7BF-477B-5735-B0D0-0419AF35BC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" y="0"/>
            <a:ext cx="9144003" cy="1362073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683DD381-3504-00AE-368E-67930E9664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9144000" cy="1325563"/>
          </a:xfrm>
        </p:spPr>
        <p:txBody>
          <a:bodyPr>
            <a:normAutofit/>
          </a:bodyPr>
          <a:lstStyle/>
          <a:p>
            <a:pPr algn="ctr"/>
            <a:r>
              <a:rPr lang="es-NI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DIOS ESCUCHA NUESTROS ARGUMENTOS.</a:t>
            </a: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FC49537B-51B7-AC40-6A57-DC4EDA848F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69974" y="1343817"/>
            <a:ext cx="5874025" cy="5495927"/>
          </a:xfrm>
        </p:spPr>
        <p:txBody>
          <a:bodyPr/>
          <a:lstStyle/>
          <a:p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800080"/>
                </a:highlight>
                <a:latin typeface="Maiandra GD" panose="020E0502030308020204" pitchFamily="34" charset="0"/>
              </a:rPr>
              <a:t>Y el SEÑOR le dijo: «¿Qué has hecho?</a:t>
            </a:r>
            <a:r>
              <a:rPr lang="es-ES" b="1" dirty="0">
                <a:latin typeface="Maiandra GD" panose="020E0502030308020204" pitchFamily="34" charset="0"/>
              </a:rPr>
              <a:t> La voz de la sangre de tu hermano clama a Mí desde la tierra. 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00"/>
                </a:highlight>
                <a:latin typeface="Maiandra GD" panose="020E0502030308020204" pitchFamily="34" charset="0"/>
              </a:rPr>
              <a:t>V.11.</a:t>
            </a:r>
            <a:r>
              <a:rPr lang="es-ES" b="1" dirty="0">
                <a:latin typeface="Maiandra GD" panose="020E0502030308020204" pitchFamily="34" charset="0"/>
              </a:rPr>
              <a:t>  </a:t>
            </a:r>
          </a:p>
          <a:p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800000"/>
                </a:highlight>
                <a:latin typeface="Maiandra GD" panose="020E0502030308020204" pitchFamily="34" charset="0"/>
              </a:rPr>
              <a:t>»Ahora pues, maldito eres de la tierra,</a:t>
            </a:r>
            <a:r>
              <a:rPr lang="es-ES" b="1" dirty="0">
                <a:latin typeface="Maiandra GD" panose="020E0502030308020204" pitchFamily="34" charset="0"/>
              </a:rPr>
              <a:t> que ha abierto su boca para recibir de tu mano la sangre de tu hermano. </a:t>
            </a:r>
          </a:p>
          <a:p>
            <a:r>
              <a:rPr lang="es-ES" b="1" dirty="0">
                <a:latin typeface="Maiandra GD" panose="020E0502030308020204" pitchFamily="34" charset="0"/>
              </a:rPr>
              <a:t>Pero Él vuelve a argumentar y Dios le escucha.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00"/>
                </a:highlight>
                <a:latin typeface="Maiandra GD" panose="020E0502030308020204" pitchFamily="34" charset="0"/>
              </a:rPr>
              <a:t>V.13.</a:t>
            </a:r>
            <a:endParaRPr lang="es-NI" b="1" u="sng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ighlight>
                <a:srgbClr val="FF0000"/>
              </a:highlight>
              <a:latin typeface="Maiandra GD" panose="020E0502030308020204" pitchFamily="34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589DDA95-B669-FE51-E1ED-618B2C7FDE0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6" y="1380328"/>
            <a:ext cx="3269977" cy="5459416"/>
          </a:xfrm>
          <a:prstGeom prst="rect">
            <a:avLst/>
          </a:prstGeom>
          <a:solidFill>
            <a:srgbClr val="00B0F0"/>
          </a:solidFill>
        </p:spPr>
      </p:pic>
    </p:spTree>
    <p:extLst>
      <p:ext uri="{BB962C8B-B14F-4D97-AF65-F5344CB8AC3E}">
        <p14:creationId xmlns:p14="http://schemas.microsoft.com/office/powerpoint/2010/main" val="831922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B781B2C2-F8F4-4E67-F8AA-4D27147CDD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43999" cy="6839744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7E66F7BF-477B-5735-B0D0-0419AF35BC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" y="0"/>
            <a:ext cx="9144003" cy="1362073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683DD381-3504-00AE-368E-67930E9664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9144000" cy="1325563"/>
          </a:xfrm>
        </p:spPr>
        <p:txBody>
          <a:bodyPr>
            <a:normAutofit/>
          </a:bodyPr>
          <a:lstStyle/>
          <a:p>
            <a:pPr algn="ctr"/>
            <a:r>
              <a:rPr lang="es-NI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DIOS ESCUCHA NUESTROS ARGUMENTOS.</a:t>
            </a: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FC49537B-51B7-AC40-6A57-DC4EDA848F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69974" y="1343817"/>
            <a:ext cx="5874025" cy="5495927"/>
          </a:xfrm>
        </p:spPr>
        <p:txBody>
          <a:bodyPr/>
          <a:lstStyle/>
          <a:p>
            <a:r>
              <a:rPr lang="es-ES" b="1" dirty="0">
                <a:latin typeface="Maiandra GD" panose="020E0502030308020204" pitchFamily="34" charset="0"/>
              </a:rPr>
              <a:t>Y Caín dijo al SEÑOR: </a:t>
            </a:r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808000"/>
                </a:highlight>
                <a:latin typeface="Maiandra GD" panose="020E0502030308020204" pitchFamily="34" charset="0"/>
              </a:rPr>
              <a:t>«Mi castigo es demasiado grande</a:t>
            </a:r>
            <a:r>
              <a:rPr lang="es-ES" b="1" dirty="0">
                <a:latin typeface="Maiandra GD" panose="020E0502030308020204" pitchFamily="34" charset="0"/>
              </a:rPr>
              <a:t> para soportarlo. 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00"/>
                </a:highlight>
                <a:latin typeface="Maiandra GD" panose="020E0502030308020204" pitchFamily="34" charset="0"/>
              </a:rPr>
              <a:t>V.14.</a:t>
            </a:r>
          </a:p>
          <a:p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0000"/>
                </a:highlight>
                <a:latin typeface="Maiandra GD" panose="020E0502030308020204" pitchFamily="34" charset="0"/>
              </a:rPr>
              <a:t>»Hoy me has arrojado de la superficie de la tierra,</a:t>
            </a:r>
            <a:r>
              <a:rPr lang="es-ES" b="1" dirty="0">
                <a:latin typeface="Maiandra GD" panose="020E0502030308020204" pitchFamily="34" charset="0"/>
              </a:rPr>
              <a:t> y de Tu presencia me esconderé, y seré vagabundo y errante en la tierra. Y sucederá que cualquiera que me halle me matará». </a:t>
            </a:r>
          </a:p>
          <a:p>
            <a:r>
              <a:rPr lang="es-ES" b="1" dirty="0">
                <a:latin typeface="Maiandra GD" panose="020E0502030308020204" pitchFamily="34" charset="0"/>
              </a:rPr>
              <a:t>Todavía Caín se hace la víctima, que su castigo es demasiado.</a:t>
            </a:r>
            <a:endParaRPr lang="es-NI" b="1" dirty="0">
              <a:latin typeface="Maiandra GD" panose="020E0502030308020204" pitchFamily="34" charset="0"/>
            </a:endParaRP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14963EB7-D7CE-F6EB-7B67-A9E6AE93387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" y="1343816"/>
            <a:ext cx="3269973" cy="5495927"/>
          </a:xfrm>
          <a:prstGeom prst="rect">
            <a:avLst/>
          </a:prstGeom>
          <a:solidFill>
            <a:srgbClr val="00B050"/>
          </a:solidFill>
        </p:spPr>
      </p:pic>
    </p:spTree>
    <p:extLst>
      <p:ext uri="{BB962C8B-B14F-4D97-AF65-F5344CB8AC3E}">
        <p14:creationId xmlns:p14="http://schemas.microsoft.com/office/powerpoint/2010/main" val="1377236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B781B2C2-F8F4-4E67-F8AA-4D27147CDD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43999" cy="6839744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7E66F7BF-477B-5735-B0D0-0419AF35BC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" y="0"/>
            <a:ext cx="9144003" cy="1362073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683DD381-3504-00AE-368E-67930E9664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9144000" cy="1325563"/>
          </a:xfrm>
        </p:spPr>
        <p:txBody>
          <a:bodyPr>
            <a:normAutofit/>
          </a:bodyPr>
          <a:lstStyle/>
          <a:p>
            <a:pPr algn="ctr"/>
            <a:r>
              <a:rPr lang="es-NI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DIOS ESCUCHA NUESTROS ARGUMENTOS.</a:t>
            </a: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FC49537B-51B7-AC40-6A57-DC4EDA848F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69974" y="1343817"/>
            <a:ext cx="5874025" cy="5495927"/>
          </a:xfrm>
        </p:spPr>
        <p:txBody>
          <a:bodyPr/>
          <a:lstStyle/>
          <a:p>
            <a:r>
              <a:rPr lang="es-ES" b="1" dirty="0">
                <a:latin typeface="Maiandra GD" panose="020E0502030308020204" pitchFamily="34" charset="0"/>
              </a:rPr>
              <a:t>Dios escucho los argumentos de Abraham en cuanto a Sodoma y Gomorra.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00"/>
                </a:highlight>
                <a:latin typeface="Maiandra GD" panose="020E0502030308020204" pitchFamily="34" charset="0"/>
              </a:rPr>
              <a:t>Genesis.18:23-33.</a:t>
            </a:r>
            <a:r>
              <a:rPr lang="es-ES" b="1" dirty="0">
                <a:latin typeface="Maiandra GD" panose="020E0502030308020204" pitchFamily="34" charset="0"/>
              </a:rPr>
              <a:t> </a:t>
            </a:r>
          </a:p>
          <a:p>
            <a:r>
              <a:rPr lang="es-E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latin typeface="Maiandra GD" panose="020E0502030308020204" pitchFamily="34" charset="0"/>
              </a:rPr>
              <a:t>Y Abraham se acercó,</a:t>
            </a:r>
            <a:r>
              <a:rPr lang="es-ES" b="1" dirty="0">
                <a:latin typeface="Maiandra GD" panose="020E0502030308020204" pitchFamily="34" charset="0"/>
              </a:rPr>
              <a:t> y dijo: ¿En verdad destruirás al justo junto con el impío? </a:t>
            </a:r>
          </a:p>
          <a:p>
            <a:r>
              <a:rPr lang="es-ES" b="1" dirty="0">
                <a:latin typeface="Maiandra GD" panose="020E0502030308020204" pitchFamily="34" charset="0"/>
              </a:rPr>
              <a:t>Abraham primero pregunta, hace su argumentación si va destruir al justo y al impío por igual.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00"/>
                </a:highlight>
                <a:latin typeface="Maiandra GD" panose="020E0502030308020204" pitchFamily="34" charset="0"/>
              </a:rPr>
              <a:t>V.24.</a:t>
            </a:r>
            <a:r>
              <a:rPr lang="es-ES" b="1" dirty="0">
                <a:latin typeface="Maiandra GD" panose="020E0502030308020204" pitchFamily="34" charset="0"/>
              </a:rPr>
              <a:t> </a:t>
            </a:r>
          </a:p>
          <a:p>
            <a:endParaRPr lang="es-NI" b="1" dirty="0">
              <a:latin typeface="Maiandra GD" panose="020E0502030308020204" pitchFamily="34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D8085E96-F840-189D-039D-06AF64AE3C6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5" y="1380328"/>
            <a:ext cx="3269978" cy="5459416"/>
          </a:xfrm>
          <a:prstGeom prst="rect">
            <a:avLst/>
          </a:prstGeom>
          <a:solidFill>
            <a:srgbClr val="002060"/>
          </a:solidFill>
        </p:spPr>
      </p:pic>
    </p:spTree>
    <p:extLst>
      <p:ext uri="{BB962C8B-B14F-4D97-AF65-F5344CB8AC3E}">
        <p14:creationId xmlns:p14="http://schemas.microsoft.com/office/powerpoint/2010/main" val="2324355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B781B2C2-F8F4-4E67-F8AA-4D27147CDD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43999" cy="6839744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7E66F7BF-477B-5735-B0D0-0419AF35BC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" y="0"/>
            <a:ext cx="9144003" cy="1362073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683DD381-3504-00AE-368E-67930E9664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9144000" cy="1325563"/>
          </a:xfrm>
        </p:spPr>
        <p:txBody>
          <a:bodyPr/>
          <a:lstStyle/>
          <a:p>
            <a:pPr algn="ctr"/>
            <a:r>
              <a:rPr lang="es-NI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DIOS ESCUCHA NUESTROS ARGUMENTOS.</a:t>
            </a: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FC49537B-51B7-AC40-6A57-DC4EDA848F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69974" y="1343817"/>
            <a:ext cx="5874025" cy="5495927"/>
          </a:xfrm>
        </p:spPr>
        <p:txBody>
          <a:bodyPr/>
          <a:lstStyle/>
          <a:p>
            <a:r>
              <a:rPr lang="es-E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FF00"/>
                </a:highlight>
                <a:latin typeface="Maiandra GD" panose="020E0502030308020204" pitchFamily="34" charset="0"/>
              </a:rPr>
              <a:t>Tal vez haya cincuenta justos dentro de la ciudad;</a:t>
            </a:r>
            <a:r>
              <a:rPr lang="es-ES" b="1" dirty="0">
                <a:latin typeface="Maiandra GD" panose="020E0502030308020204" pitchFamily="34" charset="0"/>
              </a:rPr>
              <a:t> ¿en verdad la destruirás y no perdonarás el lugar por amor a los cincuenta justos que hay en ella? 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00"/>
                </a:highlight>
                <a:latin typeface="Maiandra GD" panose="020E0502030308020204" pitchFamily="34" charset="0"/>
              </a:rPr>
              <a:t>V.25.</a:t>
            </a:r>
          </a:p>
          <a:p>
            <a:r>
              <a:rPr lang="es-E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FFFF"/>
                </a:highlight>
                <a:latin typeface="Maiandra GD" panose="020E0502030308020204" pitchFamily="34" charset="0"/>
              </a:rPr>
              <a:t>Lejos de ti hacer tal cosa: matar al justo con el impío,</a:t>
            </a:r>
            <a:r>
              <a:rPr lang="es-ES" b="1" dirty="0">
                <a:latin typeface="Maiandra GD" panose="020E0502030308020204" pitchFamily="34" charset="0"/>
              </a:rPr>
              <a:t> de modo que el justo y el impío sean tratados de la misma manera. ¡Lejos de ti! El Juez de toda la tierra, ¿no hará justicia? 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00"/>
                </a:highlight>
                <a:latin typeface="Maiandra GD" panose="020E0502030308020204" pitchFamily="34" charset="0"/>
              </a:rPr>
              <a:t>V.26.</a:t>
            </a:r>
            <a:endParaRPr lang="es-NI" b="1" u="sng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ighlight>
                <a:srgbClr val="FF0000"/>
              </a:highlight>
              <a:latin typeface="Maiandra GD" panose="020E0502030308020204" pitchFamily="34" charset="0"/>
            </a:endParaRPr>
          </a:p>
          <a:p>
            <a:endParaRPr lang="es-NI" b="1" dirty="0">
              <a:latin typeface="Maiandra GD" panose="020E0502030308020204" pitchFamily="34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5540755F-3BA5-739A-81A3-61B62D1BEC4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" y="1380328"/>
            <a:ext cx="3269977" cy="545941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328264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B781B2C2-F8F4-4E67-F8AA-4D27147CDD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43999" cy="6839744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7E66F7BF-477B-5735-B0D0-0419AF35BC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" y="0"/>
            <a:ext cx="9144003" cy="1362073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683DD381-3504-00AE-368E-67930E9664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9144000" cy="1325563"/>
          </a:xfrm>
        </p:spPr>
        <p:txBody>
          <a:bodyPr/>
          <a:lstStyle/>
          <a:p>
            <a:pPr algn="ctr"/>
            <a:r>
              <a:rPr lang="es-NI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DIOS ESCUCHA NUESTROS ARGUMENTOS.</a:t>
            </a: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FC49537B-51B7-AC40-6A57-DC4EDA848F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69974" y="1343817"/>
            <a:ext cx="5874025" cy="5495927"/>
          </a:xfrm>
        </p:spPr>
        <p:txBody>
          <a:bodyPr>
            <a:normAutofit/>
          </a:bodyPr>
          <a:lstStyle/>
          <a:p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FF"/>
                </a:highlight>
                <a:latin typeface="Maiandra GD" panose="020E0502030308020204" pitchFamily="34" charset="0"/>
              </a:rPr>
              <a:t>Entonces el SEÑOR dijo: Si hallo en Sodoma cincuenta justos dentro de la ciudad,</a:t>
            </a:r>
            <a:r>
              <a:rPr lang="es-ES" b="1" dirty="0">
                <a:latin typeface="Maiandra GD" panose="020E0502030308020204" pitchFamily="34" charset="0"/>
              </a:rPr>
              <a:t> perdonaré a todo el lugar por consideración a ellos. 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00"/>
                </a:highlight>
                <a:latin typeface="Maiandra GD" panose="020E0502030308020204" pitchFamily="34" charset="0"/>
              </a:rPr>
              <a:t>V.27.</a:t>
            </a:r>
          </a:p>
          <a:p>
            <a:r>
              <a:rPr lang="es-ES" b="1" dirty="0">
                <a:latin typeface="Maiandra GD" panose="020E0502030308020204" pitchFamily="34" charset="0"/>
              </a:rPr>
              <a:t>Y Abraham respondió, y dijo: He aquí, ahora me he atrevido a hablar al Señor, </a:t>
            </a:r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00FF"/>
                </a:highlight>
                <a:latin typeface="Maiandra GD" panose="020E0502030308020204" pitchFamily="34" charset="0"/>
              </a:rPr>
              <a:t>yo que soy polvo y ceniza.</a:t>
            </a:r>
            <a:r>
              <a:rPr lang="es-ES" b="1" dirty="0">
                <a:latin typeface="Maiandra GD" panose="020E0502030308020204" pitchFamily="34" charset="0"/>
              </a:rPr>
              <a:t> </a:t>
            </a:r>
          </a:p>
          <a:p>
            <a:r>
              <a:rPr lang="es-ES" b="1" dirty="0">
                <a:latin typeface="Maiandra GD" panose="020E0502030308020204" pitchFamily="34" charset="0"/>
              </a:rPr>
              <a:t>Abraham sabe que no es digno de estar argumentando con Dios.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00"/>
                </a:highlight>
                <a:latin typeface="Maiandra GD" panose="020E0502030308020204" pitchFamily="34" charset="0"/>
              </a:rPr>
              <a:t>V.28.</a:t>
            </a:r>
            <a:r>
              <a:rPr lang="es-ES" b="1" dirty="0">
                <a:latin typeface="Maiandra GD" panose="020E0502030308020204" pitchFamily="34" charset="0"/>
              </a:rPr>
              <a:t>  </a:t>
            </a:r>
          </a:p>
          <a:p>
            <a:endParaRPr lang="es-NI" b="1" dirty="0">
              <a:latin typeface="Maiandra GD" panose="020E0502030308020204" pitchFamily="34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A96583FE-32F1-6DAA-2625-16CD150F671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" y="1362072"/>
            <a:ext cx="3269973" cy="5477671"/>
          </a:xfrm>
          <a:prstGeom prst="rect">
            <a:avLst/>
          </a:prstGeom>
          <a:solidFill>
            <a:srgbClr val="7030A0"/>
          </a:solidFill>
        </p:spPr>
      </p:pic>
    </p:spTree>
    <p:extLst>
      <p:ext uri="{BB962C8B-B14F-4D97-AF65-F5344CB8AC3E}">
        <p14:creationId xmlns:p14="http://schemas.microsoft.com/office/powerpoint/2010/main" val="2082161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B781B2C2-F8F4-4E67-F8AA-4D27147CDD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43999" cy="6839744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7E66F7BF-477B-5735-B0D0-0419AF35BC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" y="0"/>
            <a:ext cx="9144003" cy="1362073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683DD381-3504-00AE-368E-67930E9664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9144000" cy="1325563"/>
          </a:xfrm>
        </p:spPr>
        <p:txBody>
          <a:bodyPr/>
          <a:lstStyle/>
          <a:p>
            <a:pPr algn="ctr"/>
            <a:r>
              <a:rPr lang="es-NI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DIOS ESCUCHA NUESTROS ARGUMENTOS.</a:t>
            </a: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FC49537B-51B7-AC40-6A57-DC4EDA848F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69974" y="1343817"/>
            <a:ext cx="5874025" cy="5495927"/>
          </a:xfrm>
        </p:spPr>
        <p:txBody>
          <a:bodyPr/>
          <a:lstStyle/>
          <a:p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0080"/>
                </a:highlight>
                <a:latin typeface="Maiandra GD" panose="020E0502030308020204" pitchFamily="34" charset="0"/>
              </a:rPr>
              <a:t>Tal vez falten cinco para los cincuenta justos,</a:t>
            </a:r>
            <a:r>
              <a:rPr lang="es-ES" b="1" dirty="0">
                <a:latin typeface="Maiandra GD" panose="020E0502030308020204" pitchFamily="34" charset="0"/>
              </a:rPr>
              <a:t> ¿destruirás por los cinco a toda la ciudad? Y El respondió: No la destruiré si hallo allí cuarenta y cinco. </a:t>
            </a:r>
          </a:p>
          <a:p>
            <a:pPr algn="ctr"/>
            <a:r>
              <a:rPr lang="es-NI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00"/>
                </a:highlight>
                <a:latin typeface="Maiandra GD" panose="020E0502030308020204" pitchFamily="34" charset="0"/>
              </a:rPr>
              <a:t>V.29.</a:t>
            </a:r>
          </a:p>
          <a:p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8080"/>
                </a:highlight>
                <a:latin typeface="Maiandra GD" panose="020E0502030308020204" pitchFamily="34" charset="0"/>
              </a:rPr>
              <a:t>Abraham le habló de nuevo, y dijo: Tal vez se hallen allí cuarenta.</a:t>
            </a:r>
            <a:r>
              <a:rPr lang="es-ES" b="1" dirty="0">
                <a:latin typeface="Maiandra GD" panose="020E0502030308020204" pitchFamily="34" charset="0"/>
              </a:rPr>
              <a:t> Y El respondió: No lo haré, por consideración a los cuarenta. </a:t>
            </a:r>
          </a:p>
          <a:p>
            <a:r>
              <a:rPr lang="es-ES" b="1" dirty="0">
                <a:latin typeface="Maiandra GD" panose="020E0502030308020204" pitchFamily="34" charset="0"/>
              </a:rPr>
              <a:t>Dios sigue escuchando a Abraham.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00"/>
                </a:highlight>
                <a:latin typeface="Maiandra GD" panose="020E0502030308020204" pitchFamily="34" charset="0"/>
              </a:rPr>
              <a:t>V.30.</a:t>
            </a:r>
          </a:p>
          <a:p>
            <a:endParaRPr lang="es-NI" b="1" dirty="0">
              <a:latin typeface="Maiandra GD" panose="020E0502030308020204" pitchFamily="34" charset="0"/>
            </a:endParaRPr>
          </a:p>
          <a:p>
            <a:endParaRPr lang="es-NI" b="1" dirty="0">
              <a:latin typeface="Maiandra GD" panose="020E0502030308020204" pitchFamily="34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C42430BD-48DC-2D36-7C92-28FF0DFCEC0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" y="1343816"/>
            <a:ext cx="3269978" cy="5495927"/>
          </a:xfrm>
          <a:prstGeom prst="rect">
            <a:avLst/>
          </a:prstGeom>
          <a:solidFill>
            <a:schemeClr val="tx1"/>
          </a:solidFill>
        </p:spPr>
      </p:pic>
    </p:spTree>
    <p:extLst>
      <p:ext uri="{BB962C8B-B14F-4D97-AF65-F5344CB8AC3E}">
        <p14:creationId xmlns:p14="http://schemas.microsoft.com/office/powerpoint/2010/main" val="422562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B781B2C2-F8F4-4E67-F8AA-4D27147CDD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43999" cy="6839744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7E66F7BF-477B-5735-B0D0-0419AF35BC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" y="0"/>
            <a:ext cx="9144003" cy="1362073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683DD381-3504-00AE-368E-67930E9664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9144000" cy="1325563"/>
          </a:xfrm>
        </p:spPr>
        <p:txBody>
          <a:bodyPr/>
          <a:lstStyle/>
          <a:p>
            <a:pPr algn="ctr"/>
            <a:r>
              <a:rPr lang="es-NI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DIOS ESCUCHA NUESTROS ARGUMENTOS.</a:t>
            </a: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FC49537B-51B7-AC40-6A57-DC4EDA848F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69974" y="1343817"/>
            <a:ext cx="5874025" cy="5495927"/>
          </a:xfrm>
        </p:spPr>
        <p:txBody>
          <a:bodyPr/>
          <a:lstStyle/>
          <a:p>
            <a:r>
              <a:rPr lang="es-ES" b="1" dirty="0">
                <a:latin typeface="Maiandra GD" panose="020E0502030308020204" pitchFamily="34" charset="0"/>
              </a:rPr>
              <a:t>Entonces Abraham dijo: No se enoje ahora el Señor, y hablaré; </a:t>
            </a:r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8000"/>
                </a:highlight>
                <a:latin typeface="Maiandra GD" panose="020E0502030308020204" pitchFamily="34" charset="0"/>
              </a:rPr>
              <a:t>tal vez se hallen allí treinta.</a:t>
            </a:r>
            <a:r>
              <a:rPr lang="es-ES" b="1" dirty="0">
                <a:latin typeface="Maiandra GD" panose="020E0502030308020204" pitchFamily="34" charset="0"/>
              </a:rPr>
              <a:t> Y El respondió: No lo haré si hallo allí treinta. 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00"/>
                </a:highlight>
                <a:latin typeface="Maiandra GD" panose="020E0502030308020204" pitchFamily="34" charset="0"/>
              </a:rPr>
              <a:t>V.31.</a:t>
            </a:r>
            <a:r>
              <a:rPr lang="es-ES" b="1" dirty="0">
                <a:latin typeface="Maiandra GD" panose="020E0502030308020204" pitchFamily="34" charset="0"/>
              </a:rPr>
              <a:t>  </a:t>
            </a:r>
          </a:p>
          <a:p>
            <a:r>
              <a:rPr lang="es-ES" b="1" dirty="0">
                <a:latin typeface="Maiandra GD" panose="020E0502030308020204" pitchFamily="34" charset="0"/>
              </a:rPr>
              <a:t>Y Abraham dijo: He aquí, ahora me he atrevido a hablar al Señor; </a:t>
            </a:r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800080"/>
                </a:highlight>
                <a:latin typeface="Maiandra GD" panose="020E0502030308020204" pitchFamily="34" charset="0"/>
              </a:rPr>
              <a:t>tal vez se hallen allí veinte.</a:t>
            </a:r>
            <a:r>
              <a:rPr lang="es-ES" b="1" dirty="0">
                <a:latin typeface="Maiandra GD" panose="020E0502030308020204" pitchFamily="34" charset="0"/>
              </a:rPr>
              <a:t> Y El respondió: No la destruiré por consideración a los veinte. </a:t>
            </a:r>
          </a:p>
          <a:p>
            <a:r>
              <a:rPr lang="es-ES" b="1" dirty="0">
                <a:latin typeface="Maiandra GD" panose="020E0502030308020204" pitchFamily="34" charset="0"/>
              </a:rPr>
              <a:t>Dios sigue escuchando con paciencia a Abraham.</a:t>
            </a:r>
          </a:p>
          <a:p>
            <a:endParaRPr lang="es-NI" b="1" dirty="0">
              <a:latin typeface="Maiandra GD" panose="020E0502030308020204" pitchFamily="34" charset="0"/>
            </a:endParaRPr>
          </a:p>
          <a:p>
            <a:endParaRPr lang="es-NI" b="1" dirty="0">
              <a:latin typeface="Maiandra GD" panose="020E0502030308020204" pitchFamily="34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A3094F33-7C5F-4146-8107-0C1B4825952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" y="1380328"/>
            <a:ext cx="3269973" cy="5459416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3853198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B781B2C2-F8F4-4E67-F8AA-4D27147CDD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43999" cy="6839744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7E66F7BF-477B-5735-B0D0-0419AF35BC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" y="0"/>
            <a:ext cx="9144003" cy="1362073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683DD381-3504-00AE-368E-67930E9664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9144000" cy="1325563"/>
          </a:xfrm>
        </p:spPr>
        <p:txBody>
          <a:bodyPr/>
          <a:lstStyle/>
          <a:p>
            <a:pPr algn="ctr"/>
            <a:r>
              <a:rPr lang="es-NI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DIOS ESCUCHA NUESTROS ARGUMENTOS.</a:t>
            </a: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FC49537B-51B7-AC40-6A57-DC4EDA848F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69974" y="1343817"/>
            <a:ext cx="5874025" cy="5495927"/>
          </a:xfrm>
        </p:spPr>
        <p:txBody>
          <a:bodyPr/>
          <a:lstStyle/>
          <a:p>
            <a:pPr algn="ctr"/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00"/>
                </a:highlight>
                <a:latin typeface="Maiandra GD" panose="020E0502030308020204" pitchFamily="34" charset="0"/>
              </a:rPr>
              <a:t>V.32.</a:t>
            </a:r>
          </a:p>
          <a:p>
            <a:r>
              <a:rPr lang="es-ES" b="1" dirty="0">
                <a:latin typeface="Maiandra GD" panose="020E0502030308020204" pitchFamily="34" charset="0"/>
              </a:rPr>
              <a:t>Entonces dijo Abraham: No se enoje ahora el Señor, y hablaré sólo esta vez; </a:t>
            </a:r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800000"/>
                </a:highlight>
                <a:latin typeface="Maiandra GD" panose="020E0502030308020204" pitchFamily="34" charset="0"/>
              </a:rPr>
              <a:t>tal vez se hallen allí diez.</a:t>
            </a:r>
            <a:r>
              <a:rPr lang="es-ES" b="1" dirty="0">
                <a:latin typeface="Maiandra GD" panose="020E0502030308020204" pitchFamily="34" charset="0"/>
              </a:rPr>
              <a:t> Y El respondió: No la destruiré por consideración a los diez. 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00"/>
                </a:highlight>
                <a:latin typeface="Maiandra GD" panose="020E0502030308020204" pitchFamily="34" charset="0"/>
              </a:rPr>
              <a:t>V.33.</a:t>
            </a:r>
            <a:r>
              <a:rPr lang="es-ES" b="1" dirty="0">
                <a:latin typeface="Maiandra GD" panose="020E0502030308020204" pitchFamily="34" charset="0"/>
              </a:rPr>
              <a:t>  </a:t>
            </a:r>
          </a:p>
          <a:p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808000"/>
                </a:highlight>
                <a:latin typeface="Maiandra GD" panose="020E0502030308020204" pitchFamily="34" charset="0"/>
              </a:rPr>
              <a:t>Y el SEÑOR se fue tan pronto como acabó de hablar con Abraham;</a:t>
            </a:r>
            <a:r>
              <a:rPr lang="es-ES" b="1" dirty="0">
                <a:latin typeface="Maiandra GD" panose="020E0502030308020204" pitchFamily="34" charset="0"/>
              </a:rPr>
              <a:t> y Abraham volvió a su lugar. </a:t>
            </a:r>
            <a:endParaRPr lang="es-NI" b="1" dirty="0">
              <a:latin typeface="Maiandra GD" panose="020E0502030308020204" pitchFamily="34" charset="0"/>
            </a:endParaRPr>
          </a:p>
          <a:p>
            <a:endParaRPr lang="es-NI" b="1" dirty="0">
              <a:latin typeface="Maiandra GD" panose="020E0502030308020204" pitchFamily="34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A3E71C5E-A497-AF9B-CFF0-0EC4C762CD9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" y="1380328"/>
            <a:ext cx="3269977" cy="5459416"/>
          </a:xfrm>
          <a:prstGeom prst="rect">
            <a:avLst/>
          </a:prstGeom>
          <a:solidFill>
            <a:srgbClr val="92D050"/>
          </a:solidFill>
        </p:spPr>
      </p:pic>
    </p:spTree>
    <p:extLst>
      <p:ext uri="{BB962C8B-B14F-4D97-AF65-F5344CB8AC3E}">
        <p14:creationId xmlns:p14="http://schemas.microsoft.com/office/powerpoint/2010/main" val="1721029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B781B2C2-F8F4-4E67-F8AA-4D27147CDD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43999" cy="6839744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7E66F7BF-477B-5735-B0D0-0419AF35BC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" y="0"/>
            <a:ext cx="9144003" cy="1362073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683DD381-3504-00AE-368E-67930E9664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9144000" cy="1325563"/>
          </a:xfrm>
        </p:spPr>
        <p:txBody>
          <a:bodyPr/>
          <a:lstStyle/>
          <a:p>
            <a:pPr algn="ctr"/>
            <a:r>
              <a:rPr lang="es-NI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DIOS ESCUCHA NUESTROS ARGUMENTOS.</a:t>
            </a: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FC49537B-51B7-AC40-6A57-DC4EDA848F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69974" y="1343817"/>
            <a:ext cx="5874025" cy="5495927"/>
          </a:xfrm>
        </p:spPr>
        <p:txBody>
          <a:bodyPr>
            <a:normAutofit lnSpcReduction="10000"/>
          </a:bodyPr>
          <a:lstStyle/>
          <a:p>
            <a:r>
              <a:rPr lang="es-ES" b="1" dirty="0">
                <a:latin typeface="Maiandra GD" panose="020E0502030308020204" pitchFamily="34" charset="0"/>
              </a:rPr>
              <a:t>Dios escucho aun cuando Él sabía que Sodoma y Gomorra eran ciudades perversas y corrompidas. </a:t>
            </a:r>
          </a:p>
          <a:p>
            <a:r>
              <a:rPr lang="es-ES" b="1" dirty="0">
                <a:latin typeface="Maiandra GD" panose="020E0502030308020204" pitchFamily="34" charset="0"/>
              </a:rPr>
              <a:t>Pero aun así escucho los argumentos de Abraham para salvar estas ciudades, lo escuchó con atención en cada una de ella. </a:t>
            </a:r>
          </a:p>
          <a:p>
            <a:r>
              <a:rPr lang="es-ES" b="1" dirty="0">
                <a:latin typeface="Maiandra GD" panose="020E0502030308020204" pitchFamily="34" charset="0"/>
              </a:rPr>
              <a:t>Tal vez haya cincuenta.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00"/>
                </a:highlight>
                <a:latin typeface="Maiandra GD" panose="020E0502030308020204" pitchFamily="34" charset="0"/>
              </a:rPr>
              <a:t>Genesis.18:28.</a:t>
            </a:r>
            <a:r>
              <a:rPr lang="es-ES" b="1" dirty="0">
                <a:latin typeface="Maiandra GD" panose="020E0502030308020204" pitchFamily="34" charset="0"/>
              </a:rPr>
              <a:t> </a:t>
            </a:r>
          </a:p>
          <a:p>
            <a:r>
              <a:rPr lang="es-ES" b="1" dirty="0">
                <a:latin typeface="Maiandra GD" panose="020E0502030308020204" pitchFamily="34" charset="0"/>
              </a:rPr>
              <a:t>Tal vez falten cinco, para los cincuenta. 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00"/>
                </a:highlight>
                <a:latin typeface="Maiandra GD" panose="020E0502030308020204" pitchFamily="34" charset="0"/>
              </a:rPr>
              <a:t>Genesis.18:29.</a:t>
            </a:r>
            <a:r>
              <a:rPr lang="es-ES" b="1" dirty="0">
                <a:latin typeface="Maiandra GD" panose="020E0502030308020204" pitchFamily="34" charset="0"/>
              </a:rPr>
              <a:t> </a:t>
            </a:r>
          </a:p>
          <a:p>
            <a:r>
              <a:rPr lang="es-ES" b="1" dirty="0">
                <a:latin typeface="Maiandra GD" panose="020E0502030308020204" pitchFamily="34" charset="0"/>
              </a:rPr>
              <a:t>Tal vez se hallen cuarenta.</a:t>
            </a:r>
            <a:endParaRPr lang="es-NI" b="1" dirty="0">
              <a:latin typeface="Maiandra GD" panose="020E0502030308020204" pitchFamily="34" charset="0"/>
            </a:endParaRPr>
          </a:p>
          <a:p>
            <a:endParaRPr lang="es-NI" b="1" dirty="0">
              <a:latin typeface="Maiandra GD" panose="020E0502030308020204" pitchFamily="34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83858927-1196-A940-33BC-7263D905A1A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6" y="1380328"/>
            <a:ext cx="3269977" cy="5459416"/>
          </a:xfrm>
          <a:prstGeom prst="rect">
            <a:avLst/>
          </a:prstGeom>
          <a:solidFill>
            <a:srgbClr val="00B0F0"/>
          </a:solidFill>
        </p:spPr>
      </p:pic>
    </p:spTree>
    <p:extLst>
      <p:ext uri="{BB962C8B-B14F-4D97-AF65-F5344CB8AC3E}">
        <p14:creationId xmlns:p14="http://schemas.microsoft.com/office/powerpoint/2010/main" val="804438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B781B2C2-F8F4-4E67-F8AA-4D27147CDD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43999" cy="6839744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7E66F7BF-477B-5735-B0D0-0419AF35BC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" y="0"/>
            <a:ext cx="9144003" cy="1362073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683DD381-3504-00AE-368E-67930E9664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9144000" cy="1325563"/>
          </a:xfrm>
        </p:spPr>
        <p:txBody>
          <a:bodyPr/>
          <a:lstStyle/>
          <a:p>
            <a:pPr algn="ctr"/>
            <a:r>
              <a:rPr lang="es-NI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DIOS ESCUCHA NUESTROS ARGUMENTOS.</a:t>
            </a: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FC49537B-51B7-AC40-6A57-DC4EDA848F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69974" y="1343817"/>
            <a:ext cx="5874025" cy="5495927"/>
          </a:xfrm>
        </p:spPr>
        <p:txBody>
          <a:bodyPr>
            <a:normAutofit lnSpcReduction="10000"/>
          </a:bodyPr>
          <a:lstStyle/>
          <a:p>
            <a:pPr algn="ctr"/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00"/>
                </a:highlight>
                <a:latin typeface="Maiandra GD" panose="020E0502030308020204" pitchFamily="34" charset="0"/>
              </a:rPr>
              <a:t>Genesis.18:30.</a:t>
            </a:r>
            <a:r>
              <a:rPr lang="es-ES" b="1" dirty="0">
                <a:latin typeface="Maiandra GD" panose="020E0502030308020204" pitchFamily="34" charset="0"/>
              </a:rPr>
              <a:t> </a:t>
            </a:r>
          </a:p>
          <a:p>
            <a:r>
              <a:rPr lang="es-ES" b="1" dirty="0">
                <a:latin typeface="Maiandra GD" panose="020E0502030308020204" pitchFamily="34" charset="0"/>
              </a:rPr>
              <a:t>Tal vez se hallen treinta.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00"/>
                </a:highlight>
                <a:latin typeface="Maiandra GD" panose="020E0502030308020204" pitchFamily="34" charset="0"/>
              </a:rPr>
              <a:t>Genesis.18:31.</a:t>
            </a:r>
            <a:r>
              <a:rPr lang="es-ES" b="1" dirty="0">
                <a:latin typeface="Maiandra GD" panose="020E0502030308020204" pitchFamily="34" charset="0"/>
              </a:rPr>
              <a:t> </a:t>
            </a:r>
          </a:p>
          <a:p>
            <a:r>
              <a:rPr lang="es-ES" b="1" dirty="0">
                <a:latin typeface="Maiandra GD" panose="020E0502030308020204" pitchFamily="34" charset="0"/>
              </a:rPr>
              <a:t>Tal vez se hallen veinte. 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00"/>
                </a:highlight>
                <a:latin typeface="Maiandra GD" panose="020E0502030308020204" pitchFamily="34" charset="0"/>
              </a:rPr>
              <a:t>Genesis.18:32.</a:t>
            </a:r>
            <a:r>
              <a:rPr lang="es-ES" b="1" dirty="0">
                <a:latin typeface="Maiandra GD" panose="020E0502030308020204" pitchFamily="34" charset="0"/>
              </a:rPr>
              <a:t> </a:t>
            </a:r>
          </a:p>
          <a:p>
            <a:r>
              <a:rPr lang="es-ES" b="1" dirty="0">
                <a:latin typeface="Maiandra GD" panose="020E0502030308020204" pitchFamily="34" charset="0"/>
              </a:rPr>
              <a:t>Tal vez se hallen diez. </a:t>
            </a:r>
          </a:p>
          <a:p>
            <a:r>
              <a:rPr lang="es-ES" b="1" dirty="0">
                <a:latin typeface="Maiandra GD" panose="020E0502030308020204" pitchFamily="34" charset="0"/>
              </a:rPr>
              <a:t>Dios estuvo atento a escuchar cada argumento de Abraham, aun cuando </a:t>
            </a:r>
            <a:r>
              <a:rPr lang="es-ES" b="1" dirty="0" err="1">
                <a:latin typeface="Maiandra GD" panose="020E0502030308020204" pitchFamily="34" charset="0"/>
              </a:rPr>
              <a:t>sabáa</a:t>
            </a:r>
            <a:r>
              <a:rPr lang="es-ES" b="1" dirty="0">
                <a:latin typeface="Maiandra GD" panose="020E0502030308020204" pitchFamily="34" charset="0"/>
              </a:rPr>
              <a:t> que no había los justos suficientes para no destruir Sodoma y Gomorra.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00"/>
                </a:highlight>
                <a:latin typeface="Maiandra GD" panose="020E0502030308020204" pitchFamily="34" charset="0"/>
              </a:rPr>
              <a:t>Isaías.1:18.</a:t>
            </a:r>
            <a:r>
              <a:rPr lang="es-ES" b="1" dirty="0">
                <a:latin typeface="Maiandra GD" panose="020E0502030308020204" pitchFamily="34" charset="0"/>
              </a:rPr>
              <a:t> </a:t>
            </a:r>
            <a:endParaRPr lang="es-NI" b="1" dirty="0">
              <a:latin typeface="Maiandra GD" panose="020E0502030308020204" pitchFamily="34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31408CEA-63DA-8B6B-9D18-1264B243DCF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380328"/>
            <a:ext cx="3269973" cy="5459416"/>
          </a:xfrm>
          <a:prstGeom prst="rect">
            <a:avLst/>
          </a:prstGeom>
          <a:solidFill>
            <a:srgbClr val="00B050"/>
          </a:solidFill>
        </p:spPr>
      </p:pic>
    </p:spTree>
    <p:extLst>
      <p:ext uri="{BB962C8B-B14F-4D97-AF65-F5344CB8AC3E}">
        <p14:creationId xmlns:p14="http://schemas.microsoft.com/office/powerpoint/2010/main" val="1921409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B781B2C2-F8F4-4E67-F8AA-4D27147CDD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43999" cy="6839744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7E66F7BF-477B-5735-B0D0-0419AF35BC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" y="0"/>
            <a:ext cx="9144003" cy="1362073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683DD381-3504-00AE-368E-67930E9664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9144000" cy="1325563"/>
          </a:xfrm>
        </p:spPr>
        <p:txBody>
          <a:bodyPr>
            <a:normAutofit/>
          </a:bodyPr>
          <a:lstStyle/>
          <a:p>
            <a:pPr algn="ctr"/>
            <a:r>
              <a:rPr lang="es-ES" sz="66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I</a:t>
            </a:r>
            <a:r>
              <a:rPr lang="es-NI" sz="66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NTRODUCCIÓN:</a:t>
            </a: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FC49537B-51B7-AC40-6A57-DC4EDA848F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69974" y="1343817"/>
            <a:ext cx="5874025" cy="5495927"/>
          </a:xfrm>
        </p:spPr>
        <p:txBody>
          <a:bodyPr>
            <a:normAutofit lnSpcReduction="10000"/>
          </a:bodyPr>
          <a:lstStyle/>
          <a:p>
            <a:r>
              <a:rPr lang="es-ES" b="1" dirty="0">
                <a:latin typeface="Maiandra GD" panose="020E0502030308020204" pitchFamily="34" charset="0"/>
              </a:rPr>
              <a:t>Que quiere imponer sus mandamientos a la fuerza. </a:t>
            </a:r>
          </a:p>
          <a:p>
            <a:r>
              <a:rPr lang="es-ES" b="1" dirty="0">
                <a:latin typeface="Maiandra GD" panose="020E0502030308020204" pitchFamily="34" charset="0"/>
              </a:rPr>
              <a:t>Pero la verdad no es así, aunque Dios es infinitamente sabio y no se equivoca, nunca ha querido imponer a fuerza sus mandamientos.</a:t>
            </a:r>
          </a:p>
          <a:p>
            <a:r>
              <a:rPr lang="es-ES" b="1" dirty="0">
                <a:latin typeface="Maiandra GD" panose="020E0502030308020204" pitchFamily="34" charset="0"/>
              </a:rPr>
              <a:t>Él escucha nuestros argumentos, y siempre ha pedido explicación, si Él fuera un tirano no nos escuchara cuando falláramos, pero no es así.</a:t>
            </a:r>
          </a:p>
          <a:p>
            <a:r>
              <a:rPr lang="es-ES" b="1" dirty="0">
                <a:latin typeface="Maiandra GD" panose="020E0502030308020204" pitchFamily="34" charset="0"/>
              </a:rPr>
              <a:t>Aun Dios que es infinito y que no se equivoca esta presto a escuchar nuestros argumentos. </a:t>
            </a:r>
            <a:endParaRPr lang="es-NI" b="1" dirty="0">
              <a:latin typeface="Maiandra GD" panose="020E0502030308020204" pitchFamily="34" charset="0"/>
            </a:endParaRPr>
          </a:p>
          <a:p>
            <a:endParaRPr lang="es-NI" b="1" dirty="0">
              <a:latin typeface="Maiandra GD" panose="020E0502030308020204" pitchFamily="34" charset="0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4BB78509-6B3C-E42A-9960-3CBEA42EB4D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" y="1343816"/>
            <a:ext cx="3269978" cy="5495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109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B781B2C2-F8F4-4E67-F8AA-4D27147CDD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43999" cy="6839744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7E66F7BF-477B-5735-B0D0-0419AF35BC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" y="0"/>
            <a:ext cx="9144003" cy="1362073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683DD381-3504-00AE-368E-67930E9664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9144000" cy="1325563"/>
          </a:xfrm>
        </p:spPr>
        <p:txBody>
          <a:bodyPr/>
          <a:lstStyle/>
          <a:p>
            <a:pPr algn="ctr"/>
            <a:r>
              <a:rPr lang="es-NI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DIOS ESCUCHA NUESTROS ARGUMENTOS.</a:t>
            </a: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FC49537B-51B7-AC40-6A57-DC4EDA848F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69974" y="1343817"/>
            <a:ext cx="5874025" cy="5495927"/>
          </a:xfrm>
        </p:spPr>
        <p:txBody>
          <a:bodyPr>
            <a:normAutofit lnSpcReduction="10000"/>
          </a:bodyPr>
          <a:lstStyle/>
          <a:p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0000"/>
                </a:highlight>
                <a:latin typeface="Maiandra GD" panose="020E0502030308020204" pitchFamily="34" charset="0"/>
              </a:rPr>
              <a:t>Venid ahora, y razonemos --dice el SEÑOR--</a:t>
            </a:r>
            <a:r>
              <a:rPr lang="es-ES" b="1" dirty="0">
                <a:latin typeface="Maiandra GD" panose="020E0502030308020204" pitchFamily="34" charset="0"/>
              </a:rPr>
              <a:t> aunque vuestros pecados sean como la grana, como la nieve serán emblanquecidos; aunque sean rojos como el carmesí, como blanca lana quedarán. </a:t>
            </a:r>
          </a:p>
          <a:p>
            <a:r>
              <a:rPr lang="es-ES" b="1" dirty="0">
                <a:latin typeface="Maiandra GD" panose="020E0502030308020204" pitchFamily="34" charset="0"/>
              </a:rPr>
              <a:t>Dios le dice al pueblo: “Venid y razonemos”. Conversemos. </a:t>
            </a:r>
          </a:p>
          <a:p>
            <a:r>
              <a:rPr lang="es-ES" b="1" dirty="0">
                <a:latin typeface="Maiandra GD" panose="020E0502030308020204" pitchFamily="34" charset="0"/>
              </a:rPr>
              <a:t>Dios llama al pueblo para que razone con Él, que exponga su causa, que explique por qué de su rebeldía contra Él.</a:t>
            </a:r>
          </a:p>
          <a:p>
            <a:r>
              <a:rPr lang="es-ES" b="1" dirty="0">
                <a:latin typeface="Maiandra GD" panose="020E0502030308020204" pitchFamily="34" charset="0"/>
              </a:rPr>
              <a:t>Aunque Él estaba cansado, arto del pueblo.</a:t>
            </a:r>
            <a:endParaRPr lang="es-NI" b="1" dirty="0">
              <a:latin typeface="Maiandra GD" panose="020E0502030308020204" pitchFamily="34" charset="0"/>
            </a:endParaRPr>
          </a:p>
          <a:p>
            <a:endParaRPr lang="es-NI" b="1" dirty="0">
              <a:latin typeface="Maiandra GD" panose="020E0502030308020204" pitchFamily="34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C3D5B85A-1164-D709-2C73-E4D35A590C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8" y="1343816"/>
            <a:ext cx="3260035" cy="5495926"/>
          </a:xfrm>
          <a:prstGeom prst="rect">
            <a:avLst/>
          </a:prstGeom>
          <a:solidFill>
            <a:srgbClr val="0070C0"/>
          </a:solidFill>
        </p:spPr>
      </p:pic>
    </p:spTree>
    <p:extLst>
      <p:ext uri="{BB962C8B-B14F-4D97-AF65-F5344CB8AC3E}">
        <p14:creationId xmlns:p14="http://schemas.microsoft.com/office/powerpoint/2010/main" val="2457524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B781B2C2-F8F4-4E67-F8AA-4D27147CDD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43999" cy="6839744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7E66F7BF-477B-5735-B0D0-0419AF35BC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" y="0"/>
            <a:ext cx="9144003" cy="1362073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683DD381-3504-00AE-368E-67930E9664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9144000" cy="1325563"/>
          </a:xfrm>
        </p:spPr>
        <p:txBody>
          <a:bodyPr/>
          <a:lstStyle/>
          <a:p>
            <a:pPr algn="ctr"/>
            <a:r>
              <a:rPr lang="es-NI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DIOS ESCUCHA NUESTROS ARGUMENTOS.</a:t>
            </a: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FC49537B-51B7-AC40-6A57-DC4EDA848F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69974" y="1343817"/>
            <a:ext cx="5874025" cy="5495927"/>
          </a:xfrm>
        </p:spPr>
        <p:txBody>
          <a:bodyPr/>
          <a:lstStyle/>
          <a:p>
            <a:pPr algn="ctr"/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00"/>
                </a:highlight>
                <a:latin typeface="Maiandra GD" panose="020E0502030308020204" pitchFamily="34" charset="0"/>
              </a:rPr>
              <a:t>Isaias.1:13.</a:t>
            </a:r>
          </a:p>
          <a:p>
            <a:r>
              <a:rPr lang="es-E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latin typeface="Maiandra GD" panose="020E0502030308020204" pitchFamily="34" charset="0"/>
              </a:rPr>
              <a:t>¿Qué es para mí la abundancia de vuestros sacrificios? --dice el SEÑOR. Harto estoy de holocaustos de carneros,</a:t>
            </a:r>
            <a:r>
              <a:rPr lang="es-ES" b="1" dirty="0">
                <a:latin typeface="Maiandra GD" panose="020E0502030308020204" pitchFamily="34" charset="0"/>
              </a:rPr>
              <a:t> y de sebo de ganado cebado; y la sangre de novillos, corderos y machos cabríos no me complace. </a:t>
            </a:r>
          </a:p>
          <a:p>
            <a:r>
              <a:rPr lang="es-ES" b="1" dirty="0">
                <a:latin typeface="Maiandra GD" panose="020E0502030308020204" pitchFamily="34" charset="0"/>
              </a:rPr>
              <a:t>Les dijo acérquense y hablen, conversemos, platiquemos, pongámonos de acuerdo.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00"/>
                </a:highlight>
                <a:latin typeface="Maiandra GD" panose="020E0502030308020204" pitchFamily="34" charset="0"/>
              </a:rPr>
              <a:t>Isaías.41:1.</a:t>
            </a:r>
            <a:r>
              <a:rPr lang="es-ES" b="1" dirty="0">
                <a:latin typeface="Maiandra GD" panose="020E0502030308020204" pitchFamily="34" charset="0"/>
              </a:rPr>
              <a:t> </a:t>
            </a:r>
          </a:p>
          <a:p>
            <a:endParaRPr lang="es-NI" b="1" dirty="0">
              <a:latin typeface="Maiandra GD" panose="020E0502030308020204" pitchFamily="34" charset="0"/>
            </a:endParaRPr>
          </a:p>
          <a:p>
            <a:endParaRPr lang="es-NI" b="1" dirty="0">
              <a:latin typeface="Maiandra GD" panose="020E0502030308020204" pitchFamily="34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ECA2A0DA-D887-66B7-F5D0-50BC681C9C6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" y="1380328"/>
            <a:ext cx="3269977" cy="5459416"/>
          </a:xfrm>
          <a:prstGeom prst="rect">
            <a:avLst/>
          </a:prstGeom>
          <a:solidFill>
            <a:srgbClr val="7030A0"/>
          </a:solidFill>
        </p:spPr>
      </p:pic>
    </p:spTree>
    <p:extLst>
      <p:ext uri="{BB962C8B-B14F-4D97-AF65-F5344CB8AC3E}">
        <p14:creationId xmlns:p14="http://schemas.microsoft.com/office/powerpoint/2010/main" val="3239744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B781B2C2-F8F4-4E67-F8AA-4D27147CDD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43999" cy="6839744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7E66F7BF-477B-5735-B0D0-0419AF35BC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" y="0"/>
            <a:ext cx="9144003" cy="1362073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683DD381-3504-00AE-368E-67930E9664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9144000" cy="1325563"/>
          </a:xfrm>
        </p:spPr>
        <p:txBody>
          <a:bodyPr/>
          <a:lstStyle/>
          <a:p>
            <a:pPr algn="ctr"/>
            <a:r>
              <a:rPr lang="es-NI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DIOS ESCUCHA NUESTROS ARGUMENTOS.</a:t>
            </a: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FC49537B-51B7-AC40-6A57-DC4EDA848F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69974" y="1343817"/>
            <a:ext cx="5874025" cy="5495927"/>
          </a:xfrm>
        </p:spPr>
        <p:txBody>
          <a:bodyPr>
            <a:normAutofit/>
          </a:bodyPr>
          <a:lstStyle/>
          <a:p>
            <a:r>
              <a:rPr lang="es-ES" b="1" dirty="0">
                <a:latin typeface="Maiandra GD" panose="020E0502030308020204" pitchFamily="34" charset="0"/>
              </a:rPr>
              <a:t>Guardad silencio ante mí, costas, y renueven sus fuerzas los pueblos; </a:t>
            </a:r>
            <a:r>
              <a:rPr lang="es-E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FF00"/>
                </a:highlight>
                <a:latin typeface="Maiandra GD" panose="020E0502030308020204" pitchFamily="34" charset="0"/>
              </a:rPr>
              <a:t>acérquense y entonces hablen, juntos vengamos a juicio.</a:t>
            </a:r>
            <a:r>
              <a:rPr lang="es-ES" b="1" dirty="0">
                <a:latin typeface="Maiandra GD" panose="020E0502030308020204" pitchFamily="34" charset="0"/>
              </a:rPr>
              <a:t> </a:t>
            </a:r>
          </a:p>
          <a:p>
            <a:r>
              <a:rPr lang="es-ES" b="1" dirty="0">
                <a:latin typeface="Maiandra GD" panose="020E0502030308020204" pitchFamily="34" charset="0"/>
              </a:rPr>
              <a:t>En otras palabras exponga su causa. Dios quiere oír nuestras causas o quejas. </a:t>
            </a:r>
          </a:p>
          <a:p>
            <a:r>
              <a:rPr lang="es-ES" b="1" dirty="0">
                <a:latin typeface="Maiandra GD" panose="020E0502030308020204" pitchFamily="34" charset="0"/>
              </a:rPr>
              <a:t>“Presentad vuestra causa”.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00"/>
                </a:highlight>
                <a:latin typeface="Maiandra GD" panose="020E0502030308020204" pitchFamily="34" charset="0"/>
              </a:rPr>
              <a:t>Isaías.41:21.</a:t>
            </a:r>
            <a:r>
              <a:rPr lang="es-ES" b="1" dirty="0">
                <a:latin typeface="Maiandra GD" panose="020E0502030308020204" pitchFamily="34" charset="0"/>
              </a:rPr>
              <a:t> </a:t>
            </a:r>
          </a:p>
          <a:p>
            <a:r>
              <a:rPr lang="es-E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FFFF"/>
                </a:highlight>
                <a:latin typeface="Maiandra GD" panose="020E0502030308020204" pitchFamily="34" charset="0"/>
              </a:rPr>
              <a:t>Presentad vuestra causa--dice el SEÑOR.</a:t>
            </a:r>
            <a:r>
              <a:rPr lang="es-ES" b="1" dirty="0">
                <a:latin typeface="Maiandra GD" panose="020E0502030308020204" pitchFamily="34" charset="0"/>
              </a:rPr>
              <a:t> Exponed vuestros fuertes argumentos --dice el Rey de Jacob. 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FF19C09F-73F8-A5BF-CAB2-7DB06C50584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62072"/>
            <a:ext cx="3269973" cy="547767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1349828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B781B2C2-F8F4-4E67-F8AA-4D27147CDD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43999" cy="6839744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7E66F7BF-477B-5735-B0D0-0419AF35BC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" y="0"/>
            <a:ext cx="9144003" cy="1362073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683DD381-3504-00AE-368E-67930E9664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9144000" cy="1325563"/>
          </a:xfrm>
        </p:spPr>
        <p:txBody>
          <a:bodyPr/>
          <a:lstStyle/>
          <a:p>
            <a:pPr algn="ctr"/>
            <a:r>
              <a:rPr lang="es-NI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DIOS ESCUCHA NUESTROS ARGUMENTOS.</a:t>
            </a: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FC49537B-51B7-AC40-6A57-DC4EDA848F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69974" y="1343817"/>
            <a:ext cx="5874025" cy="5495927"/>
          </a:xfrm>
        </p:spPr>
        <p:txBody>
          <a:bodyPr>
            <a:normAutofit lnSpcReduction="10000"/>
          </a:bodyPr>
          <a:lstStyle/>
          <a:p>
            <a:r>
              <a:rPr lang="es-ES" b="1" dirty="0">
                <a:latin typeface="Maiandra GD" panose="020E0502030308020204" pitchFamily="34" charset="0"/>
              </a:rPr>
              <a:t>Él desea que expongamos nuestros argumentos delante de Él. </a:t>
            </a:r>
          </a:p>
          <a:p>
            <a:r>
              <a:rPr lang="es-ES" b="1" dirty="0">
                <a:latin typeface="Maiandra GD" panose="020E0502030308020204" pitchFamily="34" charset="0"/>
              </a:rPr>
              <a:t>Job expondría su causa delante de Dios. 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00"/>
                </a:highlight>
                <a:latin typeface="Maiandra GD" panose="020E0502030308020204" pitchFamily="34" charset="0"/>
              </a:rPr>
              <a:t>Job.23:4-6.</a:t>
            </a:r>
          </a:p>
          <a:p>
            <a:r>
              <a:rPr lang="es-ES" b="1" dirty="0">
                <a:latin typeface="Maiandra GD" panose="020E0502030308020204" pitchFamily="34" charset="0"/>
              </a:rPr>
              <a:t>Expondría ante El mi causa, </a:t>
            </a:r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FF"/>
                </a:highlight>
                <a:latin typeface="Maiandra GD" panose="020E0502030308020204" pitchFamily="34" charset="0"/>
              </a:rPr>
              <a:t>llenaría mi boca de argumentos.</a:t>
            </a:r>
            <a:r>
              <a:rPr lang="es-ES" b="1" dirty="0">
                <a:latin typeface="Maiandra GD" panose="020E0502030308020204" pitchFamily="34" charset="0"/>
              </a:rPr>
              <a:t> 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00"/>
                </a:highlight>
                <a:latin typeface="Maiandra GD" panose="020E0502030308020204" pitchFamily="34" charset="0"/>
              </a:rPr>
              <a:t>V.5.</a:t>
            </a:r>
          </a:p>
          <a:p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00FF"/>
                </a:highlight>
                <a:latin typeface="Maiandra GD" panose="020E0502030308020204" pitchFamily="34" charset="0"/>
              </a:rPr>
              <a:t>Aprendería yo las palabras que El me respondiera,</a:t>
            </a:r>
            <a:r>
              <a:rPr lang="es-ES" b="1" dirty="0">
                <a:latin typeface="Maiandra GD" panose="020E0502030308020204" pitchFamily="34" charset="0"/>
              </a:rPr>
              <a:t> y entendería lo que me dijera.  </a:t>
            </a:r>
          </a:p>
          <a:p>
            <a:r>
              <a:rPr lang="es-ES" b="1" dirty="0">
                <a:latin typeface="Maiandra GD" panose="020E0502030308020204" pitchFamily="34" charset="0"/>
              </a:rPr>
              <a:t>Y Dios le prestaría atención a su causa. 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DD1C5546-133A-1E54-E98D-635E4A4C572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6" y="1343816"/>
            <a:ext cx="3269978" cy="5495927"/>
          </a:xfrm>
          <a:prstGeom prst="rect">
            <a:avLst/>
          </a:prstGeom>
          <a:solidFill>
            <a:srgbClr val="002060"/>
          </a:solidFill>
        </p:spPr>
      </p:pic>
    </p:spTree>
    <p:extLst>
      <p:ext uri="{BB962C8B-B14F-4D97-AF65-F5344CB8AC3E}">
        <p14:creationId xmlns:p14="http://schemas.microsoft.com/office/powerpoint/2010/main" val="411896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B781B2C2-F8F4-4E67-F8AA-4D27147CDD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43999" cy="6839744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7E66F7BF-477B-5735-B0D0-0419AF35BC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" y="0"/>
            <a:ext cx="9144003" cy="1362073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683DD381-3504-00AE-368E-67930E9664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9144000" cy="1325563"/>
          </a:xfrm>
        </p:spPr>
        <p:txBody>
          <a:bodyPr/>
          <a:lstStyle/>
          <a:p>
            <a:pPr algn="ctr"/>
            <a:r>
              <a:rPr lang="es-NI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DIOS ESCUCHA NUESTROS ARGUMENTOS.</a:t>
            </a: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FC49537B-51B7-AC40-6A57-DC4EDA848F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69974" y="1343817"/>
            <a:ext cx="5874025" cy="5495927"/>
          </a:xfrm>
        </p:spPr>
        <p:txBody>
          <a:bodyPr>
            <a:normAutofit/>
          </a:bodyPr>
          <a:lstStyle/>
          <a:p>
            <a:pPr algn="ctr"/>
            <a:r>
              <a:rPr lang="es-NI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00"/>
                </a:highlight>
                <a:latin typeface="Maiandra GD" panose="020E0502030308020204" pitchFamily="34" charset="0"/>
              </a:rPr>
              <a:t>V.6.</a:t>
            </a:r>
          </a:p>
          <a:p>
            <a:r>
              <a:rPr lang="es-ES" b="1" dirty="0">
                <a:latin typeface="Maiandra GD" panose="020E0502030308020204" pitchFamily="34" charset="0"/>
              </a:rPr>
              <a:t>¿Contendería El conmigo con la grandeza de su poder? </a:t>
            </a:r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0080"/>
                </a:highlight>
                <a:latin typeface="Maiandra GD" panose="020E0502030308020204" pitchFamily="34" charset="0"/>
              </a:rPr>
              <a:t>No, ciertamente me prestaría atención.</a:t>
            </a:r>
            <a:r>
              <a:rPr lang="es-ES" b="1" dirty="0">
                <a:latin typeface="Maiandra GD" panose="020E0502030308020204" pitchFamily="34" charset="0"/>
              </a:rPr>
              <a:t> </a:t>
            </a:r>
          </a:p>
          <a:p>
            <a:r>
              <a:rPr lang="es-ES" b="1" dirty="0">
                <a:latin typeface="Maiandra GD" panose="020E0502030308020204" pitchFamily="34" charset="0"/>
              </a:rPr>
              <a:t>Dios desea que hablemos que expongamos nuestra causa.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00"/>
                </a:highlight>
                <a:latin typeface="Maiandra GD" panose="020E0502030308020204" pitchFamily="34" charset="0"/>
              </a:rPr>
              <a:t>Isaías.43:26.</a:t>
            </a:r>
            <a:r>
              <a:rPr lang="es-ES" b="1" dirty="0">
                <a:latin typeface="Maiandra GD" panose="020E0502030308020204" pitchFamily="34" charset="0"/>
              </a:rPr>
              <a:t> </a:t>
            </a:r>
          </a:p>
          <a:p>
            <a:r>
              <a:rPr lang="es-ES" b="1" dirty="0">
                <a:latin typeface="Maiandra GD" panose="020E0502030308020204" pitchFamily="34" charset="0"/>
              </a:rPr>
              <a:t>“Habla para justificar” </a:t>
            </a:r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8080"/>
                </a:highlight>
                <a:latin typeface="Maiandra GD" panose="020E0502030308020204" pitchFamily="34" charset="0"/>
              </a:rPr>
              <a:t>Expone tu caso para ver si tienes la razón</a:t>
            </a:r>
            <a:r>
              <a:rPr lang="es-ES" b="1" dirty="0">
                <a:latin typeface="Maiandra GD" panose="020E0502030308020204" pitchFamily="34" charset="0"/>
              </a:rPr>
              <a:t> para quedar libre.</a:t>
            </a:r>
          </a:p>
          <a:p>
            <a:r>
              <a:rPr lang="es-ES" b="1" dirty="0">
                <a:latin typeface="Maiandra GD" panose="020E0502030308020204" pitchFamily="34" charset="0"/>
              </a:rPr>
              <a:t>Dios está atento a escuchar nuestros argumentos.</a:t>
            </a:r>
          </a:p>
          <a:p>
            <a:endParaRPr lang="es-NI" b="1" dirty="0">
              <a:latin typeface="Maiandra GD" panose="020E0502030308020204" pitchFamily="34" charset="0"/>
            </a:endParaRPr>
          </a:p>
          <a:p>
            <a:endParaRPr lang="es-NI" b="1" dirty="0">
              <a:latin typeface="Maiandra GD" panose="020E0502030308020204" pitchFamily="34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7F1E20EE-09A1-B4EF-F818-A7F63B3430F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6" y="1380328"/>
            <a:ext cx="3269977" cy="5459416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4179227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B781B2C2-F8F4-4E67-F8AA-4D27147CDD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43999" cy="6839744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7E66F7BF-477B-5735-B0D0-0419AF35BC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" y="0"/>
            <a:ext cx="9144003" cy="1362073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683DD381-3504-00AE-368E-67930E9664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9144000" cy="1325563"/>
          </a:xfrm>
        </p:spPr>
        <p:txBody>
          <a:bodyPr/>
          <a:lstStyle/>
          <a:p>
            <a:pPr algn="ctr"/>
            <a:r>
              <a:rPr lang="es-NI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DIOS ESCUCHA NUESTROS ARGUMENTOS.</a:t>
            </a: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FC49537B-51B7-AC40-6A57-DC4EDA848F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69974" y="1343817"/>
            <a:ext cx="5874025" cy="5495927"/>
          </a:xfrm>
        </p:spPr>
        <p:txBody>
          <a:bodyPr>
            <a:normAutofit lnSpcReduction="10000"/>
          </a:bodyPr>
          <a:lstStyle/>
          <a:p>
            <a:r>
              <a:rPr lang="es-ES" b="1" dirty="0">
                <a:latin typeface="Maiandra GD" panose="020E0502030308020204" pitchFamily="34" charset="0"/>
              </a:rPr>
              <a:t>Dios escucho los argumentos del siervo malo y perezoso.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00"/>
                </a:highlight>
                <a:latin typeface="Maiandra GD" panose="020E0502030308020204" pitchFamily="34" charset="0"/>
              </a:rPr>
              <a:t>Mateo.25:24-25.</a:t>
            </a:r>
          </a:p>
          <a:p>
            <a:r>
              <a:rPr lang="es-ES" b="1" dirty="0">
                <a:latin typeface="Maiandra GD" panose="020E0502030308020204" pitchFamily="34" charset="0"/>
              </a:rPr>
              <a:t>»Pero llegando también el que había recibido un talento (21.6 kilos), </a:t>
            </a:r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8000"/>
                </a:highlight>
                <a:latin typeface="Maiandra GD" panose="020E0502030308020204" pitchFamily="34" charset="0"/>
              </a:rPr>
              <a:t>dijo: “Señor, yo sabía que usted es un hombre duro,</a:t>
            </a:r>
            <a:r>
              <a:rPr lang="es-ES" b="1" dirty="0">
                <a:latin typeface="Maiandra GD" panose="020E0502030308020204" pitchFamily="34" charset="0"/>
              </a:rPr>
              <a:t> que siega donde no sembró y recoge donde no ha esparcido, 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00"/>
                </a:highlight>
                <a:latin typeface="Maiandra GD" panose="020E0502030308020204" pitchFamily="34" charset="0"/>
              </a:rPr>
              <a:t>V.25.</a:t>
            </a:r>
            <a:r>
              <a:rPr lang="es-ES" b="1" dirty="0">
                <a:latin typeface="Maiandra GD" panose="020E0502030308020204" pitchFamily="34" charset="0"/>
              </a:rPr>
              <a:t>  </a:t>
            </a:r>
          </a:p>
          <a:p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800080"/>
                </a:highlight>
                <a:latin typeface="Maiandra GD" panose="020E0502030308020204" pitchFamily="34" charset="0"/>
              </a:rPr>
              <a:t>y tuve miedo,</a:t>
            </a:r>
            <a:r>
              <a:rPr lang="es-ES" b="1" dirty="0">
                <a:latin typeface="Maiandra GD" panose="020E0502030308020204" pitchFamily="34" charset="0"/>
              </a:rPr>
              <a:t> y fui y escondí su talento en la tierra; mire, aquí tiene lo que es suyo”. </a:t>
            </a:r>
            <a:endParaRPr lang="es-NI" b="1" dirty="0">
              <a:latin typeface="Maiandra GD" panose="020E0502030308020204" pitchFamily="34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EEB63AAE-B471-59C6-36AD-ECCD80B18FC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" y="1343816"/>
            <a:ext cx="3269973" cy="5495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7886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B781B2C2-F8F4-4E67-F8AA-4D27147CDD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43999" cy="6839744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7E66F7BF-477B-5735-B0D0-0419AF35BC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" y="0"/>
            <a:ext cx="9144003" cy="1362073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683DD381-3504-00AE-368E-67930E9664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9144000" cy="1325563"/>
          </a:xfrm>
        </p:spPr>
        <p:txBody>
          <a:bodyPr/>
          <a:lstStyle/>
          <a:p>
            <a:pPr algn="ctr"/>
            <a:r>
              <a:rPr lang="es-NI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DIOS ESCUCHA NUESTROS ARGUMENTOS.</a:t>
            </a: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FC49537B-51B7-AC40-6A57-DC4EDA848F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69974" y="1343817"/>
            <a:ext cx="5874025" cy="5495927"/>
          </a:xfrm>
        </p:spPr>
        <p:txBody>
          <a:bodyPr/>
          <a:lstStyle/>
          <a:p>
            <a:r>
              <a:rPr lang="es-ES" b="1" dirty="0">
                <a:latin typeface="Maiandra GD" panose="020E0502030308020204" pitchFamily="34" charset="0"/>
              </a:rPr>
              <a:t>Dios va a escuchar los argumentos de las personas en el juicio final.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00"/>
                </a:highlight>
                <a:latin typeface="Maiandra GD" panose="020E0502030308020204" pitchFamily="34" charset="0"/>
              </a:rPr>
              <a:t>Mateo.7:22.</a:t>
            </a:r>
          </a:p>
          <a:p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800000"/>
                </a:highlight>
                <a:latin typeface="Maiandra GD" panose="020E0502030308020204" pitchFamily="34" charset="0"/>
              </a:rPr>
              <a:t>»Muchos me dirán en aquel día: “Señor, Señor, ¿no profetizamos en Tu nombre,</a:t>
            </a:r>
            <a:r>
              <a:rPr lang="es-ES" b="1" dirty="0">
                <a:latin typeface="Maiandra GD" panose="020E0502030308020204" pitchFamily="34" charset="0"/>
              </a:rPr>
              <a:t> y en Tu nombre echamos fuera demonios, y en Tu nombre hicimos muchos milagros?”. </a:t>
            </a:r>
          </a:p>
          <a:p>
            <a:r>
              <a:rPr lang="es-ES" b="1" dirty="0">
                <a:latin typeface="Maiandra GD" panose="020E0502030308020204" pitchFamily="34" charset="0"/>
              </a:rPr>
              <a:t>Muchos le argumentaran a Dios en el juicio final que hicieron muchas cosas.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F0D0BB9C-4629-0505-0A38-A3C436ABE4A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80328"/>
            <a:ext cx="3269973" cy="5459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9311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B781B2C2-F8F4-4E67-F8AA-4D27147CDD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43999" cy="6839744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7E66F7BF-477B-5735-B0D0-0419AF35BC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" y="0"/>
            <a:ext cx="9144003" cy="1362073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683DD381-3504-00AE-368E-67930E9664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9144000" cy="1325563"/>
          </a:xfrm>
        </p:spPr>
        <p:txBody>
          <a:bodyPr/>
          <a:lstStyle/>
          <a:p>
            <a:pPr algn="ctr"/>
            <a:r>
              <a:rPr lang="es-NI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DIOS ESCUCHA NUESTROS ARGUMENTOS.</a:t>
            </a: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FC49537B-51B7-AC40-6A57-DC4EDA848F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69974" y="1343817"/>
            <a:ext cx="5874025" cy="5495927"/>
          </a:xfrm>
        </p:spPr>
        <p:txBody>
          <a:bodyPr>
            <a:normAutofit/>
          </a:bodyPr>
          <a:lstStyle/>
          <a:p>
            <a:r>
              <a:rPr lang="es-NI" b="1" dirty="0">
                <a:latin typeface="Maiandra GD" panose="020E0502030308020204" pitchFamily="34" charset="0"/>
              </a:rPr>
              <a:t>Dios manda a Ananías.</a:t>
            </a:r>
          </a:p>
          <a:p>
            <a:pPr algn="ctr"/>
            <a:r>
              <a:rPr lang="es-NI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00"/>
                </a:highlight>
                <a:latin typeface="Maiandra GD" panose="020E0502030308020204" pitchFamily="34" charset="0"/>
              </a:rPr>
              <a:t>Hechos.9:10-12.</a:t>
            </a:r>
          </a:p>
          <a:p>
            <a:r>
              <a:rPr lang="es-ES" b="1" dirty="0">
                <a:latin typeface="Maiandra GD" panose="020E0502030308020204" pitchFamily="34" charset="0"/>
              </a:rPr>
              <a:t>Había en Damasco cierto discípulo llamado Ananías; </a:t>
            </a:r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808000"/>
                </a:highlight>
                <a:latin typeface="Maiandra GD" panose="020E0502030308020204" pitchFamily="34" charset="0"/>
              </a:rPr>
              <a:t>y el Señor le dijo en una visión: «Ananías».</a:t>
            </a:r>
            <a:r>
              <a:rPr lang="es-ES" b="1" dirty="0">
                <a:latin typeface="Maiandra GD" panose="020E0502030308020204" pitchFamily="34" charset="0"/>
              </a:rPr>
              <a:t> «Aquí estoy, Señor», contestó él. 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00"/>
                </a:highlight>
                <a:latin typeface="Maiandra GD" panose="020E0502030308020204" pitchFamily="34" charset="0"/>
              </a:rPr>
              <a:t>V.11.</a:t>
            </a:r>
          </a:p>
          <a:p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0000"/>
                </a:highlight>
                <a:latin typeface="Maiandra GD" panose="020E0502030308020204" pitchFamily="34" charset="0"/>
              </a:rPr>
              <a:t>El Señor le dijo: «Levántate y ve a la calle que se llama Derecha,</a:t>
            </a:r>
            <a:r>
              <a:rPr lang="es-ES" b="1" dirty="0">
                <a:latin typeface="Maiandra GD" panose="020E0502030308020204" pitchFamily="34" charset="0"/>
              </a:rPr>
              <a:t> y pregunta en la casa de Judas por un hombre de Tarso llamado Saulo, porque él está orando, </a:t>
            </a:r>
            <a:endParaRPr lang="es-NI" b="1" dirty="0">
              <a:latin typeface="Maiandra GD" panose="020E0502030308020204" pitchFamily="34" charset="0"/>
            </a:endParaRPr>
          </a:p>
          <a:p>
            <a:endParaRPr lang="es-NI" b="1" dirty="0">
              <a:latin typeface="Maiandra GD" panose="020E0502030308020204" pitchFamily="34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7CEBDE2E-C680-5AAF-2492-F54E51D0420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3817"/>
            <a:ext cx="3269973" cy="5495926"/>
          </a:xfrm>
          <a:prstGeom prst="rect">
            <a:avLst/>
          </a:prstGeom>
          <a:solidFill>
            <a:srgbClr val="92D050"/>
          </a:solidFill>
        </p:spPr>
      </p:pic>
    </p:spTree>
    <p:extLst>
      <p:ext uri="{BB962C8B-B14F-4D97-AF65-F5344CB8AC3E}">
        <p14:creationId xmlns:p14="http://schemas.microsoft.com/office/powerpoint/2010/main" val="1380214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B781B2C2-F8F4-4E67-F8AA-4D27147CDD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43999" cy="6839744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7E66F7BF-477B-5735-B0D0-0419AF35BC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" y="0"/>
            <a:ext cx="9144003" cy="1362073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683DD381-3504-00AE-368E-67930E9664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9144000" cy="1325563"/>
          </a:xfrm>
        </p:spPr>
        <p:txBody>
          <a:bodyPr/>
          <a:lstStyle/>
          <a:p>
            <a:pPr algn="ctr"/>
            <a:r>
              <a:rPr lang="es-NI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DIOS ESCUCHA NUESTROS ARGUMENTOS.</a:t>
            </a: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FC49537B-51B7-AC40-6A57-DC4EDA848F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69974" y="1343817"/>
            <a:ext cx="5874025" cy="5495927"/>
          </a:xfrm>
        </p:spPr>
        <p:txBody>
          <a:bodyPr/>
          <a:lstStyle/>
          <a:p>
            <a:pPr algn="ctr"/>
            <a:r>
              <a:rPr lang="es-NI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00"/>
                </a:highlight>
                <a:latin typeface="Maiandra GD" panose="020E0502030308020204" pitchFamily="34" charset="0"/>
              </a:rPr>
              <a:t>V.12.</a:t>
            </a:r>
          </a:p>
          <a:p>
            <a:r>
              <a:rPr lang="es-ES" b="1" dirty="0">
                <a:latin typeface="Maiandra GD" panose="020E0502030308020204" pitchFamily="34" charset="0"/>
              </a:rPr>
              <a:t>y ha visto en una visión a un hombre llamado Ananías, </a:t>
            </a:r>
            <a:r>
              <a:rPr lang="es-E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latin typeface="Maiandra GD" panose="020E0502030308020204" pitchFamily="34" charset="0"/>
              </a:rPr>
              <a:t>que entra y pone las manos sobre él para que recobre la vista».</a:t>
            </a:r>
            <a:r>
              <a:rPr lang="es-ES" b="1" dirty="0">
                <a:latin typeface="Maiandra GD" panose="020E0502030308020204" pitchFamily="34" charset="0"/>
              </a:rPr>
              <a:t> </a:t>
            </a:r>
          </a:p>
          <a:p>
            <a:r>
              <a:rPr lang="es-ES" b="1" dirty="0">
                <a:latin typeface="Maiandra GD" panose="020E0502030308020204" pitchFamily="34" charset="0"/>
              </a:rPr>
              <a:t>Dios está atento a escuchar el argumento de Ananías.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00"/>
                </a:highlight>
                <a:latin typeface="Maiandra GD" panose="020E0502030308020204" pitchFamily="34" charset="0"/>
              </a:rPr>
              <a:t>Hechos.9:13-15.</a:t>
            </a:r>
            <a:endParaRPr lang="es-NI" b="1" u="sng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ighlight>
                <a:srgbClr val="FF0000"/>
              </a:highlight>
              <a:latin typeface="Maiandra GD" panose="020E0502030308020204" pitchFamily="34" charset="0"/>
            </a:endParaRPr>
          </a:p>
          <a:p>
            <a:r>
              <a:rPr lang="es-E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FF00"/>
                </a:highlight>
                <a:latin typeface="Maiandra GD" panose="020E0502030308020204" pitchFamily="34" charset="0"/>
              </a:rPr>
              <a:t>Pero Ananías respondió: «Señor, he oído de muchos acerca de este hombre,</a:t>
            </a:r>
            <a:r>
              <a:rPr lang="es-ES" b="1" dirty="0">
                <a:latin typeface="Maiandra GD" panose="020E0502030308020204" pitchFamily="34" charset="0"/>
              </a:rPr>
              <a:t> cuánto mal ha hecho a Tus santos en Jerusalén, </a:t>
            </a:r>
            <a:endParaRPr lang="es-NI" b="1" dirty="0">
              <a:latin typeface="Maiandra GD" panose="020E0502030308020204" pitchFamily="34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8741AA5E-D2E7-A5A8-13A0-396AE0C4D51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3816"/>
            <a:ext cx="3269973" cy="5495927"/>
          </a:xfrm>
          <a:prstGeom prst="rect">
            <a:avLst/>
          </a:prstGeom>
          <a:solidFill>
            <a:srgbClr val="00B0F0"/>
          </a:solidFill>
        </p:spPr>
      </p:pic>
    </p:spTree>
    <p:extLst>
      <p:ext uri="{BB962C8B-B14F-4D97-AF65-F5344CB8AC3E}">
        <p14:creationId xmlns:p14="http://schemas.microsoft.com/office/powerpoint/2010/main" val="426245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B781B2C2-F8F4-4E67-F8AA-4D27147CDD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43999" cy="6839744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7E66F7BF-477B-5735-B0D0-0419AF35BC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" y="0"/>
            <a:ext cx="9144003" cy="1362073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683DD381-3504-00AE-368E-67930E9664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9144000" cy="1325563"/>
          </a:xfrm>
        </p:spPr>
        <p:txBody>
          <a:bodyPr/>
          <a:lstStyle/>
          <a:p>
            <a:pPr algn="ctr"/>
            <a:r>
              <a:rPr lang="es-NI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DIOS ESCUCHA NUESTROS ARGUMENTOS.</a:t>
            </a: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FC49537B-51B7-AC40-6A57-DC4EDA848F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69974" y="1343817"/>
            <a:ext cx="5874025" cy="5495927"/>
          </a:xfrm>
        </p:spPr>
        <p:txBody>
          <a:bodyPr>
            <a:normAutofit lnSpcReduction="10000"/>
          </a:bodyPr>
          <a:lstStyle/>
          <a:p>
            <a:pPr algn="ctr"/>
            <a:r>
              <a:rPr lang="es-NI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00"/>
                </a:highlight>
                <a:latin typeface="Maiandra GD" panose="020E0502030308020204" pitchFamily="34" charset="0"/>
              </a:rPr>
              <a:t>V.14.</a:t>
            </a:r>
          </a:p>
          <a:p>
            <a:r>
              <a:rPr lang="es-E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FFFF"/>
                </a:highlight>
                <a:latin typeface="Maiandra GD" panose="020E0502030308020204" pitchFamily="34" charset="0"/>
              </a:rPr>
              <a:t>y aquí tiene autoridad de los principales sacerdotes</a:t>
            </a:r>
            <a:r>
              <a:rPr lang="es-ES" b="1" dirty="0">
                <a:latin typeface="Maiandra GD" panose="020E0502030308020204" pitchFamily="34" charset="0"/>
              </a:rPr>
              <a:t> para prender a todos los que invocan Tu nombre». </a:t>
            </a:r>
          </a:p>
          <a:p>
            <a:r>
              <a:rPr lang="es-ES" b="1" dirty="0">
                <a:latin typeface="Maiandra GD" panose="020E0502030308020204" pitchFamily="34" charset="0"/>
              </a:rPr>
              <a:t>Dios le escucha y después le manda que vaya.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00"/>
                </a:highlight>
                <a:latin typeface="Maiandra GD" panose="020E0502030308020204" pitchFamily="34" charset="0"/>
              </a:rPr>
              <a:t>V.15.</a:t>
            </a:r>
          </a:p>
          <a:p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FF"/>
                </a:highlight>
                <a:latin typeface="Maiandra GD" panose="020E0502030308020204" pitchFamily="34" charset="0"/>
              </a:rPr>
              <a:t>Pero el Señor le dijo: «Ve, porque él es Mi instrumento escogido,</a:t>
            </a:r>
            <a:r>
              <a:rPr lang="es-ES" b="1" dirty="0">
                <a:latin typeface="Maiandra GD" panose="020E0502030308020204" pitchFamily="34" charset="0"/>
              </a:rPr>
              <a:t> para llevar Mi nombre en presencia de los gentiles, de los reyes y de los israelitas; </a:t>
            </a:r>
            <a:endParaRPr lang="es-NI" b="1" dirty="0">
              <a:latin typeface="Maiandra GD" panose="020E0502030308020204" pitchFamily="34" charset="0"/>
            </a:endParaRPr>
          </a:p>
          <a:p>
            <a:endParaRPr lang="es-NI" b="1" dirty="0">
              <a:latin typeface="Maiandra GD" panose="020E0502030308020204" pitchFamily="34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BE6F01F5-DA04-8EDB-20E2-35F9FCDFFA4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80328"/>
            <a:ext cx="3269973" cy="5459416"/>
          </a:xfrm>
          <a:prstGeom prst="rect">
            <a:avLst/>
          </a:prstGeom>
          <a:solidFill>
            <a:schemeClr val="tx1"/>
          </a:solidFill>
        </p:spPr>
      </p:pic>
    </p:spTree>
    <p:extLst>
      <p:ext uri="{BB962C8B-B14F-4D97-AF65-F5344CB8AC3E}">
        <p14:creationId xmlns:p14="http://schemas.microsoft.com/office/powerpoint/2010/main" val="1662462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B781B2C2-F8F4-4E67-F8AA-4D27147CDD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43999" cy="6839744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7E66F7BF-477B-5735-B0D0-0419AF35BC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" y="0"/>
            <a:ext cx="9144003" cy="1362073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683DD381-3504-00AE-368E-67930E9664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9144000" cy="1325563"/>
          </a:xfrm>
        </p:spPr>
        <p:txBody>
          <a:bodyPr>
            <a:normAutofit/>
          </a:bodyPr>
          <a:lstStyle/>
          <a:p>
            <a:pPr algn="ctr"/>
            <a:r>
              <a:rPr lang="es-ES" sz="66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I</a:t>
            </a:r>
            <a:r>
              <a:rPr lang="es-NI" sz="66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NTRODUCCIÓN:</a:t>
            </a: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FC49537B-51B7-AC40-6A57-DC4EDA848F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69974" y="1343817"/>
            <a:ext cx="5874025" cy="5495927"/>
          </a:xfrm>
        </p:spPr>
        <p:txBody>
          <a:bodyPr/>
          <a:lstStyle/>
          <a:p>
            <a:r>
              <a:rPr lang="es-ES" b="1" dirty="0">
                <a:latin typeface="Maiandra GD" panose="020E0502030308020204" pitchFamily="34" charset="0"/>
              </a:rPr>
              <a:t>¿Por qué nosotros muchas veces no queremos escuchar los argumentos? </a:t>
            </a:r>
          </a:p>
          <a:p>
            <a:r>
              <a:rPr lang="es-ES" b="1" dirty="0">
                <a:latin typeface="Maiandra GD" panose="020E0502030308020204" pitchFamily="34" charset="0"/>
              </a:rPr>
              <a:t>Cuando algún hermano falla, o tiene algún comentario sobre determinado tema, que no esté de acuerdo con nosotros o conmigo.</a:t>
            </a:r>
          </a:p>
          <a:p>
            <a:r>
              <a:rPr lang="es-ES" b="1" dirty="0">
                <a:latin typeface="Maiandra GD" panose="020E0502030308020204" pitchFamily="34" charset="0"/>
              </a:rPr>
              <a:t>Lamentablemente hay muchos hermanos que se creen más que Dios, piensan que no se equivocan, que siempre tienen la razón. </a:t>
            </a:r>
          </a:p>
          <a:p>
            <a:r>
              <a:rPr lang="es-ES" b="1" dirty="0">
                <a:latin typeface="Maiandra GD" panose="020E0502030308020204" pitchFamily="34" charset="0"/>
              </a:rPr>
              <a:t>Pero eso no debería de ser así.</a:t>
            </a:r>
            <a:endParaRPr lang="es-NI" b="1" dirty="0">
              <a:latin typeface="Maiandra GD" panose="020E0502030308020204" pitchFamily="34" charset="0"/>
            </a:endParaRPr>
          </a:p>
          <a:p>
            <a:endParaRPr lang="es-NI" b="1" dirty="0">
              <a:latin typeface="Maiandra GD" panose="020E0502030308020204" pitchFamily="34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221EE17B-CD6F-FCC5-CFE1-5CA50B7D873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62072"/>
            <a:ext cx="3333750" cy="5477671"/>
          </a:xfrm>
          <a:prstGeom prst="rect">
            <a:avLst/>
          </a:prstGeom>
          <a:solidFill>
            <a:srgbClr val="00B0F0"/>
          </a:solidFill>
        </p:spPr>
      </p:pic>
    </p:spTree>
    <p:extLst>
      <p:ext uri="{BB962C8B-B14F-4D97-AF65-F5344CB8AC3E}">
        <p14:creationId xmlns:p14="http://schemas.microsoft.com/office/powerpoint/2010/main" val="3939735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B781B2C2-F8F4-4E67-F8AA-4D27147CDD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43999" cy="6839744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7E66F7BF-477B-5735-B0D0-0419AF35BC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" y="0"/>
            <a:ext cx="9144003" cy="1362073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683DD381-3504-00AE-368E-67930E9664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9144000" cy="1325563"/>
          </a:xfrm>
        </p:spPr>
        <p:txBody>
          <a:bodyPr/>
          <a:lstStyle/>
          <a:p>
            <a:pPr algn="ctr"/>
            <a:r>
              <a:rPr lang="es-NI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DIOS ESCUCHA NUESTROS ARGUMENTOS.</a:t>
            </a: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FC49537B-51B7-AC40-6A57-DC4EDA848F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69974" y="1343817"/>
            <a:ext cx="5874025" cy="5495927"/>
          </a:xfrm>
        </p:spPr>
        <p:txBody>
          <a:bodyPr>
            <a:normAutofit/>
          </a:bodyPr>
          <a:lstStyle/>
          <a:p>
            <a:r>
              <a:rPr lang="es-ES" b="1" dirty="0">
                <a:latin typeface="Maiandra GD" panose="020E0502030308020204" pitchFamily="34" charset="0"/>
              </a:rPr>
              <a:t>Hermano nosotros también debemos de dar oportunidad para que los hermanos o persona expongan sus argumentos. </a:t>
            </a:r>
          </a:p>
          <a:p>
            <a:r>
              <a:rPr lang="es-ES" b="1" dirty="0">
                <a:latin typeface="Maiandra GD" panose="020E0502030308020204" pitchFamily="34" charset="0"/>
              </a:rPr>
              <a:t>No ponemos tomar rápidamente dediciones sin tomar en cuenta los argumentos de la otra persona, o pensar que siempre tenemos la razón en todo.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00"/>
                </a:highlight>
                <a:latin typeface="Maiandra GD" panose="020E0502030308020204" pitchFamily="34" charset="0"/>
              </a:rPr>
              <a:t>Juan.7:51.</a:t>
            </a:r>
            <a:r>
              <a:rPr lang="es-ES" b="1" dirty="0">
                <a:latin typeface="Maiandra GD" panose="020E0502030308020204" pitchFamily="34" charset="0"/>
              </a:rPr>
              <a:t> </a:t>
            </a:r>
          </a:p>
          <a:p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00FF"/>
                </a:highlight>
                <a:latin typeface="Maiandra GD" panose="020E0502030308020204" pitchFamily="34" charset="0"/>
              </a:rPr>
              <a:t>¿Juzga nuestra ley a un hombre a menos que le oiga primero</a:t>
            </a:r>
            <a:r>
              <a:rPr lang="es-ES" b="1" dirty="0">
                <a:latin typeface="Maiandra GD" panose="020E0502030308020204" pitchFamily="34" charset="0"/>
              </a:rPr>
              <a:t> y sepa lo que hace? </a:t>
            </a:r>
            <a:endParaRPr lang="es-NI" b="1" dirty="0">
              <a:latin typeface="Maiandra GD" panose="020E0502030308020204" pitchFamily="34" charset="0"/>
            </a:endParaRPr>
          </a:p>
          <a:p>
            <a:endParaRPr lang="es-NI" b="1" dirty="0">
              <a:latin typeface="Maiandra GD" panose="020E0502030308020204" pitchFamily="34" charset="0"/>
            </a:endParaRPr>
          </a:p>
          <a:p>
            <a:endParaRPr lang="es-NI" b="1" dirty="0">
              <a:latin typeface="Maiandra GD" panose="020E0502030308020204" pitchFamily="34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09665CB2-FB9D-472E-ACA3-D76BA9EEFDB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" y="1380328"/>
            <a:ext cx="3269977" cy="5459416"/>
          </a:xfrm>
          <a:prstGeom prst="rect">
            <a:avLst/>
          </a:prstGeom>
          <a:solidFill>
            <a:srgbClr val="00B050"/>
          </a:solidFill>
        </p:spPr>
      </p:pic>
    </p:spTree>
    <p:extLst>
      <p:ext uri="{BB962C8B-B14F-4D97-AF65-F5344CB8AC3E}">
        <p14:creationId xmlns:p14="http://schemas.microsoft.com/office/powerpoint/2010/main" val="3910243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B781B2C2-F8F4-4E67-F8AA-4D27147CDD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43999" cy="6839744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7E66F7BF-477B-5735-B0D0-0419AF35BC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" y="0"/>
            <a:ext cx="9144003" cy="1362073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683DD381-3504-00AE-368E-67930E9664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9144000" cy="1325563"/>
          </a:xfrm>
        </p:spPr>
        <p:txBody>
          <a:bodyPr/>
          <a:lstStyle/>
          <a:p>
            <a:pPr algn="ctr"/>
            <a:r>
              <a:rPr lang="es-NI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DIOS ESCUCHA NUESTROS ARGUMENTOS.</a:t>
            </a: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FC49537B-51B7-AC40-6A57-DC4EDA848F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69974" y="1343817"/>
            <a:ext cx="5874025" cy="5495927"/>
          </a:xfrm>
        </p:spPr>
        <p:txBody>
          <a:bodyPr>
            <a:normAutofit/>
          </a:bodyPr>
          <a:lstStyle/>
          <a:p>
            <a:r>
              <a:rPr lang="es-ES" b="1" dirty="0">
                <a:latin typeface="Maiandra GD" panose="020E0502030308020204" pitchFamily="34" charset="0"/>
              </a:rPr>
              <a:t>No podemos tomar decisiones sin antes haber oído a la persona exponer su causa.</a:t>
            </a:r>
          </a:p>
          <a:p>
            <a:r>
              <a:rPr lang="es-ES" b="1" dirty="0">
                <a:latin typeface="Maiandra GD" panose="020E0502030308020204" pitchFamily="34" charset="0"/>
              </a:rPr>
              <a:t>Jesús permitió que las personas expusieran su caso.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00"/>
                </a:highlight>
                <a:latin typeface="Maiandra GD" panose="020E0502030308020204" pitchFamily="34" charset="0"/>
              </a:rPr>
              <a:t>Juan.8:4-7.</a:t>
            </a:r>
          </a:p>
          <a:p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0080"/>
                </a:highlight>
                <a:latin typeface="Maiandra GD" panose="020E0502030308020204" pitchFamily="34" charset="0"/>
              </a:rPr>
              <a:t>le dijeron*: Maestro, esta mujer ha sido sorprendida</a:t>
            </a:r>
            <a:r>
              <a:rPr lang="es-ES" b="1" dirty="0">
                <a:latin typeface="Maiandra GD" panose="020E0502030308020204" pitchFamily="34" charset="0"/>
              </a:rPr>
              <a:t> en el acto mismo del adulterio. </a:t>
            </a:r>
          </a:p>
          <a:p>
            <a:r>
              <a:rPr lang="es-ES" b="1" dirty="0">
                <a:latin typeface="Maiandra GD" panose="020E0502030308020204" pitchFamily="34" charset="0"/>
              </a:rPr>
              <a:t>¿Qué decisión hubiéramos tomados nosotros hermanos?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00"/>
                </a:highlight>
                <a:latin typeface="Maiandra GD" panose="020E0502030308020204" pitchFamily="34" charset="0"/>
              </a:rPr>
              <a:t>V.5.</a:t>
            </a:r>
          </a:p>
          <a:p>
            <a:endParaRPr lang="es-NI" b="1" dirty="0">
              <a:latin typeface="Maiandra GD" panose="020E0502030308020204" pitchFamily="34" charset="0"/>
            </a:endParaRPr>
          </a:p>
          <a:p>
            <a:endParaRPr lang="es-NI" b="1" dirty="0">
              <a:latin typeface="Maiandra GD" panose="020E0502030308020204" pitchFamily="34" charset="0"/>
            </a:endParaRP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BDB70DA7-178D-E0F9-DC2E-986A7965CE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343816"/>
            <a:ext cx="3269973" cy="5495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8912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B781B2C2-F8F4-4E67-F8AA-4D27147CDD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43999" cy="6839744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7E66F7BF-477B-5735-B0D0-0419AF35BC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" y="0"/>
            <a:ext cx="9144003" cy="1362073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683DD381-3504-00AE-368E-67930E9664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9144000" cy="1325563"/>
          </a:xfrm>
        </p:spPr>
        <p:txBody>
          <a:bodyPr/>
          <a:lstStyle/>
          <a:p>
            <a:pPr algn="ctr"/>
            <a:r>
              <a:rPr lang="es-NI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DIOS ESCUCHA NUESTROS ARGUMENTOS.</a:t>
            </a: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FC49537B-51B7-AC40-6A57-DC4EDA848F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69974" y="1343817"/>
            <a:ext cx="5874025" cy="5495927"/>
          </a:xfrm>
        </p:spPr>
        <p:txBody>
          <a:bodyPr>
            <a:normAutofit lnSpcReduction="10000"/>
          </a:bodyPr>
          <a:lstStyle/>
          <a:p>
            <a:r>
              <a:rPr lang="es-ES" b="1" dirty="0">
                <a:latin typeface="Maiandra GD" panose="020E0502030308020204" pitchFamily="34" charset="0"/>
              </a:rPr>
              <a:t>Decían esto, probándole, para tener de qué acusarle. </a:t>
            </a:r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8080"/>
                </a:highlight>
                <a:latin typeface="Maiandra GD" panose="020E0502030308020204" pitchFamily="34" charset="0"/>
              </a:rPr>
              <a:t>Pero Jesús se inclinó y con el dedo escribía en la tierra.</a:t>
            </a:r>
            <a:r>
              <a:rPr lang="es-ES" b="1" dirty="0">
                <a:latin typeface="Maiandra GD" panose="020E0502030308020204" pitchFamily="34" charset="0"/>
              </a:rPr>
              <a:t> 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00"/>
                </a:highlight>
                <a:latin typeface="Maiandra GD" panose="020E0502030308020204" pitchFamily="34" charset="0"/>
              </a:rPr>
              <a:t>V.7.</a:t>
            </a:r>
            <a:r>
              <a:rPr lang="es-ES" b="1" dirty="0">
                <a:latin typeface="Maiandra GD" panose="020E0502030308020204" pitchFamily="34" charset="0"/>
              </a:rPr>
              <a:t>  </a:t>
            </a:r>
          </a:p>
          <a:p>
            <a:r>
              <a:rPr lang="es-ES" b="1" dirty="0">
                <a:latin typeface="Maiandra GD" panose="020E0502030308020204" pitchFamily="34" charset="0"/>
              </a:rPr>
              <a:t>Pero como insistían en preguntarle, Jesús se enderezó y les dijo: </a:t>
            </a:r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8000"/>
                </a:highlight>
                <a:latin typeface="Maiandra GD" panose="020E0502030308020204" pitchFamily="34" charset="0"/>
              </a:rPr>
              <a:t>El que de vosotros esté sin pecado, sea el primero en tirarle una piedra.</a:t>
            </a:r>
            <a:r>
              <a:rPr lang="es-ES" b="1" dirty="0">
                <a:latin typeface="Maiandra GD" panose="020E0502030308020204" pitchFamily="34" charset="0"/>
              </a:rPr>
              <a:t> </a:t>
            </a:r>
          </a:p>
          <a:p>
            <a:r>
              <a:rPr lang="es-ES" b="1" dirty="0">
                <a:latin typeface="Maiandra GD" panose="020E0502030308020204" pitchFamily="34" charset="0"/>
              </a:rPr>
              <a:t>No seamos como los Fariseos que no escucharon los argumentos del ciego.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00"/>
                </a:highlight>
                <a:latin typeface="Maiandra GD" panose="020E0502030308020204" pitchFamily="34" charset="0"/>
              </a:rPr>
              <a:t>Juan.9:10-11.</a:t>
            </a:r>
            <a:endParaRPr lang="es-NI" b="1" u="sng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ighlight>
                <a:srgbClr val="FF0000"/>
              </a:highlight>
              <a:latin typeface="Maiandra GD" panose="020E0502030308020204" pitchFamily="34" charset="0"/>
            </a:endParaRPr>
          </a:p>
          <a:p>
            <a:endParaRPr lang="es-NI" b="1" dirty="0">
              <a:latin typeface="Maiandra GD" panose="020E0502030308020204" pitchFamily="34" charset="0"/>
            </a:endParaRPr>
          </a:p>
          <a:p>
            <a:endParaRPr lang="es-NI" b="1" dirty="0">
              <a:latin typeface="Maiandra GD" panose="020E0502030308020204" pitchFamily="34" charset="0"/>
            </a:endParaRP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B9270C32-3D87-CA8D-3036-C0110D83C1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1380328"/>
            <a:ext cx="3269973" cy="5459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9902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B781B2C2-F8F4-4E67-F8AA-4D27147CDD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43999" cy="6839744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7E66F7BF-477B-5735-B0D0-0419AF35BC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" y="0"/>
            <a:ext cx="9144003" cy="1362073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683DD381-3504-00AE-368E-67930E9664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9144000" cy="1325563"/>
          </a:xfrm>
        </p:spPr>
        <p:txBody>
          <a:bodyPr/>
          <a:lstStyle/>
          <a:p>
            <a:pPr algn="ctr"/>
            <a:r>
              <a:rPr lang="es-NI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DIOS ESCUCHA NUESTROS ARGUMENTOS.</a:t>
            </a: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FC49537B-51B7-AC40-6A57-DC4EDA848F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69974" y="1343817"/>
            <a:ext cx="5874025" cy="5495927"/>
          </a:xfrm>
        </p:spPr>
        <p:txBody>
          <a:bodyPr>
            <a:normAutofit/>
          </a:bodyPr>
          <a:lstStyle/>
          <a:p>
            <a:r>
              <a:rPr lang="es-ES" b="1" dirty="0">
                <a:latin typeface="Maiandra GD" panose="020E0502030308020204" pitchFamily="34" charset="0"/>
              </a:rPr>
              <a:t>Entonces le decían: </a:t>
            </a:r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800080"/>
                </a:highlight>
                <a:latin typeface="Maiandra GD" panose="020E0502030308020204" pitchFamily="34" charset="0"/>
              </a:rPr>
              <a:t>¿Cómo te fueron abiertos los ojos?</a:t>
            </a:r>
            <a:r>
              <a:rPr lang="es-ES" b="1" dirty="0">
                <a:latin typeface="Maiandra GD" panose="020E0502030308020204" pitchFamily="34" charset="0"/>
              </a:rPr>
              <a:t> 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00"/>
                </a:highlight>
                <a:latin typeface="Maiandra GD" panose="020E0502030308020204" pitchFamily="34" charset="0"/>
              </a:rPr>
              <a:t>V.11.</a:t>
            </a:r>
          </a:p>
          <a:p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800000"/>
                </a:highlight>
                <a:latin typeface="Maiandra GD" panose="020E0502030308020204" pitchFamily="34" charset="0"/>
              </a:rPr>
              <a:t>El respondió: El hombre que se llama Jesús hizo barro, lo untó sobre mis ojos y me dijo:</a:t>
            </a:r>
            <a:r>
              <a:rPr lang="es-ES" b="1" dirty="0">
                <a:latin typeface="Maiandra GD" panose="020E0502030308020204" pitchFamily="34" charset="0"/>
              </a:rPr>
              <a:t> "Ve al Siloé y lávate." Así que fui, me lavé y recibí la vista. </a:t>
            </a:r>
          </a:p>
          <a:p>
            <a:r>
              <a:rPr lang="es-ES" b="1" dirty="0">
                <a:latin typeface="Maiandra GD" panose="020E0502030308020204" pitchFamily="34" charset="0"/>
              </a:rPr>
              <a:t>Volvieron a preguntar, no abrieron su corazón su mente para escuchar los argumentos. 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00"/>
                </a:highlight>
                <a:latin typeface="Maiandra GD" panose="020E0502030308020204" pitchFamily="34" charset="0"/>
              </a:rPr>
              <a:t>Juan.9:15.</a:t>
            </a:r>
            <a:r>
              <a:rPr lang="es-ES" b="1" dirty="0">
                <a:latin typeface="Maiandra GD" panose="020E0502030308020204" pitchFamily="34" charset="0"/>
              </a:rPr>
              <a:t> </a:t>
            </a:r>
          </a:p>
          <a:p>
            <a:endParaRPr lang="es-NI" b="1" dirty="0">
              <a:latin typeface="Maiandra GD" panose="020E0502030308020204" pitchFamily="34" charset="0"/>
            </a:endParaRPr>
          </a:p>
          <a:p>
            <a:endParaRPr lang="es-NI" b="1" dirty="0">
              <a:latin typeface="Maiandra GD" panose="020E0502030308020204" pitchFamily="34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F137997B-1229-8CED-4C82-B62279776A3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" y="1380328"/>
            <a:ext cx="3269977" cy="5459416"/>
          </a:xfrm>
          <a:prstGeom prst="rect">
            <a:avLst/>
          </a:prstGeom>
          <a:solidFill>
            <a:srgbClr val="0070C0"/>
          </a:solidFill>
        </p:spPr>
      </p:pic>
    </p:spTree>
    <p:extLst>
      <p:ext uri="{BB962C8B-B14F-4D97-AF65-F5344CB8AC3E}">
        <p14:creationId xmlns:p14="http://schemas.microsoft.com/office/powerpoint/2010/main" val="2323168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B781B2C2-F8F4-4E67-F8AA-4D27147CDD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43999" cy="6839744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7E66F7BF-477B-5735-B0D0-0419AF35BC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" y="0"/>
            <a:ext cx="9144003" cy="1362073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683DD381-3504-00AE-368E-67930E9664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9144000" cy="1325563"/>
          </a:xfrm>
        </p:spPr>
        <p:txBody>
          <a:bodyPr/>
          <a:lstStyle/>
          <a:p>
            <a:pPr algn="ctr"/>
            <a:r>
              <a:rPr lang="es-NI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DIOS ESCUCHA NUESTROS ARGUMENTOS.</a:t>
            </a: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FC49537B-51B7-AC40-6A57-DC4EDA848F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69974" y="1343817"/>
            <a:ext cx="5874025" cy="5495927"/>
          </a:xfrm>
        </p:spPr>
        <p:txBody>
          <a:bodyPr/>
          <a:lstStyle/>
          <a:p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808000"/>
                </a:highlight>
                <a:latin typeface="Maiandra GD" panose="020E0502030308020204" pitchFamily="34" charset="0"/>
              </a:rPr>
              <a:t>Entonces los fariseos volvieron también a preguntarle cómo había recibido la vista.</a:t>
            </a:r>
            <a:r>
              <a:rPr lang="es-ES" b="1" dirty="0">
                <a:latin typeface="Maiandra GD" panose="020E0502030308020204" pitchFamily="34" charset="0"/>
              </a:rPr>
              <a:t> Y él les dijo: Me puso barro sobre los ojos, y me lavé y veo. </a:t>
            </a:r>
          </a:p>
          <a:p>
            <a:r>
              <a:rPr lang="es-ES" b="1" dirty="0">
                <a:latin typeface="Maiandra GD" panose="020E0502030308020204" pitchFamily="34" charset="0"/>
              </a:rPr>
              <a:t>Pero aun así ellos insistían otra vez. 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00"/>
                </a:highlight>
                <a:latin typeface="Maiandra GD" panose="020E0502030308020204" pitchFamily="34" charset="0"/>
              </a:rPr>
              <a:t>Juan.9:24.</a:t>
            </a:r>
            <a:r>
              <a:rPr lang="es-ES" b="1" dirty="0">
                <a:latin typeface="Maiandra GD" panose="020E0502030308020204" pitchFamily="34" charset="0"/>
              </a:rPr>
              <a:t> </a:t>
            </a:r>
          </a:p>
          <a:p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0000"/>
                </a:highlight>
                <a:latin typeface="Maiandra GD" panose="020E0502030308020204" pitchFamily="34" charset="0"/>
              </a:rPr>
              <a:t>Por segunda vez los judíos llamaron al hombre que había sido ciego y le dijeron:</a:t>
            </a:r>
            <a:r>
              <a:rPr lang="es-ES" b="1" dirty="0">
                <a:latin typeface="Maiandra GD" panose="020E0502030308020204" pitchFamily="34" charset="0"/>
              </a:rPr>
              <a:t> «Da gloria a Dios; nosotros sabemos que este hombre es un pecador». </a:t>
            </a:r>
            <a:endParaRPr lang="es-NI" b="1" dirty="0">
              <a:latin typeface="Maiandra GD" panose="020E0502030308020204" pitchFamily="34" charset="0"/>
            </a:endParaRPr>
          </a:p>
          <a:p>
            <a:endParaRPr lang="es-NI" b="1" dirty="0">
              <a:latin typeface="Maiandra GD" panose="020E0502030308020204" pitchFamily="34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53A1038E-6DAA-D8DE-BB69-13D16FB88A0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80328"/>
            <a:ext cx="3269973" cy="5459416"/>
          </a:xfrm>
          <a:prstGeom prst="rect">
            <a:avLst/>
          </a:prstGeom>
          <a:solidFill>
            <a:srgbClr val="7030A0"/>
          </a:solidFill>
        </p:spPr>
      </p:pic>
    </p:spTree>
    <p:extLst>
      <p:ext uri="{BB962C8B-B14F-4D97-AF65-F5344CB8AC3E}">
        <p14:creationId xmlns:p14="http://schemas.microsoft.com/office/powerpoint/2010/main" val="1030452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B781B2C2-F8F4-4E67-F8AA-4D27147CDD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43999" cy="6839744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7E66F7BF-477B-5735-B0D0-0419AF35BC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" y="0"/>
            <a:ext cx="9144003" cy="1362073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683DD381-3504-00AE-368E-67930E9664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9144000" cy="1325563"/>
          </a:xfrm>
        </p:spPr>
        <p:txBody>
          <a:bodyPr/>
          <a:lstStyle/>
          <a:p>
            <a:pPr algn="ctr"/>
            <a:r>
              <a:rPr lang="es-NI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DIOS ESCUCHA NUESTROS ARGUMENTOS.</a:t>
            </a: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FC49537B-51B7-AC40-6A57-DC4EDA848F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69974" y="1343817"/>
            <a:ext cx="5874025" cy="5495927"/>
          </a:xfrm>
        </p:spPr>
        <p:txBody>
          <a:bodyPr/>
          <a:lstStyle/>
          <a:p>
            <a:r>
              <a:rPr lang="es-ES" b="1" dirty="0">
                <a:latin typeface="Maiandra GD" panose="020E0502030308020204" pitchFamily="34" charset="0"/>
              </a:rPr>
              <a:t>Pero ellos no escucharon porque no creían en los argumentos y declaraciones de este ciego por eso lo insultaron.</a:t>
            </a:r>
          </a:p>
          <a:p>
            <a:r>
              <a:rPr lang="es-ES" b="1" dirty="0">
                <a:latin typeface="Maiandra GD" panose="020E0502030308020204" pitchFamily="34" charset="0"/>
              </a:rPr>
              <a:t>Nunca tuvieron la intención de juzgar imparcialmente el caso.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00"/>
                </a:highlight>
                <a:latin typeface="Maiandra GD" panose="020E0502030308020204" pitchFamily="34" charset="0"/>
              </a:rPr>
              <a:t>Juan.7:24.</a:t>
            </a:r>
          </a:p>
          <a:p>
            <a:r>
              <a:rPr lang="es-ES" b="1" dirty="0">
                <a:latin typeface="Maiandra GD" panose="020E0502030308020204" pitchFamily="34" charset="0"/>
              </a:rPr>
              <a:t>»No juzguen por la apariencia, </a:t>
            </a:r>
            <a:r>
              <a:rPr lang="es-E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latin typeface="Maiandra GD" panose="020E0502030308020204" pitchFamily="34" charset="0"/>
              </a:rPr>
              <a:t>sino juzguen con juicio justo».</a:t>
            </a:r>
            <a:r>
              <a:rPr lang="es-ES" b="1" dirty="0">
                <a:latin typeface="Maiandra GD" panose="020E0502030308020204" pitchFamily="34" charset="0"/>
              </a:rPr>
              <a:t> </a:t>
            </a:r>
          </a:p>
          <a:p>
            <a:r>
              <a:rPr lang="es-ES" b="1" dirty="0">
                <a:latin typeface="Maiandra GD" panose="020E0502030308020204" pitchFamily="34" charset="0"/>
              </a:rPr>
              <a:t>Ellos no lo hicieron, por eso no estaban dispuesto a escuchar.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00"/>
                </a:highlight>
                <a:latin typeface="Maiandra GD" panose="020E0502030308020204" pitchFamily="34" charset="0"/>
              </a:rPr>
              <a:t>Juan.9:28, 34.</a:t>
            </a:r>
            <a:r>
              <a:rPr lang="es-ES" b="1" dirty="0">
                <a:latin typeface="Maiandra GD" panose="020E0502030308020204" pitchFamily="34" charset="0"/>
              </a:rPr>
              <a:t> </a:t>
            </a:r>
          </a:p>
          <a:p>
            <a:endParaRPr lang="es-NI" b="1" dirty="0">
              <a:latin typeface="Maiandra GD" panose="020E0502030308020204" pitchFamily="34" charset="0"/>
            </a:endParaRPr>
          </a:p>
          <a:p>
            <a:endParaRPr lang="es-NI" b="1" dirty="0">
              <a:latin typeface="Maiandra GD" panose="020E0502030308020204" pitchFamily="34" charset="0"/>
            </a:endParaRPr>
          </a:p>
          <a:p>
            <a:endParaRPr lang="es-NI" b="1" dirty="0">
              <a:latin typeface="Maiandra GD" panose="020E0502030308020204" pitchFamily="34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8F55370C-8B5C-2013-F7FE-47D868DDA35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362072"/>
            <a:ext cx="3269973" cy="5477671"/>
          </a:xfrm>
          <a:prstGeom prst="rect">
            <a:avLst/>
          </a:prstGeom>
          <a:solidFill>
            <a:srgbClr val="002060"/>
          </a:solidFill>
        </p:spPr>
      </p:pic>
    </p:spTree>
    <p:extLst>
      <p:ext uri="{BB962C8B-B14F-4D97-AF65-F5344CB8AC3E}">
        <p14:creationId xmlns:p14="http://schemas.microsoft.com/office/powerpoint/2010/main" val="584528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B781B2C2-F8F4-4E67-F8AA-4D27147CDD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43999" cy="6839744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7E66F7BF-477B-5735-B0D0-0419AF35BC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" y="0"/>
            <a:ext cx="9144003" cy="1362073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683DD381-3504-00AE-368E-67930E9664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9144000" cy="1325563"/>
          </a:xfrm>
        </p:spPr>
        <p:txBody>
          <a:bodyPr/>
          <a:lstStyle/>
          <a:p>
            <a:pPr algn="ctr"/>
            <a:r>
              <a:rPr lang="es-NI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DIOS ESCUCHA NUESTROS ARGUMENTOS.</a:t>
            </a: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FC49537B-51B7-AC40-6A57-DC4EDA848F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69974" y="1343817"/>
            <a:ext cx="5874025" cy="5495927"/>
          </a:xfrm>
        </p:spPr>
        <p:txBody>
          <a:bodyPr>
            <a:normAutofit lnSpcReduction="10000"/>
          </a:bodyPr>
          <a:lstStyle/>
          <a:p>
            <a:r>
              <a:rPr lang="es-E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FF00"/>
                </a:highlight>
                <a:latin typeface="Maiandra GD" panose="020E0502030308020204" pitchFamily="34" charset="0"/>
              </a:rPr>
              <a:t>Entonces lo insultaron,</a:t>
            </a:r>
            <a:r>
              <a:rPr lang="es-ES" b="1" dirty="0">
                <a:latin typeface="Maiandra GD" panose="020E0502030308020204" pitchFamily="34" charset="0"/>
              </a:rPr>
              <a:t> y le dijeron: Tú eres discípulo de ese hombre; pero nosotros somos discípulos de Moisés. 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00"/>
                </a:highlight>
                <a:latin typeface="Maiandra GD" panose="020E0502030308020204" pitchFamily="34" charset="0"/>
              </a:rPr>
              <a:t>V.34.</a:t>
            </a:r>
          </a:p>
          <a:p>
            <a:r>
              <a:rPr lang="es-ES" b="1" dirty="0">
                <a:latin typeface="Maiandra GD" panose="020E0502030308020204" pitchFamily="34" charset="0"/>
              </a:rPr>
              <a:t>Respondieron ellos y le dijeron: </a:t>
            </a:r>
            <a:r>
              <a:rPr lang="es-E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FFFF"/>
                </a:highlight>
                <a:latin typeface="Maiandra GD" panose="020E0502030308020204" pitchFamily="34" charset="0"/>
              </a:rPr>
              <a:t>Tú naciste enteramente en pecados,</a:t>
            </a:r>
            <a:r>
              <a:rPr lang="es-ES" b="1" dirty="0">
                <a:latin typeface="Maiandra GD" panose="020E0502030308020204" pitchFamily="34" charset="0"/>
              </a:rPr>
              <a:t> ¿y tú nos enseñas a nosotros? Y lo echaron fuera. </a:t>
            </a:r>
          </a:p>
          <a:p>
            <a:r>
              <a:rPr lang="es-ES" b="1" dirty="0">
                <a:latin typeface="Maiandra GD" panose="020E0502030308020204" pitchFamily="34" charset="0"/>
              </a:rPr>
              <a:t>¿Qué mal verdad? </a:t>
            </a:r>
          </a:p>
          <a:p>
            <a:r>
              <a:rPr lang="es-ES" b="1" dirty="0">
                <a:latin typeface="Maiandra GD" panose="020E0502030308020204" pitchFamily="34" charset="0"/>
              </a:rPr>
              <a:t>Pero lamentablemente no hay mucha diferencia entre estos fariseos y algunos predicadores de hoy. </a:t>
            </a:r>
            <a:endParaRPr lang="es-NI" b="1" dirty="0">
              <a:latin typeface="Maiandra GD" panose="020E0502030308020204" pitchFamily="34" charset="0"/>
            </a:endParaRPr>
          </a:p>
          <a:p>
            <a:endParaRPr lang="es-NI" b="1" dirty="0">
              <a:latin typeface="Maiandra GD" panose="020E0502030308020204" pitchFamily="34" charset="0"/>
            </a:endParaRPr>
          </a:p>
          <a:p>
            <a:endParaRPr lang="es-NI" b="1" dirty="0">
              <a:latin typeface="Maiandra GD" panose="020E0502030308020204" pitchFamily="34" charset="0"/>
            </a:endParaRP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FE932EA8-55B7-F73A-B875-EB97E57F81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343816"/>
            <a:ext cx="3286125" cy="5495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4008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B781B2C2-F8F4-4E67-F8AA-4D27147CDD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43999" cy="6839744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7E66F7BF-477B-5735-B0D0-0419AF35BC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" y="0"/>
            <a:ext cx="9144003" cy="1362073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683DD381-3504-00AE-368E-67930E9664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9144000" cy="1325563"/>
          </a:xfrm>
        </p:spPr>
        <p:txBody>
          <a:bodyPr/>
          <a:lstStyle/>
          <a:p>
            <a:pPr algn="ctr"/>
            <a:r>
              <a:rPr lang="es-NI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DIOS ESCUCHA NUESTROS ARGUMENTOS.</a:t>
            </a: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FC49537B-51B7-AC40-6A57-DC4EDA848F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69974" y="1343817"/>
            <a:ext cx="5874025" cy="5495927"/>
          </a:xfrm>
        </p:spPr>
        <p:txBody>
          <a:bodyPr/>
          <a:lstStyle/>
          <a:p>
            <a:r>
              <a:rPr lang="es-ES" b="1" dirty="0">
                <a:latin typeface="Maiandra GD" panose="020E0502030308020204" pitchFamily="34" charset="0"/>
              </a:rPr>
              <a:t>Muchos lamentablemente toman esta posición, pero no debería de ser así.</a:t>
            </a:r>
          </a:p>
          <a:p>
            <a:r>
              <a:rPr lang="es-ES" b="1" dirty="0">
                <a:latin typeface="Maiandra GD" panose="020E0502030308020204" pitchFamily="34" charset="0"/>
              </a:rPr>
              <a:t>Los judíos no escucharon el argumento que hacía Esteban.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00"/>
                </a:highlight>
                <a:latin typeface="Maiandra GD" panose="020E0502030308020204" pitchFamily="34" charset="0"/>
              </a:rPr>
              <a:t>Hechos.7:54.</a:t>
            </a:r>
            <a:r>
              <a:rPr lang="es-ES" b="1" dirty="0">
                <a:latin typeface="Maiandra GD" panose="020E0502030308020204" pitchFamily="34" charset="0"/>
              </a:rPr>
              <a:t> </a:t>
            </a:r>
          </a:p>
          <a:p>
            <a:r>
              <a:rPr lang="es-ES" b="1" dirty="0">
                <a:latin typeface="Maiandra GD" panose="020E0502030308020204" pitchFamily="34" charset="0"/>
              </a:rPr>
              <a:t>Al oír esto, se sintieron profundamente ofendidos, </a:t>
            </a:r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FF"/>
                </a:highlight>
                <a:latin typeface="Maiandra GD" panose="020E0502030308020204" pitchFamily="34" charset="0"/>
              </a:rPr>
              <a:t>y crujían los dientes contra él.</a:t>
            </a:r>
            <a:r>
              <a:rPr lang="es-ES" b="1" dirty="0">
                <a:latin typeface="Maiandra GD" panose="020E0502030308020204" pitchFamily="34" charset="0"/>
              </a:rPr>
              <a:t> </a:t>
            </a:r>
          </a:p>
          <a:p>
            <a:r>
              <a:rPr lang="es-ES" b="1" dirty="0">
                <a:latin typeface="Maiandra GD" panose="020E0502030308020204" pitchFamily="34" charset="0"/>
              </a:rPr>
              <a:t>Taparon sus oídos.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00"/>
                </a:highlight>
                <a:latin typeface="Maiandra GD" panose="020E0502030308020204" pitchFamily="34" charset="0"/>
              </a:rPr>
              <a:t>Hechos.7:57.</a:t>
            </a:r>
            <a:r>
              <a:rPr lang="es-ES" b="1" dirty="0">
                <a:latin typeface="Maiandra GD" panose="020E0502030308020204" pitchFamily="34" charset="0"/>
              </a:rPr>
              <a:t> </a:t>
            </a:r>
            <a:endParaRPr lang="es-NI" b="1" dirty="0">
              <a:latin typeface="Maiandra GD" panose="020E0502030308020204" pitchFamily="34" charset="0"/>
            </a:endParaRPr>
          </a:p>
          <a:p>
            <a:endParaRPr lang="es-NI" b="1" dirty="0">
              <a:latin typeface="Maiandra GD" panose="020E0502030308020204" pitchFamily="34" charset="0"/>
            </a:endParaRPr>
          </a:p>
          <a:p>
            <a:endParaRPr lang="es-NI" b="1" dirty="0">
              <a:latin typeface="Maiandra GD" panose="020E0502030308020204" pitchFamily="34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D2FFF3CF-16C0-EF4D-1752-BDA387DDC3E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80328"/>
            <a:ext cx="3339548" cy="5459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6320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B781B2C2-F8F4-4E67-F8AA-4D27147CDD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43999" cy="6839744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7E66F7BF-477B-5735-B0D0-0419AF35BC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" y="0"/>
            <a:ext cx="9144003" cy="1362073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683DD381-3504-00AE-368E-67930E9664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9144000" cy="1325563"/>
          </a:xfrm>
        </p:spPr>
        <p:txBody>
          <a:bodyPr/>
          <a:lstStyle/>
          <a:p>
            <a:pPr algn="ctr"/>
            <a:r>
              <a:rPr lang="es-NI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DIOS ESCUCHA NUESTROS ARGUMENTOS.</a:t>
            </a: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FC49537B-51B7-AC40-6A57-DC4EDA848F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69974" y="1343817"/>
            <a:ext cx="5874025" cy="5495927"/>
          </a:xfrm>
        </p:spPr>
        <p:txBody>
          <a:bodyPr>
            <a:normAutofit lnSpcReduction="10000"/>
          </a:bodyPr>
          <a:lstStyle/>
          <a:p>
            <a:r>
              <a:rPr lang="es-ES" b="1" dirty="0">
                <a:latin typeface="Maiandra GD" panose="020E0502030308020204" pitchFamily="34" charset="0"/>
              </a:rPr>
              <a:t>Entonces ellos gritaron a gran voz, y </a:t>
            </a:r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00FF"/>
                </a:highlight>
                <a:latin typeface="Maiandra GD" panose="020E0502030308020204" pitchFamily="34" charset="0"/>
              </a:rPr>
              <a:t>tapándose los oídos</a:t>
            </a:r>
            <a:r>
              <a:rPr lang="es-ES" b="1" dirty="0">
                <a:latin typeface="Maiandra GD" panose="020E0502030308020204" pitchFamily="34" charset="0"/>
              </a:rPr>
              <a:t> arremetieron a una contra él. </a:t>
            </a:r>
          </a:p>
          <a:p>
            <a:r>
              <a:rPr lang="es-ES" b="1" dirty="0">
                <a:latin typeface="Maiandra GD" panose="020E0502030308020204" pitchFamily="34" charset="0"/>
              </a:rPr>
              <a:t>Para no escuchar los argumentos de Esteban.</a:t>
            </a:r>
          </a:p>
          <a:p>
            <a:r>
              <a:rPr lang="es-ES" b="1" dirty="0">
                <a:latin typeface="Maiandra GD" panose="020E0502030308020204" pitchFamily="34" charset="0"/>
              </a:rPr>
              <a:t>¿Cuánto de nosotros lamentablemente tomamos esta postura? </a:t>
            </a:r>
          </a:p>
          <a:p>
            <a:r>
              <a:rPr lang="es-ES" b="1" dirty="0">
                <a:latin typeface="Maiandra GD" panose="020E0502030308020204" pitchFamily="34" charset="0"/>
              </a:rPr>
              <a:t>Por qué tal vez estamos enojado y no queremos oír argumentos.</a:t>
            </a:r>
          </a:p>
          <a:p>
            <a:r>
              <a:rPr lang="es-ES" b="1" dirty="0">
                <a:latin typeface="Maiandra GD" panose="020E0502030308020204" pitchFamily="34" charset="0"/>
              </a:rPr>
              <a:t>Hermanos seamos humildes escuchemos los argumentos que la otra persona tenga.</a:t>
            </a:r>
            <a:endParaRPr lang="es-NI" b="1" dirty="0">
              <a:latin typeface="Maiandra GD" panose="020E0502030308020204" pitchFamily="34" charset="0"/>
            </a:endParaRPr>
          </a:p>
          <a:p>
            <a:endParaRPr lang="es-NI" b="1" dirty="0">
              <a:latin typeface="Maiandra GD" panose="020E0502030308020204" pitchFamily="34" charset="0"/>
            </a:endParaRPr>
          </a:p>
          <a:p>
            <a:endParaRPr lang="es-NI" b="1" dirty="0">
              <a:latin typeface="Maiandra GD" panose="020E0502030308020204" pitchFamily="34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83754418-3952-D463-F9E3-F39FA4EE40B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385886"/>
            <a:ext cx="3269973" cy="5453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8877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B781B2C2-F8F4-4E67-F8AA-4D27147CDD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43999" cy="6839744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7E66F7BF-477B-5735-B0D0-0419AF35BC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" y="0"/>
            <a:ext cx="9144003" cy="1362073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683DD381-3504-00AE-368E-67930E9664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9144000" cy="1325563"/>
          </a:xfrm>
        </p:spPr>
        <p:txBody>
          <a:bodyPr/>
          <a:lstStyle/>
          <a:p>
            <a:pPr algn="ctr"/>
            <a:r>
              <a:rPr lang="es-NI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DIOS ESCUCHA NUESTROS ARGUMENTOS.</a:t>
            </a: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FC49537B-51B7-AC40-6A57-DC4EDA848F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69974" y="1343817"/>
            <a:ext cx="5874025" cy="5495927"/>
          </a:xfrm>
        </p:spPr>
        <p:txBody>
          <a:bodyPr/>
          <a:lstStyle/>
          <a:p>
            <a:r>
              <a:rPr lang="es-ES" b="1" dirty="0">
                <a:latin typeface="Maiandra GD" panose="020E0502030308020204" pitchFamily="34" charset="0"/>
              </a:rPr>
              <a:t>Tal vez tenga razón y nos va a ayudar a cambiar, pero sino escuchamos. </a:t>
            </a:r>
            <a:endParaRPr lang="es-NI" b="1" dirty="0">
              <a:latin typeface="Maiandra GD" panose="020E0502030308020204" pitchFamily="34" charset="0"/>
            </a:endParaRPr>
          </a:p>
          <a:p>
            <a:r>
              <a:rPr lang="es-ES" b="1" dirty="0">
                <a:latin typeface="Maiandra GD" panose="020E0502030308020204" pitchFamily="34" charset="0"/>
              </a:rPr>
              <a:t>¿Cómo vamos a cambiar?</a:t>
            </a:r>
          </a:p>
          <a:p>
            <a:r>
              <a:rPr lang="es-ES" b="1" dirty="0">
                <a:latin typeface="Maiandra GD" panose="020E0502030308020204" pitchFamily="34" charset="0"/>
              </a:rPr>
              <a:t>Tengamos siempre presente que no somos Dios para no equivocarnos. </a:t>
            </a:r>
          </a:p>
          <a:p>
            <a:r>
              <a:rPr lang="es-ES" b="1" dirty="0">
                <a:latin typeface="Maiandra GD" panose="020E0502030308020204" pitchFamily="34" charset="0"/>
              </a:rPr>
              <a:t>Solo Dios no se equivoca, solo Dios tiene razón en todo. </a:t>
            </a:r>
          </a:p>
          <a:p>
            <a:r>
              <a:rPr lang="es-ES" b="1" dirty="0">
                <a:latin typeface="Maiandra GD" panose="020E0502030308020204" pitchFamily="34" charset="0"/>
              </a:rPr>
              <a:t>Y aunque Él conoce todo de nosotros, aun lo que vamos a decir, Él aun así está dispuesto a escuchar nuestros argumentos.</a:t>
            </a:r>
          </a:p>
          <a:p>
            <a:endParaRPr lang="es-NI" b="1" dirty="0">
              <a:latin typeface="Maiandra GD" panose="020E0502030308020204" pitchFamily="34" charset="0"/>
            </a:endParaRPr>
          </a:p>
          <a:p>
            <a:endParaRPr lang="es-NI" b="1" dirty="0">
              <a:latin typeface="Maiandra GD" panose="020E0502030308020204" pitchFamily="34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0E20C266-92E4-413D-4CB5-C8E44F97330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380328"/>
            <a:ext cx="3269973" cy="5459416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4175850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B781B2C2-F8F4-4E67-F8AA-4D27147CDD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43999" cy="6839744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7E66F7BF-477B-5735-B0D0-0419AF35BC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" y="0"/>
            <a:ext cx="9144003" cy="1362073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683DD381-3504-00AE-368E-67930E9664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9144000" cy="1325563"/>
          </a:xfrm>
        </p:spPr>
        <p:txBody>
          <a:bodyPr/>
          <a:lstStyle/>
          <a:p>
            <a:pPr algn="ctr"/>
            <a:r>
              <a:rPr lang="es-NI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DIOS ESCUCHA NUESTROS ARGUMENTOS.</a:t>
            </a: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FC49537B-51B7-AC40-6A57-DC4EDA848F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69974" y="1343817"/>
            <a:ext cx="5874025" cy="5495927"/>
          </a:xfrm>
        </p:spPr>
        <p:txBody>
          <a:bodyPr>
            <a:normAutofit lnSpcReduction="10000"/>
          </a:bodyPr>
          <a:lstStyle/>
          <a:p>
            <a:r>
              <a:rPr lang="es-ES" b="1" dirty="0">
                <a:latin typeface="Maiandra GD" panose="020E0502030308020204" pitchFamily="34" charset="0"/>
              </a:rPr>
              <a:t>Dios escucha nuestros argumentos. Cuando Adán y Eva pecaron Dios escucho sus argumentos. 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00"/>
                </a:highlight>
                <a:latin typeface="Maiandra GD" panose="020E0502030308020204" pitchFamily="34" charset="0"/>
              </a:rPr>
              <a:t>Genesis.3:9.</a:t>
            </a:r>
            <a:r>
              <a:rPr lang="es-ES" b="1" dirty="0">
                <a:latin typeface="Maiandra GD" panose="020E0502030308020204" pitchFamily="34" charset="0"/>
              </a:rPr>
              <a:t> </a:t>
            </a:r>
          </a:p>
          <a:p>
            <a:r>
              <a:rPr lang="es-E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FF00"/>
                </a:highlight>
                <a:latin typeface="Maiandra GD" panose="020E0502030308020204" pitchFamily="34" charset="0"/>
              </a:rPr>
              <a:t>Y el SEÑOR Dios llamó al hombre,</a:t>
            </a:r>
            <a:r>
              <a:rPr lang="es-ES" b="1" dirty="0">
                <a:latin typeface="Maiandra GD" panose="020E0502030308020204" pitchFamily="34" charset="0"/>
              </a:rPr>
              <a:t> y le dijo: ¿Dónde estás?</a:t>
            </a:r>
          </a:p>
          <a:p>
            <a:r>
              <a:rPr lang="es-ES" b="1" dirty="0">
                <a:latin typeface="Maiandra GD" panose="020E0502030308020204" pitchFamily="34" charset="0"/>
              </a:rPr>
              <a:t>Dios pregunto. </a:t>
            </a:r>
          </a:p>
          <a:p>
            <a:r>
              <a:rPr lang="es-ES" b="1" dirty="0">
                <a:latin typeface="Maiandra GD" panose="020E0502030308020204" pitchFamily="34" charset="0"/>
              </a:rPr>
              <a:t>¿Dónde Estás? </a:t>
            </a:r>
          </a:p>
          <a:p>
            <a:r>
              <a:rPr lang="es-ES" b="1" dirty="0">
                <a:latin typeface="Maiandra GD" panose="020E0502030308020204" pitchFamily="34" charset="0"/>
              </a:rPr>
              <a:t>Pregunta. </a:t>
            </a:r>
          </a:p>
          <a:p>
            <a:r>
              <a:rPr lang="es-ES" b="1" dirty="0">
                <a:latin typeface="Maiandra GD" panose="020E0502030308020204" pitchFamily="34" charset="0"/>
              </a:rPr>
              <a:t>¿Dios sabía que Adán y Eva habían pecado? </a:t>
            </a:r>
          </a:p>
          <a:p>
            <a:r>
              <a:rPr lang="es-ES" b="1" dirty="0">
                <a:latin typeface="Maiandra GD" panose="020E0502030308020204" pitchFamily="34" charset="0"/>
              </a:rPr>
              <a:t>Si claro que si Dios sabía que habían pecado. </a:t>
            </a:r>
            <a:endParaRPr lang="es-NI" b="1" dirty="0">
              <a:latin typeface="Maiandra GD" panose="020E0502030308020204" pitchFamily="34" charset="0"/>
            </a:endParaRPr>
          </a:p>
          <a:p>
            <a:endParaRPr lang="es-NI" b="1" dirty="0">
              <a:latin typeface="Maiandra GD" panose="020E0502030308020204" pitchFamily="34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CA39E462-A134-0ED3-42AF-A0BBA6FB65F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" y="1343817"/>
            <a:ext cx="3269973" cy="5495926"/>
          </a:xfrm>
          <a:prstGeom prst="rect">
            <a:avLst/>
          </a:prstGeom>
          <a:solidFill>
            <a:srgbClr val="7030A0"/>
          </a:solidFill>
        </p:spPr>
      </p:pic>
    </p:spTree>
    <p:extLst>
      <p:ext uri="{BB962C8B-B14F-4D97-AF65-F5344CB8AC3E}">
        <p14:creationId xmlns:p14="http://schemas.microsoft.com/office/powerpoint/2010/main" val="159731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build="p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B781B2C2-F8F4-4E67-F8AA-4D27147CDD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43999" cy="6839744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7E66F7BF-477B-5735-B0D0-0419AF35BC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" y="0"/>
            <a:ext cx="9144003" cy="1362073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683DD381-3504-00AE-368E-67930E9664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9144000" cy="1325563"/>
          </a:xfrm>
        </p:spPr>
        <p:txBody>
          <a:bodyPr/>
          <a:lstStyle/>
          <a:p>
            <a:pPr algn="ctr"/>
            <a:r>
              <a:rPr lang="es-NI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DIOS ESCUCHA NUESTROS ARGUMENTOS.</a:t>
            </a: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FC49537B-51B7-AC40-6A57-DC4EDA848F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69974" y="1343817"/>
            <a:ext cx="5874025" cy="5495927"/>
          </a:xfrm>
        </p:spPr>
        <p:txBody>
          <a:bodyPr/>
          <a:lstStyle/>
          <a:p>
            <a:pPr algn="ctr"/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00"/>
                </a:highlight>
                <a:latin typeface="Maiandra GD" panose="020E0502030308020204" pitchFamily="34" charset="0"/>
              </a:rPr>
              <a:t>Salmos.139:4.</a:t>
            </a:r>
          </a:p>
          <a:p>
            <a:r>
              <a:rPr lang="es-ES" b="1" dirty="0">
                <a:latin typeface="Maiandra GD" panose="020E0502030308020204" pitchFamily="34" charset="0"/>
              </a:rPr>
              <a:t>Aun antes de que haya palabra en mi boca, </a:t>
            </a:r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8080"/>
                </a:highlight>
                <a:latin typeface="Maiandra GD" panose="020E0502030308020204" pitchFamily="34" charset="0"/>
              </a:rPr>
              <a:t>Oh SEÑOR, Tú ya la sabes toda.</a:t>
            </a:r>
            <a:r>
              <a:rPr lang="es-ES" b="1" dirty="0">
                <a:latin typeface="Maiandra GD" panose="020E0502030308020204" pitchFamily="34" charset="0"/>
              </a:rPr>
              <a:t> </a:t>
            </a:r>
          </a:p>
          <a:p>
            <a:r>
              <a:rPr lang="es-ES" b="1" dirty="0">
                <a:latin typeface="Maiandra GD" panose="020E0502030308020204" pitchFamily="34" charset="0"/>
              </a:rPr>
              <a:t>Él hombre no, Él hombre se equivoca comete errores y tenemos que ser humildes.</a:t>
            </a:r>
          </a:p>
          <a:p>
            <a:r>
              <a:rPr lang="es-ES" b="1" dirty="0">
                <a:latin typeface="Maiandra GD" panose="020E0502030308020204" pitchFamily="34" charset="0"/>
              </a:rPr>
              <a:t>No lo sabemos todo, no conoce los pensamientos y las intenciones de las personas.</a:t>
            </a:r>
          </a:p>
          <a:p>
            <a:r>
              <a:rPr lang="es-NI" b="1" dirty="0">
                <a:latin typeface="Maiandra GD" panose="020E0502030308020204" pitchFamily="34" charset="0"/>
              </a:rPr>
              <a:t>Por eso debemos estar dispuesto a escuchar para hacer un buen juicio.</a:t>
            </a:r>
          </a:p>
          <a:p>
            <a:endParaRPr lang="es-NI" b="1" dirty="0">
              <a:latin typeface="Maiandra GD" panose="020E0502030308020204" pitchFamily="34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329CBFD0-0FCF-4E52-97A7-673FA991282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97" y="1404936"/>
            <a:ext cx="3228975" cy="5453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2499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B781B2C2-F8F4-4E67-F8AA-4D27147CDD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43999" cy="6839744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7E66F7BF-477B-5735-B0D0-0419AF35BC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" y="0"/>
            <a:ext cx="9144003" cy="1362073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683DD381-3504-00AE-368E-67930E9664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9144000" cy="1325563"/>
          </a:xfrm>
        </p:spPr>
        <p:txBody>
          <a:bodyPr>
            <a:normAutofit/>
          </a:bodyPr>
          <a:lstStyle/>
          <a:p>
            <a:pPr algn="ctr"/>
            <a:r>
              <a:rPr lang="es-NI" sz="66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CONCLUSIÒN:</a:t>
            </a: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FC49537B-51B7-AC40-6A57-DC4EDA848F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69974" y="1343817"/>
            <a:ext cx="5874025" cy="5495927"/>
          </a:xfrm>
        </p:spPr>
        <p:txBody>
          <a:bodyPr>
            <a:normAutofit fontScale="92500" lnSpcReduction="10000"/>
          </a:bodyPr>
          <a:lstStyle/>
          <a:p>
            <a:r>
              <a:rPr lang="es-ES" b="1" dirty="0">
                <a:latin typeface="Maiandra GD" panose="020E0502030308020204" pitchFamily="34" charset="0"/>
              </a:rPr>
              <a:t>Hermanos Dios no es un tirano, como algunos lo quieren presentar, al contrario Dios escucha nuestros argumentos que nosotros queramos exponer, aun cuando no tengamos la razón.</a:t>
            </a:r>
            <a:endParaRPr lang="es-NI" b="1" dirty="0">
              <a:latin typeface="Maiandra GD" panose="020E0502030308020204" pitchFamily="34" charset="0"/>
            </a:endParaRPr>
          </a:p>
          <a:p>
            <a:r>
              <a:rPr lang="es-ES" b="1" dirty="0">
                <a:latin typeface="Maiandra GD" panose="020E0502030308020204" pitchFamily="34" charset="0"/>
              </a:rPr>
              <a:t>Debemos de ser humildes y estar atento a los argumentos de los hermanos o persona, aun cuando estas no estén de acuerdo con nosotros en algún tema.</a:t>
            </a:r>
          </a:p>
          <a:p>
            <a:r>
              <a:rPr lang="es-ES" b="1" dirty="0">
                <a:latin typeface="Maiandra GD" panose="020E0502030308020204" pitchFamily="34" charset="0"/>
              </a:rPr>
              <a:t>No seamos más que Dios pensado que no podemos fallar y que siempre tenemos la razón, esa actitud nos va a llevar a la perdición.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0BC73EE4-189A-151C-BECD-30D196D82A1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" y="1380328"/>
            <a:ext cx="3269977" cy="5459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7693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build="p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B781B2C2-F8F4-4E67-F8AA-4D27147CDD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43999" cy="6839744"/>
          </a:xfrm>
          <a:prstGeom prst="rect">
            <a:avLst/>
          </a:prstGeom>
        </p:spPr>
      </p:pic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FC49537B-51B7-AC40-6A57-DC4EDA848F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69974" y="1343817"/>
            <a:ext cx="5874025" cy="5495927"/>
          </a:xfrm>
        </p:spPr>
        <p:txBody>
          <a:bodyPr/>
          <a:lstStyle/>
          <a:p>
            <a:endParaRPr lang="es-NI" b="1" dirty="0">
              <a:latin typeface="Maiandra GD" panose="020E0502030308020204" pitchFamily="34" charset="0"/>
            </a:endParaRPr>
          </a:p>
          <a:p>
            <a:endParaRPr lang="es-NI" b="1" dirty="0">
              <a:latin typeface="Maiandra GD" panose="020E0502030308020204" pitchFamily="34" charset="0"/>
            </a:endParaRPr>
          </a:p>
        </p:txBody>
      </p:sp>
      <p:sp>
        <p:nvSpPr>
          <p:cNvPr id="6" name="Rectángulo: esquinas redondeadas 5">
            <a:extLst>
              <a:ext uri="{FF2B5EF4-FFF2-40B4-BE49-F238E27FC236}">
                <a16:creationId xmlns:a16="http://schemas.microsoft.com/office/drawing/2014/main" id="{A31FD067-89E1-8BF7-487D-3F4E9926B620}"/>
              </a:ext>
            </a:extLst>
          </p:cNvPr>
          <p:cNvSpPr/>
          <p:nvPr/>
        </p:nvSpPr>
        <p:spPr>
          <a:xfrm>
            <a:off x="0" y="5794513"/>
            <a:ext cx="9144000" cy="1045231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DIOS NOS BENDIGA A TODOS.</a:t>
            </a:r>
            <a:endParaRPr lang="es-NI" sz="4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aiandra GD" panose="020E0502030308020204" pitchFamily="34" charset="0"/>
            </a:endParaRP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AD5E859E-E880-1ECD-C1C5-82368F4496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7" cy="5794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8992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4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5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B781B2C2-F8F4-4E67-F8AA-4D27147CDD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43999" cy="6839744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7E66F7BF-477B-5735-B0D0-0419AF35BC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" y="0"/>
            <a:ext cx="9144003" cy="1362073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683DD381-3504-00AE-368E-67930E9664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9144000" cy="1325563"/>
          </a:xfrm>
        </p:spPr>
        <p:txBody>
          <a:bodyPr/>
          <a:lstStyle/>
          <a:p>
            <a:pPr algn="ctr"/>
            <a:r>
              <a:rPr lang="es-NI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DIOS ESCUCHA NUESTROS ARGUMENTOS.</a:t>
            </a: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FC49537B-51B7-AC40-6A57-DC4EDA848F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69974" y="1343817"/>
            <a:ext cx="5874025" cy="5495927"/>
          </a:xfrm>
        </p:spPr>
        <p:txBody>
          <a:bodyPr>
            <a:normAutofit/>
          </a:bodyPr>
          <a:lstStyle/>
          <a:p>
            <a:r>
              <a:rPr lang="es-ES" b="1" dirty="0">
                <a:latin typeface="Maiandra GD" panose="020E0502030308020204" pitchFamily="34" charset="0"/>
              </a:rPr>
              <a:t>Pero Dios quiere saber sus argumentos. 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00"/>
                </a:highlight>
                <a:latin typeface="Maiandra GD" panose="020E0502030308020204" pitchFamily="34" charset="0"/>
              </a:rPr>
              <a:t>Genesis.3:10-12.</a:t>
            </a:r>
            <a:r>
              <a:rPr lang="es-ES" b="1" dirty="0">
                <a:latin typeface="Maiandra GD" panose="020E0502030308020204" pitchFamily="34" charset="0"/>
              </a:rPr>
              <a:t> </a:t>
            </a:r>
          </a:p>
          <a:p>
            <a:r>
              <a:rPr lang="es-ES" b="1" dirty="0">
                <a:latin typeface="Maiandra GD" panose="020E0502030308020204" pitchFamily="34" charset="0"/>
              </a:rPr>
              <a:t>Y él respondió: Te oí en el huerto, y tuve miedo porque estaba desnudo, </a:t>
            </a:r>
            <a:r>
              <a:rPr lang="es-E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FFFF"/>
                </a:highlight>
                <a:latin typeface="Maiandra GD" panose="020E0502030308020204" pitchFamily="34" charset="0"/>
              </a:rPr>
              <a:t>y me escondí.</a:t>
            </a:r>
            <a:r>
              <a:rPr lang="es-ES" b="1" dirty="0">
                <a:latin typeface="Maiandra GD" panose="020E0502030308020204" pitchFamily="34" charset="0"/>
              </a:rPr>
              <a:t> 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00"/>
                </a:highlight>
                <a:latin typeface="Maiandra GD" panose="020E0502030308020204" pitchFamily="34" charset="0"/>
              </a:rPr>
              <a:t>V.11.</a:t>
            </a:r>
          </a:p>
          <a:p>
            <a:r>
              <a:rPr lang="es-ES" b="1" dirty="0">
                <a:latin typeface="Maiandra GD" panose="020E0502030308020204" pitchFamily="34" charset="0"/>
              </a:rPr>
              <a:t>Y Dios le dijo: ¿Quién te ha hecho saber que estabas desnudo? </a:t>
            </a:r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FF"/>
                </a:highlight>
                <a:latin typeface="Maiandra GD" panose="020E0502030308020204" pitchFamily="34" charset="0"/>
              </a:rPr>
              <a:t>¿Has comido del árbol del cual te mandé que no comieras?</a:t>
            </a:r>
            <a:r>
              <a:rPr lang="es-ES" b="1" dirty="0">
                <a:latin typeface="Maiandra GD" panose="020E0502030308020204" pitchFamily="34" charset="0"/>
              </a:rPr>
              <a:t> </a:t>
            </a:r>
          </a:p>
          <a:p>
            <a:r>
              <a:rPr lang="es-ES" b="1" dirty="0">
                <a:latin typeface="Maiandra GD" panose="020E0502030308020204" pitchFamily="34" charset="0"/>
              </a:rPr>
              <a:t>Dios le pregunto. 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207A84E6-D7F2-1513-3BA4-FE0E2C5AD85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6" y="1380328"/>
            <a:ext cx="3269977" cy="5459416"/>
          </a:xfrm>
          <a:prstGeom prst="rect">
            <a:avLst/>
          </a:prstGeom>
          <a:solidFill>
            <a:srgbClr val="00B050"/>
          </a:solidFill>
        </p:spPr>
      </p:pic>
    </p:spTree>
    <p:extLst>
      <p:ext uri="{BB962C8B-B14F-4D97-AF65-F5344CB8AC3E}">
        <p14:creationId xmlns:p14="http://schemas.microsoft.com/office/powerpoint/2010/main" val="26500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B781B2C2-F8F4-4E67-F8AA-4D27147CDD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43999" cy="6839744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7E66F7BF-477B-5735-B0D0-0419AF35BC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" y="0"/>
            <a:ext cx="9144003" cy="1362073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683DD381-3504-00AE-368E-67930E9664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9144000" cy="1325563"/>
          </a:xfrm>
        </p:spPr>
        <p:txBody>
          <a:bodyPr/>
          <a:lstStyle/>
          <a:p>
            <a:pPr algn="ctr"/>
            <a:r>
              <a:rPr lang="es-NI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DIOS ESCUCHA NUESTROS ARGUMENTOS.</a:t>
            </a: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FC49537B-51B7-AC40-6A57-DC4EDA848F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69974" y="1343817"/>
            <a:ext cx="5874025" cy="5495927"/>
          </a:xfrm>
        </p:spPr>
        <p:txBody>
          <a:bodyPr/>
          <a:lstStyle/>
          <a:p>
            <a:r>
              <a:rPr lang="es-ES" b="1" dirty="0">
                <a:latin typeface="Maiandra GD" panose="020E0502030308020204" pitchFamily="34" charset="0"/>
              </a:rPr>
              <a:t>¿Has comido del árbol que te mande que no comieras? </a:t>
            </a:r>
          </a:p>
          <a:p>
            <a:r>
              <a:rPr lang="es-ES" b="1" dirty="0">
                <a:latin typeface="Maiandra GD" panose="020E0502030308020204" pitchFamily="34" charset="0"/>
              </a:rPr>
              <a:t>¿Dios sabia eso? </a:t>
            </a:r>
          </a:p>
          <a:p>
            <a:r>
              <a:rPr lang="es-ES" b="1" dirty="0">
                <a:latin typeface="Maiandra GD" panose="020E0502030308020204" pitchFamily="34" charset="0"/>
              </a:rPr>
              <a:t>Si claro, pero quería oír la defensa de Adán. </a:t>
            </a:r>
          </a:p>
          <a:p>
            <a:r>
              <a:rPr lang="es-ES" b="1" dirty="0">
                <a:latin typeface="Maiandra GD" panose="020E0502030308020204" pitchFamily="34" charset="0"/>
              </a:rPr>
              <a:t>Adán argumento la mujer que tú me diste. 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00"/>
                </a:highlight>
                <a:latin typeface="Maiandra GD" panose="020E0502030308020204" pitchFamily="34" charset="0"/>
              </a:rPr>
              <a:t>Genesis.3:12.</a:t>
            </a:r>
          </a:p>
          <a:p>
            <a:r>
              <a:rPr lang="es-ES" b="1" dirty="0">
                <a:latin typeface="Maiandra GD" panose="020E0502030308020204" pitchFamily="34" charset="0"/>
              </a:rPr>
              <a:t>Y el hombre respondió: </a:t>
            </a:r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00FF"/>
                </a:highlight>
                <a:latin typeface="Maiandra GD" panose="020E0502030308020204" pitchFamily="34" charset="0"/>
              </a:rPr>
              <a:t>La mujer que tú me diste</a:t>
            </a:r>
            <a:r>
              <a:rPr lang="es-ES" b="1" dirty="0">
                <a:latin typeface="Maiandra GD" panose="020E0502030308020204" pitchFamily="34" charset="0"/>
              </a:rPr>
              <a:t> por compañera me dio del árbol, y yo comí. </a:t>
            </a:r>
            <a:endParaRPr lang="es-NI" b="1" dirty="0">
              <a:latin typeface="Maiandra GD" panose="020E0502030308020204" pitchFamily="34" charset="0"/>
            </a:endParaRPr>
          </a:p>
          <a:p>
            <a:endParaRPr lang="es-NI" b="1" dirty="0">
              <a:latin typeface="Maiandra GD" panose="020E0502030308020204" pitchFamily="34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2CDFEFF8-5B1A-098F-0086-BFC49F50495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7" y="1380327"/>
            <a:ext cx="3269977" cy="5495927"/>
          </a:xfrm>
          <a:prstGeom prst="rect">
            <a:avLst/>
          </a:prstGeom>
          <a:solidFill>
            <a:schemeClr val="tx1"/>
          </a:solidFill>
        </p:spPr>
      </p:pic>
    </p:spTree>
    <p:extLst>
      <p:ext uri="{BB962C8B-B14F-4D97-AF65-F5344CB8AC3E}">
        <p14:creationId xmlns:p14="http://schemas.microsoft.com/office/powerpoint/2010/main" val="1725833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B781B2C2-F8F4-4E67-F8AA-4D27147CDD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43999" cy="6839744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7E66F7BF-477B-5735-B0D0-0419AF35BC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" y="0"/>
            <a:ext cx="9144003" cy="1362073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683DD381-3504-00AE-368E-67930E9664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9144000" cy="1325563"/>
          </a:xfrm>
        </p:spPr>
        <p:txBody>
          <a:bodyPr/>
          <a:lstStyle/>
          <a:p>
            <a:pPr algn="ctr"/>
            <a:r>
              <a:rPr lang="es-NI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DIOS ESCUCHA NUESTROS ARGUMENTOS.</a:t>
            </a: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FC49537B-51B7-AC40-6A57-DC4EDA848F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69974" y="1343817"/>
            <a:ext cx="5874025" cy="5495927"/>
          </a:xfrm>
        </p:spPr>
        <p:txBody>
          <a:bodyPr>
            <a:normAutofit lnSpcReduction="10000"/>
          </a:bodyPr>
          <a:lstStyle/>
          <a:p>
            <a:r>
              <a:rPr lang="es-ES" b="1" dirty="0">
                <a:latin typeface="Maiandra GD" panose="020E0502030308020204" pitchFamily="34" charset="0"/>
              </a:rPr>
              <a:t>Adán indirectamente echa la culpa a Dios, en otras palabras Adán, está diciendo si Tu no me hubieras dado está mujer yo no hubiera pecado, yo estaba bien solo aquí.</a:t>
            </a:r>
          </a:p>
          <a:p>
            <a:r>
              <a:rPr lang="es-ES" b="1" dirty="0">
                <a:latin typeface="Maiandra GD" panose="020E0502030308020204" pitchFamily="34" charset="0"/>
              </a:rPr>
              <a:t>Dios pregunta a Eva. </a:t>
            </a:r>
          </a:p>
          <a:p>
            <a:r>
              <a:rPr lang="es-ES" b="1" dirty="0">
                <a:latin typeface="Maiandra GD" panose="020E0502030308020204" pitchFamily="34" charset="0"/>
              </a:rPr>
              <a:t>¿Qué es lo que has hecho?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00"/>
                </a:highlight>
                <a:latin typeface="Maiandra GD" panose="020E0502030308020204" pitchFamily="34" charset="0"/>
              </a:rPr>
              <a:t>Genesis.3:13.</a:t>
            </a:r>
          </a:p>
          <a:p>
            <a:r>
              <a:rPr lang="es-ES" b="1" dirty="0">
                <a:latin typeface="Maiandra GD" panose="020E0502030308020204" pitchFamily="34" charset="0"/>
              </a:rPr>
              <a:t>Entonces el SEÑOR Dios dijo a la mujer: </a:t>
            </a:r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0080"/>
                </a:highlight>
                <a:latin typeface="Maiandra GD" panose="020E0502030308020204" pitchFamily="34" charset="0"/>
              </a:rPr>
              <a:t>¿Qué es esto que has hecho?</a:t>
            </a:r>
            <a:r>
              <a:rPr lang="es-ES" b="1" dirty="0">
                <a:latin typeface="Maiandra GD" panose="020E0502030308020204" pitchFamily="34" charset="0"/>
              </a:rPr>
              <a:t> </a:t>
            </a:r>
          </a:p>
          <a:p>
            <a:r>
              <a:rPr lang="es-ES" b="1" dirty="0">
                <a:latin typeface="Maiandra GD" panose="020E0502030308020204" pitchFamily="34" charset="0"/>
              </a:rPr>
              <a:t>¿Sabía Dios lo que había hecho Eva? </a:t>
            </a:r>
            <a:endParaRPr lang="es-NI" b="1" dirty="0">
              <a:latin typeface="Maiandra GD" panose="020E0502030308020204" pitchFamily="34" charset="0"/>
            </a:endParaRPr>
          </a:p>
          <a:p>
            <a:endParaRPr lang="es-NI" b="1" dirty="0">
              <a:latin typeface="Maiandra GD" panose="020E0502030308020204" pitchFamily="34" charset="0"/>
            </a:endParaRP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C4E495C3-B864-55F2-97E6-573FC67437A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" y="1380328"/>
            <a:ext cx="3269977" cy="5459416"/>
          </a:xfrm>
          <a:prstGeom prst="rect">
            <a:avLst/>
          </a:prstGeom>
          <a:solidFill>
            <a:srgbClr val="0070C0"/>
          </a:solidFill>
        </p:spPr>
      </p:pic>
    </p:spTree>
    <p:extLst>
      <p:ext uri="{BB962C8B-B14F-4D97-AF65-F5344CB8AC3E}">
        <p14:creationId xmlns:p14="http://schemas.microsoft.com/office/powerpoint/2010/main" val="111766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B781B2C2-F8F4-4E67-F8AA-4D27147CDD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43999" cy="6839744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7E66F7BF-477B-5735-B0D0-0419AF35BC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" y="0"/>
            <a:ext cx="9144003" cy="1362073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683DD381-3504-00AE-368E-67930E9664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9144000" cy="1325563"/>
          </a:xfrm>
        </p:spPr>
        <p:txBody>
          <a:bodyPr/>
          <a:lstStyle/>
          <a:p>
            <a:pPr algn="ctr"/>
            <a:r>
              <a:rPr lang="es-NI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DIOS ESCUCHA NUESTROS ARGUMENTOS.</a:t>
            </a: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FC49537B-51B7-AC40-6A57-DC4EDA848F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69974" y="1343817"/>
            <a:ext cx="5874025" cy="5495927"/>
          </a:xfrm>
        </p:spPr>
        <p:txBody>
          <a:bodyPr/>
          <a:lstStyle/>
          <a:p>
            <a:r>
              <a:rPr lang="es-ES" b="1" dirty="0">
                <a:latin typeface="Maiandra GD" panose="020E0502030308020204" pitchFamily="34" charset="0"/>
              </a:rPr>
              <a:t>Si claro que sabia, pero quería oír el argumento que ella iba a poner. </a:t>
            </a:r>
          </a:p>
          <a:p>
            <a:r>
              <a:rPr lang="es-ES" b="1" dirty="0">
                <a:latin typeface="Maiandra GD" panose="020E0502030308020204" pitchFamily="34" charset="0"/>
              </a:rPr>
              <a:t>Y ella dijo: 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00"/>
                </a:highlight>
                <a:latin typeface="Maiandra GD" panose="020E0502030308020204" pitchFamily="34" charset="0"/>
              </a:rPr>
              <a:t>Genesis.3:13.</a:t>
            </a:r>
          </a:p>
          <a:p>
            <a:r>
              <a:rPr lang="es-ES" b="1" dirty="0">
                <a:latin typeface="Maiandra GD" panose="020E0502030308020204" pitchFamily="34" charset="0"/>
              </a:rPr>
              <a:t>Entonces el SEÑOR Dios dijo a la mujer: ¿Qué es esto que has hecho? </a:t>
            </a:r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8080"/>
                </a:highlight>
                <a:latin typeface="Maiandra GD" panose="020E0502030308020204" pitchFamily="34" charset="0"/>
              </a:rPr>
              <a:t>Y la mujer respondió: La serpiente me engañó, y yo comí.</a:t>
            </a:r>
          </a:p>
          <a:p>
            <a:r>
              <a:rPr lang="es-ES" b="1" dirty="0">
                <a:latin typeface="Maiandra GD" panose="020E0502030308020204" pitchFamily="34" charset="0"/>
              </a:rPr>
              <a:t>“La serpiente me engaño”. </a:t>
            </a:r>
          </a:p>
          <a:p>
            <a:r>
              <a:rPr lang="es-ES" b="1" dirty="0">
                <a:latin typeface="Maiandra GD" panose="020E0502030308020204" pitchFamily="34" charset="0"/>
              </a:rPr>
              <a:t>Ellos tuvieron la oportunidad de defender su causa, argumentaron y Dios los escucho muy atentamente. </a:t>
            </a:r>
            <a:endParaRPr lang="es-NI" b="1" dirty="0">
              <a:latin typeface="Maiandra GD" panose="020E0502030308020204" pitchFamily="34" charset="0"/>
            </a:endParaRPr>
          </a:p>
          <a:p>
            <a:endParaRPr lang="es-NI" b="1" dirty="0">
              <a:latin typeface="Maiandra GD" panose="020E0502030308020204" pitchFamily="34" charset="0"/>
            </a:endParaRP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8864B8CC-5896-6968-1A7F-7A2938C02E3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651" y="1343817"/>
            <a:ext cx="3306624" cy="549592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3827332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B781B2C2-F8F4-4E67-F8AA-4D27147CDD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43999" cy="6839744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7E66F7BF-477B-5735-B0D0-0419AF35BC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" y="0"/>
            <a:ext cx="9144003" cy="1362073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683DD381-3504-00AE-368E-67930E9664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9144000" cy="1325563"/>
          </a:xfrm>
        </p:spPr>
        <p:txBody>
          <a:bodyPr/>
          <a:lstStyle/>
          <a:p>
            <a:pPr algn="ctr"/>
            <a:r>
              <a:rPr lang="es-NI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DIOS ESCUCHA NUESTROS ARGUMENTOS.</a:t>
            </a: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FC49537B-51B7-AC40-6A57-DC4EDA848F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69974" y="1343817"/>
            <a:ext cx="5874025" cy="5495927"/>
          </a:xfrm>
        </p:spPr>
        <p:txBody>
          <a:bodyPr/>
          <a:lstStyle/>
          <a:p>
            <a:r>
              <a:rPr lang="es-ES" b="1" dirty="0">
                <a:latin typeface="Maiandra GD" panose="020E0502030308020204" pitchFamily="34" charset="0"/>
              </a:rPr>
              <a:t>Si Dios fuera un tirano, no le hubiera escuchado hablar, no hubiera preguntado nada y ya.</a:t>
            </a:r>
          </a:p>
          <a:p>
            <a:r>
              <a:rPr lang="es-ES" b="1" dirty="0">
                <a:latin typeface="Maiandra GD" panose="020E0502030308020204" pitchFamily="34" charset="0"/>
              </a:rPr>
              <a:t>Pero vemos que Dios no es así.</a:t>
            </a:r>
          </a:p>
          <a:p>
            <a:r>
              <a:rPr lang="es-ES" b="1" dirty="0">
                <a:latin typeface="Maiandra GD" panose="020E0502030308020204" pitchFamily="34" charset="0"/>
              </a:rPr>
              <a:t>Dios escucho a Caín.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00"/>
                </a:highlight>
                <a:latin typeface="Maiandra GD" panose="020E0502030308020204" pitchFamily="34" charset="0"/>
              </a:rPr>
              <a:t>Genesis.4:9-11.</a:t>
            </a:r>
          </a:p>
          <a:p>
            <a:r>
              <a:rPr lang="es-ES" b="1" dirty="0">
                <a:latin typeface="Maiandra GD" panose="020E0502030308020204" pitchFamily="34" charset="0"/>
              </a:rPr>
              <a:t>Entonces el SEÑOR dijo a Caín: «¿Dónde está tu hermano Abel?». </a:t>
            </a:r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8000"/>
                </a:highlight>
                <a:latin typeface="Maiandra GD" panose="020E0502030308020204" pitchFamily="34" charset="0"/>
              </a:rPr>
              <a:t>Y él respondió: «No sé. ¿Soy yo acaso guardián de mi hermano?».</a:t>
            </a:r>
            <a:r>
              <a:rPr lang="es-ES" b="1" dirty="0">
                <a:latin typeface="Maiandra GD" panose="020E0502030308020204" pitchFamily="34" charset="0"/>
              </a:rPr>
              <a:t> 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00"/>
                </a:highlight>
                <a:latin typeface="Maiandra GD" panose="020E0502030308020204" pitchFamily="34" charset="0"/>
              </a:rPr>
              <a:t>V.10.</a:t>
            </a:r>
          </a:p>
          <a:p>
            <a:endParaRPr lang="es-NI" b="1" dirty="0">
              <a:latin typeface="Maiandra GD" panose="020E0502030308020204" pitchFamily="34" charset="0"/>
            </a:endParaRP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2B5E98F0-E32D-006C-B9C9-116E44C35F7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6" y="1380328"/>
            <a:ext cx="3269977" cy="5459416"/>
          </a:xfrm>
          <a:prstGeom prst="rect">
            <a:avLst/>
          </a:prstGeom>
          <a:solidFill>
            <a:srgbClr val="92D050"/>
          </a:solidFill>
        </p:spPr>
      </p:pic>
    </p:spTree>
    <p:extLst>
      <p:ext uri="{BB962C8B-B14F-4D97-AF65-F5344CB8AC3E}">
        <p14:creationId xmlns:p14="http://schemas.microsoft.com/office/powerpoint/2010/main" val="4017679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162</TotalTime>
  <Words>3069</Words>
  <Application>Microsoft Office PowerPoint</Application>
  <PresentationFormat>Presentación en pantalla (4:3)</PresentationFormat>
  <Paragraphs>255</Paragraphs>
  <Slides>42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42</vt:i4>
      </vt:variant>
    </vt:vector>
  </HeadingPairs>
  <TitlesOfParts>
    <vt:vector size="47" baseType="lpstr">
      <vt:lpstr>Arial</vt:lpstr>
      <vt:lpstr>Calibri</vt:lpstr>
      <vt:lpstr>Calibri Light</vt:lpstr>
      <vt:lpstr>Maiandra GD</vt:lpstr>
      <vt:lpstr>Tema de Office</vt:lpstr>
      <vt:lpstr>DIOS ESCUCHA NUESTROS ARGUMENTOS.</vt:lpstr>
      <vt:lpstr>INTRODUCCIÓN:</vt:lpstr>
      <vt:lpstr>INTRODUCCIÓN:</vt:lpstr>
      <vt:lpstr>DIOS ESCUCHA NUESTROS ARGUMENTOS.</vt:lpstr>
      <vt:lpstr>DIOS ESCUCHA NUESTROS ARGUMENTOS.</vt:lpstr>
      <vt:lpstr>DIOS ESCUCHA NUESTROS ARGUMENTOS.</vt:lpstr>
      <vt:lpstr>DIOS ESCUCHA NUESTROS ARGUMENTOS.</vt:lpstr>
      <vt:lpstr>DIOS ESCUCHA NUESTROS ARGUMENTOS.</vt:lpstr>
      <vt:lpstr>DIOS ESCUCHA NUESTROS ARGUMENTOS.</vt:lpstr>
      <vt:lpstr>DIOS ESCUCHA NUESTROS ARGUMENTOS.</vt:lpstr>
      <vt:lpstr>DIOS ESCUCHA NUESTROS ARGUMENTOS.</vt:lpstr>
      <vt:lpstr>DIOS ESCUCHA NUESTROS ARGUMENTOS.</vt:lpstr>
      <vt:lpstr>DIOS ESCUCHA NUESTROS ARGUMENTOS.</vt:lpstr>
      <vt:lpstr>DIOS ESCUCHA NUESTROS ARGUMENTOS.</vt:lpstr>
      <vt:lpstr>DIOS ESCUCHA NUESTROS ARGUMENTOS.</vt:lpstr>
      <vt:lpstr>DIOS ESCUCHA NUESTROS ARGUMENTOS.</vt:lpstr>
      <vt:lpstr>DIOS ESCUCHA NUESTROS ARGUMENTOS.</vt:lpstr>
      <vt:lpstr>DIOS ESCUCHA NUESTROS ARGUMENTOS.</vt:lpstr>
      <vt:lpstr>DIOS ESCUCHA NUESTROS ARGUMENTOS.</vt:lpstr>
      <vt:lpstr>DIOS ESCUCHA NUESTROS ARGUMENTOS.</vt:lpstr>
      <vt:lpstr>DIOS ESCUCHA NUESTROS ARGUMENTOS.</vt:lpstr>
      <vt:lpstr>DIOS ESCUCHA NUESTROS ARGUMENTOS.</vt:lpstr>
      <vt:lpstr>DIOS ESCUCHA NUESTROS ARGUMENTOS.</vt:lpstr>
      <vt:lpstr>DIOS ESCUCHA NUESTROS ARGUMENTOS.</vt:lpstr>
      <vt:lpstr>DIOS ESCUCHA NUESTROS ARGUMENTOS.</vt:lpstr>
      <vt:lpstr>DIOS ESCUCHA NUESTROS ARGUMENTOS.</vt:lpstr>
      <vt:lpstr>DIOS ESCUCHA NUESTROS ARGUMENTOS.</vt:lpstr>
      <vt:lpstr>DIOS ESCUCHA NUESTROS ARGUMENTOS.</vt:lpstr>
      <vt:lpstr>DIOS ESCUCHA NUESTROS ARGUMENTOS.</vt:lpstr>
      <vt:lpstr>DIOS ESCUCHA NUESTROS ARGUMENTOS.</vt:lpstr>
      <vt:lpstr>DIOS ESCUCHA NUESTROS ARGUMENTOS.</vt:lpstr>
      <vt:lpstr>DIOS ESCUCHA NUESTROS ARGUMENTOS.</vt:lpstr>
      <vt:lpstr>DIOS ESCUCHA NUESTROS ARGUMENTOS.</vt:lpstr>
      <vt:lpstr>DIOS ESCUCHA NUESTROS ARGUMENTOS.</vt:lpstr>
      <vt:lpstr>DIOS ESCUCHA NUESTROS ARGUMENTOS.</vt:lpstr>
      <vt:lpstr>DIOS ESCUCHA NUESTROS ARGUMENTOS.</vt:lpstr>
      <vt:lpstr>DIOS ESCUCHA NUESTROS ARGUMENTOS.</vt:lpstr>
      <vt:lpstr>DIOS ESCUCHA NUESTROS ARGUMENTOS.</vt:lpstr>
      <vt:lpstr>DIOS ESCUCHA NUESTROS ARGUMENTOS.</vt:lpstr>
      <vt:lpstr>DIOS ESCUCHA NUESTROS ARGUMENTOS.</vt:lpstr>
      <vt:lpstr>CONCLUSIÒN: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DIOS ESCUCHA NUESTROS ARGUMENTOS.</dc:title>
  <dc:creator>MARIO MORENO</dc:creator>
  <cp:lastModifiedBy>Mario Moreno</cp:lastModifiedBy>
  <cp:revision>10</cp:revision>
  <dcterms:created xsi:type="dcterms:W3CDTF">2023-09-18T17:37:14Z</dcterms:created>
  <dcterms:modified xsi:type="dcterms:W3CDTF">2025-07-08T23:37:30Z</dcterms:modified>
</cp:coreProperties>
</file>