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59" r:id="rId6"/>
    <p:sldId id="261" r:id="rId7"/>
    <p:sldId id="260" r:id="rId8"/>
    <p:sldId id="262" r:id="rId9"/>
    <p:sldId id="263" r:id="rId10"/>
    <p:sldId id="264" r:id="rId11"/>
    <p:sldId id="265" r:id="rId12"/>
    <p:sldId id="266" r:id="rId13"/>
    <p:sldId id="278" r:id="rId14"/>
    <p:sldId id="279" r:id="rId15"/>
    <p:sldId id="267" r:id="rId16"/>
    <p:sldId id="268" r:id="rId17"/>
    <p:sldId id="269" r:id="rId18"/>
    <p:sldId id="270" r:id="rId19"/>
    <p:sldId id="271" r:id="rId20"/>
    <p:sldId id="272" r:id="rId21"/>
    <p:sldId id="273" r:id="rId22"/>
    <p:sldId id="274" r:id="rId23"/>
    <p:sldId id="275" r:id="rId24"/>
    <p:sldId id="280" r:id="rId25"/>
    <p:sldId id="276" r:id="rId26"/>
    <p:sldId id="281" r:id="rId27"/>
    <p:sldId id="282" r:id="rId28"/>
    <p:sldId id="283" r:id="rId29"/>
    <p:sldId id="284" r:id="rId30"/>
    <p:sldId id="288" r:id="rId31"/>
    <p:sldId id="291" r:id="rId32"/>
    <p:sldId id="286" r:id="rId33"/>
    <p:sldId id="287" r:id="rId34"/>
    <p:sldId id="285" r:id="rId35"/>
    <p:sldId id="289"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0066"/>
    <a:srgbClr val="66FFCC"/>
    <a:srgbClr val="00CCFF"/>
    <a:srgbClr val="00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1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665607-4637-4CDD-96C2-8249AFB5B1FD}"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115477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665607-4637-4CDD-96C2-8249AFB5B1FD}"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27302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665607-4637-4CDD-96C2-8249AFB5B1FD}"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210521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665607-4637-4CDD-96C2-8249AFB5B1FD}"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29631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0665607-4637-4CDD-96C2-8249AFB5B1FD}"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339217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0665607-4637-4CDD-96C2-8249AFB5B1FD}"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369413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0665607-4637-4CDD-96C2-8249AFB5B1FD}"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194422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0665607-4637-4CDD-96C2-8249AFB5B1FD}"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207421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65607-4637-4CDD-96C2-8249AFB5B1FD}"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422854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0665607-4637-4CDD-96C2-8249AFB5B1FD}"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35947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0665607-4637-4CDD-96C2-8249AFB5B1FD}"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5250B-17CC-486C-97C7-CE632AB7514F}" type="slidenum">
              <a:rPr lang="en-US" smtClean="0"/>
              <a:t>‹Nº›</a:t>
            </a:fld>
            <a:endParaRPr lang="en-US"/>
          </a:p>
        </p:txBody>
      </p:sp>
    </p:spTree>
    <p:extLst>
      <p:ext uri="{BB962C8B-B14F-4D97-AF65-F5344CB8AC3E}">
        <p14:creationId xmlns:p14="http://schemas.microsoft.com/office/powerpoint/2010/main" val="303073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65607-4637-4CDD-96C2-8249AFB5B1FD}" type="datetimeFigureOut">
              <a:rPr lang="en-US" smtClean="0"/>
              <a:t>6/3/2025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5250B-17CC-486C-97C7-CE632AB7514F}" type="slidenum">
              <a:rPr lang="en-US" smtClean="0"/>
              <a:t>‹Nº›</a:t>
            </a:fld>
            <a:endParaRPr lang="en-US"/>
          </a:p>
        </p:txBody>
      </p:sp>
    </p:spTree>
    <p:extLst>
      <p:ext uri="{BB962C8B-B14F-4D97-AF65-F5344CB8AC3E}">
        <p14:creationId xmlns:p14="http://schemas.microsoft.com/office/powerpoint/2010/main" val="1211521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419" b="1" u="sng" dirty="0">
                <a:effectLst>
                  <a:outerShdw blurRad="38100" dist="38100" dir="2700000" algn="tl">
                    <a:srgbClr val="000000">
                      <a:alpha val="43137"/>
                    </a:srgbClr>
                  </a:outerShdw>
                </a:effectLst>
                <a:highlight>
                  <a:srgbClr val="00FFFF"/>
                </a:highlight>
                <a:latin typeface="Maiandra GD" panose="020E0502030308020204" pitchFamily="34" charset="0"/>
              </a:rPr>
              <a:t>INTRODUCCIÓN:</a:t>
            </a:r>
          </a:p>
          <a:p>
            <a:r>
              <a:rPr lang="es-ES" b="1" dirty="0">
                <a:latin typeface="Maiandra GD" panose="020E0502030308020204" pitchFamily="34" charset="0"/>
              </a:rPr>
              <a:t>»Porque el SEÑOR tu Dios anda en medio de tu campamento para librarte y para derrotar a tus enemigos de delante de ti, por tanto, tu campamento debe ser santo;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 Él no debe ver nada indecente en medio de ti, no sea que se aparte de ti.</a:t>
            </a:r>
            <a:r>
              <a:rPr lang="es-ES" b="1" dirty="0">
                <a:latin typeface="Maiandra GD" panose="020E0502030308020204" pitchFamily="34" charset="0"/>
              </a:rPr>
              <a:t> </a:t>
            </a:r>
          </a:p>
          <a:p>
            <a:r>
              <a:rPr lang="es-ES" b="1" dirty="0">
                <a:latin typeface="Maiandra GD" panose="020E0502030308020204" pitchFamily="34" charset="0"/>
              </a:rPr>
              <a:t>¿Qué significa indecencia en la Biblia?</a:t>
            </a:r>
          </a:p>
          <a:p>
            <a:r>
              <a:rPr lang="pt-BR" b="1" dirty="0">
                <a:latin typeface="Maiandra GD" panose="020E0502030308020204" pitchFamily="34" charset="0"/>
              </a:rPr>
              <a:t>Falta de decência o de modéstia. </a:t>
            </a:r>
            <a:endParaRPr lang="es-E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2288532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n-US" b="1" dirty="0">
                <a:latin typeface="Maiandra GD" panose="020E0502030308020204" pitchFamily="34" charset="0"/>
              </a:rPr>
              <a:t>Si llevamos ropas que no cum</a:t>
            </a:r>
            <a:r>
              <a:rPr lang="es-419" b="1" dirty="0">
                <a:latin typeface="Maiandra GD" panose="020E0502030308020204" pitchFamily="34" charset="0"/>
              </a:rPr>
              <a:t>plen con lo que Dios demanda es indecente delante de Dios y Dios no va habitar en ese templo.</a:t>
            </a:r>
          </a:p>
          <a:p>
            <a:r>
              <a:rPr lang="en-US" b="1" dirty="0">
                <a:latin typeface="Maiandra GD" panose="020E0502030308020204" pitchFamily="34" charset="0"/>
              </a:rPr>
              <a:t>Con nuestras palabras podemos estar hablando indecentemente delante de Dios.</a:t>
            </a:r>
          </a:p>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Efesios.5:4.</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Tampoco haya obscenidades,</a:t>
            </a:r>
            <a:r>
              <a:rPr lang="es-ES" b="1" dirty="0">
                <a:latin typeface="Maiandra GD" panose="020E0502030308020204" pitchFamily="34" charset="0"/>
              </a:rPr>
              <a:t> ni necedades, ni groserías, que no son apropiadas, sino más bien acciones de gracias.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515811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n-US" b="1" dirty="0">
                <a:latin typeface="Maiandra GD" panose="020E0502030308020204" pitchFamily="34" charset="0"/>
              </a:rPr>
              <a:t>La versión internacional traduce indecente.</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Tampoco debe haber palabras indecentes,</a:t>
            </a:r>
            <a:r>
              <a:rPr lang="es-ES" b="1" dirty="0">
                <a:latin typeface="Maiandra GD" panose="020E0502030308020204" pitchFamily="34" charset="0"/>
              </a:rPr>
              <a:t> conversaciones necias ni chistes groseros, todo lo cual está fuera de lugar; haya más bien acción de gracias. </a:t>
            </a:r>
          </a:p>
          <a:p>
            <a:r>
              <a:rPr lang="es-ES" b="1" dirty="0">
                <a:latin typeface="Maiandra GD" panose="020E0502030308020204" pitchFamily="34" charset="0"/>
              </a:rPr>
              <a:t>Por eso debemos tener mucho cuidado con Nuestras palabras, para que Dios pueda habitar entre Nosotros.</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Efesios.4:29.</a:t>
            </a:r>
          </a:p>
          <a:p>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2712381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No salga de la boca de ustedes ninguna palabra mala,</a:t>
            </a:r>
            <a:r>
              <a:rPr lang="es-ES" b="1" dirty="0">
                <a:latin typeface="Maiandra GD" panose="020E0502030308020204" pitchFamily="34" charset="0"/>
              </a:rPr>
              <a:t> sino solo la que sea buena para edificación, según la necesidad del momento, para que imparta gracia a los que escuchan.</a:t>
            </a:r>
          </a:p>
          <a:p>
            <a:r>
              <a:rPr lang="es-ES" b="1" dirty="0">
                <a:latin typeface="Maiandra GD" panose="020E0502030308020204" pitchFamily="34" charset="0"/>
              </a:rPr>
              <a:t>Por qué si lo hacemos entristecemos al Espíritu Santo.</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V.30.</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Y no entristezcan al Espíritu Santo de Dios,</a:t>
            </a:r>
            <a:r>
              <a:rPr lang="es-ES" b="1" dirty="0">
                <a:latin typeface="Maiandra GD" panose="020E0502030308020204" pitchFamily="34" charset="0"/>
              </a:rPr>
              <a:t> por el cual fueron sellados para el día de la redención.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22455195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Por eso hasta vergonzoso es hablar de las cosas que hacen en secreto.</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Efesios.5:12.</a:t>
            </a:r>
          </a:p>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Porque es vergonzoso aun hablar</a:t>
            </a:r>
            <a:r>
              <a:rPr lang="es-ES" b="1" dirty="0">
                <a:latin typeface="Maiandra GD" panose="020E0502030308020204" pitchFamily="34" charset="0"/>
              </a:rPr>
              <a:t> de las cosas que ellos hacen en secreto. </a:t>
            </a:r>
          </a:p>
          <a:p>
            <a:r>
              <a:rPr lang="es-ES" b="1" dirty="0">
                <a:latin typeface="Maiandra GD" panose="020E0502030308020204" pitchFamily="34" charset="0"/>
              </a:rPr>
              <a:t>No era prudente ni necesario que Pablo describiera estas prácticas abominables. </a:t>
            </a:r>
          </a:p>
          <a:p>
            <a:r>
              <a:rPr lang="es-ES" b="1" dirty="0">
                <a:latin typeface="Maiandra GD" panose="020E0502030308020204" pitchFamily="34" charset="0"/>
              </a:rPr>
              <a:t>Los términos generales empleados por Pablo y los otros autores del Nuevo Testamento.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9049078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a:bodyPr>
          <a:lstStyle/>
          <a:p>
            <a:r>
              <a:rPr lang="es-ES" b="1" dirty="0">
                <a:latin typeface="Maiandra GD" panose="020E0502030308020204" pitchFamily="34" charset="0"/>
              </a:rPr>
              <a:t>Bastan para condenarlas y no mencionar directa y claramente las indecencias de estas practicas.</a:t>
            </a:r>
          </a:p>
          <a:p>
            <a:r>
              <a:rPr lang="es-ES" b="1" dirty="0">
                <a:latin typeface="Maiandra GD" panose="020E0502030308020204" pitchFamily="34" charset="0"/>
              </a:rPr>
              <a:t>Los predicadores y maestros deben ser prudentes en su forma de describir el pecado.</a:t>
            </a:r>
          </a:p>
          <a:p>
            <a:r>
              <a:rPr lang="es-ES" b="1" dirty="0">
                <a:latin typeface="Maiandra GD" panose="020E0502030308020204" pitchFamily="34" charset="0"/>
              </a:rPr>
              <a:t>Muchos quieren dar todos los detalles de cada acción y no debemos hacer eso, debemos evitar contaminar la mente de otros hermanos y personas, son cosas vergonzosas.</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426423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Del mismo nuestras relaciones pueden llegar hacer indecente delante de Dios.</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Romanos.1:27.</a:t>
            </a:r>
          </a:p>
          <a:p>
            <a:r>
              <a:rPr lang="es-ES" b="1" dirty="0">
                <a:latin typeface="Maiandra GD" panose="020E0502030308020204" pitchFamily="34" charset="0"/>
              </a:rPr>
              <a:t>De la misma manera también los hombres, abandonando el uso natural de la mujer, se encendieron en su lujuria unos con otros,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cometiendo hechos vergonzosos hombres con hombres,</a:t>
            </a:r>
            <a:r>
              <a:rPr lang="es-ES" b="1" dirty="0">
                <a:latin typeface="Maiandra GD" panose="020E0502030308020204" pitchFamily="34" charset="0"/>
              </a:rPr>
              <a:t> y recibiendo en sí mismos el castigo correspondiente a su extravío.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42331493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Las relaciones entre hombres con hombres.</a:t>
            </a:r>
          </a:p>
          <a:p>
            <a:r>
              <a:rPr lang="es-ES" b="1" dirty="0">
                <a:latin typeface="Maiandra GD" panose="020E0502030308020204" pitchFamily="34" charset="0"/>
              </a:rPr>
              <a:t>Mujer con mujer.</a:t>
            </a:r>
          </a:p>
          <a:p>
            <a:r>
              <a:rPr lang="es-ES" b="1" dirty="0">
                <a:latin typeface="Maiandra GD" panose="020E0502030308020204" pitchFamily="34" charset="0"/>
              </a:rPr>
              <a:t>Son relaciones indecentes, vergonzosas delante de Dios y Dios no puede morar en un templo que permite este tipo de relaciones indecentes vergonzosas.</a:t>
            </a:r>
          </a:p>
          <a:p>
            <a:r>
              <a:rPr lang="es-ES" b="1" dirty="0">
                <a:latin typeface="Maiandra GD" panose="020E0502030308020204" pitchFamily="34" charset="0"/>
              </a:rPr>
              <a:t>De la misma manera cuando un hombre está casado con una mujer que no le pertenece.</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4136835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Marcos.6:17-18.</a:t>
            </a:r>
          </a:p>
          <a:p>
            <a:r>
              <a:rPr lang="es-ES" b="1" dirty="0">
                <a:latin typeface="Maiandra GD" panose="020E0502030308020204" pitchFamily="34" charset="0"/>
              </a:rPr>
              <a:t>Porque Herodes mismo había enviado a prender a Juan y lo había encadenado en la cárcel por causa de Herodías, </a:t>
            </a:r>
            <a:r>
              <a:rPr lang="es-ES" b="1" u="sng" dirty="0">
                <a:effectLst>
                  <a:outerShdw blurRad="38100" dist="38100" dir="2700000" algn="tl">
                    <a:srgbClr val="000000">
                      <a:alpha val="43137"/>
                    </a:srgbClr>
                  </a:outerShdw>
                </a:effectLst>
                <a:highlight>
                  <a:srgbClr val="00FFCC"/>
                </a:highlight>
                <a:latin typeface="Maiandra GD" panose="020E0502030308020204" pitchFamily="34" charset="0"/>
              </a:rPr>
              <a:t>mujer de su hermano Felipe, pues Herodes se había casado con ella.</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V.18.</a:t>
            </a:r>
            <a:r>
              <a:rPr lang="es-ES" b="1" dirty="0">
                <a:latin typeface="Maiandra GD" panose="020E0502030308020204" pitchFamily="34" charset="0"/>
              </a:rPr>
              <a:t>  </a:t>
            </a:r>
          </a:p>
          <a:p>
            <a:r>
              <a:rPr lang="es-ES" b="1" dirty="0">
                <a:latin typeface="Maiandra GD" panose="020E0502030308020204" pitchFamily="34" charset="0"/>
              </a:rPr>
              <a:t>Y Juan le decía a Herodes: </a:t>
            </a: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«No te es lícito tener la mujer de tu hermano».</a:t>
            </a:r>
            <a:r>
              <a:rPr lang="es-ES" b="1" dirty="0">
                <a:latin typeface="Maiandra GD" panose="020E0502030308020204" pitchFamily="34" charset="0"/>
              </a:rPr>
              <a:t> </a:t>
            </a:r>
          </a:p>
          <a:p>
            <a:r>
              <a:rPr lang="es-ES" b="1" dirty="0">
                <a:latin typeface="Maiandra GD" panose="020E0502030308020204" pitchFamily="34" charset="0"/>
              </a:rPr>
              <a:t>No era licito, era vergonzoso esa relación.</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387862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La sensualidad es indecencia delante de Dios.</a:t>
            </a:r>
          </a:p>
          <a:p>
            <a:pPr algn="ctr"/>
            <a:r>
              <a:rPr lang="es-419" b="1" u="sng" dirty="0">
                <a:effectLst>
                  <a:outerShdw blurRad="38100" dist="38100" dir="2700000" algn="tl">
                    <a:srgbClr val="000000">
                      <a:alpha val="43137"/>
                    </a:srgbClr>
                  </a:outerShdw>
                </a:effectLst>
                <a:highlight>
                  <a:srgbClr val="00FFFF"/>
                </a:highlight>
                <a:latin typeface="Maiandra GD" panose="020E0502030308020204" pitchFamily="34" charset="0"/>
              </a:rPr>
              <a:t>II Pedro.2:2.</a:t>
            </a:r>
          </a:p>
          <a:p>
            <a:r>
              <a:rPr lang="es-ES" b="1" u="sng" dirty="0">
                <a:effectLst>
                  <a:outerShdw blurRad="38100" dist="38100" dir="2700000" algn="tl">
                    <a:srgbClr val="000000">
                      <a:alpha val="43137"/>
                    </a:srgbClr>
                  </a:outerShdw>
                </a:effectLst>
                <a:highlight>
                  <a:srgbClr val="00CCFF"/>
                </a:highlight>
                <a:latin typeface="Maiandra GD" panose="020E0502030308020204" pitchFamily="34" charset="0"/>
              </a:rPr>
              <a:t>Muchos seguirán su sensualidad,</a:t>
            </a:r>
            <a:r>
              <a:rPr lang="es-ES" b="1" dirty="0">
                <a:latin typeface="Maiandra GD" panose="020E0502030308020204" pitchFamily="34" charset="0"/>
              </a:rPr>
              <a:t> y por causa de ellos, el camino de la verdad será blasfemado. </a:t>
            </a:r>
          </a:p>
          <a:p>
            <a:r>
              <a:rPr lang="es-ES" b="1" dirty="0">
                <a:latin typeface="Maiandra GD" panose="020E0502030308020204" pitchFamily="34" charset="0"/>
              </a:rPr>
              <a:t>Pedro alerta contra los inmorales y codiciosos falsos maestros, que manipularán a la gente para tratar de alcanzar sus propios objetivos egoístas.</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5096353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a:bodyPr>
          <a:lstStyle/>
          <a:p>
            <a:r>
              <a:rPr lang="es-419" b="1" dirty="0">
                <a:latin typeface="Maiandra GD" panose="020E0502030308020204" pitchFamily="34" charset="0"/>
              </a:rPr>
              <a:t>Estos malos deseos en el corazón son pecados delante de Dios.</a:t>
            </a:r>
          </a:p>
          <a:p>
            <a:pPr algn="ctr"/>
            <a:r>
              <a:rPr lang="es-419" b="1" u="sng" dirty="0">
                <a:effectLst>
                  <a:outerShdw blurRad="38100" dist="38100" dir="2700000" algn="tl">
                    <a:srgbClr val="000000">
                      <a:alpha val="43137"/>
                    </a:srgbClr>
                  </a:outerShdw>
                </a:effectLst>
                <a:highlight>
                  <a:srgbClr val="00FFFF"/>
                </a:highlight>
                <a:latin typeface="Maiandra GD" panose="020E0502030308020204" pitchFamily="34" charset="0"/>
              </a:rPr>
              <a:t>Mateo.5:28.</a:t>
            </a:r>
          </a:p>
          <a:p>
            <a:r>
              <a:rPr lang="es-ES" b="1" dirty="0">
                <a:latin typeface="Maiandra GD" panose="020E0502030308020204" pitchFamily="34" charset="0"/>
              </a:rPr>
              <a:t>»Pero Yo les digo que todo el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que mire a una mujer para codiciarla ya cometió adulterio</a:t>
            </a:r>
            <a:r>
              <a:rPr lang="es-ES" b="1" dirty="0">
                <a:latin typeface="Maiandra GD" panose="020E0502030308020204" pitchFamily="34" charset="0"/>
              </a:rPr>
              <a:t> con ella en su corazón. </a:t>
            </a:r>
          </a:p>
          <a:p>
            <a:r>
              <a:rPr lang="es-ES" b="1" dirty="0">
                <a:latin typeface="Maiandra GD" panose="020E0502030308020204" pitchFamily="34" charset="0"/>
              </a:rPr>
              <a:t>Jesús no se limita a condenar el adulterio, sino que alerta contra los pensamientos adúlteros.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5495475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8000" b="1" u="sng" dirty="0">
                <a:effectLst>
                  <a:outerShdw blurRad="38100" dist="38100" dir="2700000" algn="tl">
                    <a:srgbClr val="000000">
                      <a:alpha val="43137"/>
                    </a:srgbClr>
                  </a:outerShdw>
                </a:effectLst>
                <a:latin typeface="Maiandra GD" panose="020E0502030308020204" pitchFamily="34" charset="0"/>
              </a:rPr>
              <a:t>INTRODUCCIÓN:</a:t>
            </a:r>
            <a:endParaRPr lang="en-US" sz="80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a:bodyPr>
          <a:lstStyle/>
          <a:p>
            <a:r>
              <a:rPr lang="es-ES" b="1" dirty="0">
                <a:latin typeface="Maiandra GD" panose="020E0502030308020204" pitchFamily="34" charset="0"/>
              </a:rPr>
              <a:t>Grosería, desvergüenza, obscenidad, impudicia, deshonestidad, procacidad, inmoralidad, impureza.</a:t>
            </a:r>
            <a:endParaRPr lang="en-US" b="1" dirty="0">
              <a:latin typeface="Maiandra GD" panose="020E0502030308020204" pitchFamily="34" charset="0"/>
            </a:endParaRPr>
          </a:p>
          <a:p>
            <a:r>
              <a:rPr lang="en-US" b="1" dirty="0">
                <a:latin typeface="Maiandra GD" panose="020E0502030308020204" pitchFamily="34" charset="0"/>
              </a:rPr>
              <a:t>¿Que se significa la palabra indecente?</a:t>
            </a:r>
          </a:p>
          <a:p>
            <a:r>
              <a:rPr lang="en-U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1. adj. No </a:t>
            </a:r>
            <a:r>
              <a:rPr lang="en-US" b="1" u="sng" dirty="0" err="1">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decente</a:t>
            </a:r>
            <a:r>
              <a:rPr lang="en-U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 </a:t>
            </a:r>
            <a:r>
              <a:rPr lang="en-US" b="1" u="sng" dirty="0" err="1">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indecoroso</a:t>
            </a:r>
            <a:r>
              <a:rPr lang="en-U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a:t>
            </a:r>
            <a:r>
              <a:rPr lang="en-US" b="1" dirty="0">
                <a:latin typeface="Maiandra GD" panose="020E0502030308020204" pitchFamily="34" charset="0"/>
              </a:rPr>
              <a:t> [sin decoro] obsceno, grosero, impúdico, inmoral, desvergonzado, deshonesto, vergonzoso.</a:t>
            </a:r>
          </a:p>
          <a:p>
            <a:r>
              <a:rPr lang="en-US" b="1" dirty="0">
                <a:latin typeface="Maiandra GD" panose="020E0502030308020204" pitchFamily="34" charset="0"/>
              </a:rPr>
              <a:t>Es lo contrario al pudor.</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4157826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fontScale="92500" lnSpcReduction="10000"/>
          </a:bodyPr>
          <a:lstStyle/>
          <a:p>
            <a:r>
              <a:rPr lang="es-ES" b="1" dirty="0">
                <a:latin typeface="Maiandra GD" panose="020E0502030308020204" pitchFamily="34" charset="0"/>
              </a:rPr>
              <a:t>Él Señor demanda un control total sobre los miembros del cuerpo.</a:t>
            </a:r>
          </a:p>
          <a:p>
            <a:r>
              <a:rPr lang="es-ES" b="1" dirty="0">
                <a:latin typeface="Maiandra GD" panose="020E0502030308020204" pitchFamily="34" charset="0"/>
              </a:rPr>
              <a:t>Por eso no debemos tener ningún mal pensamiento dentro de nosotros.</a:t>
            </a:r>
          </a:p>
          <a:p>
            <a:r>
              <a:rPr lang="es-ES" b="1" dirty="0">
                <a:latin typeface="Maiandra GD" panose="020E0502030308020204" pitchFamily="34" charset="0"/>
              </a:rPr>
              <a:t>Debemos ser limpio de mente y espíritu.</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Hebreos.10:22.</a:t>
            </a:r>
          </a:p>
          <a:p>
            <a:r>
              <a:rPr lang="es-ES" b="1" dirty="0">
                <a:latin typeface="Maiandra GD" panose="020E0502030308020204" pitchFamily="34" charset="0"/>
              </a:rPr>
              <a:t>acerquémonos con corazón sincero, en plena certidumbre de fe,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teniendo nuestro corazón purificado de mala conciencia</a:t>
            </a:r>
            <a:r>
              <a:rPr lang="es-ES" b="1" dirty="0">
                <a:latin typeface="Maiandra GD" panose="020E0502030308020204" pitchFamily="34" charset="0"/>
              </a:rPr>
              <a:t> y nuestro cuerpo lavado con agua pura. </a:t>
            </a:r>
          </a:p>
          <a:p>
            <a:endParaRPr lang="es-ES" b="1" dirty="0">
              <a:latin typeface="Maiandra GD" panose="020E0502030308020204" pitchFamily="34" charset="0"/>
            </a:endParaRPr>
          </a:p>
          <a:p>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095135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Cuando la mujer enseña en la iglesia públicamente es indecoroso. </a:t>
            </a:r>
          </a:p>
          <a:p>
            <a:r>
              <a:rPr lang="es-ES" b="1" dirty="0">
                <a:latin typeface="Maiandra GD" panose="020E0502030308020204" pitchFamily="34" charset="0"/>
              </a:rPr>
              <a:t>Vergonzoso delante de Dios.</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Corintios.14:34-35.</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Las mujeres guarden silencio en las iglesias,</a:t>
            </a:r>
            <a:r>
              <a:rPr lang="es-ES" b="1" dirty="0">
                <a:latin typeface="Maiandra GD" panose="020E0502030308020204" pitchFamily="34" charset="0"/>
              </a:rPr>
              <a:t> porque no les es permitido hablar, antes bien, que se sujeten como dice también la ley.</a:t>
            </a:r>
          </a:p>
          <a:p>
            <a:r>
              <a:rPr lang="es-ES" b="1" dirty="0">
                <a:latin typeface="Maiandra GD" panose="020E0502030308020204" pitchFamily="34" charset="0"/>
              </a:rPr>
              <a:t>No les es permitido hablar, enseñar.</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V.35.</a:t>
            </a:r>
            <a:endParaRPr lang="en-US" b="1" u="sng" dirty="0">
              <a:effectLst>
                <a:outerShdw blurRad="38100" dist="38100" dir="2700000" algn="tl">
                  <a:srgbClr val="000000">
                    <a:alpha val="43137"/>
                  </a:srgbClr>
                </a:outerShdw>
              </a:effectLst>
              <a:highlight>
                <a:srgbClr val="00FFFF"/>
              </a:highlight>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728588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Y si quieren aprender algo, que pregunten a sus propios maridos en casa,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porque no es correcto que la mujer hable en la iglesia.</a:t>
            </a:r>
            <a:r>
              <a:rPr lang="es-ES" b="1" dirty="0">
                <a:latin typeface="Maiandra GD" panose="020E0502030308020204" pitchFamily="34" charset="0"/>
              </a:rPr>
              <a:t> </a:t>
            </a:r>
          </a:p>
          <a:p>
            <a:r>
              <a:rPr lang="es-ES" b="1" dirty="0">
                <a:latin typeface="Maiandra GD" panose="020E0502030308020204" pitchFamily="34" charset="0"/>
              </a:rPr>
              <a:t>No es correcto, es indecoroso que enseñe en la iglesia.</a:t>
            </a:r>
          </a:p>
          <a:p>
            <a:r>
              <a:rPr lang="es-ES" b="1" dirty="0">
                <a:latin typeface="Maiandra GD" panose="020E0502030308020204" pitchFamily="34" charset="0"/>
              </a:rPr>
              <a:t>Él apóstol Pablo nos da más detalle porque no es permitido esto.</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Timoteo.2:11-15.</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Que la mujer aprenda calladamente,</a:t>
            </a:r>
            <a:r>
              <a:rPr lang="es-ES" b="1" dirty="0">
                <a:latin typeface="Maiandra GD" panose="020E0502030308020204" pitchFamily="34" charset="0"/>
              </a:rPr>
              <a:t> con toda obediencia.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1684041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V.12.</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Yo no permito que la mujer enseñe ni que ejerza autoridad sobre el hombre,</a:t>
            </a:r>
            <a:r>
              <a:rPr lang="es-ES" b="1" dirty="0">
                <a:latin typeface="Maiandra GD" panose="020E0502030308020204" pitchFamily="34" charset="0"/>
              </a:rPr>
              <a:t> sino que permanezca callada. </a:t>
            </a:r>
          </a:p>
          <a:p>
            <a:r>
              <a:rPr lang="es-ES" b="1" dirty="0">
                <a:latin typeface="Maiandra GD" panose="020E0502030308020204" pitchFamily="34" charset="0"/>
              </a:rPr>
              <a:t>Muchos creen que como Él Apóstol Pablo dice Yo no Permito, es que esto es idea de Pablo.</a:t>
            </a:r>
          </a:p>
          <a:p>
            <a:r>
              <a:rPr lang="es-ES" b="1" dirty="0">
                <a:latin typeface="Maiandra GD" panose="020E0502030308020204" pitchFamily="34" charset="0"/>
              </a:rPr>
              <a:t>Y hasta llegan a decir que Pablo era machista, pero nada más lejos de la verdad que esto.</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2782050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fontScale="92500" lnSpcReduction="10000"/>
          </a:bodyPr>
          <a:lstStyle/>
          <a:p>
            <a:r>
              <a:rPr lang="en-US" b="1" dirty="0">
                <a:latin typeface="Maiandra GD" panose="020E0502030308020204" pitchFamily="34" charset="0"/>
              </a:rPr>
              <a:t>Él apóstol Pablo está usando de su autoridad de apóstol.</a:t>
            </a:r>
          </a:p>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I Corintios.14:37.</a:t>
            </a:r>
          </a:p>
          <a:p>
            <a:r>
              <a:rPr lang="es-ES" b="1" dirty="0">
                <a:latin typeface="Maiandra GD" panose="020E0502030308020204" pitchFamily="34" charset="0"/>
              </a:rPr>
              <a:t>Si alguien piensa que es profeta o espiritual,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reconozca que lo que les escribo es mandamiento del Señor.</a:t>
            </a:r>
            <a:r>
              <a:rPr lang="es-ES" b="1" dirty="0">
                <a:latin typeface="Maiandra GD" panose="020E0502030308020204" pitchFamily="34" charset="0"/>
              </a:rPr>
              <a:t> </a:t>
            </a:r>
          </a:p>
          <a:p>
            <a:r>
              <a:rPr lang="es-ES" b="1" dirty="0">
                <a:latin typeface="Maiandra GD" panose="020E0502030308020204" pitchFamily="34" charset="0"/>
              </a:rPr>
              <a:t>Él escribió mandamientos de Dios, palabra de Dios, inspirado por Él Espíritu Santo.</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Tesalonicenses.4:8.</a:t>
            </a:r>
          </a:p>
          <a:p>
            <a:r>
              <a:rPr lang="es-ES" b="1" dirty="0">
                <a:latin typeface="Maiandra GD" panose="020E0502030308020204" pitchFamily="34" charset="0"/>
              </a:rPr>
              <a:t>Por tanto, el que rechaza esto no rechaza a un hombre,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sino al Dios que les da a ustedes Su Espíritu Santo.</a:t>
            </a:r>
            <a:r>
              <a:rPr lang="es-ES" b="1" dirty="0">
                <a:latin typeface="Maiandra GD" panose="020E0502030308020204" pitchFamily="34" charset="0"/>
              </a:rPr>
              <a:t>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639841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Ahora Él apóstol Pablo pasa al orden de la creación.</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Timoteo.2:13.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Porque Adán fue creado primero,</a:t>
            </a:r>
            <a:r>
              <a:rPr lang="es-ES" b="1" dirty="0">
                <a:latin typeface="Maiandra GD" panose="020E0502030308020204" pitchFamily="34" charset="0"/>
              </a:rPr>
              <a:t> después Eva. </a:t>
            </a:r>
          </a:p>
          <a:p>
            <a:r>
              <a:rPr lang="es-ES" b="1" dirty="0">
                <a:latin typeface="Maiandra GD" panose="020E0502030308020204" pitchFamily="34" charset="0"/>
              </a:rPr>
              <a:t>El hecho de que Adán haya sido formado primero por Dios indica una prioridad en la responsabilidad.</a:t>
            </a:r>
          </a:p>
          <a:p>
            <a:r>
              <a:rPr lang="es-ES" b="1" dirty="0">
                <a:latin typeface="Maiandra GD" panose="020E0502030308020204" pitchFamily="34" charset="0"/>
              </a:rPr>
              <a:t>Dios designó al hombre como cabeza de la familia, y la esposa no debe usurpar la responsabilidad que le corresponde como tal.</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3975736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Al mismo tiempo, está allí encargado de asumir su papel, no como un tirano sino como un siervo enviado por Dios.</a:t>
            </a:r>
          </a:p>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El ser cabeza- Es ser guia,</a:t>
            </a:r>
            <a:r>
              <a:rPr lang="es-ES" b="1" dirty="0">
                <a:latin typeface="Maiandra GD" panose="020E0502030308020204" pitchFamily="34" charset="0"/>
              </a:rPr>
              <a:t> ejemplo del hogar, con su buena conducta de sujeción a los principios Bíblicos de Dios.</a:t>
            </a:r>
          </a:p>
          <a:p>
            <a:r>
              <a:rPr lang="es-ES" b="1" dirty="0">
                <a:latin typeface="Maiandra GD" panose="020E0502030308020204" pitchFamily="34" charset="0"/>
              </a:rPr>
              <a:t>La otra razón que Él apóstol da es que Él hombre, no fue  el primero en ser engañado.</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Timoteo.2:14.</a:t>
            </a:r>
          </a:p>
          <a:p>
            <a:endParaRPr lang="es-E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9022452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Y Adán no fue el engañado, sino que la mujer,</a:t>
            </a:r>
            <a:r>
              <a:rPr lang="es-ES" b="1" dirty="0">
                <a:latin typeface="Maiandra GD" panose="020E0502030308020204" pitchFamily="34" charset="0"/>
              </a:rPr>
              <a:t> siendo engañada completamente, cayó en transgresión. </a:t>
            </a:r>
          </a:p>
          <a:p>
            <a:r>
              <a:rPr lang="es-ES" b="1" dirty="0">
                <a:latin typeface="Maiandra GD" panose="020E0502030308020204" pitchFamily="34" charset="0"/>
              </a:rPr>
              <a:t>Desde luego que Pablo no está diciendo que Adán no peco, si peco seducido por su mujer Eva.</a:t>
            </a:r>
          </a:p>
          <a:p>
            <a:r>
              <a:rPr lang="es-ES" b="1" dirty="0">
                <a:latin typeface="Maiandra GD" panose="020E0502030308020204" pitchFamily="34" charset="0"/>
              </a:rPr>
              <a:t>Eva lo hizo deliberadamente, al ser engañada por la serpiente y usurpar la autoridad de Adán.</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Timoteo.2:15.</a:t>
            </a:r>
            <a:endParaRPr lang="en-US" b="1" u="sng" dirty="0">
              <a:effectLst>
                <a:outerShdw blurRad="38100" dist="38100" dir="2700000" algn="tl">
                  <a:srgbClr val="000000">
                    <a:alpha val="43137"/>
                  </a:srgbClr>
                </a:outerShdw>
              </a:effectLst>
              <a:highlight>
                <a:srgbClr val="00FFFF"/>
              </a:highlight>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856768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Pero se salvará engendrando hijos,</a:t>
            </a:r>
            <a:r>
              <a:rPr lang="es-ES" b="1" dirty="0">
                <a:latin typeface="Maiandra GD" panose="020E0502030308020204" pitchFamily="34" charset="0"/>
              </a:rPr>
              <a:t> si permanece en fe, amor y santidad, con modestia. </a:t>
            </a:r>
          </a:p>
          <a:p>
            <a:r>
              <a:rPr lang="es-ES" b="1" dirty="0">
                <a:latin typeface="Maiandra GD" panose="020E0502030308020204" pitchFamily="34" charset="0"/>
              </a:rPr>
              <a:t>Ser ama de casa, cristiana, esposa y madre es la tarea más sublime a que se puede aspirar. </a:t>
            </a:r>
          </a:p>
          <a:p>
            <a:r>
              <a:rPr lang="es-ES" b="1" dirty="0">
                <a:latin typeface="Maiandra GD" panose="020E0502030308020204" pitchFamily="34" charset="0"/>
              </a:rPr>
              <a:t>Especialmente cuando estudiamos la abundante evidencia histórica de la influencia materna en el proceso educativo de los hijos. </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29862572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Que a su vez han modelado la historia de la iglesia. </a:t>
            </a:r>
          </a:p>
          <a:p>
            <a:r>
              <a:rPr lang="es-ES" b="1" dirty="0">
                <a:latin typeface="Maiandra GD" panose="020E0502030308020204" pitchFamily="34" charset="0"/>
              </a:rPr>
              <a:t>Como Loida y Eunice.</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II Timoteo.1:5.</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Porque tengo presente la fe sincera que hay en ti,</a:t>
            </a:r>
            <a:r>
              <a:rPr lang="es-ES" b="1" dirty="0">
                <a:latin typeface="Maiandra GD" panose="020E0502030308020204" pitchFamily="34" charset="0"/>
              </a:rPr>
              <a:t> la cual habitó primero en tu abuela Loida y en tu madre Eunice, y estoy seguro que en ti también. </a:t>
            </a:r>
          </a:p>
          <a:p>
            <a:r>
              <a:rPr lang="es-ES" b="1" dirty="0">
                <a:latin typeface="Maiandra GD" panose="020E0502030308020204" pitchFamily="34" charset="0"/>
              </a:rPr>
              <a:t>Hicieron su trabajo desde niño con Timoteo.</a:t>
            </a:r>
          </a:p>
          <a:p>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2388618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8000" b="1" u="sng" dirty="0">
                <a:effectLst>
                  <a:outerShdw blurRad="38100" dist="38100" dir="2700000" algn="tl">
                    <a:srgbClr val="000000">
                      <a:alpha val="43137"/>
                    </a:srgbClr>
                  </a:outerShdw>
                </a:effectLst>
                <a:latin typeface="Maiandra GD" panose="020E0502030308020204" pitchFamily="34" charset="0"/>
              </a:rPr>
              <a:t>INTRODUCCIÓN:</a:t>
            </a:r>
            <a:endParaRPr lang="en-US" sz="80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Durante la guerra, las reglas de higiene debían ser mantenidas como un símbolo de pureza, un prerrequisito para conservar la presencia de Dios.</a:t>
            </a:r>
          </a:p>
          <a:p>
            <a:r>
              <a:rPr lang="es-ES" b="1" dirty="0">
                <a:latin typeface="Maiandra GD" panose="020E0502030308020204" pitchFamily="34" charset="0"/>
              </a:rPr>
              <a:t>Para que Dios pudiera estar en el campamento no debía de haber ninguna indecencia dentro del campamento donde estuvieran los israelitas.</a:t>
            </a:r>
          </a:p>
          <a:p>
            <a:r>
              <a:rPr lang="es-ES" b="1" dirty="0">
                <a:latin typeface="Maiandra GD" panose="020E0502030308020204" pitchFamily="34" charset="0"/>
              </a:rPr>
              <a:t>De lo contrario Dios no estaría en medio de Ellos, para protegerlos, cuidarlos, y ayudarles.</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814841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II Timoteo.3:15.</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Desde la niñez has sabido las Sagradas Escrituras,</a:t>
            </a:r>
            <a:r>
              <a:rPr lang="es-ES" b="1" dirty="0">
                <a:latin typeface="Maiandra GD" panose="020E0502030308020204" pitchFamily="34" charset="0"/>
              </a:rPr>
              <a:t> las cuales te pueden dar la sabiduría que lleva a la salvación mediante la fe en Cristo Jesús. </a:t>
            </a:r>
          </a:p>
          <a:p>
            <a:r>
              <a:rPr lang="es-ES" b="1" dirty="0">
                <a:latin typeface="Maiandra GD" panose="020E0502030308020204" pitchFamily="34" charset="0"/>
              </a:rPr>
              <a:t>El papel de la mujer cristiana para poderse salvar no está en la predicación publica de la palabra de Dios, no es ese su papel, su papel delante de Dios es como ama de casa, cuidar y enseña a sus hijos.</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373943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Tito.2:3-4.</a:t>
            </a:r>
          </a:p>
          <a:p>
            <a:r>
              <a:rPr lang="es-ES" b="1" dirty="0">
                <a:latin typeface="Maiandra GD" panose="020E0502030308020204" pitchFamily="34" charset="0"/>
              </a:rPr>
              <a:t>para que puedan instruir a las jóvenes </a:t>
            </a: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a que amen a sus maridos, a que amen a sus hijos,</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V.5.</a:t>
            </a:r>
            <a:r>
              <a:rPr lang="es-ES" b="1" dirty="0">
                <a:latin typeface="Maiandra GD" panose="020E0502030308020204" pitchFamily="34" charset="0"/>
              </a:rPr>
              <a:t>  </a:t>
            </a:r>
          </a:p>
          <a:p>
            <a:r>
              <a:rPr lang="es-ES" b="1" dirty="0">
                <a:latin typeface="Maiandra GD" panose="020E0502030308020204" pitchFamily="34" charset="0"/>
              </a:rPr>
              <a:t>a que sean prudentes, puras,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hacendosas en el hogar, amables, sujetas a sus maridos,</a:t>
            </a:r>
            <a:r>
              <a:rPr lang="es-ES" b="1" dirty="0">
                <a:latin typeface="Maiandra GD" panose="020E0502030308020204" pitchFamily="34" charset="0"/>
              </a:rPr>
              <a:t> para que la palabra de Dios no sea blasfemada.</a:t>
            </a:r>
          </a:p>
          <a:p>
            <a:r>
              <a:rPr lang="es-ES" b="1" dirty="0">
                <a:latin typeface="Maiandra GD" panose="020E0502030308020204" pitchFamily="34" charset="0"/>
              </a:rPr>
              <a:t>Su papel está en el hogar, no en la enseñanza pública. </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811485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Cuando no se cumple este papel Dios no puede habitar en este templo.</a:t>
            </a:r>
          </a:p>
          <a:p>
            <a:r>
              <a:rPr lang="es-ES" b="1" dirty="0">
                <a:latin typeface="Maiandra GD" panose="020E0502030308020204" pitchFamily="34" charset="0"/>
              </a:rPr>
              <a:t>Porque hay algo indecente, tenemos que limpiar todo lo indecente que haya, para que Dios pueda estar entre nosotros.</a:t>
            </a:r>
          </a:p>
          <a:p>
            <a:r>
              <a:rPr lang="es-ES" b="1" dirty="0">
                <a:latin typeface="Maiandra GD" panose="020E0502030308020204" pitchFamily="34" charset="0"/>
              </a:rPr>
              <a:t>Limpiémonos de toda inmundicia que haya en nosotros, para que Dios pueda habitar entre nosotros.</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Santiago.1:21.</a:t>
            </a:r>
            <a:endParaRPr lang="en-US" b="1" u="sng" dirty="0">
              <a:effectLst>
                <a:outerShdw blurRad="38100" dist="38100" dir="2700000" algn="tl">
                  <a:srgbClr val="000000">
                    <a:alpha val="43137"/>
                  </a:srgbClr>
                </a:outerShdw>
              </a:effectLst>
              <a:highlight>
                <a:srgbClr val="00FFFF"/>
              </a:highlight>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3938188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a:effectLst>
                  <a:outerShdw blurRad="38100" dist="38100" dir="2700000" algn="tl">
                    <a:srgbClr val="000000">
                      <a:alpha val="43137"/>
                    </a:srgbClr>
                  </a:outerShdw>
                </a:effectLst>
                <a:latin typeface="Maiandra GD" panose="020E0502030308020204" pitchFamily="34" charset="0"/>
              </a:rPr>
              <a:t>DIOS NO </a:t>
            </a:r>
            <a:r>
              <a:rPr lang="es-419" sz="3600" b="1" u="sng" dirty="0">
                <a:effectLst>
                  <a:outerShdw blurRad="38100" dist="38100" dir="2700000" algn="tl">
                    <a:srgbClr val="000000">
                      <a:alpha val="43137"/>
                    </a:srgbClr>
                  </a:outerShdw>
                </a:effectLst>
                <a:latin typeface="Maiandra GD" panose="020E0502030308020204" pitchFamily="34" charset="0"/>
              </a:rPr>
              <a:t>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Por lo cual, desechando toda inmundicia y todo resto de malicia,</a:t>
            </a:r>
            <a:r>
              <a:rPr lang="es-ES" b="1" dirty="0">
                <a:latin typeface="Maiandra GD" panose="020E0502030308020204" pitchFamily="34" charset="0"/>
              </a:rPr>
              <a:t> reciban ustedes con humildad la palabra implantada, que es poderosa para salvar sus almas. </a:t>
            </a:r>
          </a:p>
          <a:p>
            <a:r>
              <a:rPr lang="es-ES" b="1" dirty="0">
                <a:latin typeface="Maiandra GD" panose="020E0502030308020204" pitchFamily="34" charset="0"/>
              </a:rPr>
              <a:t>Así como Dios en el Antiguo Testamento le advirtió a su pueblo que no hubiera nada indecente en el campamento para que Él pudiera habitar entre ellos.</a:t>
            </a:r>
          </a:p>
          <a:p>
            <a:r>
              <a:rPr lang="es-ES" b="1" dirty="0">
                <a:latin typeface="Maiandra GD" panose="020E0502030308020204" pitchFamily="34" charset="0"/>
              </a:rPr>
              <a:t>De la misma manera nos advierte a nosotros también.</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6118525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ES" sz="8800" b="1" u="sng" dirty="0">
                <a:effectLst>
                  <a:outerShdw blurRad="38100" dist="38100" dir="2700000" algn="tl">
                    <a:srgbClr val="000000">
                      <a:alpha val="43137"/>
                    </a:srgbClr>
                  </a:outerShdw>
                </a:effectLst>
                <a:latin typeface="Maiandra GD" panose="020E0502030308020204" pitchFamily="34" charset="0"/>
              </a:rPr>
              <a:t>CONCLUSIÓN:</a:t>
            </a:r>
            <a:endParaRPr lang="en-US" sz="8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s-ES" b="1" dirty="0">
                <a:latin typeface="Maiandra GD" panose="020E0502030308020204" pitchFamily="34" charset="0"/>
              </a:rPr>
              <a:t>Dios habitaba entre su pueblo, y de esa manera lo protegía y cuidaba.</a:t>
            </a:r>
          </a:p>
          <a:p>
            <a:r>
              <a:rPr lang="en-US" b="1" dirty="0">
                <a:latin typeface="Maiandra GD" panose="020E0502030308020204" pitchFamily="34" charset="0"/>
              </a:rPr>
              <a:t>Pero ellos tenían que estar limpio siempre, que no hubiera nada indecente en entre ellos en el campamento donde estuvieran.</a:t>
            </a:r>
          </a:p>
          <a:p>
            <a:r>
              <a:rPr lang="en-US" b="1" dirty="0">
                <a:latin typeface="Maiandra GD" panose="020E0502030308020204" pitchFamily="34" charset="0"/>
              </a:rPr>
              <a:t>De la misma manera Dios habita entre su pueblo que es la Iglesia que Él edificó.</a:t>
            </a:r>
          </a:p>
          <a:p>
            <a:r>
              <a:rPr lang="en-US" b="1" dirty="0">
                <a:latin typeface="Maiandra GD" panose="020E0502030308020204" pitchFamily="34" charset="0"/>
              </a:rPr>
              <a:t>Pero también debemos estar limpio.</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132204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ES" sz="8800" b="1" u="sng" dirty="0">
                <a:effectLst>
                  <a:outerShdw blurRad="38100" dist="38100" dir="2700000" algn="tl">
                    <a:srgbClr val="000000">
                      <a:alpha val="43137"/>
                    </a:srgbClr>
                  </a:outerShdw>
                </a:effectLst>
                <a:latin typeface="Maiandra GD" panose="020E0502030308020204" pitchFamily="34" charset="0"/>
              </a:rPr>
              <a:t>CONCLUSIÓN:</a:t>
            </a:r>
            <a:endParaRPr lang="en-US" sz="8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No debe haber ninguna cosa indecente entre nosotros para que Él habite entre nosotros.</a:t>
            </a:r>
          </a:p>
          <a:p>
            <a:r>
              <a:rPr lang="es-ES" b="1" dirty="0">
                <a:latin typeface="Maiandra GD" panose="020E0502030308020204" pitchFamily="34" charset="0"/>
              </a:rPr>
              <a:t>La vestimenta llega ser algo indecente delante de Dios.</a:t>
            </a:r>
          </a:p>
          <a:p>
            <a:r>
              <a:rPr lang="es-ES" b="1" dirty="0">
                <a:latin typeface="Maiandra GD" panose="020E0502030308020204" pitchFamily="34" charset="0"/>
              </a:rPr>
              <a:t>De la misma manera nuestras palabras llegan hacer indecentes delante de Dios.</a:t>
            </a:r>
          </a:p>
          <a:p>
            <a:r>
              <a:rPr lang="es-ES" b="1" dirty="0">
                <a:latin typeface="Maiandra GD" panose="020E0502030308020204" pitchFamily="34" charset="0"/>
              </a:rPr>
              <a:t>Nuestras relaciones, uniones de pareja llegan hacer indecentes delante de Dios.</a:t>
            </a:r>
          </a:p>
          <a:p>
            <a:r>
              <a:rPr lang="es-ES" b="1" dirty="0">
                <a:latin typeface="Maiandra GD" panose="020E0502030308020204" pitchFamily="34" charset="0"/>
              </a:rPr>
              <a:t>Que la mujer enseñe es indecente delante de Dios.</a:t>
            </a:r>
          </a:p>
          <a:p>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2044371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sp>
        <p:nvSpPr>
          <p:cNvPr id="6" name="Rectángulo: esquinas redondeadas 5">
            <a:extLst>
              <a:ext uri="{FF2B5EF4-FFF2-40B4-BE49-F238E27FC236}">
                <a16:creationId xmlns:a16="http://schemas.microsoft.com/office/drawing/2014/main" id="{40038F81-9C52-32D5-CA0E-3111EE3B2E13}"/>
              </a:ext>
            </a:extLst>
          </p:cNvPr>
          <p:cNvSpPr/>
          <p:nvPr/>
        </p:nvSpPr>
        <p:spPr>
          <a:xfrm>
            <a:off x="0" y="5725886"/>
            <a:ext cx="9144000" cy="1132113"/>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effectLst>
                  <a:outerShdw blurRad="38100" dist="38100" dir="2700000" algn="tl">
                    <a:srgbClr val="000000">
                      <a:alpha val="43137"/>
                    </a:srgbClr>
                  </a:outerShdw>
                </a:effectLst>
                <a:latin typeface="Maiandra GD" panose="020E0502030308020204" pitchFamily="34" charset="0"/>
              </a:rPr>
              <a:t>DIOS NOS BENDIGA A TODOS.</a:t>
            </a:r>
            <a:endParaRPr lang="en-US" sz="4800" b="1" dirty="0">
              <a:effectLst>
                <a:outerShdw blurRad="38100" dist="38100" dir="2700000" algn="tl">
                  <a:srgbClr val="000000">
                    <a:alpha val="43137"/>
                  </a:srgbClr>
                </a:outerShdw>
              </a:effectLst>
              <a:latin typeface="Maiandra GD" panose="020E0502030308020204" pitchFamily="34" charset="0"/>
            </a:endParaRPr>
          </a:p>
        </p:txBody>
      </p:sp>
      <p:pic>
        <p:nvPicPr>
          <p:cNvPr id="11" name="Imagen 10">
            <a:extLst>
              <a:ext uri="{FF2B5EF4-FFF2-40B4-BE49-F238E27FC236}">
                <a16:creationId xmlns:a16="http://schemas.microsoft.com/office/drawing/2014/main" id="{BD8766BB-7B73-B906-1FDD-4B9B067F2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25886"/>
          </a:xfrm>
          <a:prstGeom prst="rect">
            <a:avLst/>
          </a:prstGeom>
        </p:spPr>
      </p:pic>
    </p:spTree>
    <p:extLst>
      <p:ext uri="{BB962C8B-B14F-4D97-AF65-F5344CB8AC3E}">
        <p14:creationId xmlns:p14="http://schemas.microsoft.com/office/powerpoint/2010/main" val="309565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n-US" b="1" dirty="0">
                <a:latin typeface="Maiandra GD" panose="020E0502030308020204" pitchFamily="34" charset="0"/>
              </a:rPr>
              <a:t>Ahora que Dios habita en su Iglesia, es su templo.</a:t>
            </a:r>
          </a:p>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I Corintios.3:16-17.</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¿No saben que ustedes son templo de Dios</a:t>
            </a:r>
            <a:r>
              <a:rPr lang="es-ES" b="1" dirty="0">
                <a:latin typeface="Maiandra GD" panose="020E0502030308020204" pitchFamily="34" charset="0"/>
              </a:rPr>
              <a:t> y que el Espíritu de Dios habita en ustedes? </a:t>
            </a:r>
            <a:endParaRPr lang="es-ES" b="1" dirty="0">
              <a:highlight>
                <a:srgbClr val="00FFFF"/>
              </a:highlight>
              <a:latin typeface="Maiandra GD" panose="020E0502030308020204" pitchFamily="34" charset="0"/>
            </a:endParaRP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V.17.</a:t>
            </a:r>
            <a:r>
              <a:rPr lang="es-ES" b="1" dirty="0">
                <a:latin typeface="Maiandra GD" panose="020E0502030308020204" pitchFamily="34" charset="0"/>
              </a:rPr>
              <a:t>  </a:t>
            </a:r>
          </a:p>
          <a:p>
            <a:r>
              <a:rPr lang="es-ES" b="1" dirty="0">
                <a:latin typeface="Maiandra GD" panose="020E0502030308020204" pitchFamily="34" charset="0"/>
              </a:rPr>
              <a:t>Si alguno destruye el templo de Dios, Dios lo destruirá a él,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el templo de Dios es santo, y eso es lo que ustedes son.</a:t>
            </a:r>
            <a:r>
              <a:rPr lang="es-ES" b="1" dirty="0">
                <a:latin typeface="Maiandra GD" panose="020E0502030308020204" pitchFamily="34" charset="0"/>
              </a:rPr>
              <a:t>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091157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fontScale="92500" lnSpcReduction="10000"/>
          </a:bodyPr>
          <a:lstStyle/>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II Corintios.6:16-17.</a:t>
            </a:r>
          </a:p>
          <a:p>
            <a:r>
              <a:rPr lang="es-ES" b="1" dirty="0">
                <a:latin typeface="Maiandra GD" panose="020E0502030308020204" pitchFamily="34" charset="0"/>
              </a:rPr>
              <a:t>¿O qué acuerdo tiene el templo de Dios con los ídolos? Porque nosotros somos el templo del Dios vivo, como Dios dijo: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«HABITARÉ EN ELLOS, Y ANDARÉ ENTRE ELLOS; Y SERÉ SU DIOS, Y ELLOS SERÁN MI PUEBLO.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V.17.</a:t>
            </a:r>
            <a:r>
              <a:rPr lang="es-ES" b="1" dirty="0">
                <a:latin typeface="Maiandra GD" panose="020E0502030308020204" pitchFamily="34" charset="0"/>
              </a:rPr>
              <a:t>  </a:t>
            </a:r>
          </a:p>
          <a:p>
            <a:r>
              <a:rPr lang="es-ES" b="1" dirty="0">
                <a:latin typeface="Maiandra GD" panose="020E0502030308020204" pitchFamily="34" charset="0"/>
              </a:rPr>
              <a:t>Por tanto, SALGAN DE EN MEDIO DE ELLOS Y APÁRTENSE», dice el Señor;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NO TOQUEN LO INMUNDO, Y Yo los recibiré.</a:t>
            </a:r>
            <a:r>
              <a:rPr lang="es-ES" b="1" dirty="0">
                <a:latin typeface="Maiandra GD" panose="020E0502030308020204" pitchFamily="34" charset="0"/>
              </a:rPr>
              <a:t>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4475986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n-US" b="1" dirty="0">
                <a:latin typeface="Maiandra GD" panose="020E0502030308020204" pitchFamily="34" charset="0"/>
              </a:rPr>
              <a:t>Podemos hacernos la pregunta:</a:t>
            </a:r>
          </a:p>
          <a:p>
            <a:r>
              <a:rPr lang="en-US" b="1" dirty="0">
                <a:latin typeface="Maiandra GD" panose="020E0502030308020204" pitchFamily="34" charset="0"/>
              </a:rPr>
              <a:t>¿Habitara Dios en un templo donde haya algo indecente?</a:t>
            </a:r>
          </a:p>
          <a:p>
            <a:r>
              <a:rPr lang="en-US" b="1" dirty="0">
                <a:latin typeface="Maiandra GD" panose="020E0502030308020204" pitchFamily="34" charset="0"/>
              </a:rPr>
              <a:t>Pues la respuesta es clara y contundente desde luego que NO.</a:t>
            </a:r>
          </a:p>
          <a:p>
            <a:r>
              <a:rPr lang="en-US" b="1" dirty="0">
                <a:latin typeface="Maiandra GD" panose="020E0502030308020204" pitchFamily="34" charset="0"/>
              </a:rPr>
              <a:t>Es por ello que debemos Nosotros estar limpio para que Dios pueda habita entre Nosotros atraves de su palabra.</a:t>
            </a: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18113322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lstStyle/>
          <a:p>
            <a:r>
              <a:rPr lang="en-US" b="1" dirty="0">
                <a:latin typeface="Maiandra GD" panose="020E0502030308020204" pitchFamily="34" charset="0"/>
              </a:rPr>
              <a:t>Hay muchas cosas que son indecentes delante de Dios, aunque para el mundo no lo sea, pero Nosotros no debemos adaptarnos al mundo.</a:t>
            </a:r>
          </a:p>
          <a:p>
            <a:pPr algn="ctr"/>
            <a:r>
              <a:rPr lang="en-US" b="1" u="sng" dirty="0">
                <a:effectLst>
                  <a:outerShdw blurRad="38100" dist="38100" dir="2700000" algn="tl">
                    <a:srgbClr val="000000">
                      <a:alpha val="43137"/>
                    </a:srgbClr>
                  </a:outerShdw>
                </a:effectLst>
                <a:highlight>
                  <a:srgbClr val="00FFFF"/>
                </a:highlight>
                <a:latin typeface="Maiandra GD" panose="020E0502030308020204" pitchFamily="34" charset="0"/>
              </a:rPr>
              <a:t>Romanos.12:2.</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 no se adapten a este mundo,</a:t>
            </a:r>
            <a:r>
              <a:rPr lang="es-ES" b="1" dirty="0">
                <a:latin typeface="Maiandra GD" panose="020E0502030308020204" pitchFamily="34" charset="0"/>
              </a:rPr>
              <a:t> sino transfórmense mediante la renovación de su mente, para que verifiquen cuál es la voluntad de Dios: lo que es bueno y aceptable y perfecto.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4430728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lnSpcReduction="10000"/>
          </a:bodyPr>
          <a:lstStyle/>
          <a:p>
            <a:r>
              <a:rPr lang="es-ES" b="1" dirty="0">
                <a:latin typeface="Maiandra GD" panose="020E0502030308020204" pitchFamily="34" charset="0"/>
              </a:rPr>
              <a:t>La vestimenta muchas veces puede llegar hacer indecente delante de Dios.</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Timoteo.2:9.</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Asimismo, que las mujeres se vistan con ropa decorosa, con pudor y modestia,</a:t>
            </a:r>
            <a:r>
              <a:rPr lang="es-ES" b="1" dirty="0">
                <a:latin typeface="Maiandra GD" panose="020E0502030308020204" pitchFamily="34" charset="0"/>
              </a:rPr>
              <a:t> no con peinado ostentoso, no con oro, o perlas, o vestidos costosos, </a:t>
            </a:r>
          </a:p>
          <a:p>
            <a:r>
              <a:rPr lang="es-ES" b="1" dirty="0">
                <a:latin typeface="Maiandra GD" panose="020E0502030308020204" pitchFamily="34" charset="0"/>
              </a:rPr>
              <a:t>Las mujeres deben mantener una actitud modesta, libre de vanidad y de expresiones mundanas, en todo momento.</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948112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ECF58-3806-296E-B1F3-C8DFFBF25E0A}"/>
              </a:ext>
            </a:extLst>
          </p:cNvPr>
          <p:cNvPicPr>
            <a:picLocks noChangeAspect="1"/>
          </p:cNvPicPr>
          <p:nvPr/>
        </p:nvPicPr>
        <p:blipFill>
          <a:blip r:embed="rId2"/>
          <a:stretch>
            <a:fillRect/>
          </a:stretch>
        </p:blipFill>
        <p:spPr>
          <a:xfrm>
            <a:off x="0" y="0"/>
            <a:ext cx="9144000" cy="6857999"/>
          </a:xfrm>
          <a:prstGeom prst="rect">
            <a:avLst/>
          </a:prstGeom>
        </p:spPr>
      </p:pic>
      <p:pic>
        <p:nvPicPr>
          <p:cNvPr id="8" name="Imagen 7">
            <a:extLst>
              <a:ext uri="{FF2B5EF4-FFF2-40B4-BE49-F238E27FC236}">
                <a16:creationId xmlns:a16="http://schemas.microsoft.com/office/drawing/2014/main" id="{9518B50C-9C17-5D8F-934D-974D27C19FF0}"/>
              </a:ext>
            </a:extLst>
          </p:cNvPr>
          <p:cNvPicPr>
            <a:picLocks noChangeAspect="1"/>
          </p:cNvPicPr>
          <p:nvPr/>
        </p:nvPicPr>
        <p:blipFill>
          <a:blip r:embed="rId3"/>
          <a:stretch>
            <a:fillRect/>
          </a:stretch>
        </p:blipFill>
        <p:spPr>
          <a:xfrm>
            <a:off x="0" y="0"/>
            <a:ext cx="9144000" cy="1325563"/>
          </a:xfrm>
          <a:prstGeom prst="rect">
            <a:avLst/>
          </a:prstGeom>
        </p:spPr>
      </p:pic>
      <p:sp>
        <p:nvSpPr>
          <p:cNvPr id="4" name="Título 3">
            <a:extLst>
              <a:ext uri="{FF2B5EF4-FFF2-40B4-BE49-F238E27FC236}">
                <a16:creationId xmlns:a16="http://schemas.microsoft.com/office/drawing/2014/main" id="{DAC564E6-E170-FB22-58AB-FC08331367DD}"/>
              </a:ext>
            </a:extLst>
          </p:cNvPr>
          <p:cNvSpPr>
            <a:spLocks noGrp="1"/>
          </p:cNvSpPr>
          <p:nvPr>
            <p:ph type="title"/>
          </p:nvPr>
        </p:nvSpPr>
        <p:spPr>
          <a:xfrm>
            <a:off x="272142" y="0"/>
            <a:ext cx="8567057" cy="1325563"/>
          </a:xfrm>
        </p:spPr>
        <p:txBody>
          <a:bodyPr>
            <a:normAutofit/>
          </a:bodyPr>
          <a:lstStyle/>
          <a:p>
            <a:pPr algn="ctr"/>
            <a:r>
              <a:rPr lang="es-419" sz="3600" b="1" u="sng" dirty="0">
                <a:effectLst>
                  <a:outerShdw blurRad="38100" dist="38100" dir="2700000" algn="tl">
                    <a:srgbClr val="000000">
                      <a:alpha val="43137"/>
                    </a:srgbClr>
                  </a:outerShdw>
                </a:effectLst>
                <a:latin typeface="Maiandra GD" panose="020E0502030308020204" pitchFamily="34" charset="0"/>
              </a:rPr>
              <a:t>DIOS NO DEBE VER NINGUNA COSA INDECENTE. DEUTERONOMIO.23:14.</a:t>
            </a:r>
            <a:endParaRPr lang="en-US" sz="3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CE6CC-C590-2E8A-85EE-DAB56ECEAEBE}"/>
              </a:ext>
            </a:extLst>
          </p:cNvPr>
          <p:cNvSpPr>
            <a:spLocks noGrp="1"/>
          </p:cNvSpPr>
          <p:nvPr>
            <p:ph idx="1"/>
          </p:nvPr>
        </p:nvSpPr>
        <p:spPr>
          <a:xfrm>
            <a:off x="3940628" y="1325564"/>
            <a:ext cx="5203371" cy="5532436"/>
          </a:xfrm>
        </p:spPr>
        <p:txBody>
          <a:bodyPr>
            <a:normAutofit fontScale="92500"/>
          </a:bodyPr>
          <a:lstStyle/>
          <a:p>
            <a:r>
              <a:rPr lang="es-ES" b="1" dirty="0">
                <a:latin typeface="Maiandra GD" panose="020E0502030308020204" pitchFamily="34" charset="0"/>
              </a:rPr>
              <a:t>La mujer es atractiva por su personalidad, no por los vestidos costosos que lleva puestos.</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I Pedro.3:3-4.</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Que el adorno de ustedes no sea el externo:</a:t>
            </a:r>
            <a:r>
              <a:rPr lang="es-ES" b="1" dirty="0">
                <a:latin typeface="Maiandra GD" panose="020E0502030308020204" pitchFamily="34" charset="0"/>
              </a:rPr>
              <a:t> peinados ostentosos, joyas de oro o vestidos lujosos, </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V.4.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sino que sea lo que procede de lo íntimo del corazón,</a:t>
            </a:r>
            <a:r>
              <a:rPr lang="es-ES" b="1" dirty="0">
                <a:latin typeface="Maiandra GD" panose="020E0502030308020204" pitchFamily="34" charset="0"/>
              </a:rPr>
              <a:t> con el adorno incorruptible de un espíritu tierno y sereno, lo cual es precioso delante de Dios. </a:t>
            </a:r>
            <a:endParaRPr lang="en-US" b="1" dirty="0">
              <a:latin typeface="Maiandra GD" panose="020E0502030308020204" pitchFamily="34" charset="0"/>
            </a:endParaRPr>
          </a:p>
        </p:txBody>
      </p:sp>
      <p:pic>
        <p:nvPicPr>
          <p:cNvPr id="10" name="Imagen 9">
            <a:extLst>
              <a:ext uri="{FF2B5EF4-FFF2-40B4-BE49-F238E27FC236}">
                <a16:creationId xmlns:a16="http://schemas.microsoft.com/office/drawing/2014/main" id="{183A7BD7-5055-43CA-D1F0-B3F3BDB3E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2"/>
            <a:ext cx="3940627" cy="5532437"/>
          </a:xfrm>
          <a:prstGeom prst="rect">
            <a:avLst/>
          </a:prstGeom>
        </p:spPr>
      </p:pic>
    </p:spTree>
    <p:extLst>
      <p:ext uri="{BB962C8B-B14F-4D97-AF65-F5344CB8AC3E}">
        <p14:creationId xmlns:p14="http://schemas.microsoft.com/office/powerpoint/2010/main" val="36702808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234</TotalTime>
  <Words>2651</Words>
  <Application>Microsoft Office PowerPoint</Application>
  <PresentationFormat>Presentación en pantalla (4:3)</PresentationFormat>
  <Paragraphs>183</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Maiandra GD</vt:lpstr>
      <vt:lpstr>Tema de Office</vt:lpstr>
      <vt:lpstr>DIOS NO DEBE VER NINGUNA COSA INDECENTE. DEUTERONOMIO.23:14.</vt:lpstr>
      <vt:lpstr>INTRODUCCIÓN:</vt:lpstr>
      <vt:lpstr>INTRODUCCIÓN:</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DIOS NO DEBE VER NINGUNA COSA INDECENTE. DEUTERONOMIO.23:14.</vt:lpstr>
      <vt:lpstr>CONCLUSIÓN:</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Moreno</dc:creator>
  <cp:lastModifiedBy>Mario Moreno</cp:lastModifiedBy>
  <cp:revision>12</cp:revision>
  <dcterms:created xsi:type="dcterms:W3CDTF">2024-06-25T16:45:56Z</dcterms:created>
  <dcterms:modified xsi:type="dcterms:W3CDTF">2025-06-03T23:25:49Z</dcterms:modified>
</cp:coreProperties>
</file>