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3" r:id="rId16"/>
    <p:sldId id="271" r:id="rId17"/>
    <p:sldId id="272" r:id="rId18"/>
    <p:sldId id="274" r:id="rId19"/>
    <p:sldId id="275" r:id="rId20"/>
    <p:sldId id="276" r:id="rId21"/>
    <p:sldId id="278"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4" r:id="rId37"/>
    <p:sldId id="292" r:id="rId38"/>
    <p:sldId id="297" r:id="rId39"/>
    <p:sldId id="296" r:id="rId40"/>
    <p:sldId id="295" r:id="rId41"/>
    <p:sldId id="293" r:id="rId42"/>
    <p:sldId id="300" r:id="rId43"/>
    <p:sldId id="298" r:id="rId44"/>
    <p:sldId id="301" r:id="rId45"/>
    <p:sldId id="299"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6600CC"/>
    <a:srgbClr val="9900CC"/>
    <a:srgbClr val="0066FF"/>
    <a:srgbClr val="CC00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152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5CFFD01-4001-43EB-AF61-BDE7FE54E613}"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CB666-E56B-4B42-A2F0-C42937C8AFF4}" type="slidenum">
              <a:rPr lang="en-US" smtClean="0"/>
              <a:t>‹Nº›</a:t>
            </a:fld>
            <a:endParaRPr lang="en-US"/>
          </a:p>
        </p:txBody>
      </p:sp>
    </p:spTree>
    <p:extLst>
      <p:ext uri="{BB962C8B-B14F-4D97-AF65-F5344CB8AC3E}">
        <p14:creationId xmlns:p14="http://schemas.microsoft.com/office/powerpoint/2010/main" val="2065352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CFFD01-4001-43EB-AF61-BDE7FE54E613}"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CB666-E56B-4B42-A2F0-C42937C8AFF4}" type="slidenum">
              <a:rPr lang="en-US" smtClean="0"/>
              <a:t>‹Nº›</a:t>
            </a:fld>
            <a:endParaRPr lang="en-US"/>
          </a:p>
        </p:txBody>
      </p:sp>
    </p:spTree>
    <p:extLst>
      <p:ext uri="{BB962C8B-B14F-4D97-AF65-F5344CB8AC3E}">
        <p14:creationId xmlns:p14="http://schemas.microsoft.com/office/powerpoint/2010/main" val="2402895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CFFD01-4001-43EB-AF61-BDE7FE54E613}"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CB666-E56B-4B42-A2F0-C42937C8AFF4}" type="slidenum">
              <a:rPr lang="en-US" smtClean="0"/>
              <a:t>‹Nº›</a:t>
            </a:fld>
            <a:endParaRPr lang="en-US"/>
          </a:p>
        </p:txBody>
      </p:sp>
    </p:spTree>
    <p:extLst>
      <p:ext uri="{BB962C8B-B14F-4D97-AF65-F5344CB8AC3E}">
        <p14:creationId xmlns:p14="http://schemas.microsoft.com/office/powerpoint/2010/main" val="3906046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CFFD01-4001-43EB-AF61-BDE7FE54E613}"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CB666-E56B-4B42-A2F0-C42937C8AFF4}" type="slidenum">
              <a:rPr lang="en-US" smtClean="0"/>
              <a:t>‹Nº›</a:t>
            </a:fld>
            <a:endParaRPr lang="en-US"/>
          </a:p>
        </p:txBody>
      </p:sp>
    </p:spTree>
    <p:extLst>
      <p:ext uri="{BB962C8B-B14F-4D97-AF65-F5344CB8AC3E}">
        <p14:creationId xmlns:p14="http://schemas.microsoft.com/office/powerpoint/2010/main" val="377248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5CFFD01-4001-43EB-AF61-BDE7FE54E613}" type="datetimeFigureOut">
              <a:rPr lang="en-US" smtClean="0"/>
              <a:t>4/28/2025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CB666-E56B-4B42-A2F0-C42937C8AFF4}" type="slidenum">
              <a:rPr lang="en-US" smtClean="0"/>
              <a:t>‹Nº›</a:t>
            </a:fld>
            <a:endParaRPr lang="en-US"/>
          </a:p>
        </p:txBody>
      </p:sp>
    </p:spTree>
    <p:extLst>
      <p:ext uri="{BB962C8B-B14F-4D97-AF65-F5344CB8AC3E}">
        <p14:creationId xmlns:p14="http://schemas.microsoft.com/office/powerpoint/2010/main" val="141604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5CFFD01-4001-43EB-AF61-BDE7FE54E613}" type="datetimeFigureOut">
              <a:rPr lang="en-US" smtClean="0"/>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CB666-E56B-4B42-A2F0-C42937C8AFF4}" type="slidenum">
              <a:rPr lang="en-US" smtClean="0"/>
              <a:t>‹Nº›</a:t>
            </a:fld>
            <a:endParaRPr lang="en-US"/>
          </a:p>
        </p:txBody>
      </p:sp>
    </p:spTree>
    <p:extLst>
      <p:ext uri="{BB962C8B-B14F-4D97-AF65-F5344CB8AC3E}">
        <p14:creationId xmlns:p14="http://schemas.microsoft.com/office/powerpoint/2010/main" val="40790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5CFFD01-4001-43EB-AF61-BDE7FE54E613}" type="datetimeFigureOut">
              <a:rPr lang="en-US" smtClean="0"/>
              <a:t>4/28/2025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6CB666-E56B-4B42-A2F0-C42937C8AFF4}" type="slidenum">
              <a:rPr lang="en-US" smtClean="0"/>
              <a:t>‹Nº›</a:t>
            </a:fld>
            <a:endParaRPr lang="en-US"/>
          </a:p>
        </p:txBody>
      </p:sp>
    </p:spTree>
    <p:extLst>
      <p:ext uri="{BB962C8B-B14F-4D97-AF65-F5344CB8AC3E}">
        <p14:creationId xmlns:p14="http://schemas.microsoft.com/office/powerpoint/2010/main" val="2293706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5CFFD01-4001-43EB-AF61-BDE7FE54E613}" type="datetimeFigureOut">
              <a:rPr lang="en-US" smtClean="0"/>
              <a:t>4/28/2025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6CB666-E56B-4B42-A2F0-C42937C8AFF4}" type="slidenum">
              <a:rPr lang="en-US" smtClean="0"/>
              <a:t>‹Nº›</a:t>
            </a:fld>
            <a:endParaRPr lang="en-US"/>
          </a:p>
        </p:txBody>
      </p:sp>
    </p:spTree>
    <p:extLst>
      <p:ext uri="{BB962C8B-B14F-4D97-AF65-F5344CB8AC3E}">
        <p14:creationId xmlns:p14="http://schemas.microsoft.com/office/powerpoint/2010/main" val="4023009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CFFD01-4001-43EB-AF61-BDE7FE54E613}" type="datetimeFigureOut">
              <a:rPr lang="en-US" smtClean="0"/>
              <a:t>4/28/2025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6CB666-E56B-4B42-A2F0-C42937C8AFF4}" type="slidenum">
              <a:rPr lang="en-US" smtClean="0"/>
              <a:t>‹Nº›</a:t>
            </a:fld>
            <a:endParaRPr lang="en-US"/>
          </a:p>
        </p:txBody>
      </p:sp>
    </p:spTree>
    <p:extLst>
      <p:ext uri="{BB962C8B-B14F-4D97-AF65-F5344CB8AC3E}">
        <p14:creationId xmlns:p14="http://schemas.microsoft.com/office/powerpoint/2010/main" val="3478064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5CFFD01-4001-43EB-AF61-BDE7FE54E613}" type="datetimeFigureOut">
              <a:rPr lang="en-US" smtClean="0"/>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CB666-E56B-4B42-A2F0-C42937C8AFF4}" type="slidenum">
              <a:rPr lang="en-US" smtClean="0"/>
              <a:t>‹Nº›</a:t>
            </a:fld>
            <a:endParaRPr lang="en-US"/>
          </a:p>
        </p:txBody>
      </p:sp>
    </p:spTree>
    <p:extLst>
      <p:ext uri="{BB962C8B-B14F-4D97-AF65-F5344CB8AC3E}">
        <p14:creationId xmlns:p14="http://schemas.microsoft.com/office/powerpoint/2010/main" val="344391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5CFFD01-4001-43EB-AF61-BDE7FE54E613}" type="datetimeFigureOut">
              <a:rPr lang="en-US" smtClean="0"/>
              <a:t>4/28/2025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CB666-E56B-4B42-A2F0-C42937C8AFF4}" type="slidenum">
              <a:rPr lang="en-US" smtClean="0"/>
              <a:t>‹Nº›</a:t>
            </a:fld>
            <a:endParaRPr lang="en-US"/>
          </a:p>
        </p:txBody>
      </p:sp>
    </p:spTree>
    <p:extLst>
      <p:ext uri="{BB962C8B-B14F-4D97-AF65-F5344CB8AC3E}">
        <p14:creationId xmlns:p14="http://schemas.microsoft.com/office/powerpoint/2010/main" val="4079242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FFD01-4001-43EB-AF61-BDE7FE54E613}" type="datetimeFigureOut">
              <a:rPr lang="en-US" smtClean="0"/>
              <a:t>4/28/2025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CB666-E56B-4B42-A2F0-C42937C8AFF4}" type="slidenum">
              <a:rPr lang="en-US" smtClean="0"/>
              <a:t>‹Nº›</a:t>
            </a:fld>
            <a:endParaRPr lang="en-US"/>
          </a:p>
        </p:txBody>
      </p:sp>
    </p:spTree>
    <p:extLst>
      <p:ext uri="{BB962C8B-B14F-4D97-AF65-F5344CB8AC3E}">
        <p14:creationId xmlns:p14="http://schemas.microsoft.com/office/powerpoint/2010/main" val="1066473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4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5D97E7B-4E07-9B63-F490-D0E8CDBBB6F0}"/>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05C3A262-3560-1364-0471-0385E7FA6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421C8485-0BA6-497E-19A9-C8EF9AE886A6}"/>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A29353EE-7C7D-9304-EB38-9401F5075BB7}"/>
              </a:ext>
            </a:extLst>
          </p:cNvPr>
          <p:cNvSpPr>
            <a:spLocks noGrp="1"/>
          </p:cNvSpPr>
          <p:nvPr>
            <p:ph idx="1"/>
          </p:nvPr>
        </p:nvSpPr>
        <p:spPr>
          <a:xfrm>
            <a:off x="4005942" y="1325563"/>
            <a:ext cx="5138057" cy="5532436"/>
          </a:xfrm>
        </p:spPr>
        <p:txBody>
          <a:bodyPr>
            <a:normAutofit lnSpcReduction="10000"/>
          </a:bodyPr>
          <a:lstStyle/>
          <a:p>
            <a:r>
              <a:rPr lang="es-419"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INTRODUCCIÓN:</a:t>
            </a:r>
          </a:p>
          <a:p>
            <a:r>
              <a:rPr lang="es-ES" b="1" dirty="0">
                <a:solidFill>
                  <a:schemeClr val="bg1"/>
                </a:solidFill>
                <a:latin typeface="Maiandra GD" panose="020E0502030308020204" pitchFamily="34" charset="0"/>
              </a:rPr>
              <a:t>«¿Qué es para Mí la abundancia de sus sacrificios?», Dice el SEÑOR. </a:t>
            </a: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«Cansado estoy de holocaustos de carneros, Y de sebo de ganado cebado;</a:t>
            </a:r>
            <a:r>
              <a:rPr lang="es-ES" b="1" dirty="0">
                <a:solidFill>
                  <a:schemeClr val="bg1"/>
                </a:solidFill>
                <a:latin typeface="Maiandra GD" panose="020E0502030308020204" pitchFamily="34" charset="0"/>
              </a:rPr>
              <a:t> La sangre de novillos, corderos y machos cabríos no me complace. </a:t>
            </a:r>
          </a:p>
          <a:p>
            <a:r>
              <a:rPr lang="es-ES" b="1" dirty="0">
                <a:solidFill>
                  <a:schemeClr val="bg1"/>
                </a:solidFill>
                <a:latin typeface="Maiandra GD" panose="020E0502030308020204" pitchFamily="34" charset="0"/>
              </a:rPr>
              <a:t>Isaías no se está oponiendo a los sacrificios, la oración, el culto colectivo y el holocausto de sangre.</a:t>
            </a:r>
            <a:endParaRPr lang="en-U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37BBBB54-460D-9E5E-8764-EF5F54084B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2"/>
            <a:ext cx="3907971" cy="5532435"/>
          </a:xfrm>
          <a:prstGeom prst="rect">
            <a:avLst/>
          </a:prstGeom>
        </p:spPr>
      </p:pic>
    </p:spTree>
    <p:extLst>
      <p:ext uri="{BB962C8B-B14F-4D97-AF65-F5344CB8AC3E}">
        <p14:creationId xmlns:p14="http://schemas.microsoft.com/office/powerpoint/2010/main" val="37136958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14BB6-10C1-634C-2574-03BDABEA6AAC}"/>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37781FB5-427D-0A6B-3FE0-7A9F4F55F20D}"/>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12B6D78D-6141-CFC7-A14A-0DDF4304D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20CAF86A-78E6-4129-6F47-925F4ABD07EF}"/>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B87B2F0B-7F12-6233-9263-03A1EC23CBA3}"/>
              </a:ext>
            </a:extLst>
          </p:cNvPr>
          <p:cNvSpPr>
            <a:spLocks noGrp="1"/>
          </p:cNvSpPr>
          <p:nvPr>
            <p:ph idx="1"/>
          </p:nvPr>
        </p:nvSpPr>
        <p:spPr>
          <a:xfrm>
            <a:off x="4005942" y="1325563"/>
            <a:ext cx="5138057" cy="5532436"/>
          </a:xfrm>
        </p:spPr>
        <p:txBody>
          <a:bodyPr/>
          <a:lstStyle/>
          <a:p>
            <a:r>
              <a:rPr lang="es-ES" b="1" dirty="0">
                <a:solidFill>
                  <a:schemeClr val="bg1"/>
                </a:solidFill>
                <a:latin typeface="Maiandra GD" panose="020E0502030308020204" pitchFamily="34" charset="0"/>
              </a:rPr>
              <a:t>Pensaron que la abundancia era lo que importaba, que porque daban mucho estaba muy bien. </a:t>
            </a:r>
          </a:p>
          <a:p>
            <a:r>
              <a:rPr lang="es-ES" b="1" dirty="0">
                <a:solidFill>
                  <a:schemeClr val="bg1"/>
                </a:solidFill>
                <a:latin typeface="Maiandra GD" panose="020E0502030308020204" pitchFamily="34" charset="0"/>
              </a:rPr>
              <a:t>Pero a Dios no le importa la abundancia, sino que se le obedezca como Él, lo manda. </a:t>
            </a:r>
          </a:p>
          <a:p>
            <a:r>
              <a:rPr lang="es-ES" b="1" dirty="0">
                <a:solidFill>
                  <a:schemeClr val="bg1"/>
                </a:solidFill>
                <a:latin typeface="Maiandra GD" panose="020E0502030308020204" pitchFamily="34" charset="0"/>
              </a:rPr>
              <a:t>Dios desea la obediencia en todo, hasta en lo más mínimo que Nosotros pensemos.</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 Samuel.15:22.</a:t>
            </a:r>
            <a:r>
              <a:rPr lang="es-ES" b="1" dirty="0">
                <a:solidFill>
                  <a:schemeClr val="bg1"/>
                </a:solidFill>
                <a:latin typeface="Maiandra GD" panose="020E0502030308020204" pitchFamily="34" charset="0"/>
              </a:rPr>
              <a:t> </a:t>
            </a:r>
          </a:p>
          <a:p>
            <a:endParaRPr lang="en-U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5796173D-5744-3F75-E76C-7D6650FE0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5563"/>
            <a:ext cx="4005941" cy="5532436"/>
          </a:xfrm>
          <a:prstGeom prst="rect">
            <a:avLst/>
          </a:prstGeom>
        </p:spPr>
      </p:pic>
    </p:spTree>
    <p:extLst>
      <p:ext uri="{BB962C8B-B14F-4D97-AF65-F5344CB8AC3E}">
        <p14:creationId xmlns:p14="http://schemas.microsoft.com/office/powerpoint/2010/main" val="42458548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F0753-2E1B-9978-A8EB-3BD1429BE151}"/>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E27537E-EA83-7AC0-0885-9056FC512D82}"/>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0E330A1A-81F8-68B4-B59E-0F817C020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756BD9AA-462F-11CE-74D2-3D922DBD8D44}"/>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0CB0FA4-24D7-FC07-3258-6AC498B41A99}"/>
              </a:ext>
            </a:extLst>
          </p:cNvPr>
          <p:cNvSpPr>
            <a:spLocks noGrp="1"/>
          </p:cNvSpPr>
          <p:nvPr>
            <p:ph idx="1"/>
          </p:nvPr>
        </p:nvSpPr>
        <p:spPr>
          <a:xfrm>
            <a:off x="4005942" y="1325563"/>
            <a:ext cx="5138057" cy="5532436"/>
          </a:xfrm>
        </p:spPr>
        <p:txBody>
          <a:bodyPr>
            <a:normAutofit lnSpcReduction="10000"/>
          </a:bodyPr>
          <a:lstStyle/>
          <a:p>
            <a:r>
              <a:rPr lang="es-ES" b="1" dirty="0">
                <a:solidFill>
                  <a:schemeClr val="bg1"/>
                </a:solidFill>
                <a:latin typeface="Maiandra GD" panose="020E0502030308020204" pitchFamily="34" charset="0"/>
              </a:rPr>
              <a:t>Y Samuel dijo: «¿Se complace el SEÑOR tanto En holocaustos y sacrificios Como en la obediencia a la voz del SEÑOR? Entiende, </a:t>
            </a: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el obedecer es mejor que un sacrificio, Y el prestar atención, que la grasa de los carneros.</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Dios quiere obediencia a su Palabra no quiere abundancia sin su Palabra.</a:t>
            </a:r>
          </a:p>
          <a:p>
            <a:r>
              <a:rPr lang="es-ES" b="1" dirty="0">
                <a:solidFill>
                  <a:schemeClr val="bg1"/>
                </a:solidFill>
                <a:latin typeface="Maiandra GD" panose="020E0502030308020204" pitchFamily="34" charset="0"/>
              </a:rPr>
              <a:t>Un sacrificio sin obediencia a su Palabra es en vano.</a:t>
            </a:r>
          </a:p>
          <a:p>
            <a:endParaRPr lang="en-U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A0CBA4A7-06E7-BD41-D4F8-CA85B710B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3"/>
            <a:ext cx="4005941" cy="5532436"/>
          </a:xfrm>
          <a:prstGeom prst="rect">
            <a:avLst/>
          </a:prstGeom>
        </p:spPr>
      </p:pic>
    </p:spTree>
    <p:extLst>
      <p:ext uri="{BB962C8B-B14F-4D97-AF65-F5344CB8AC3E}">
        <p14:creationId xmlns:p14="http://schemas.microsoft.com/office/powerpoint/2010/main" val="11285049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F4153-9A58-EB85-FE7C-E864B6E4C0AE}"/>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81F050DC-2FC9-C514-FB1F-4F7348052F38}"/>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D16F0BFC-4BF4-5364-6153-797057EFD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C62DC0B2-A272-C8CB-6914-3290503D9264}"/>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48382160-FD90-7D89-DE9B-B3AD225E737D}"/>
              </a:ext>
            </a:extLst>
          </p:cNvPr>
          <p:cNvSpPr>
            <a:spLocks noGrp="1"/>
          </p:cNvSpPr>
          <p:nvPr>
            <p:ph idx="1"/>
          </p:nvPr>
        </p:nvSpPr>
        <p:spPr>
          <a:xfrm>
            <a:off x="4005942" y="1325563"/>
            <a:ext cx="5138057" cy="5532436"/>
          </a:xfrm>
        </p:spPr>
        <p:txBody>
          <a:bodyPr/>
          <a:lstStyle/>
          <a:p>
            <a:r>
              <a:rPr lang="es-ES" b="1" dirty="0">
                <a:solidFill>
                  <a:schemeClr val="bg1"/>
                </a:solidFill>
                <a:latin typeface="Maiandra GD" panose="020E0502030308020204" pitchFamily="34" charset="0"/>
              </a:rPr>
              <a:t>Los sacrificios que Ellos estaban ofreciendo no estaban agradando a Dios.</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Jeremias.6:20.</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¿Para qué viene a Mí este incienso de Sabá Y la dulce caña de una tierra lejana? Sus holocaustos no son aceptables, </a:t>
            </a:r>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Y sus sacrificios no me agradan».</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Las formalidades del ritual religioso no son suficientes para agradar a Dios.</a:t>
            </a:r>
            <a:endParaRPr lang="en-U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9BDD448D-26B4-D1E7-C504-E768A166B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 y="1325563"/>
            <a:ext cx="4005942" cy="5532436"/>
          </a:xfrm>
          <a:prstGeom prst="rect">
            <a:avLst/>
          </a:prstGeom>
        </p:spPr>
      </p:pic>
    </p:spTree>
    <p:extLst>
      <p:ext uri="{BB962C8B-B14F-4D97-AF65-F5344CB8AC3E}">
        <p14:creationId xmlns:p14="http://schemas.microsoft.com/office/powerpoint/2010/main" val="17375207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53781-8F40-3BC2-8FF6-6D6019197A1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A56CA3EA-E033-D04B-6814-C31FDB13C384}"/>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CEE8A067-3D1C-3F9C-1AEC-13A9718FB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10F0E861-D818-C9C1-569C-798959148994}"/>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E4E2147-3A9F-5F5E-2548-2DCD597CC4DE}"/>
              </a:ext>
            </a:extLst>
          </p:cNvPr>
          <p:cNvSpPr>
            <a:spLocks noGrp="1"/>
          </p:cNvSpPr>
          <p:nvPr>
            <p:ph idx="1"/>
          </p:nvPr>
        </p:nvSpPr>
        <p:spPr>
          <a:xfrm>
            <a:off x="4005942" y="1325563"/>
            <a:ext cx="5138057" cy="5532436"/>
          </a:xfrm>
        </p:spPr>
        <p:txBody>
          <a:bodyPr/>
          <a:lstStyle/>
          <a:p>
            <a:r>
              <a:rPr lang="es-ES" b="1" dirty="0">
                <a:solidFill>
                  <a:schemeClr val="bg1"/>
                </a:solidFill>
                <a:latin typeface="Maiandra GD" panose="020E0502030308020204" pitchFamily="34" charset="0"/>
              </a:rPr>
              <a:t>Aunque los sacrificios sean muy abundantes continuos, sino no van de acuerdo a la Palabra de Dios. </a:t>
            </a:r>
          </a:p>
          <a:p>
            <a:r>
              <a:rPr lang="es-ES" b="1" dirty="0">
                <a:solidFill>
                  <a:schemeClr val="bg1"/>
                </a:solidFill>
                <a:latin typeface="Maiandra GD" panose="020E0502030308020204" pitchFamily="34" charset="0"/>
              </a:rPr>
              <a:t>Dios no los va a aceptar, la abundancia no es lo que Dios desea. </a:t>
            </a:r>
          </a:p>
          <a:p>
            <a:r>
              <a:rPr lang="es-ES" b="1" dirty="0">
                <a:solidFill>
                  <a:schemeClr val="bg1"/>
                </a:solidFill>
                <a:latin typeface="Maiandra GD" panose="020E0502030308020204" pitchFamily="34" charset="0"/>
              </a:rPr>
              <a:t>Por muy costoso y tan largo de donde lo traigamos ante Dios no vale si no va acompañado de su Palabra, su obediencia en el sacrificio que demos a Dios.</a:t>
            </a:r>
          </a:p>
          <a:p>
            <a:endParaRPr lang="en-U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4C5D1F9F-A353-65F0-FA9A-E4A4F0506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5562"/>
            <a:ext cx="4005941" cy="5532437"/>
          </a:xfrm>
          <a:prstGeom prst="rect">
            <a:avLst/>
          </a:prstGeom>
          <a:solidFill>
            <a:srgbClr val="0066FF"/>
          </a:solidFill>
        </p:spPr>
      </p:pic>
    </p:spTree>
    <p:extLst>
      <p:ext uri="{BB962C8B-B14F-4D97-AF65-F5344CB8AC3E}">
        <p14:creationId xmlns:p14="http://schemas.microsoft.com/office/powerpoint/2010/main" val="24853403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66180-0F68-8A1B-3313-42CC957B978E}"/>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DBC58DEA-5F28-675A-CEA8-53B85AF226F2}"/>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3EAEA665-4AEE-DF72-BAE0-5F6DF791B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3AB05B3F-D5EE-FD57-98FA-8503EC2950ED}"/>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D21BEDE6-B0DE-FB6B-BDC9-8AEA125B1C9F}"/>
              </a:ext>
            </a:extLst>
          </p:cNvPr>
          <p:cNvSpPr>
            <a:spLocks noGrp="1"/>
          </p:cNvSpPr>
          <p:nvPr>
            <p:ph idx="1"/>
          </p:nvPr>
        </p:nvSpPr>
        <p:spPr>
          <a:xfrm>
            <a:off x="4005942" y="1325563"/>
            <a:ext cx="5138057" cy="5532436"/>
          </a:xfrm>
        </p:spPr>
        <p:txBody>
          <a:bodyPr/>
          <a:lstStyle/>
          <a:p>
            <a:r>
              <a:rPr lang="es-ES" b="1" dirty="0">
                <a:solidFill>
                  <a:schemeClr val="bg1"/>
                </a:solidFill>
                <a:latin typeface="Maiandra GD" panose="020E0502030308020204" pitchFamily="34" charset="0"/>
              </a:rPr>
              <a:t>Los ricos en el tiempo de Jesús echaban grandes cantidades, pero no por eso eran aceptadas delante de Dios.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Marcos.12:41-44.</a:t>
            </a:r>
          </a:p>
          <a:p>
            <a:r>
              <a:rPr lang="es-ES" b="1" dirty="0">
                <a:solidFill>
                  <a:schemeClr val="bg1"/>
                </a:solidFill>
                <a:latin typeface="Maiandra GD" panose="020E0502030308020204" pitchFamily="34" charset="0"/>
              </a:rPr>
              <a:t>Jesús se sentó frente al arca del tesoro, y observaba cómo la multitud echaba dinero en el arca del tesoro; </a:t>
            </a:r>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y muchos ricos echaban grandes cantidades.</a:t>
            </a:r>
          </a:p>
          <a:p>
            <a:r>
              <a:rPr lang="es-ES" b="1" dirty="0">
                <a:solidFill>
                  <a:schemeClr val="bg1"/>
                </a:solidFill>
                <a:latin typeface="Maiandra GD" panose="020E0502030308020204" pitchFamily="34" charset="0"/>
              </a:rPr>
              <a:t>Los ricos echaban grandes cantidades, mucho.</a:t>
            </a:r>
          </a:p>
        </p:txBody>
      </p:sp>
      <p:pic>
        <p:nvPicPr>
          <p:cNvPr id="2" name="Imagen 1">
            <a:extLst>
              <a:ext uri="{FF2B5EF4-FFF2-40B4-BE49-F238E27FC236}">
                <a16:creationId xmlns:a16="http://schemas.microsoft.com/office/drawing/2014/main" id="{38530DA8-8961-851A-8B8E-094D514F82DD}"/>
              </a:ext>
            </a:extLst>
          </p:cNvPr>
          <p:cNvPicPr>
            <a:picLocks noChangeAspect="1"/>
          </p:cNvPicPr>
          <p:nvPr/>
        </p:nvPicPr>
        <p:blipFill>
          <a:blip r:embed="rId4"/>
          <a:stretch>
            <a:fillRect/>
          </a:stretch>
        </p:blipFill>
        <p:spPr>
          <a:xfrm>
            <a:off x="0" y="1325564"/>
            <a:ext cx="4005941" cy="5532435"/>
          </a:xfrm>
          <a:prstGeom prst="rect">
            <a:avLst/>
          </a:prstGeom>
        </p:spPr>
      </p:pic>
    </p:spTree>
    <p:extLst>
      <p:ext uri="{BB962C8B-B14F-4D97-AF65-F5344CB8AC3E}">
        <p14:creationId xmlns:p14="http://schemas.microsoft.com/office/powerpoint/2010/main" val="16734982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BF2C1-AEA0-58BE-64B4-E8A687A67D1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D4E1DABA-FA3B-B04D-9FE4-B8EC4A6E2449}"/>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55A689AB-EF4E-2F37-B626-C4F7D037D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30BA3BA6-8A97-4898-57FA-18542E52A17E}"/>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92A8837B-42C5-1157-E6B9-05CD9F25ECA6}"/>
              </a:ext>
            </a:extLst>
          </p:cNvPr>
          <p:cNvSpPr>
            <a:spLocks noGrp="1"/>
          </p:cNvSpPr>
          <p:nvPr>
            <p:ph idx="1"/>
          </p:nvPr>
        </p:nvSpPr>
        <p:spPr>
          <a:xfrm>
            <a:off x="4005942" y="1325563"/>
            <a:ext cx="5138057" cy="5532436"/>
          </a:xfrm>
        </p:spPr>
        <p:txBody>
          <a:bodyPr>
            <a:normAutofit lnSpcReduction="10000"/>
          </a:bodyPr>
          <a:lstStyle/>
          <a:p>
            <a:r>
              <a:rPr lang="es-ES" b="1" dirty="0">
                <a:solidFill>
                  <a:schemeClr val="bg1"/>
                </a:solidFill>
                <a:latin typeface="Maiandra GD" panose="020E0502030308020204" pitchFamily="34" charset="0"/>
              </a:rPr>
              <a:t>La gente rica atraía la atención hacia sus ofrendas, escenificando un gran espectáculo a la hora de depositarlas.</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V.42.</a:t>
            </a:r>
          </a:p>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Llegó una viuda pobre y echó dos pequeñas monedas</a:t>
            </a:r>
            <a:r>
              <a:rPr lang="es-ES" b="1" dirty="0">
                <a:solidFill>
                  <a:schemeClr val="bg1"/>
                </a:solidFill>
                <a:latin typeface="Maiandra GD" panose="020E0502030308020204" pitchFamily="34" charset="0"/>
              </a:rPr>
              <a:t> de cobre, o sea, un cuadrante.</a:t>
            </a:r>
          </a:p>
          <a:p>
            <a:r>
              <a:rPr lang="es-ES" b="1" dirty="0">
                <a:solidFill>
                  <a:schemeClr val="bg1"/>
                </a:solidFill>
                <a:latin typeface="Maiandra GD" panose="020E0502030308020204" pitchFamily="34" charset="0"/>
              </a:rPr>
              <a:t>Un cuadrante era la 1/64 ava parte de un denario, el jornal de un día de trabajo.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V.43.</a:t>
            </a:r>
            <a:r>
              <a:rPr lang="es-ES" b="1" dirty="0">
                <a:solidFill>
                  <a:schemeClr val="bg1"/>
                </a:solidFill>
                <a:latin typeface="Maiandra GD" panose="020E0502030308020204" pitchFamily="34" charset="0"/>
              </a:rPr>
              <a:t>  </a:t>
            </a:r>
          </a:p>
        </p:txBody>
      </p:sp>
      <p:pic>
        <p:nvPicPr>
          <p:cNvPr id="2" name="Imagen 1">
            <a:extLst>
              <a:ext uri="{FF2B5EF4-FFF2-40B4-BE49-F238E27FC236}">
                <a16:creationId xmlns:a16="http://schemas.microsoft.com/office/drawing/2014/main" id="{3113B313-435C-D8CC-42C6-0D66880813DD}"/>
              </a:ext>
            </a:extLst>
          </p:cNvPr>
          <p:cNvPicPr>
            <a:picLocks noChangeAspect="1"/>
          </p:cNvPicPr>
          <p:nvPr/>
        </p:nvPicPr>
        <p:blipFill>
          <a:blip r:embed="rId4"/>
          <a:stretch>
            <a:fillRect/>
          </a:stretch>
        </p:blipFill>
        <p:spPr>
          <a:xfrm>
            <a:off x="1" y="1325563"/>
            <a:ext cx="4005940" cy="5532436"/>
          </a:xfrm>
          <a:prstGeom prst="rect">
            <a:avLst/>
          </a:prstGeom>
        </p:spPr>
      </p:pic>
    </p:spTree>
    <p:extLst>
      <p:ext uri="{BB962C8B-B14F-4D97-AF65-F5344CB8AC3E}">
        <p14:creationId xmlns:p14="http://schemas.microsoft.com/office/powerpoint/2010/main" val="36804552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CE4FB-76E4-4191-8271-8BFFA5B41D1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53AB2F47-C890-9BDA-2781-39EFD8E1E201}"/>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2CDB060E-C70A-E2A8-1A62-F8600798A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E2C59FA1-9C83-CA8F-0D0E-9766FCC28D14}"/>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34D7D0B-7113-1C92-7303-583468AFA1E2}"/>
              </a:ext>
            </a:extLst>
          </p:cNvPr>
          <p:cNvSpPr>
            <a:spLocks noGrp="1"/>
          </p:cNvSpPr>
          <p:nvPr>
            <p:ph idx="1"/>
          </p:nvPr>
        </p:nvSpPr>
        <p:spPr>
          <a:xfrm>
            <a:off x="4005942" y="1325563"/>
            <a:ext cx="5138057" cy="5532436"/>
          </a:xfrm>
        </p:spPr>
        <p:txBody>
          <a:bodyPr>
            <a:normAutofit/>
          </a:bodyPr>
          <a:lstStyle/>
          <a:p>
            <a:r>
              <a:rPr lang="es-ES" b="1" dirty="0">
                <a:solidFill>
                  <a:schemeClr val="bg1"/>
                </a:solidFill>
                <a:latin typeface="Maiandra GD" panose="020E0502030308020204" pitchFamily="34" charset="0"/>
              </a:rPr>
              <a:t>Y llamando Jesús a Sus discípulos, les dijo: </a:t>
            </a:r>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«En verdad les digo, que esta viuda pobre echó más que todos los contribuyentes al tesoro;</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La sincera devoción de la viuda pobre está en agudo contraste con la falsa rectitud de los escribas.</a:t>
            </a:r>
          </a:p>
          <a:p>
            <a:r>
              <a:rPr lang="es-ES" b="1" dirty="0">
                <a:solidFill>
                  <a:schemeClr val="bg1"/>
                </a:solidFill>
                <a:latin typeface="Maiandra GD" panose="020E0502030308020204" pitchFamily="34" charset="0"/>
              </a:rPr>
              <a:t>Que echaban de lo que les sobraba. </a:t>
            </a:r>
          </a:p>
          <a:p>
            <a:r>
              <a:rPr lang="es-ES" b="1" dirty="0">
                <a:solidFill>
                  <a:schemeClr val="bg1"/>
                </a:solidFill>
                <a:latin typeface="Maiandra GD" panose="020E0502030308020204" pitchFamily="34" charset="0"/>
              </a:rPr>
              <a:t>Sin una sinceridad a Dios.</a:t>
            </a:r>
            <a:endParaRPr lang="en-US"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B1484623-B906-C9D8-D530-FD8EEA896F1F}"/>
              </a:ext>
            </a:extLst>
          </p:cNvPr>
          <p:cNvPicPr>
            <a:picLocks noChangeAspect="1"/>
          </p:cNvPicPr>
          <p:nvPr/>
        </p:nvPicPr>
        <p:blipFill>
          <a:blip r:embed="rId4"/>
          <a:stretch>
            <a:fillRect/>
          </a:stretch>
        </p:blipFill>
        <p:spPr>
          <a:xfrm>
            <a:off x="-1" y="1325562"/>
            <a:ext cx="4005941" cy="5532435"/>
          </a:xfrm>
          <a:prstGeom prst="rect">
            <a:avLst/>
          </a:prstGeom>
        </p:spPr>
      </p:pic>
    </p:spTree>
    <p:extLst>
      <p:ext uri="{BB962C8B-B14F-4D97-AF65-F5344CB8AC3E}">
        <p14:creationId xmlns:p14="http://schemas.microsoft.com/office/powerpoint/2010/main" val="2827644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98640-915C-F2F0-BA50-D26DC2BB00F5}"/>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057C8DC5-32D4-105C-9BE7-7ECB3043AC80}"/>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E822158E-F714-23C1-504C-739A2C8E3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7827B841-6410-B963-4587-F43E14C650D9}"/>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4F9A0DF5-646F-F447-3D24-00CB3D7CDEC1}"/>
              </a:ext>
            </a:extLst>
          </p:cNvPr>
          <p:cNvSpPr>
            <a:spLocks noGrp="1"/>
          </p:cNvSpPr>
          <p:nvPr>
            <p:ph idx="1"/>
          </p:nvPr>
        </p:nvSpPr>
        <p:spPr>
          <a:xfrm>
            <a:off x="4005942" y="1325563"/>
            <a:ext cx="5138057" cy="5532436"/>
          </a:xfrm>
        </p:spPr>
        <p:txBody>
          <a:bodyPr/>
          <a:lstStyle/>
          <a:p>
            <a:pPr algn="ctr"/>
            <a:r>
              <a:rPr lang="en-U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V.44.</a:t>
            </a:r>
          </a:p>
          <a:p>
            <a:r>
              <a:rPr lang="es-ES" b="1" dirty="0">
                <a:solidFill>
                  <a:schemeClr val="bg1"/>
                </a:solidFill>
                <a:latin typeface="Maiandra GD" panose="020E0502030308020204" pitchFamily="34" charset="0"/>
              </a:rPr>
              <a:t>porque todos ellos echaron de lo que les sobra, pero ella, de su pobreza, </a:t>
            </a:r>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echó todo lo que poseía, todo lo que tenía para vivir».</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Lo más importante para Jesús no es el monto de la ofrenda, sino el compromiso y el sacrificio que ella representa. </a:t>
            </a:r>
          </a:p>
          <a:p>
            <a:r>
              <a:rPr lang="es-ES" b="1" dirty="0">
                <a:solidFill>
                  <a:schemeClr val="bg1"/>
                </a:solidFill>
                <a:latin typeface="Maiandra GD" panose="020E0502030308020204" pitchFamily="34" charset="0"/>
              </a:rPr>
              <a:t>La actitud con la cual damos a Dios.</a:t>
            </a:r>
            <a:endParaRPr lang="en-US"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120E75CD-2D42-16DC-6FD3-257B14C9541F}"/>
              </a:ext>
            </a:extLst>
          </p:cNvPr>
          <p:cNvPicPr>
            <a:picLocks noChangeAspect="1"/>
          </p:cNvPicPr>
          <p:nvPr/>
        </p:nvPicPr>
        <p:blipFill>
          <a:blip r:embed="rId4"/>
          <a:stretch>
            <a:fillRect/>
          </a:stretch>
        </p:blipFill>
        <p:spPr>
          <a:xfrm>
            <a:off x="0" y="1325563"/>
            <a:ext cx="4005941" cy="5532436"/>
          </a:xfrm>
          <a:prstGeom prst="rect">
            <a:avLst/>
          </a:prstGeom>
        </p:spPr>
      </p:pic>
    </p:spTree>
    <p:extLst>
      <p:ext uri="{BB962C8B-B14F-4D97-AF65-F5344CB8AC3E}">
        <p14:creationId xmlns:p14="http://schemas.microsoft.com/office/powerpoint/2010/main" val="1962083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FA3E7-7075-17ED-DBA6-A903FFE739C3}"/>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FC1D4CC7-245B-BB31-9F6C-21012E5AE86C}"/>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B12C1C64-FAA2-0C94-8BCA-543F0E443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3B6ADFC4-5341-3E8E-BBD3-B2101F0E1DD8}"/>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9B5559AF-5A7D-F7F8-3F67-137757825FD8}"/>
              </a:ext>
            </a:extLst>
          </p:cNvPr>
          <p:cNvSpPr>
            <a:spLocks noGrp="1"/>
          </p:cNvSpPr>
          <p:nvPr>
            <p:ph idx="1"/>
          </p:nvPr>
        </p:nvSpPr>
        <p:spPr>
          <a:xfrm>
            <a:off x="4005942" y="1325563"/>
            <a:ext cx="5138057" cy="5532436"/>
          </a:xfrm>
        </p:spPr>
        <p:txBody>
          <a:bodyPr>
            <a:normAutofit lnSpcReduction="10000"/>
          </a:bodyPr>
          <a:lstStyle/>
          <a:p>
            <a:r>
              <a:rPr lang="es-ES" b="1" dirty="0">
                <a:solidFill>
                  <a:schemeClr val="bg1"/>
                </a:solidFill>
                <a:latin typeface="Maiandra GD" panose="020E0502030308020204" pitchFamily="34" charset="0"/>
              </a:rPr>
              <a:t>¿Por qué Dios no acepto las ofrendas de Ellos? </a:t>
            </a:r>
          </a:p>
          <a:p>
            <a:r>
              <a:rPr lang="es-ES" b="1" dirty="0">
                <a:solidFill>
                  <a:schemeClr val="bg1"/>
                </a:solidFill>
                <a:latin typeface="Maiandra GD" panose="020E0502030308020204" pitchFamily="34" charset="0"/>
              </a:rPr>
              <a:t>Porque Ellos echaban grandes cantidades, pero de lo que les sobraba, no como la viuda que echo todo.</a:t>
            </a:r>
          </a:p>
          <a:p>
            <a:r>
              <a:rPr lang="es-ES" b="1" dirty="0">
                <a:solidFill>
                  <a:schemeClr val="bg1"/>
                </a:solidFill>
                <a:latin typeface="Maiandra GD" panose="020E0502030308020204" pitchFamily="34" charset="0"/>
              </a:rPr>
              <a:t>Dios quiere que demos como hayamos prosperado.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 Corintios.16:1-2.</a:t>
            </a:r>
          </a:p>
          <a:p>
            <a:r>
              <a:rPr lang="es-ES" b="1" u="sng" dirty="0">
                <a:solidFill>
                  <a:schemeClr val="bg1"/>
                </a:solidFill>
                <a:effectLst>
                  <a:outerShdw blurRad="38100" dist="38100" dir="2700000" algn="tl">
                    <a:srgbClr val="000000">
                      <a:alpha val="43137"/>
                    </a:srgbClr>
                  </a:outerShdw>
                </a:effectLst>
                <a:highlight>
                  <a:srgbClr val="9900CC"/>
                </a:highlight>
                <a:latin typeface="Maiandra GD" panose="020E0502030308020204" pitchFamily="34" charset="0"/>
              </a:rPr>
              <a:t>Ahora bien, en cuanto a la ofrenda para los santos,</a:t>
            </a:r>
            <a:r>
              <a:rPr lang="es-ES" b="1" dirty="0">
                <a:solidFill>
                  <a:schemeClr val="bg1"/>
                </a:solidFill>
                <a:latin typeface="Maiandra GD" panose="020E0502030308020204" pitchFamily="34" charset="0"/>
              </a:rPr>
              <a:t> hagan ustedes también como instruí a las iglesias de Galacia. </a:t>
            </a:r>
            <a:endParaRPr lang="en-US"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3B193DA8-1497-773C-CCC6-B3B120AF04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2"/>
            <a:ext cx="3918857" cy="5532435"/>
          </a:xfrm>
          <a:prstGeom prst="rect">
            <a:avLst/>
          </a:prstGeom>
        </p:spPr>
      </p:pic>
    </p:spTree>
    <p:extLst>
      <p:ext uri="{BB962C8B-B14F-4D97-AF65-F5344CB8AC3E}">
        <p14:creationId xmlns:p14="http://schemas.microsoft.com/office/powerpoint/2010/main" val="31027199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B054E-CB1B-4AAE-6931-EAABA9F8D86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C6B51E7A-5289-60B2-E401-F76041D5055E}"/>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94FFB020-2A99-7981-7F79-306CE032A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43A6E582-1757-8493-3F54-A7546F554077}"/>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EFE747F-7849-7FBB-191A-83EF6F910F5F}"/>
              </a:ext>
            </a:extLst>
          </p:cNvPr>
          <p:cNvSpPr>
            <a:spLocks noGrp="1"/>
          </p:cNvSpPr>
          <p:nvPr>
            <p:ph idx="1"/>
          </p:nvPr>
        </p:nvSpPr>
        <p:spPr>
          <a:xfrm>
            <a:off x="4005942" y="1325563"/>
            <a:ext cx="5138057" cy="5532436"/>
          </a:xfrm>
        </p:spPr>
        <p:txBody>
          <a:bodyPr>
            <a:normAutofit lnSpcReduction="10000"/>
          </a:bodyPr>
          <a:lstStyle/>
          <a:p>
            <a:pPr algn="ctr"/>
            <a:r>
              <a:rPr lang="en-U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V.2.</a:t>
            </a:r>
          </a:p>
          <a:p>
            <a:r>
              <a:rPr lang="es-ES" b="1" dirty="0">
                <a:solidFill>
                  <a:schemeClr val="bg1"/>
                </a:solidFill>
                <a:latin typeface="Maiandra GD" panose="020E0502030308020204" pitchFamily="34" charset="0"/>
              </a:rPr>
              <a:t>Que el primer día de la semana, </a:t>
            </a:r>
            <a:r>
              <a:rPr lang="es-ES" b="1" u="sng" dirty="0">
                <a:solidFill>
                  <a:schemeClr val="bg1"/>
                </a:solidFill>
                <a:effectLst>
                  <a:outerShdw blurRad="38100" dist="38100" dir="2700000" algn="tl">
                    <a:srgbClr val="000000">
                      <a:alpha val="43137"/>
                    </a:srgbClr>
                  </a:outerShdw>
                </a:effectLst>
                <a:highlight>
                  <a:srgbClr val="6600CC"/>
                </a:highlight>
                <a:latin typeface="Maiandra GD" panose="020E0502030308020204" pitchFamily="34" charset="0"/>
              </a:rPr>
              <a:t>cada uno de ustedes aparte y guarde según haya prosperado,</a:t>
            </a:r>
            <a:r>
              <a:rPr lang="es-ES" b="1" dirty="0">
                <a:solidFill>
                  <a:schemeClr val="bg1"/>
                </a:solidFill>
                <a:latin typeface="Maiandra GD" panose="020E0502030308020204" pitchFamily="34" charset="0"/>
              </a:rPr>
              <a:t> para que cuando yo vaya no se recojan entonces ofrendas. </a:t>
            </a:r>
          </a:p>
          <a:p>
            <a:r>
              <a:rPr lang="es-ES" b="1" dirty="0">
                <a:solidFill>
                  <a:schemeClr val="bg1"/>
                </a:solidFill>
                <a:latin typeface="Maiandra GD" panose="020E0502030308020204" pitchFamily="34" charset="0"/>
              </a:rPr>
              <a:t>Podemos echar mucho, pero sino fue como prosperamos Dios no lo va aceptar.</a:t>
            </a:r>
          </a:p>
          <a:p>
            <a:r>
              <a:rPr lang="es-ES" b="1" dirty="0">
                <a:solidFill>
                  <a:schemeClr val="bg1"/>
                </a:solidFill>
                <a:latin typeface="Maiandra GD" panose="020E0502030308020204" pitchFamily="34" charset="0"/>
              </a:rPr>
              <a:t>Ellos estaban pisoteando los atrios de Dios. </a:t>
            </a:r>
          </a:p>
          <a:p>
            <a:pPr algn="ctr"/>
            <a:r>
              <a:rPr lang="en-U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Isaias.1:12.</a:t>
            </a:r>
          </a:p>
        </p:txBody>
      </p:sp>
      <p:pic>
        <p:nvPicPr>
          <p:cNvPr id="2" name="Imagen 1">
            <a:extLst>
              <a:ext uri="{FF2B5EF4-FFF2-40B4-BE49-F238E27FC236}">
                <a16:creationId xmlns:a16="http://schemas.microsoft.com/office/drawing/2014/main" id="{A49C73DE-43B5-5207-463E-15D775C80B0F}"/>
              </a:ext>
            </a:extLst>
          </p:cNvPr>
          <p:cNvPicPr>
            <a:picLocks noChangeAspect="1"/>
          </p:cNvPicPr>
          <p:nvPr/>
        </p:nvPicPr>
        <p:blipFill>
          <a:blip r:embed="rId4"/>
          <a:stretch>
            <a:fillRect/>
          </a:stretch>
        </p:blipFill>
        <p:spPr>
          <a:xfrm>
            <a:off x="-1" y="1325562"/>
            <a:ext cx="4005942" cy="5532437"/>
          </a:xfrm>
          <a:prstGeom prst="rect">
            <a:avLst/>
          </a:prstGeom>
        </p:spPr>
      </p:pic>
    </p:spTree>
    <p:extLst>
      <p:ext uri="{BB962C8B-B14F-4D97-AF65-F5344CB8AC3E}">
        <p14:creationId xmlns:p14="http://schemas.microsoft.com/office/powerpoint/2010/main" val="41185340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2B406-C546-1F1C-79CA-DA0E91681329}"/>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468BF75B-2878-074F-7F57-627A69605BDB}"/>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8E712FBF-0872-6BFB-EACE-84FEC647D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B7062B79-59D7-17BE-5B0E-E3F64135A26C}"/>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36C62C19-CD12-95D0-E2D5-302C092CAD74}"/>
              </a:ext>
            </a:extLst>
          </p:cNvPr>
          <p:cNvSpPr>
            <a:spLocks noGrp="1"/>
          </p:cNvSpPr>
          <p:nvPr>
            <p:ph idx="1"/>
          </p:nvPr>
        </p:nvSpPr>
        <p:spPr>
          <a:xfrm>
            <a:off x="4005942" y="1325563"/>
            <a:ext cx="5138057" cy="5532436"/>
          </a:xfrm>
        </p:spPr>
        <p:txBody>
          <a:bodyPr>
            <a:normAutofit lnSpcReduction="10000"/>
          </a:bodyPr>
          <a:lstStyle/>
          <a:p>
            <a:r>
              <a:rPr lang="es-ES" b="1" dirty="0">
                <a:solidFill>
                  <a:schemeClr val="bg1"/>
                </a:solidFill>
                <a:latin typeface="Maiandra GD" panose="020E0502030308020204" pitchFamily="34" charset="0"/>
              </a:rPr>
              <a:t>Solamente está condenando los homenajes formales y el culto vacío que no estaban acompañados de justicia social y verdadera devoción.</a:t>
            </a:r>
          </a:p>
          <a:p>
            <a:r>
              <a:rPr lang="es-ES" b="1" dirty="0">
                <a:solidFill>
                  <a:schemeClr val="bg1"/>
                </a:solidFill>
                <a:latin typeface="Maiandra GD" panose="020E0502030308020204" pitchFamily="34" charset="0"/>
              </a:rPr>
              <a:t>Dios en los tiempos de Isaías llego al punto de decirle al pueblo de Israel que estaba harto- cansado de sus holocaustos y toda la adoración que Ellos hacían.</a:t>
            </a:r>
          </a:p>
          <a:p>
            <a:r>
              <a:rPr lang="es-ES" b="1" u="sng" dirty="0">
                <a:solidFill>
                  <a:schemeClr val="bg1"/>
                </a:solidFill>
                <a:effectLst>
                  <a:outerShdw blurRad="38100" dist="38100" dir="2700000" algn="tl">
                    <a:srgbClr val="000000">
                      <a:alpha val="43137"/>
                    </a:srgbClr>
                  </a:outerShdw>
                </a:effectLst>
                <a:highlight>
                  <a:srgbClr val="6666FF"/>
                </a:highlight>
                <a:latin typeface="Maiandra GD" panose="020E0502030308020204" pitchFamily="34" charset="0"/>
              </a:rPr>
              <a:t>La palabra Harto- Significa:</a:t>
            </a:r>
            <a:r>
              <a:rPr lang="es-ES" b="1" dirty="0">
                <a:solidFill>
                  <a:schemeClr val="bg1"/>
                </a:solidFill>
                <a:latin typeface="Maiandra GD" panose="020E0502030308020204" pitchFamily="34" charset="0"/>
              </a:rPr>
              <a:t> Cansado abatido que ya no puede más por algo que está ocurriendo. </a:t>
            </a:r>
          </a:p>
        </p:txBody>
      </p:sp>
      <p:pic>
        <p:nvPicPr>
          <p:cNvPr id="3" name="Imagen 2">
            <a:extLst>
              <a:ext uri="{FF2B5EF4-FFF2-40B4-BE49-F238E27FC236}">
                <a16:creationId xmlns:a16="http://schemas.microsoft.com/office/drawing/2014/main" id="{EEE0ECAE-4FB9-0B7B-BEDE-E58E2E7D4E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325562"/>
            <a:ext cx="4005940" cy="5532435"/>
          </a:xfrm>
          <a:prstGeom prst="rect">
            <a:avLst/>
          </a:prstGeom>
        </p:spPr>
      </p:pic>
    </p:spTree>
    <p:extLst>
      <p:ext uri="{BB962C8B-B14F-4D97-AF65-F5344CB8AC3E}">
        <p14:creationId xmlns:p14="http://schemas.microsoft.com/office/powerpoint/2010/main" val="40499372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FBC6A-1AED-2149-4386-AEE1A40CF842}"/>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AF8FDD9C-D6E0-9E5D-93A1-E715A88B8944}"/>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3E5BB4C2-AA37-7B08-7BEF-B0055E13F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9D93ACBC-9FA8-E04F-1A59-6DABF6FFD498}"/>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B1B11AC9-5C0F-C5E5-0EEC-90F2F7FFA2BD}"/>
              </a:ext>
            </a:extLst>
          </p:cNvPr>
          <p:cNvSpPr>
            <a:spLocks noGrp="1"/>
          </p:cNvSpPr>
          <p:nvPr>
            <p:ph idx="1"/>
          </p:nvPr>
        </p:nvSpPr>
        <p:spPr>
          <a:xfrm>
            <a:off x="4005942" y="1325563"/>
            <a:ext cx="5138057" cy="5532436"/>
          </a:xfrm>
        </p:spPr>
        <p:txBody>
          <a:bodyPr>
            <a:normAutofit fontScale="92500"/>
          </a:bodyPr>
          <a:lstStyle/>
          <a:p>
            <a:r>
              <a:rPr lang="es-ES" b="1" dirty="0">
                <a:solidFill>
                  <a:schemeClr val="bg1"/>
                </a:solidFill>
                <a:latin typeface="Maiandra GD" panose="020E0502030308020204" pitchFamily="34" charset="0"/>
              </a:rPr>
              <a:t>Cuando vienen a presentarse delante de Mí, </a:t>
            </a:r>
            <a:r>
              <a:rPr lang="es-ES" b="1" u="sng" dirty="0">
                <a:solidFill>
                  <a:schemeClr val="bg1"/>
                </a:solidFill>
                <a:effectLst>
                  <a:outerShdw blurRad="38100" dist="38100" dir="2700000" algn="tl">
                    <a:srgbClr val="000000">
                      <a:alpha val="43137"/>
                    </a:srgbClr>
                  </a:outerShdw>
                </a:effectLst>
                <a:highlight>
                  <a:srgbClr val="CC00FF"/>
                </a:highlight>
                <a:latin typeface="Maiandra GD" panose="020E0502030308020204" pitchFamily="34" charset="0"/>
              </a:rPr>
              <a:t>¿Quién demanda esto de ustedes, de que pisoteen Mis atrios?</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El atrio- Era el terreno cercano donde estaba el altar de sacrificios y el santuario. </a:t>
            </a:r>
          </a:p>
          <a:p>
            <a:r>
              <a:rPr lang="es-ES" b="1" dirty="0">
                <a:solidFill>
                  <a:schemeClr val="bg1"/>
                </a:solidFill>
                <a:latin typeface="Maiandra GD" panose="020E0502030308020204" pitchFamily="34" charset="0"/>
              </a:rPr>
              <a:t>Ellos lo estaban pisoteando, al no hacer la adoración como Dios lo mandaba Ellos pisoteaban el atrio de Dios. </a:t>
            </a:r>
          </a:p>
          <a:p>
            <a:r>
              <a:rPr lang="es-ES" b="1" dirty="0">
                <a:solidFill>
                  <a:schemeClr val="bg1"/>
                </a:solidFill>
                <a:latin typeface="Maiandra GD" panose="020E0502030308020204" pitchFamily="34" charset="0"/>
              </a:rPr>
              <a:t>La meta de Dios al hacer pactos es una relación correcta, no meras ceremonias y sacrificios. </a:t>
            </a:r>
          </a:p>
        </p:txBody>
      </p:sp>
      <p:pic>
        <p:nvPicPr>
          <p:cNvPr id="3" name="Imagen 2">
            <a:extLst>
              <a:ext uri="{FF2B5EF4-FFF2-40B4-BE49-F238E27FC236}">
                <a16:creationId xmlns:a16="http://schemas.microsoft.com/office/drawing/2014/main" id="{6107FC7C-E8FF-5558-01B7-35CB50DD4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3"/>
            <a:ext cx="4005941" cy="5532436"/>
          </a:xfrm>
          <a:prstGeom prst="rect">
            <a:avLst/>
          </a:prstGeom>
        </p:spPr>
      </p:pic>
    </p:spTree>
    <p:extLst>
      <p:ext uri="{BB962C8B-B14F-4D97-AF65-F5344CB8AC3E}">
        <p14:creationId xmlns:p14="http://schemas.microsoft.com/office/powerpoint/2010/main" val="34893642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04F98-3F0A-678A-5019-EE963A171EEE}"/>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8DAD358-9E59-6F1B-2DFE-493F1FD5ECF9}"/>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4982F6C0-BBEA-0EAD-8DEE-BEB19BF76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AFF263CE-DBAC-B955-4DB7-32A5A81F1EA6}"/>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D5AD0EAD-3C3F-9968-453B-F94839992F00}"/>
              </a:ext>
            </a:extLst>
          </p:cNvPr>
          <p:cNvSpPr>
            <a:spLocks noGrp="1"/>
          </p:cNvSpPr>
          <p:nvPr>
            <p:ph idx="1"/>
          </p:nvPr>
        </p:nvSpPr>
        <p:spPr>
          <a:xfrm>
            <a:off x="4005942" y="1325563"/>
            <a:ext cx="5138057" cy="5532436"/>
          </a:xfrm>
        </p:spPr>
        <p:txBody>
          <a:bodyPr/>
          <a:lstStyle/>
          <a:p>
            <a:r>
              <a:rPr lang="es-ES" b="1" dirty="0">
                <a:solidFill>
                  <a:schemeClr val="bg1"/>
                </a:solidFill>
                <a:latin typeface="Maiandra GD" panose="020E0502030308020204" pitchFamily="34" charset="0"/>
              </a:rPr>
              <a:t>Por lo tanto, los sacrificios sin el sincero deseo de establecer una relación con Dios pervierten el verdadero propósito del sistema de sacrificios, y estos son inaceptables al Señor.</a:t>
            </a:r>
          </a:p>
          <a:p>
            <a:r>
              <a:rPr lang="es-ES" b="1" dirty="0">
                <a:solidFill>
                  <a:schemeClr val="bg1"/>
                </a:solidFill>
                <a:latin typeface="Maiandra GD" panose="020E0502030308020204" pitchFamily="34" charset="0"/>
              </a:rPr>
              <a:t>Nosotros podemos llegar a pisotear al Hijo de Dios. </a:t>
            </a:r>
          </a:p>
          <a:p>
            <a:r>
              <a:rPr lang="es-ES" b="1" dirty="0">
                <a:solidFill>
                  <a:schemeClr val="bg1"/>
                </a:solidFill>
                <a:latin typeface="Maiandra GD" panose="020E0502030308020204" pitchFamily="34" charset="0"/>
              </a:rPr>
              <a:t>Al tener por inmunda la sangre preciosa sin mancha de Cristo.</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Hebreos.10:29.</a:t>
            </a:r>
          </a:p>
          <a:p>
            <a:endParaRPr lang="en-U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35C4B9C1-D595-37CB-3046-7FE059FE7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3"/>
            <a:ext cx="4005941" cy="5532436"/>
          </a:xfrm>
          <a:prstGeom prst="rect">
            <a:avLst/>
          </a:prstGeom>
        </p:spPr>
      </p:pic>
    </p:spTree>
    <p:extLst>
      <p:ext uri="{BB962C8B-B14F-4D97-AF65-F5344CB8AC3E}">
        <p14:creationId xmlns:p14="http://schemas.microsoft.com/office/powerpoint/2010/main" val="2189228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22F2D-AB31-DC95-1BC5-88BEAA7B8BDA}"/>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4DF965B5-3960-F4B8-108E-92B60A4E9466}"/>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84C20C24-5EB5-8C99-2C6A-7BABEDE2E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1AD96448-1DF1-3BDA-B8B7-5B18B35C381F}"/>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83D75EC3-E9CF-F478-07AD-548AF7C8B66E}"/>
              </a:ext>
            </a:extLst>
          </p:cNvPr>
          <p:cNvSpPr>
            <a:spLocks noGrp="1"/>
          </p:cNvSpPr>
          <p:nvPr>
            <p:ph idx="1"/>
          </p:nvPr>
        </p:nvSpPr>
        <p:spPr>
          <a:xfrm>
            <a:off x="4005942" y="1325563"/>
            <a:ext cx="5138057" cy="5532436"/>
          </a:xfrm>
        </p:spPr>
        <p:txBody>
          <a:bodyPr/>
          <a:lstStyle/>
          <a:p>
            <a:r>
              <a:rPr lang="es-ES" b="1" u="sng" dirty="0">
                <a:solidFill>
                  <a:schemeClr val="bg1"/>
                </a:solidFill>
                <a:effectLst>
                  <a:outerShdw blurRad="38100" dist="38100" dir="2700000" algn="tl">
                    <a:srgbClr val="000000">
                      <a:alpha val="43137"/>
                    </a:srgbClr>
                  </a:outerShdw>
                </a:effectLst>
                <a:highlight>
                  <a:srgbClr val="0066FF"/>
                </a:highlight>
                <a:latin typeface="Maiandra GD" panose="020E0502030308020204" pitchFamily="34" charset="0"/>
              </a:rPr>
              <a:t>¿Cuánto mayor castigo piensan ustedes que merecerá el que ha pisoteado bajo sus pies al Hijo de Dios,</a:t>
            </a:r>
            <a:r>
              <a:rPr lang="es-ES" b="1" dirty="0">
                <a:solidFill>
                  <a:schemeClr val="bg1"/>
                </a:solidFill>
                <a:latin typeface="Maiandra GD" panose="020E0502030308020204" pitchFamily="34" charset="0"/>
              </a:rPr>
              <a:t> y ha tenido por inmunda la sangre del pacto por la cual fue santificado, y ha ultrajado al Espíritu de gracia? </a:t>
            </a:r>
          </a:p>
          <a:p>
            <a:r>
              <a:rPr lang="es-ES" b="1" dirty="0">
                <a:solidFill>
                  <a:schemeClr val="bg1"/>
                </a:solidFill>
                <a:latin typeface="Maiandra GD" panose="020E0502030308020204" pitchFamily="34" charset="0"/>
              </a:rPr>
              <a:t>1. Lo hacemos cuando no participamos de la cena del Señor el primer día de semana.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Hechos.20:7.</a:t>
            </a:r>
            <a:r>
              <a:rPr lang="es-ES" b="1" dirty="0">
                <a:solidFill>
                  <a:schemeClr val="bg1"/>
                </a:solidFill>
                <a:latin typeface="Maiandra GD" panose="020E0502030308020204" pitchFamily="34" charset="0"/>
              </a:rPr>
              <a:t> </a:t>
            </a:r>
            <a:endParaRPr lang="en-US"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4D4F17B1-EF15-708A-178A-B22B114DC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5562"/>
            <a:ext cx="4005941" cy="5532435"/>
          </a:xfrm>
          <a:prstGeom prst="rect">
            <a:avLst/>
          </a:prstGeom>
        </p:spPr>
      </p:pic>
    </p:spTree>
    <p:extLst>
      <p:ext uri="{BB962C8B-B14F-4D97-AF65-F5344CB8AC3E}">
        <p14:creationId xmlns:p14="http://schemas.microsoft.com/office/powerpoint/2010/main" val="25279415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F48A8-A8E0-7B99-5115-A4BB8D0D9F43}"/>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C13A054C-6EE5-1C6D-B4AB-37045C942370}"/>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1417AEB9-764D-AAFE-45D8-BC30AAB4A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3EC1EFEA-3C92-98E4-E174-28BDA952DFB5}"/>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26327E01-F192-A3ED-4292-5E7947529E73}"/>
              </a:ext>
            </a:extLst>
          </p:cNvPr>
          <p:cNvSpPr>
            <a:spLocks noGrp="1"/>
          </p:cNvSpPr>
          <p:nvPr>
            <p:ph idx="1"/>
          </p:nvPr>
        </p:nvSpPr>
        <p:spPr>
          <a:xfrm>
            <a:off x="4005942" y="1325563"/>
            <a:ext cx="5138057" cy="5532436"/>
          </a:xfrm>
        </p:spPr>
        <p:txBody>
          <a:bodyPr>
            <a:normAutofit lnSpcReduction="10000"/>
          </a:bodyPr>
          <a:lstStyle/>
          <a:p>
            <a:r>
              <a:rPr lang="es-ES" b="1" u="sng" dirty="0">
                <a:solidFill>
                  <a:schemeClr val="bg1"/>
                </a:solidFill>
                <a:effectLst>
                  <a:outerShdw blurRad="38100" dist="38100" dir="2700000" algn="tl">
                    <a:srgbClr val="000000">
                      <a:alpha val="43137"/>
                    </a:srgbClr>
                  </a:outerShdw>
                </a:effectLst>
                <a:highlight>
                  <a:srgbClr val="6666FF"/>
                </a:highlight>
                <a:latin typeface="Maiandra GD" panose="020E0502030308020204" pitchFamily="34" charset="0"/>
              </a:rPr>
              <a:t>El primer día de la semana, cuando estábamos reunidos para partir el pan,</a:t>
            </a:r>
            <a:r>
              <a:rPr lang="es-ES" b="1" dirty="0">
                <a:solidFill>
                  <a:schemeClr val="bg1"/>
                </a:solidFill>
                <a:latin typeface="Maiandra GD" panose="020E0502030308020204" pitchFamily="34" charset="0"/>
              </a:rPr>
              <a:t> Pablo les hablaba, pensando salir al día siguiente, y prolongó su discurso hasta la medianoche. </a:t>
            </a:r>
          </a:p>
          <a:p>
            <a:r>
              <a:rPr lang="es-ES" b="1" dirty="0">
                <a:solidFill>
                  <a:schemeClr val="bg1"/>
                </a:solidFill>
                <a:latin typeface="Maiandra GD" panose="020E0502030308020204" pitchFamily="34" charset="0"/>
              </a:rPr>
              <a:t>2. Cuando no lo hacemos dignamente.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 Corintios.11:27.</a:t>
            </a:r>
            <a:r>
              <a:rPr lang="es-ES" b="1" dirty="0">
                <a:solidFill>
                  <a:schemeClr val="bg1"/>
                </a:solidFill>
                <a:latin typeface="Maiandra GD" panose="020E0502030308020204" pitchFamily="34" charset="0"/>
              </a:rPr>
              <a:t> </a:t>
            </a:r>
          </a:p>
          <a:p>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De manera que el que coma el pan o beba la copa del Señor indignamente,</a:t>
            </a:r>
            <a:r>
              <a:rPr lang="es-ES" b="1" dirty="0">
                <a:solidFill>
                  <a:schemeClr val="bg1"/>
                </a:solidFill>
                <a:latin typeface="Maiandra GD" panose="020E0502030308020204" pitchFamily="34" charset="0"/>
              </a:rPr>
              <a:t> será culpable del cuerpo y de la sangre del Señor. </a:t>
            </a:r>
            <a:endParaRPr lang="en-US"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DFBB35B9-FCD8-7B14-747D-74ED52581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5563"/>
            <a:ext cx="4005941" cy="5532436"/>
          </a:xfrm>
          <a:prstGeom prst="rect">
            <a:avLst/>
          </a:prstGeom>
        </p:spPr>
      </p:pic>
    </p:spTree>
    <p:extLst>
      <p:ext uri="{BB962C8B-B14F-4D97-AF65-F5344CB8AC3E}">
        <p14:creationId xmlns:p14="http://schemas.microsoft.com/office/powerpoint/2010/main" val="3105304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E9393-6C75-3B06-3BE4-5237B798FC2A}"/>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5CED5EA-5CF6-65C3-074E-92EFB082DC24}"/>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54083B2D-69CD-E857-1B01-F8904313B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C99C5CBA-82CD-3CD5-BD6E-9FBBE9DEDF08}"/>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7A44073-4666-4612-D450-98E0D2BF1FAA}"/>
              </a:ext>
            </a:extLst>
          </p:cNvPr>
          <p:cNvSpPr>
            <a:spLocks noGrp="1"/>
          </p:cNvSpPr>
          <p:nvPr>
            <p:ph idx="1"/>
          </p:nvPr>
        </p:nvSpPr>
        <p:spPr>
          <a:xfrm>
            <a:off x="4005942" y="1325563"/>
            <a:ext cx="5138057" cy="5532436"/>
          </a:xfrm>
        </p:spPr>
        <p:txBody>
          <a:bodyPr>
            <a:normAutofit lnSpcReduction="10000"/>
          </a:bodyPr>
          <a:lstStyle/>
          <a:p>
            <a:r>
              <a:rPr lang="es-ES" b="1" dirty="0">
                <a:solidFill>
                  <a:schemeClr val="bg1"/>
                </a:solidFill>
                <a:latin typeface="Maiandra GD" panose="020E0502030308020204" pitchFamily="34" charset="0"/>
              </a:rPr>
              <a:t>Cuando Nuestra mente no está concentrada en ese momento estamos participando indignamente de la cena del Señor y lo estamos pisoteando. </a:t>
            </a:r>
          </a:p>
          <a:p>
            <a:r>
              <a:rPr lang="es-ES" b="1" dirty="0">
                <a:solidFill>
                  <a:schemeClr val="bg1"/>
                </a:solidFill>
                <a:latin typeface="Maiandra GD" panose="020E0502030308020204" pitchFamily="34" charset="0"/>
              </a:rPr>
              <a:t>3. Cuando no estamos decentemente y en orden.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 Corintios.14:40.</a:t>
            </a:r>
          </a:p>
          <a:p>
            <a:r>
              <a:rPr lang="es-ES" b="1" dirty="0">
                <a:solidFill>
                  <a:schemeClr val="bg1"/>
                </a:solidFill>
                <a:latin typeface="Maiandra GD" panose="020E0502030308020204" pitchFamily="34" charset="0"/>
              </a:rPr>
              <a:t>Pero que todo </a:t>
            </a: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se haga decentemente y con orden.</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Cuando hay desorden en el culto.</a:t>
            </a:r>
            <a:endParaRPr lang="en-U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00192FBB-850A-CCDB-CABE-B12F3104E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5562"/>
            <a:ext cx="4005941" cy="5532435"/>
          </a:xfrm>
          <a:prstGeom prst="rect">
            <a:avLst/>
          </a:prstGeom>
        </p:spPr>
      </p:pic>
    </p:spTree>
    <p:extLst>
      <p:ext uri="{BB962C8B-B14F-4D97-AF65-F5344CB8AC3E}">
        <p14:creationId xmlns:p14="http://schemas.microsoft.com/office/powerpoint/2010/main" val="1839651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587F0-1E46-4970-30F3-1409958986D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AAF81ECE-F058-A404-7FF3-5CE888E74AAA}"/>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05423626-8ED5-D62C-21CD-861E7C953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D8A69B77-B51C-3412-3F4A-4B4192C65929}"/>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BFECC6C8-523F-6419-14A1-28E1AB6325D9}"/>
              </a:ext>
            </a:extLst>
          </p:cNvPr>
          <p:cNvSpPr>
            <a:spLocks noGrp="1"/>
          </p:cNvSpPr>
          <p:nvPr>
            <p:ph idx="1"/>
          </p:nvPr>
        </p:nvSpPr>
        <p:spPr>
          <a:xfrm>
            <a:off x="4005942" y="1325563"/>
            <a:ext cx="5138057" cy="5532436"/>
          </a:xfrm>
        </p:spPr>
        <p:txBody>
          <a:bodyPr>
            <a:normAutofit lnSpcReduction="10000"/>
          </a:bodyPr>
          <a:lstStyle/>
          <a:p>
            <a:r>
              <a:rPr lang="es-ES" b="1" dirty="0">
                <a:solidFill>
                  <a:schemeClr val="bg1"/>
                </a:solidFill>
                <a:latin typeface="Maiandra GD" panose="020E0502030308020204" pitchFamily="34" charset="0"/>
              </a:rPr>
              <a:t>Porque algunos estamos hablando. </a:t>
            </a:r>
          </a:p>
          <a:p>
            <a:r>
              <a:rPr lang="es-ES" b="1" dirty="0">
                <a:solidFill>
                  <a:schemeClr val="bg1"/>
                </a:solidFill>
                <a:latin typeface="Maiandra GD" panose="020E0502030308020204" pitchFamily="34" charset="0"/>
              </a:rPr>
              <a:t>Otros se están levantando a cada momento. </a:t>
            </a:r>
          </a:p>
          <a:p>
            <a:r>
              <a:rPr lang="es-ES" b="1" dirty="0">
                <a:solidFill>
                  <a:schemeClr val="bg1"/>
                </a:solidFill>
                <a:latin typeface="Maiandra GD" panose="020E0502030308020204" pitchFamily="34" charset="0"/>
              </a:rPr>
              <a:t>O tienen su celular encendido contestando llamadas o mensajes a la hora de estar adorando a Dios. </a:t>
            </a:r>
          </a:p>
          <a:p>
            <a:r>
              <a:rPr lang="es-ES" b="1" dirty="0">
                <a:solidFill>
                  <a:schemeClr val="bg1"/>
                </a:solidFill>
                <a:latin typeface="Maiandra GD" panose="020E0502030308020204" pitchFamily="34" charset="0"/>
              </a:rPr>
              <a:t>Eso no agrada a Dios es irrespeto a su adoración como los Israelita lo estaban haciendo.</a:t>
            </a:r>
          </a:p>
          <a:p>
            <a:r>
              <a:rPr lang="es-ES" b="1" dirty="0">
                <a:solidFill>
                  <a:schemeClr val="bg1"/>
                </a:solidFill>
                <a:latin typeface="Maiandra GD" panose="020E0502030308020204" pitchFamily="34" charset="0"/>
              </a:rPr>
              <a:t>Debemos de ser reverentes en la adoración a Dios. </a:t>
            </a:r>
          </a:p>
        </p:txBody>
      </p:sp>
      <p:pic>
        <p:nvPicPr>
          <p:cNvPr id="3" name="Imagen 2">
            <a:extLst>
              <a:ext uri="{FF2B5EF4-FFF2-40B4-BE49-F238E27FC236}">
                <a16:creationId xmlns:a16="http://schemas.microsoft.com/office/drawing/2014/main" id="{802C6490-4A62-058C-9028-8FE83D871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2"/>
            <a:ext cx="4005941" cy="5532437"/>
          </a:xfrm>
          <a:prstGeom prst="rect">
            <a:avLst/>
          </a:prstGeom>
        </p:spPr>
      </p:pic>
    </p:spTree>
    <p:extLst>
      <p:ext uri="{BB962C8B-B14F-4D97-AF65-F5344CB8AC3E}">
        <p14:creationId xmlns:p14="http://schemas.microsoft.com/office/powerpoint/2010/main" val="39803659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3B4B5-261B-D43E-0D9D-DE002DFC560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C44F20F4-9375-1DF7-C01B-2083CE7ECCAF}"/>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679C9732-60E7-71F9-0584-E25F70DA6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31F65B8D-45D2-75C7-EEF1-1BE6B9420BAF}"/>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12D24505-5F4D-E16D-5E1E-5673162095B5}"/>
              </a:ext>
            </a:extLst>
          </p:cNvPr>
          <p:cNvSpPr>
            <a:spLocks noGrp="1"/>
          </p:cNvSpPr>
          <p:nvPr>
            <p:ph idx="1"/>
          </p:nvPr>
        </p:nvSpPr>
        <p:spPr>
          <a:xfrm>
            <a:off x="4005942" y="1325563"/>
            <a:ext cx="5138057" cy="5532436"/>
          </a:xfrm>
        </p:spPr>
        <p:txBody>
          <a:bodyPr/>
          <a:lstStyle/>
          <a:p>
            <a:pPr algn="ctr"/>
            <a:r>
              <a:rPr lang="en-U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Hebreos.12:28.</a:t>
            </a:r>
          </a:p>
          <a:p>
            <a:r>
              <a:rPr lang="es-ES" b="1" dirty="0">
                <a:solidFill>
                  <a:schemeClr val="bg1"/>
                </a:solidFill>
                <a:latin typeface="Maiandra GD" panose="020E0502030308020204" pitchFamily="34" charset="0"/>
              </a:rPr>
              <a:t>Por lo cual, puesto que recibimos un reino que es inconmovible, demostremos gratitud,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mediante la cual ofrezcamos a Dios un servicio aceptable con temor y reverencia;</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Un culto irreverente, Dios no lo acepta nunca lo va aceptar y lo va a harta cansar. </a:t>
            </a:r>
          </a:p>
          <a:p>
            <a:r>
              <a:rPr lang="es-ES" b="1" dirty="0">
                <a:solidFill>
                  <a:schemeClr val="bg1"/>
                </a:solidFill>
                <a:latin typeface="Maiandra GD" panose="020E0502030308020204" pitchFamily="34" charset="0"/>
              </a:rPr>
              <a:t>Dios puede llegar a aborrecer Nuestra adoración. </a:t>
            </a:r>
          </a:p>
        </p:txBody>
      </p:sp>
      <p:pic>
        <p:nvPicPr>
          <p:cNvPr id="3" name="Imagen 2">
            <a:extLst>
              <a:ext uri="{FF2B5EF4-FFF2-40B4-BE49-F238E27FC236}">
                <a16:creationId xmlns:a16="http://schemas.microsoft.com/office/drawing/2014/main" id="{EC9340BA-F220-A00D-F214-895A31D71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3"/>
            <a:ext cx="4005941" cy="5532437"/>
          </a:xfrm>
          <a:prstGeom prst="rect">
            <a:avLst/>
          </a:prstGeom>
        </p:spPr>
      </p:pic>
    </p:spTree>
    <p:extLst>
      <p:ext uri="{BB962C8B-B14F-4D97-AF65-F5344CB8AC3E}">
        <p14:creationId xmlns:p14="http://schemas.microsoft.com/office/powerpoint/2010/main" val="28355417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82540-6CFC-BBC8-C790-77A1F674CB1D}"/>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E8F55A78-CA35-4B13-5699-3E0BC564672F}"/>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552BD133-0A7A-9586-518F-C47103850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3BD9B421-796B-C19C-E762-88E34F2A3D1A}"/>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A394025D-67A1-9869-6A78-85528A5A8E6E}"/>
              </a:ext>
            </a:extLst>
          </p:cNvPr>
          <p:cNvSpPr>
            <a:spLocks noGrp="1"/>
          </p:cNvSpPr>
          <p:nvPr>
            <p:ph idx="1"/>
          </p:nvPr>
        </p:nvSpPr>
        <p:spPr>
          <a:xfrm>
            <a:off x="4005942" y="1325563"/>
            <a:ext cx="5138057" cy="5532436"/>
          </a:xfrm>
        </p:spPr>
        <p:txBody>
          <a:bodyPr>
            <a:normAutofit lnSpcReduction="10000"/>
          </a:bodyPr>
          <a:lstStyle/>
          <a:p>
            <a:pPr algn="ctr"/>
            <a:r>
              <a:rPr lang="en-U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Isaias.1:14.</a:t>
            </a:r>
            <a:r>
              <a:rPr lang="en-U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Sus lunas nuevas y sus fiestas señaladas las aborrece Mi alma.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Se han vuelto una carga para Mí, Estoy cansado de soportarlas.</a:t>
            </a:r>
            <a:r>
              <a:rPr lang="es-ES" b="1" dirty="0">
                <a:solidFill>
                  <a:schemeClr val="bg1"/>
                </a:solidFill>
                <a:latin typeface="Maiandra GD" panose="020E0502030308020204" pitchFamily="34" charset="0"/>
              </a:rPr>
              <a:t> </a:t>
            </a:r>
          </a:p>
          <a:p>
            <a:r>
              <a:rPr lang="en-US" b="1" dirty="0">
                <a:solidFill>
                  <a:schemeClr val="bg1"/>
                </a:solidFill>
                <a:latin typeface="Maiandra GD" panose="020E0502030308020204" pitchFamily="34" charset="0"/>
              </a:rPr>
              <a:t>Lo habían cansado.</a:t>
            </a:r>
          </a:p>
          <a:p>
            <a:r>
              <a:rPr lang="es-ES" b="1" dirty="0">
                <a:solidFill>
                  <a:schemeClr val="bg1"/>
                </a:solidFill>
                <a:latin typeface="Maiandra GD" panose="020E0502030308020204" pitchFamily="34" charset="0"/>
              </a:rPr>
              <a:t>Aunque multipliquemos Nuestra adoración, Nuestras oraciones, sino van de acuerdo a lo que Dios desea en su Palabra Dios no la aceptara.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Isaias.1:15.</a:t>
            </a:r>
            <a:r>
              <a:rPr lang="es-ES" b="1" dirty="0">
                <a:solidFill>
                  <a:schemeClr val="bg1"/>
                </a:solidFill>
                <a:latin typeface="Maiandra GD" panose="020E0502030308020204" pitchFamily="34" charset="0"/>
              </a:rPr>
              <a:t> </a:t>
            </a:r>
          </a:p>
        </p:txBody>
      </p:sp>
      <p:pic>
        <p:nvPicPr>
          <p:cNvPr id="9" name="Imagen 8">
            <a:extLst>
              <a:ext uri="{FF2B5EF4-FFF2-40B4-BE49-F238E27FC236}">
                <a16:creationId xmlns:a16="http://schemas.microsoft.com/office/drawing/2014/main" id="{7CC7CEED-1BC5-5702-08C0-11E9ABCE1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 y="1325563"/>
            <a:ext cx="4005945" cy="5532436"/>
          </a:xfrm>
          <a:prstGeom prst="rect">
            <a:avLst/>
          </a:prstGeom>
        </p:spPr>
      </p:pic>
    </p:spTree>
    <p:extLst>
      <p:ext uri="{BB962C8B-B14F-4D97-AF65-F5344CB8AC3E}">
        <p14:creationId xmlns:p14="http://schemas.microsoft.com/office/powerpoint/2010/main" val="556813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C180D-D2B2-30A2-E6E2-78DBDD88031A}"/>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4A2E4A05-AC5F-F077-CAC4-64CDD1C2BF02}"/>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8A9E3F1F-82E6-4FF2-3914-38593E91C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C5D3A02A-4DCE-136F-110E-6B6ECB88384D}"/>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D70A8633-3BDE-D236-064A-8DB308978971}"/>
              </a:ext>
            </a:extLst>
          </p:cNvPr>
          <p:cNvSpPr>
            <a:spLocks noGrp="1"/>
          </p:cNvSpPr>
          <p:nvPr>
            <p:ph idx="1"/>
          </p:nvPr>
        </p:nvSpPr>
        <p:spPr>
          <a:xfrm>
            <a:off x="4005942" y="1325563"/>
            <a:ext cx="5138057" cy="5532436"/>
          </a:xfrm>
        </p:spPr>
        <p:txBody>
          <a:bodyPr/>
          <a:lstStyle/>
          <a:p>
            <a:r>
              <a:rPr lang="es-ES" b="1" dirty="0">
                <a:solidFill>
                  <a:schemeClr val="bg1"/>
                </a:solidFill>
                <a:latin typeface="Maiandra GD" panose="020E0502030308020204" pitchFamily="34" charset="0"/>
              </a:rPr>
              <a:t>Cuando extiendan sus manos, Esconderé Mis ojos de ustedes. </a:t>
            </a:r>
            <a:r>
              <a:rPr lang="es-ES" b="1" u="sng" dirty="0">
                <a:solidFill>
                  <a:schemeClr val="bg1"/>
                </a:solidFill>
                <a:effectLst>
                  <a:outerShdw blurRad="38100" dist="38100" dir="2700000" algn="tl">
                    <a:srgbClr val="000000">
                      <a:alpha val="43137"/>
                    </a:srgbClr>
                  </a:outerShdw>
                </a:effectLst>
                <a:highlight>
                  <a:srgbClr val="9900CC"/>
                </a:highlight>
                <a:latin typeface="Maiandra GD" panose="020E0502030308020204" pitchFamily="34" charset="0"/>
              </a:rPr>
              <a:t>Sí, aunque multipliquen las oraciones, No escucharé.</a:t>
            </a:r>
            <a:r>
              <a:rPr lang="es-ES" b="1" dirty="0">
                <a:solidFill>
                  <a:schemeClr val="bg1"/>
                </a:solidFill>
                <a:latin typeface="Maiandra GD" panose="020E0502030308020204" pitchFamily="34" charset="0"/>
              </a:rPr>
              <a:t> Sus manos están llenas de sangre. </a:t>
            </a:r>
          </a:p>
          <a:p>
            <a:r>
              <a:rPr lang="es-ES" b="1" dirty="0">
                <a:solidFill>
                  <a:schemeClr val="bg1"/>
                </a:solidFill>
                <a:latin typeface="Maiandra GD" panose="020E0502030308020204" pitchFamily="34" charset="0"/>
              </a:rPr>
              <a:t>Muchas veces se está orando y se oye como algunos están hablando platicando, eso es irrespeto a Dios. </a:t>
            </a:r>
          </a:p>
          <a:p>
            <a:r>
              <a:rPr lang="es-ES" b="1" dirty="0">
                <a:solidFill>
                  <a:schemeClr val="bg1"/>
                </a:solidFill>
                <a:latin typeface="Maiandra GD" panose="020E0502030308020204" pitchFamily="34" charset="0"/>
              </a:rPr>
              <a:t>Tenemos que estar orando unánimes.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Hechos.2:42.</a:t>
            </a:r>
          </a:p>
        </p:txBody>
      </p:sp>
      <p:pic>
        <p:nvPicPr>
          <p:cNvPr id="3" name="Imagen 2">
            <a:extLst>
              <a:ext uri="{FF2B5EF4-FFF2-40B4-BE49-F238E27FC236}">
                <a16:creationId xmlns:a16="http://schemas.microsoft.com/office/drawing/2014/main" id="{BE8F4F14-5471-2F53-446E-70034498F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5563"/>
            <a:ext cx="4005941" cy="5532436"/>
          </a:xfrm>
          <a:prstGeom prst="rect">
            <a:avLst/>
          </a:prstGeom>
        </p:spPr>
      </p:pic>
    </p:spTree>
    <p:extLst>
      <p:ext uri="{BB962C8B-B14F-4D97-AF65-F5344CB8AC3E}">
        <p14:creationId xmlns:p14="http://schemas.microsoft.com/office/powerpoint/2010/main" val="39980038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53FD9-2D01-50D8-1266-45BA0523B1EB}"/>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E92AD4AD-82AC-E4FB-37AB-52FECA7C1892}"/>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2CA1AEE0-F608-DF17-D913-69AE24A3F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7CC86C68-ECE9-BE0B-23FD-BB6C1F3E79E8}"/>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DAE3041-0EA0-BFDC-1D7D-703F60DF37CC}"/>
              </a:ext>
            </a:extLst>
          </p:cNvPr>
          <p:cNvSpPr>
            <a:spLocks noGrp="1"/>
          </p:cNvSpPr>
          <p:nvPr>
            <p:ph idx="1"/>
          </p:nvPr>
        </p:nvSpPr>
        <p:spPr>
          <a:xfrm>
            <a:off x="4005942" y="1325563"/>
            <a:ext cx="5138057" cy="5532436"/>
          </a:xfrm>
        </p:spPr>
        <p:txBody>
          <a:bodyPr>
            <a:normAutofit lnSpcReduction="10000"/>
          </a:bodyPr>
          <a:lstStyle/>
          <a:p>
            <a:r>
              <a:rPr lang="es-ES" b="1" dirty="0">
                <a:solidFill>
                  <a:schemeClr val="bg1"/>
                </a:solidFill>
                <a:latin typeface="Maiandra GD" panose="020E0502030308020204" pitchFamily="34" charset="0"/>
              </a:rPr>
              <a:t>Y se dedicaban continuamente a las enseñanzas de los apóstoles, a la comunión, al partimiento del pan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y a la oración.</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Deshonraban a Dios ofreciendo pan inmundo.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Malaquias.1:7.</a:t>
            </a:r>
          </a:p>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«En que ustedes ofrecen pan inmundo sobre Mi altar.</a:t>
            </a:r>
            <a:r>
              <a:rPr lang="es-ES" b="1" dirty="0">
                <a:solidFill>
                  <a:schemeClr val="bg1"/>
                </a:solidFill>
                <a:latin typeface="Maiandra GD" panose="020E0502030308020204" pitchFamily="34" charset="0"/>
              </a:rPr>
              <a:t> Y ustedes preguntan: “¿En qué te hemos deshonrado?”. En que dicen: “La mesa del SEÑOR es despreciable”.</a:t>
            </a:r>
          </a:p>
        </p:txBody>
      </p:sp>
      <p:pic>
        <p:nvPicPr>
          <p:cNvPr id="3" name="Imagen 2">
            <a:extLst>
              <a:ext uri="{FF2B5EF4-FFF2-40B4-BE49-F238E27FC236}">
                <a16:creationId xmlns:a16="http://schemas.microsoft.com/office/drawing/2014/main" id="{BF724D80-C259-8B02-029B-68A450AC5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3"/>
            <a:ext cx="4005941" cy="5532436"/>
          </a:xfrm>
          <a:prstGeom prst="rect">
            <a:avLst/>
          </a:prstGeom>
        </p:spPr>
      </p:pic>
    </p:spTree>
    <p:extLst>
      <p:ext uri="{BB962C8B-B14F-4D97-AF65-F5344CB8AC3E}">
        <p14:creationId xmlns:p14="http://schemas.microsoft.com/office/powerpoint/2010/main" val="2945345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A8419-D311-9751-EFAA-2CEC0543D63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4E1E8D3D-12A0-CDDF-9DF3-FB71DA435F95}"/>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A5B2C4B8-76F3-92AB-E65E-FC6F8334D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07FF5F1D-8483-71CD-25C8-7787B0295041}"/>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0922866A-1515-BDA8-88F8-987318B274E0}"/>
              </a:ext>
            </a:extLst>
          </p:cNvPr>
          <p:cNvSpPr>
            <a:spLocks noGrp="1"/>
          </p:cNvSpPr>
          <p:nvPr>
            <p:ph idx="1"/>
          </p:nvPr>
        </p:nvSpPr>
        <p:spPr>
          <a:xfrm>
            <a:off x="4005942" y="1325563"/>
            <a:ext cx="5138057" cy="5532436"/>
          </a:xfrm>
        </p:spPr>
        <p:txBody>
          <a:bodyPr>
            <a:normAutofit lnSpcReduction="10000"/>
          </a:bodyPr>
          <a:lstStyle/>
          <a:p>
            <a:r>
              <a:rPr lang="es-ES" b="1" dirty="0">
                <a:solidFill>
                  <a:schemeClr val="bg1"/>
                </a:solidFill>
                <a:latin typeface="Maiandra GD" panose="020E0502030308020204" pitchFamily="34" charset="0"/>
              </a:rPr>
              <a:t>Y no es que Dios se canse físicamente porque Dios no es humano ni tiene cuerpo físico. </a:t>
            </a:r>
          </a:p>
          <a:p>
            <a:r>
              <a:rPr lang="es-ES" b="1" dirty="0">
                <a:solidFill>
                  <a:schemeClr val="bg1"/>
                </a:solidFill>
                <a:latin typeface="Maiandra GD" panose="020E0502030308020204" pitchFamily="34" charset="0"/>
              </a:rPr>
              <a:t>Pero las acciones que el pueblo hacía en la adoración llego al colmo de harta a Dios. </a:t>
            </a:r>
          </a:p>
          <a:p>
            <a:r>
              <a:rPr lang="es-ES" b="1" dirty="0">
                <a:solidFill>
                  <a:schemeClr val="bg1"/>
                </a:solidFill>
                <a:latin typeface="Maiandra GD" panose="020E0502030308020204" pitchFamily="34" charset="0"/>
              </a:rPr>
              <a:t>Lo supremo en los sacrificios de sangre es la actitud del corazón. Para ser aceptable, el sacrificio debía representar una devoción sincera.</a:t>
            </a:r>
          </a:p>
          <a:p>
            <a:r>
              <a:rPr lang="es-ES" b="1" dirty="0">
                <a:solidFill>
                  <a:schemeClr val="bg1"/>
                </a:solidFill>
                <a:latin typeface="Maiandra GD" panose="020E0502030308020204" pitchFamily="34" charset="0"/>
              </a:rPr>
              <a:t>Como en el diluvio Dios se cansó de la maldad. </a:t>
            </a:r>
          </a:p>
        </p:txBody>
      </p:sp>
      <p:pic>
        <p:nvPicPr>
          <p:cNvPr id="3" name="Imagen 2">
            <a:extLst>
              <a:ext uri="{FF2B5EF4-FFF2-40B4-BE49-F238E27FC236}">
                <a16:creationId xmlns:a16="http://schemas.microsoft.com/office/drawing/2014/main" id="{890AA8F4-2615-8BD5-322C-D87223F99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2"/>
            <a:ext cx="4005941" cy="5532437"/>
          </a:xfrm>
          <a:prstGeom prst="rect">
            <a:avLst/>
          </a:prstGeom>
          <a:solidFill>
            <a:srgbClr val="7030A0"/>
          </a:solidFill>
        </p:spPr>
      </p:pic>
    </p:spTree>
    <p:extLst>
      <p:ext uri="{BB962C8B-B14F-4D97-AF65-F5344CB8AC3E}">
        <p14:creationId xmlns:p14="http://schemas.microsoft.com/office/powerpoint/2010/main" val="1873048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2637A-B32F-6EE8-EB18-4E064F902A8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5FC5D9FD-4009-FAA3-ADFD-9B74EFA347D6}"/>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0F2A6124-F2AB-5A38-3B72-5B18D33AC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6D7B447C-FD79-F11A-5B1C-4BE0767A332D}"/>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D99A0D38-1150-BD6C-A7F5-7157E2FDF33A}"/>
              </a:ext>
            </a:extLst>
          </p:cNvPr>
          <p:cNvSpPr>
            <a:spLocks noGrp="1"/>
          </p:cNvSpPr>
          <p:nvPr>
            <p:ph idx="1"/>
          </p:nvPr>
        </p:nvSpPr>
        <p:spPr>
          <a:xfrm>
            <a:off x="4005942" y="1325563"/>
            <a:ext cx="5138057" cy="5532436"/>
          </a:xfrm>
        </p:spPr>
        <p:txBody>
          <a:bodyPr>
            <a:normAutofit fontScale="92500"/>
          </a:bodyPr>
          <a:lstStyle/>
          <a:p>
            <a:r>
              <a:rPr lang="es-ES" b="1" dirty="0">
                <a:solidFill>
                  <a:schemeClr val="bg1"/>
                </a:solidFill>
                <a:latin typeface="Maiandra GD" panose="020E0502030308020204" pitchFamily="34" charset="0"/>
              </a:rPr>
              <a:t>Dios deseaba pan sin levadura, pero Ellos ofreciendo pan leudado.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Amos.4:5.</a:t>
            </a:r>
          </a:p>
          <a:p>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Ofrezcan también pan leudado en ofrenda de gratitud,</a:t>
            </a:r>
            <a:r>
              <a:rPr lang="es-ES" b="1" dirty="0">
                <a:solidFill>
                  <a:schemeClr val="bg1"/>
                </a:solidFill>
                <a:latin typeface="Maiandra GD" panose="020E0502030308020204" pitchFamily="34" charset="0"/>
              </a:rPr>
              <a:t> Y proclamen ofrendas voluntarias, denlas a conocer, Puesto que así les place, israelitas», Declara el Señor DIOS.</a:t>
            </a:r>
          </a:p>
          <a:p>
            <a:r>
              <a:rPr lang="es-ES" b="1" dirty="0">
                <a:solidFill>
                  <a:schemeClr val="bg1"/>
                </a:solidFill>
                <a:latin typeface="Maiandra GD" panose="020E0502030308020204" pitchFamily="34" charset="0"/>
              </a:rPr>
              <a:t>El pueblo amaba las formalidades y el ritual, pero esto no era lo que Dios quería.</a:t>
            </a:r>
          </a:p>
        </p:txBody>
      </p:sp>
      <p:pic>
        <p:nvPicPr>
          <p:cNvPr id="3" name="Imagen 2">
            <a:extLst>
              <a:ext uri="{FF2B5EF4-FFF2-40B4-BE49-F238E27FC236}">
                <a16:creationId xmlns:a16="http://schemas.microsoft.com/office/drawing/2014/main" id="{DE2E2C15-5861-66CF-155B-20A6E48C20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9" y="1333499"/>
            <a:ext cx="3951512" cy="5524500"/>
          </a:xfrm>
          <a:prstGeom prst="rect">
            <a:avLst/>
          </a:prstGeom>
        </p:spPr>
      </p:pic>
    </p:spTree>
    <p:extLst>
      <p:ext uri="{BB962C8B-B14F-4D97-AF65-F5344CB8AC3E}">
        <p14:creationId xmlns:p14="http://schemas.microsoft.com/office/powerpoint/2010/main" val="627942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35585-4C31-5129-E29E-A9FA7AB590C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6694D6AF-7A9C-BE55-BD2E-236EDE2C85C3}"/>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EB23C627-EB73-755A-9856-1497631F7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1743664D-0A4A-BB0F-AB8B-713FBEC003EB}"/>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7F15BA8A-E88F-B81A-1564-4111CB95E099}"/>
              </a:ext>
            </a:extLst>
          </p:cNvPr>
          <p:cNvSpPr>
            <a:spLocks noGrp="1"/>
          </p:cNvSpPr>
          <p:nvPr>
            <p:ph idx="1"/>
          </p:nvPr>
        </p:nvSpPr>
        <p:spPr>
          <a:xfrm>
            <a:off x="4005942" y="1325563"/>
            <a:ext cx="5138057" cy="5532436"/>
          </a:xfrm>
        </p:spPr>
        <p:txBody>
          <a:bodyPr/>
          <a:lstStyle/>
          <a:p>
            <a:r>
              <a:rPr lang="es-ES" b="1" dirty="0">
                <a:solidFill>
                  <a:schemeClr val="bg1"/>
                </a:solidFill>
                <a:latin typeface="Maiandra GD" panose="020E0502030308020204" pitchFamily="34" charset="0"/>
              </a:rPr>
              <a:t>Ellos estaban menospreciando al Señor.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Malaquias.1:6.</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8080"/>
                </a:highlight>
                <a:latin typeface="Maiandra GD" panose="020E0502030308020204" pitchFamily="34" charset="0"/>
              </a:rPr>
              <a:t>«El hijo honra a su padre, y el siervo a su señor. Pues si Yo soy padre,</a:t>
            </a:r>
            <a:r>
              <a:rPr lang="es-ES" b="1" dirty="0">
                <a:solidFill>
                  <a:schemeClr val="bg1"/>
                </a:solidFill>
                <a:latin typeface="Maiandra GD" panose="020E0502030308020204" pitchFamily="34" charset="0"/>
              </a:rPr>
              <a:t> ¿dónde está Mi honor? Y si Yo soy señor, ¿dónde está Mi temor?», dice el SEÑOR de los ejércitos a ustedes sacerdotes que desprecian Mi nombre. Pero ustedes dicen: «¿En qué hemos despreciado Tu nombre?». </a:t>
            </a:r>
          </a:p>
        </p:txBody>
      </p:sp>
      <p:pic>
        <p:nvPicPr>
          <p:cNvPr id="3" name="Imagen 2">
            <a:extLst>
              <a:ext uri="{FF2B5EF4-FFF2-40B4-BE49-F238E27FC236}">
                <a16:creationId xmlns:a16="http://schemas.microsoft.com/office/drawing/2014/main" id="{5BCC4F3D-EA6C-0A6F-5F9B-290A761BE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1" y="1325563"/>
            <a:ext cx="4003220" cy="5532436"/>
          </a:xfrm>
          <a:prstGeom prst="rect">
            <a:avLst/>
          </a:prstGeom>
        </p:spPr>
      </p:pic>
    </p:spTree>
    <p:extLst>
      <p:ext uri="{BB962C8B-B14F-4D97-AF65-F5344CB8AC3E}">
        <p14:creationId xmlns:p14="http://schemas.microsoft.com/office/powerpoint/2010/main" val="42459641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0E69E-507C-D7E8-C86C-9A0B623E4F52}"/>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6C9A3098-A3AA-9EFF-CC15-28DA65FBA725}"/>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D0CADE73-9BC3-80C0-4638-87DA241B4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566D6321-6D3A-4FD3-E53C-2CDDD50DB9C8}"/>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4102CF2-3C3E-A1C6-3A4D-8ECE5E101865}"/>
              </a:ext>
            </a:extLst>
          </p:cNvPr>
          <p:cNvSpPr>
            <a:spLocks noGrp="1"/>
          </p:cNvSpPr>
          <p:nvPr>
            <p:ph idx="1"/>
          </p:nvPr>
        </p:nvSpPr>
        <p:spPr>
          <a:xfrm>
            <a:off x="4005942" y="1325563"/>
            <a:ext cx="5138057" cy="5532436"/>
          </a:xfrm>
        </p:spPr>
        <p:txBody>
          <a:bodyPr>
            <a:normAutofit/>
          </a:bodyPr>
          <a:lstStyle/>
          <a:p>
            <a:r>
              <a:rPr lang="es-ES" b="1" dirty="0">
                <a:solidFill>
                  <a:schemeClr val="bg1"/>
                </a:solidFill>
                <a:latin typeface="Maiandra GD" panose="020E0502030308020204" pitchFamily="34" charset="0"/>
              </a:rPr>
              <a:t>«Como Padre y Señor, ¿dónde está mi honra?» El abierto rechazo de las normas de los sacrificios constituye una forma de menospreciar al amante y misericordioso Señor Dios de Israel. </a:t>
            </a:r>
          </a:p>
          <a:p>
            <a:r>
              <a:rPr lang="es-ES" b="1" dirty="0">
                <a:solidFill>
                  <a:schemeClr val="bg1"/>
                </a:solidFill>
                <a:latin typeface="Maiandra GD" panose="020E0502030308020204" pitchFamily="34" charset="0"/>
              </a:rPr>
              <a:t>Sacrificios imperfectos, ofrecidos sin sinceridad, resultan inconvenientes para los gobernantes y desagradables para Él Señor. </a:t>
            </a:r>
          </a:p>
        </p:txBody>
      </p:sp>
      <p:pic>
        <p:nvPicPr>
          <p:cNvPr id="3" name="Imagen 2">
            <a:extLst>
              <a:ext uri="{FF2B5EF4-FFF2-40B4-BE49-F238E27FC236}">
                <a16:creationId xmlns:a16="http://schemas.microsoft.com/office/drawing/2014/main" id="{2E6381FD-15C1-E993-0574-23FD03CD60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5562"/>
            <a:ext cx="4005941" cy="5532437"/>
          </a:xfrm>
          <a:prstGeom prst="rect">
            <a:avLst/>
          </a:prstGeom>
        </p:spPr>
      </p:pic>
    </p:spTree>
    <p:extLst>
      <p:ext uri="{BB962C8B-B14F-4D97-AF65-F5344CB8AC3E}">
        <p14:creationId xmlns:p14="http://schemas.microsoft.com/office/powerpoint/2010/main" val="588530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B8F6E-68B6-285B-3EF6-D7666E923F4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5E1F939E-500B-273E-96C6-B30009D9D59C}"/>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B46DD63C-8DA0-AA85-637A-951D92304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88CC77C7-1B51-B6D6-1D03-E048E67335D6}"/>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D6FEC41F-4405-DE89-D9FD-A73E7F774CE5}"/>
              </a:ext>
            </a:extLst>
          </p:cNvPr>
          <p:cNvSpPr>
            <a:spLocks noGrp="1"/>
          </p:cNvSpPr>
          <p:nvPr>
            <p:ph idx="1"/>
          </p:nvPr>
        </p:nvSpPr>
        <p:spPr>
          <a:xfrm>
            <a:off x="4005942" y="1325563"/>
            <a:ext cx="5138057" cy="5532436"/>
          </a:xfrm>
        </p:spPr>
        <p:txBody>
          <a:bodyPr/>
          <a:lstStyle/>
          <a:p>
            <a:r>
              <a:rPr lang="es-ES" b="1" dirty="0">
                <a:solidFill>
                  <a:schemeClr val="bg1"/>
                </a:solidFill>
                <a:latin typeface="Maiandra GD" panose="020E0502030308020204" pitchFamily="34" charset="0"/>
              </a:rPr>
              <a:t>Él Dios de los ejércitos prefiere ofrendas limpias e incienso de su pueblo, pero con sinceridad y honestidad como Él lo manda siempre.</a:t>
            </a:r>
          </a:p>
          <a:p>
            <a:r>
              <a:rPr lang="es-ES" b="1" dirty="0">
                <a:solidFill>
                  <a:schemeClr val="bg1"/>
                </a:solidFill>
                <a:latin typeface="Maiandra GD" panose="020E0502030308020204" pitchFamily="34" charset="0"/>
              </a:rPr>
              <a:t>En todo lo malo que estaban ofreciendo al Señor con eso demostraban el menosprecio para Dios.</a:t>
            </a:r>
          </a:p>
          <a:p>
            <a:r>
              <a:rPr lang="es-ES" b="1" dirty="0">
                <a:solidFill>
                  <a:schemeClr val="bg1"/>
                </a:solidFill>
                <a:latin typeface="Maiandra GD" panose="020E0502030308020204" pitchFamily="34" charset="0"/>
              </a:rPr>
              <a:t>Ellos estaban ofreciendo el animal dañado cojo ciego.</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Malaquias.1:8, 13.</a:t>
            </a:r>
          </a:p>
        </p:txBody>
      </p:sp>
      <p:pic>
        <p:nvPicPr>
          <p:cNvPr id="3" name="Imagen 2">
            <a:extLst>
              <a:ext uri="{FF2B5EF4-FFF2-40B4-BE49-F238E27FC236}">
                <a16:creationId xmlns:a16="http://schemas.microsoft.com/office/drawing/2014/main" id="{784CB38B-C66E-57C2-5AAE-282857241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5563"/>
            <a:ext cx="4005941" cy="5532436"/>
          </a:xfrm>
          <a:prstGeom prst="rect">
            <a:avLst/>
          </a:prstGeom>
        </p:spPr>
      </p:pic>
    </p:spTree>
    <p:extLst>
      <p:ext uri="{BB962C8B-B14F-4D97-AF65-F5344CB8AC3E}">
        <p14:creationId xmlns:p14="http://schemas.microsoft.com/office/powerpoint/2010/main" val="16915260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00959-AD6C-A241-0EAA-EAB8E2E85E4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CAD34A6-2FF1-E346-2BCA-5A34C2F1B7CB}"/>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A058EFC1-DF67-091F-AB93-82D8A188B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89131B67-D2E2-2295-E348-63BC28DF733D}"/>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C1E13074-0A13-81FC-77EB-DCBDA9020E32}"/>
              </a:ext>
            </a:extLst>
          </p:cNvPr>
          <p:cNvSpPr>
            <a:spLocks noGrp="1"/>
          </p:cNvSpPr>
          <p:nvPr>
            <p:ph idx="1"/>
          </p:nvPr>
        </p:nvSpPr>
        <p:spPr>
          <a:xfrm>
            <a:off x="4005942" y="1325563"/>
            <a:ext cx="5138057" cy="5532436"/>
          </a:xfrm>
        </p:spPr>
        <p:txBody>
          <a:bodyPr/>
          <a:lstStyle/>
          <a:p>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»Y cuando presentan un animal ciego para el sacrificio, ¿no es eso malo?</a:t>
            </a:r>
            <a:r>
              <a:rPr lang="es-ES" b="1" dirty="0">
                <a:solidFill>
                  <a:schemeClr val="bg1"/>
                </a:solidFill>
                <a:latin typeface="Maiandra GD" panose="020E0502030308020204" pitchFamily="34" charset="0"/>
              </a:rPr>
              <a:t> Y cuando presentan el cojo y el enfermo, ¿no es eso malo? ¿Por qué no lo ofreces a tu gobernador? ¿Se agradaría de ti o te recibiría con benignidad?» dice el SEÑOR de los ejércitos. </a:t>
            </a:r>
          </a:p>
          <a:p>
            <a:r>
              <a:rPr lang="es-ES" b="1" dirty="0">
                <a:solidFill>
                  <a:schemeClr val="bg1"/>
                </a:solidFill>
                <a:latin typeface="Maiandra GD" panose="020E0502030308020204" pitchFamily="34" charset="0"/>
              </a:rPr>
              <a:t>Se presentaban con sacrificios que no les costaba nada, animales daños defectuosos.</a:t>
            </a:r>
          </a:p>
        </p:txBody>
      </p:sp>
      <p:pic>
        <p:nvPicPr>
          <p:cNvPr id="3" name="Imagen 2">
            <a:extLst>
              <a:ext uri="{FF2B5EF4-FFF2-40B4-BE49-F238E27FC236}">
                <a16:creationId xmlns:a16="http://schemas.microsoft.com/office/drawing/2014/main" id="{D1F9AB9A-861A-92DD-0C87-440ECE116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5563"/>
            <a:ext cx="4005941" cy="5532436"/>
          </a:xfrm>
          <a:prstGeom prst="rect">
            <a:avLst/>
          </a:prstGeom>
        </p:spPr>
      </p:pic>
    </p:spTree>
    <p:extLst>
      <p:ext uri="{BB962C8B-B14F-4D97-AF65-F5344CB8AC3E}">
        <p14:creationId xmlns:p14="http://schemas.microsoft.com/office/powerpoint/2010/main" val="5962899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76390-FCA7-F4BC-BA52-9542A4F129D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CC919A1B-2596-C5D6-1B29-E6377CFFB68E}"/>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0B16B08D-94D5-A65B-80D2-003E589B1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009ED3BF-7C89-3115-0C0A-2F5C1BBEFB1B}"/>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844EF904-5512-3D1A-3CF6-2D59BB0D1D9E}"/>
              </a:ext>
            </a:extLst>
          </p:cNvPr>
          <p:cNvSpPr>
            <a:spLocks noGrp="1"/>
          </p:cNvSpPr>
          <p:nvPr>
            <p:ph idx="1"/>
          </p:nvPr>
        </p:nvSpPr>
        <p:spPr>
          <a:xfrm>
            <a:off x="4005942" y="1325563"/>
            <a:ext cx="5138057" cy="5532436"/>
          </a:xfrm>
        </p:spPr>
        <p:txBody>
          <a:bodyPr>
            <a:normAutofit/>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V.13.</a:t>
            </a:r>
          </a:p>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«También dicen: “¡Ay, qué fastidio!”.</a:t>
            </a:r>
            <a:r>
              <a:rPr lang="es-ES" b="1" dirty="0">
                <a:solidFill>
                  <a:schemeClr val="bg1"/>
                </a:solidFill>
                <a:latin typeface="Maiandra GD" panose="020E0502030308020204" pitchFamily="34" charset="0"/>
              </a:rPr>
              <a:t> Y con indiferencia lo desprecian», dice el SEÑOR de los ejércitos, «y traen lo robado, o cojo, o enfermo; así traen la ofrenda. ¿Aceptaré eso de su mano?», dice el SEÑOR. </a:t>
            </a:r>
          </a:p>
          <a:p>
            <a:r>
              <a:rPr lang="es-ES" b="1" dirty="0">
                <a:solidFill>
                  <a:schemeClr val="bg1"/>
                </a:solidFill>
                <a:latin typeface="Maiandra GD" panose="020E0502030308020204" pitchFamily="34" charset="0"/>
              </a:rPr>
              <a:t>La palabra fastidio- Se usa para describir una actitud de desprecio, insatisfacción o molestia ante algo. </a:t>
            </a:r>
          </a:p>
        </p:txBody>
      </p:sp>
      <p:pic>
        <p:nvPicPr>
          <p:cNvPr id="3" name="Imagen 2">
            <a:extLst>
              <a:ext uri="{FF2B5EF4-FFF2-40B4-BE49-F238E27FC236}">
                <a16:creationId xmlns:a16="http://schemas.microsoft.com/office/drawing/2014/main" id="{DD1A076A-8CF4-415E-6CB7-B0F9C2B8CC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33499"/>
            <a:ext cx="4005941" cy="5532436"/>
          </a:xfrm>
          <a:prstGeom prst="rect">
            <a:avLst/>
          </a:prstGeom>
        </p:spPr>
      </p:pic>
    </p:spTree>
    <p:extLst>
      <p:ext uri="{BB962C8B-B14F-4D97-AF65-F5344CB8AC3E}">
        <p14:creationId xmlns:p14="http://schemas.microsoft.com/office/powerpoint/2010/main" val="31043510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FDCDD-A6BD-0013-1425-45929FC1BB28}"/>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3C036CB3-C886-A2A5-6C65-4DB35E42DA42}"/>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C179332B-F56A-1E5E-2C96-B3C6A6FDE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250DADF0-D6D3-AC21-2207-EAA244BFE28F}"/>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F3496EE0-F155-F30B-A507-52E3CA040271}"/>
              </a:ext>
            </a:extLst>
          </p:cNvPr>
          <p:cNvSpPr>
            <a:spLocks noGrp="1"/>
          </p:cNvSpPr>
          <p:nvPr>
            <p:ph idx="1"/>
          </p:nvPr>
        </p:nvSpPr>
        <p:spPr>
          <a:xfrm>
            <a:off x="4005942" y="1325563"/>
            <a:ext cx="5138057" cy="5532436"/>
          </a:xfrm>
        </p:spPr>
        <p:txBody>
          <a:bodyPr/>
          <a:lstStyle/>
          <a:p>
            <a:r>
              <a:rPr lang="es-ES" b="1" dirty="0">
                <a:solidFill>
                  <a:schemeClr val="bg1"/>
                </a:solidFill>
                <a:latin typeface="Maiandra GD" panose="020E0502030308020204" pitchFamily="34" charset="0"/>
              </a:rPr>
              <a:t>A menudo relacionado con una falta de irreverencia o irrespeto hacia lo sagrado.</a:t>
            </a:r>
          </a:p>
          <a:p>
            <a:r>
              <a:rPr lang="es-ES" b="1" dirty="0">
                <a:solidFill>
                  <a:schemeClr val="bg1"/>
                </a:solidFill>
                <a:latin typeface="Maiandra GD" panose="020E0502030308020204" pitchFamily="34" charset="0"/>
              </a:rPr>
              <a:t>Por eso estaban ofreciendo lo malo al Señor.</a:t>
            </a:r>
          </a:p>
          <a:p>
            <a:r>
              <a:rPr lang="es-ES" b="1" dirty="0">
                <a:solidFill>
                  <a:schemeClr val="bg1"/>
                </a:solidFill>
                <a:latin typeface="Maiandra GD" panose="020E0502030308020204" pitchFamily="34" charset="0"/>
              </a:rPr>
              <a:t>Estaban ofreciendo lo que no le servía, cuidado Nosotros estamos ofreciendo a Dios un culto con indiferencia y menosprecio a Dios, porque Dios no lo va a aceptar.</a:t>
            </a:r>
          </a:p>
          <a:p>
            <a:r>
              <a:rPr lang="es-ES" b="1" dirty="0">
                <a:solidFill>
                  <a:schemeClr val="bg1"/>
                </a:solidFill>
                <a:latin typeface="Maiandra GD" panose="020E0502030308020204" pitchFamily="34" charset="0"/>
              </a:rPr>
              <a:t>Por eso para Dios era mejor que se cerrara la puerta.</a:t>
            </a:r>
          </a:p>
          <a:p>
            <a:endParaRPr lang="es-E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190EB017-43D5-CD63-1993-E04254F65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1"/>
            <a:ext cx="4005941" cy="5532435"/>
          </a:xfrm>
          <a:prstGeom prst="rect">
            <a:avLst/>
          </a:prstGeom>
          <a:solidFill>
            <a:srgbClr val="FF3399"/>
          </a:solidFill>
        </p:spPr>
      </p:pic>
    </p:spTree>
    <p:extLst>
      <p:ext uri="{BB962C8B-B14F-4D97-AF65-F5344CB8AC3E}">
        <p14:creationId xmlns:p14="http://schemas.microsoft.com/office/powerpoint/2010/main" val="38824587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D1783-C292-376B-EEA2-7AB81400D518}"/>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C126BFDF-8459-CF36-BB41-D70B930D7A14}"/>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9732964A-EAAB-D4A7-AC56-804E8438D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BADC8A8E-BB1F-E055-7225-A432C09B4986}"/>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1D6457EB-5822-7546-7ED8-3ABFF61A95E5}"/>
              </a:ext>
            </a:extLst>
          </p:cNvPr>
          <p:cNvSpPr>
            <a:spLocks noGrp="1"/>
          </p:cNvSpPr>
          <p:nvPr>
            <p:ph idx="1"/>
          </p:nvPr>
        </p:nvSpPr>
        <p:spPr>
          <a:xfrm>
            <a:off x="4005942" y="1325563"/>
            <a:ext cx="5138057" cy="5532436"/>
          </a:xfrm>
        </p:spPr>
        <p:txBody>
          <a:bodyPr>
            <a:normAutofit lnSpcReduction="10000"/>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Malaquias.1:10.</a:t>
            </a:r>
          </a:p>
          <a:p>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«¡Oh, si hubiera entre ustedes quien cerrara las puertas para que no encendieran Mi altar en vano!</a:t>
            </a:r>
            <a:r>
              <a:rPr lang="es-ES" b="1" dirty="0">
                <a:solidFill>
                  <a:schemeClr val="bg1"/>
                </a:solidFill>
                <a:latin typeface="Maiandra GD" panose="020E0502030308020204" pitchFamily="34" charset="0"/>
              </a:rPr>
              <a:t> No me complazco en ustedes», dice el SEÑOR de los ejércitos, «ni de su mano aceptaré ofrenda. </a:t>
            </a:r>
          </a:p>
          <a:p>
            <a:r>
              <a:rPr lang="es-ES" b="1" dirty="0">
                <a:solidFill>
                  <a:schemeClr val="bg1"/>
                </a:solidFill>
                <a:latin typeface="Maiandra GD" panose="020E0502030308020204" pitchFamily="34" charset="0"/>
              </a:rPr>
              <a:t>Dios deseaba mejor que ya no ofrecieran nada. </a:t>
            </a:r>
          </a:p>
          <a:p>
            <a:r>
              <a:rPr lang="es-ES" b="1" dirty="0">
                <a:solidFill>
                  <a:schemeClr val="bg1"/>
                </a:solidFill>
                <a:latin typeface="Maiandra GD" panose="020E0502030308020204" pitchFamily="34" charset="0"/>
              </a:rPr>
              <a:t>Que hubiera un valiente para ya no permitir esta adoración vana.</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Isaias.1:13.</a:t>
            </a:r>
          </a:p>
        </p:txBody>
      </p:sp>
      <p:pic>
        <p:nvPicPr>
          <p:cNvPr id="3" name="Imagen 2">
            <a:extLst>
              <a:ext uri="{FF2B5EF4-FFF2-40B4-BE49-F238E27FC236}">
                <a16:creationId xmlns:a16="http://schemas.microsoft.com/office/drawing/2014/main" id="{8EA1D7E0-C3EF-F9CE-8784-41A05FCFA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3"/>
            <a:ext cx="4005941" cy="5532436"/>
          </a:xfrm>
          <a:prstGeom prst="rect">
            <a:avLst/>
          </a:prstGeom>
        </p:spPr>
      </p:pic>
    </p:spTree>
    <p:extLst>
      <p:ext uri="{BB962C8B-B14F-4D97-AF65-F5344CB8AC3E}">
        <p14:creationId xmlns:p14="http://schemas.microsoft.com/office/powerpoint/2010/main" val="1526655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9192D-6D0E-91BD-F0A8-511F607D5B42}"/>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51D431F7-DCDE-12A7-C6D8-60A0B467A524}"/>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3488D822-11EE-C431-5A5E-DE049EE7D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EACF3EFF-3309-6294-9787-081EBAE8FE71}"/>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7C1D279-1DD8-D6D2-0DEE-05815F8AD20E}"/>
              </a:ext>
            </a:extLst>
          </p:cNvPr>
          <p:cNvSpPr>
            <a:spLocks noGrp="1"/>
          </p:cNvSpPr>
          <p:nvPr>
            <p:ph idx="1"/>
          </p:nvPr>
        </p:nvSpPr>
        <p:spPr>
          <a:xfrm>
            <a:off x="4005942" y="1325563"/>
            <a:ext cx="5138057" cy="5532436"/>
          </a:xfrm>
        </p:spPr>
        <p:txBody>
          <a:bodyPr>
            <a:normAutofit lnSpcReduction="10000"/>
          </a:bodyPr>
          <a:lstStyle/>
          <a:p>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No traigan más sus vanas ofrendas, El incienso me es abominación.</a:t>
            </a:r>
            <a:r>
              <a:rPr lang="es-ES" b="1" dirty="0">
                <a:solidFill>
                  <a:schemeClr val="bg1"/>
                </a:solidFill>
                <a:latin typeface="Maiandra GD" panose="020E0502030308020204" pitchFamily="34" charset="0"/>
              </a:rPr>
              <a:t> Luna nueva y día de reposo, el convocar asambleas: ¡No tolero iniquidad y asamblea solemne! </a:t>
            </a:r>
          </a:p>
          <a:p>
            <a:r>
              <a:rPr lang="es-ES" b="1" dirty="0">
                <a:solidFill>
                  <a:schemeClr val="bg1"/>
                </a:solidFill>
                <a:latin typeface="Maiandra GD" panose="020E0502030308020204" pitchFamily="34" charset="0"/>
              </a:rPr>
              <a:t>Para Dios era mejor que no ofrecieran nada, que mejor cerraran las puertas y no ofrecieran más sacrificios.</a:t>
            </a:r>
          </a:p>
          <a:p>
            <a:r>
              <a:rPr lang="es-ES" b="1" dirty="0">
                <a:solidFill>
                  <a:schemeClr val="bg1"/>
                </a:solidFill>
                <a:latin typeface="Maiandra GD" panose="020E0502030308020204" pitchFamily="34" charset="0"/>
              </a:rPr>
              <a:t>Cuando ofrecemos sacrificios a Dios que no son como Él manda, así los ve Dios. </a:t>
            </a:r>
          </a:p>
        </p:txBody>
      </p:sp>
      <p:pic>
        <p:nvPicPr>
          <p:cNvPr id="3" name="Imagen 2">
            <a:extLst>
              <a:ext uri="{FF2B5EF4-FFF2-40B4-BE49-F238E27FC236}">
                <a16:creationId xmlns:a16="http://schemas.microsoft.com/office/drawing/2014/main" id="{142BC31B-2785-D281-C42A-3901C90A4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3" y="1325562"/>
            <a:ext cx="3997777" cy="5532437"/>
          </a:xfrm>
          <a:prstGeom prst="rect">
            <a:avLst/>
          </a:prstGeom>
          <a:solidFill>
            <a:srgbClr val="6600CC"/>
          </a:solidFill>
        </p:spPr>
      </p:pic>
    </p:spTree>
    <p:extLst>
      <p:ext uri="{BB962C8B-B14F-4D97-AF65-F5344CB8AC3E}">
        <p14:creationId xmlns:p14="http://schemas.microsoft.com/office/powerpoint/2010/main" val="1974815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8600F-B484-272C-9F17-0B714704B14F}"/>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EE141B6-43BB-AE51-1129-B099C0249E0A}"/>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76AE6001-BDE6-B217-1433-E2FCC4BAE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FA99EA9F-2B44-3D03-B328-157E991B55D9}"/>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F4583109-F0BD-2243-9E3D-840B5F22F1B5}"/>
              </a:ext>
            </a:extLst>
          </p:cNvPr>
          <p:cNvSpPr>
            <a:spLocks noGrp="1"/>
          </p:cNvSpPr>
          <p:nvPr>
            <p:ph idx="1"/>
          </p:nvPr>
        </p:nvSpPr>
        <p:spPr>
          <a:xfrm>
            <a:off x="4005942" y="1325563"/>
            <a:ext cx="5138057" cy="5532436"/>
          </a:xfrm>
        </p:spPr>
        <p:txBody>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Isaias.66:3.</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9900CC"/>
                </a:highlight>
                <a:latin typeface="Maiandra GD" panose="020E0502030308020204" pitchFamily="34" charset="0"/>
              </a:rPr>
              <a:t>»El que mata un buey es como el que mata a un hombre,</a:t>
            </a:r>
            <a:r>
              <a:rPr lang="es-ES" b="1" dirty="0">
                <a:solidFill>
                  <a:schemeClr val="bg1"/>
                </a:solidFill>
                <a:latin typeface="Maiandra GD" panose="020E0502030308020204" pitchFamily="34" charset="0"/>
              </a:rPr>
              <a:t> El que sacrifica un cordero como el que desnuca un perro, El que presenta ofrenda de cereal como el que ofrece sangre de cerdo, El que quema incienso como el que bendice a un ídolo. Como ellos han escogido sus propios caminos, Y su alma se deleita en sus abominaciones, </a:t>
            </a:r>
          </a:p>
        </p:txBody>
      </p:sp>
      <p:pic>
        <p:nvPicPr>
          <p:cNvPr id="3" name="Imagen 2">
            <a:extLst>
              <a:ext uri="{FF2B5EF4-FFF2-40B4-BE49-F238E27FC236}">
                <a16:creationId xmlns:a16="http://schemas.microsoft.com/office/drawing/2014/main" id="{FEEDF89E-62BD-433B-7CFA-B49BEEDC9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4"/>
            <a:ext cx="4005941" cy="5532436"/>
          </a:xfrm>
          <a:prstGeom prst="rect">
            <a:avLst/>
          </a:prstGeom>
          <a:solidFill>
            <a:srgbClr val="92D050"/>
          </a:solidFill>
        </p:spPr>
      </p:pic>
    </p:spTree>
    <p:extLst>
      <p:ext uri="{BB962C8B-B14F-4D97-AF65-F5344CB8AC3E}">
        <p14:creationId xmlns:p14="http://schemas.microsoft.com/office/powerpoint/2010/main" val="34381752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9F472-9670-6886-2DC9-97E19A32AFFD}"/>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587D071E-20DF-9B7B-383B-C29CA3D053CC}"/>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FEEC1896-7C66-D515-60F0-956ACFC36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8212BD92-D029-8645-B8AE-EB1959E7B324}"/>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416FDD8C-96E9-58AA-613C-044075342480}"/>
              </a:ext>
            </a:extLst>
          </p:cNvPr>
          <p:cNvSpPr>
            <a:spLocks noGrp="1"/>
          </p:cNvSpPr>
          <p:nvPr>
            <p:ph idx="1"/>
          </p:nvPr>
        </p:nvSpPr>
        <p:spPr>
          <a:xfrm>
            <a:off x="4005942" y="1325563"/>
            <a:ext cx="5138057" cy="5532436"/>
          </a:xfrm>
        </p:spPr>
        <p:txBody>
          <a:bodyPr>
            <a:normAutofit/>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Génesis.6:5-6.</a:t>
            </a:r>
          </a:p>
          <a:p>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El SEÑOR vio que era mucha la maldad de los hombres en la tierra,</a:t>
            </a:r>
            <a:r>
              <a:rPr lang="es-ES" b="1" dirty="0">
                <a:solidFill>
                  <a:schemeClr val="bg1"/>
                </a:solidFill>
                <a:latin typeface="Maiandra GD" panose="020E0502030308020204" pitchFamily="34" charset="0"/>
              </a:rPr>
              <a:t> y que toda intención de los pensamientos de su corazón era solo hacer siempre el mal. </a:t>
            </a:r>
          </a:p>
          <a:p>
            <a:pPr algn="ctr"/>
            <a:r>
              <a:rPr lang="en-U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V.6.</a:t>
            </a:r>
          </a:p>
          <a:p>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Y al SEÑOR le pesó haber hecho al hombre en la tierra,</a:t>
            </a:r>
            <a:r>
              <a:rPr lang="es-ES" b="1" dirty="0">
                <a:solidFill>
                  <a:schemeClr val="bg1"/>
                </a:solidFill>
                <a:latin typeface="Maiandra GD" panose="020E0502030308020204" pitchFamily="34" charset="0"/>
              </a:rPr>
              <a:t> y sintió tristeza en Su corazón. </a:t>
            </a:r>
            <a:endParaRPr lang="en-US"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BE856CA6-5258-7AA1-A6D2-6AE8D27E0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0" y="1325562"/>
            <a:ext cx="4060371" cy="5532437"/>
          </a:xfrm>
          <a:prstGeom prst="rect">
            <a:avLst/>
          </a:prstGeom>
        </p:spPr>
      </p:pic>
    </p:spTree>
    <p:extLst>
      <p:ext uri="{BB962C8B-B14F-4D97-AF65-F5344CB8AC3E}">
        <p14:creationId xmlns:p14="http://schemas.microsoft.com/office/powerpoint/2010/main" val="3272159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33447-E8F8-B6AD-0FBA-3920F56D1171}"/>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E10D82C-149B-20B3-17A0-8FD3605B4535}"/>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E96862CC-3A91-142C-8BAC-DEBFECADE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45CB5386-976B-CCE1-BA1B-AC6561D47096}"/>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673C45C2-D7A4-A224-3F79-531D1CB02171}"/>
              </a:ext>
            </a:extLst>
          </p:cNvPr>
          <p:cNvSpPr>
            <a:spLocks noGrp="1"/>
          </p:cNvSpPr>
          <p:nvPr>
            <p:ph idx="1"/>
          </p:nvPr>
        </p:nvSpPr>
        <p:spPr>
          <a:xfrm>
            <a:off x="4005942" y="1325563"/>
            <a:ext cx="5138057" cy="5532436"/>
          </a:xfrm>
        </p:spPr>
        <p:txBody>
          <a:bodyPr>
            <a:normAutofit lnSpcReduction="10000"/>
          </a:bodyPr>
          <a:lstStyle/>
          <a:p>
            <a:r>
              <a:rPr lang="es-ES" b="1" dirty="0">
                <a:solidFill>
                  <a:schemeClr val="bg1"/>
                </a:solidFill>
                <a:latin typeface="Maiandra GD" panose="020E0502030308020204" pitchFamily="34" charset="0"/>
              </a:rPr>
              <a:t>1. El que mata un buey como Él que mata a un hombre.</a:t>
            </a:r>
          </a:p>
          <a:p>
            <a:r>
              <a:rPr lang="es-ES" b="1" dirty="0">
                <a:solidFill>
                  <a:schemeClr val="bg1"/>
                </a:solidFill>
                <a:latin typeface="Maiandra GD" panose="020E0502030308020204" pitchFamily="34" charset="0"/>
              </a:rPr>
              <a:t>2. El que sacrifica un cordero como Él que desnuca a un perro.</a:t>
            </a:r>
          </a:p>
          <a:p>
            <a:r>
              <a:rPr lang="es-ES" b="1" dirty="0">
                <a:solidFill>
                  <a:schemeClr val="bg1"/>
                </a:solidFill>
                <a:latin typeface="Maiandra GD" panose="020E0502030308020204" pitchFamily="34" charset="0"/>
              </a:rPr>
              <a:t>3. El que presenta ofrenda de cereal como Él que ofrece sangre de cerdo.</a:t>
            </a:r>
          </a:p>
          <a:p>
            <a:r>
              <a:rPr lang="es-ES" b="1" dirty="0">
                <a:solidFill>
                  <a:schemeClr val="bg1"/>
                </a:solidFill>
                <a:latin typeface="Maiandra GD" panose="020E0502030308020204" pitchFamily="34" charset="0"/>
              </a:rPr>
              <a:t>4. El que quema incienso como Él que bendice a un ídolo.</a:t>
            </a:r>
          </a:p>
          <a:p>
            <a:r>
              <a:rPr lang="es-ES" b="1" dirty="0">
                <a:solidFill>
                  <a:schemeClr val="bg1"/>
                </a:solidFill>
                <a:latin typeface="Maiandra GD" panose="020E0502030308020204" pitchFamily="34" charset="0"/>
              </a:rPr>
              <a:t>Todo era una abominación delante de Dios.</a:t>
            </a:r>
          </a:p>
        </p:txBody>
      </p:sp>
      <p:pic>
        <p:nvPicPr>
          <p:cNvPr id="3" name="Imagen 2">
            <a:extLst>
              <a:ext uri="{FF2B5EF4-FFF2-40B4-BE49-F238E27FC236}">
                <a16:creationId xmlns:a16="http://schemas.microsoft.com/office/drawing/2014/main" id="{4A26502A-5C36-F4F9-D779-C9BF1FBEE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5562"/>
            <a:ext cx="4005941" cy="5532436"/>
          </a:xfrm>
          <a:prstGeom prst="rect">
            <a:avLst/>
          </a:prstGeom>
          <a:solidFill>
            <a:srgbClr val="00B0F0"/>
          </a:solidFill>
        </p:spPr>
      </p:pic>
    </p:spTree>
    <p:extLst>
      <p:ext uri="{BB962C8B-B14F-4D97-AF65-F5344CB8AC3E}">
        <p14:creationId xmlns:p14="http://schemas.microsoft.com/office/powerpoint/2010/main" val="3402055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6FBC1-656B-AB20-CC86-38F51D9B3FE1}"/>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9F1200B4-359A-C134-C4A7-C1D97FC7533F}"/>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83ABB55E-EB45-BD3F-5F4E-F2A756230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852E44A3-A27D-F5D9-DF00-3D31F3F0D4AB}"/>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5E9D6156-1BC7-8F48-5607-3A90924C38B9}"/>
              </a:ext>
            </a:extLst>
          </p:cNvPr>
          <p:cNvSpPr>
            <a:spLocks noGrp="1"/>
          </p:cNvSpPr>
          <p:nvPr>
            <p:ph idx="1"/>
          </p:nvPr>
        </p:nvSpPr>
        <p:spPr>
          <a:xfrm>
            <a:off x="4005942" y="1325563"/>
            <a:ext cx="5138057" cy="5532436"/>
          </a:xfrm>
        </p:spPr>
        <p:txBody>
          <a:bodyPr>
            <a:normAutofit lnSpcReduction="10000"/>
          </a:bodyPr>
          <a:lstStyle/>
          <a:p>
            <a:r>
              <a:rPr lang="es-ES" b="1" dirty="0">
                <a:solidFill>
                  <a:schemeClr val="bg1"/>
                </a:solidFill>
                <a:latin typeface="Maiandra GD" panose="020E0502030308020204" pitchFamily="34" charset="0"/>
              </a:rPr>
              <a:t>Y Dios nos castigara. </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Isaias.66:4.</a:t>
            </a:r>
          </a:p>
          <a:p>
            <a:r>
              <a:rPr lang="es-ES" b="1" dirty="0">
                <a:solidFill>
                  <a:schemeClr val="bg1"/>
                </a:solidFill>
                <a:latin typeface="Maiandra GD" panose="020E0502030308020204" pitchFamily="34" charset="0"/>
              </a:rPr>
              <a:t>También Yo escogeré sus castigos, Y traeré sobre ellos lo que temen. Porque llamé, pero nadie respondió, Hablé, pero no escucharon. </a:t>
            </a:r>
            <a:r>
              <a:rPr lang="es-ES" b="1" u="sng" dirty="0">
                <a:solidFill>
                  <a:schemeClr val="bg1"/>
                </a:solidFill>
                <a:effectLst>
                  <a:outerShdw blurRad="38100" dist="38100" dir="2700000" algn="tl">
                    <a:srgbClr val="000000">
                      <a:alpha val="43137"/>
                    </a:srgbClr>
                  </a:outerShdw>
                </a:effectLst>
                <a:highlight>
                  <a:srgbClr val="6600CC"/>
                </a:highlight>
                <a:latin typeface="Maiandra GD" panose="020E0502030308020204" pitchFamily="34" charset="0"/>
              </a:rPr>
              <a:t>Más bien hicieron lo malo ante Mis ojos, Y escogieron lo que no me complacía».</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No cansemos a Dios con Nuestros actos de irreverencias y conducta en la adoración a Dios.</a:t>
            </a:r>
          </a:p>
        </p:txBody>
      </p:sp>
      <p:pic>
        <p:nvPicPr>
          <p:cNvPr id="3" name="Imagen 2">
            <a:extLst>
              <a:ext uri="{FF2B5EF4-FFF2-40B4-BE49-F238E27FC236}">
                <a16:creationId xmlns:a16="http://schemas.microsoft.com/office/drawing/2014/main" id="{D7AC386F-9E2A-442B-E316-DA68322E5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2"/>
            <a:ext cx="4005941" cy="5532437"/>
          </a:xfrm>
          <a:prstGeom prst="rect">
            <a:avLst/>
          </a:prstGeom>
        </p:spPr>
      </p:pic>
    </p:spTree>
    <p:extLst>
      <p:ext uri="{BB962C8B-B14F-4D97-AF65-F5344CB8AC3E}">
        <p14:creationId xmlns:p14="http://schemas.microsoft.com/office/powerpoint/2010/main" val="34447226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864B8-1483-EDA8-47EF-902D9E2D58F0}"/>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8891F728-C426-FC03-4C78-9F23347E6CC1}"/>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F2BEFA1D-08E3-2AEA-68BC-9E464C44C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8193E50F-E190-BFE9-FCC0-DFB6FFF6CAB9}"/>
              </a:ext>
            </a:extLst>
          </p:cNvPr>
          <p:cNvSpPr>
            <a:spLocks noGrp="1"/>
          </p:cNvSpPr>
          <p:nvPr>
            <p:ph type="title"/>
          </p:nvPr>
        </p:nvSpPr>
        <p:spPr>
          <a:xfrm>
            <a:off x="0" y="0"/>
            <a:ext cx="9144000" cy="1325563"/>
          </a:xfrm>
        </p:spPr>
        <p:txBody>
          <a:bodyPr>
            <a:noAutofit/>
          </a:bodyPr>
          <a:lstStyle/>
          <a:p>
            <a:pPr algn="ctr"/>
            <a:r>
              <a:rPr lang="es-ES" sz="8800" b="1" u="sng" dirty="0">
                <a:effectLst>
                  <a:outerShdw blurRad="38100" dist="38100" dir="2700000" algn="tl">
                    <a:srgbClr val="000000">
                      <a:alpha val="43137"/>
                    </a:srgbClr>
                  </a:outerShdw>
                </a:effectLst>
                <a:latin typeface="Maiandra GD" panose="020E0502030308020204" pitchFamily="34" charset="0"/>
              </a:rPr>
              <a:t>CONCLUSIÓN:</a:t>
            </a:r>
            <a:endParaRPr lang="en-US" sz="8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72730110-C99D-2B09-12CD-9F5B6960CC0B}"/>
              </a:ext>
            </a:extLst>
          </p:cNvPr>
          <p:cNvSpPr>
            <a:spLocks noGrp="1"/>
          </p:cNvSpPr>
          <p:nvPr>
            <p:ph idx="1"/>
          </p:nvPr>
        </p:nvSpPr>
        <p:spPr>
          <a:xfrm>
            <a:off x="4005942" y="1325563"/>
            <a:ext cx="5138057" cy="5532436"/>
          </a:xfrm>
        </p:spPr>
        <p:txBody>
          <a:bodyPr>
            <a:normAutofit/>
          </a:bodyPr>
          <a:lstStyle/>
          <a:p>
            <a:r>
              <a:rPr lang="es-ES" b="1" dirty="0">
                <a:solidFill>
                  <a:schemeClr val="bg1"/>
                </a:solidFill>
                <a:latin typeface="Maiandra GD" panose="020E0502030308020204" pitchFamily="34" charset="0"/>
              </a:rPr>
              <a:t>Hermanos Dios se hartó del pueblo de Israel. </a:t>
            </a:r>
          </a:p>
          <a:p>
            <a:r>
              <a:rPr lang="es-ES" b="1" dirty="0">
                <a:solidFill>
                  <a:schemeClr val="bg1"/>
                </a:solidFill>
                <a:latin typeface="Maiandra GD" panose="020E0502030308020204" pitchFamily="34" charset="0"/>
              </a:rPr>
              <a:t>Y podría llegar a hartarse de Nuestro culto sino lo estamos haciendo como Él, nos manda, </a:t>
            </a:r>
          </a:p>
          <a:p>
            <a:r>
              <a:rPr lang="es-ES" b="1" dirty="0">
                <a:solidFill>
                  <a:schemeClr val="bg1"/>
                </a:solidFill>
                <a:latin typeface="Maiandra GD" panose="020E0502030308020204" pitchFamily="34" charset="0"/>
              </a:rPr>
              <a:t>Debemos de darle el respeto la honra a Dios.</a:t>
            </a:r>
          </a:p>
          <a:p>
            <a:r>
              <a:rPr lang="es-ES" b="1" dirty="0">
                <a:solidFill>
                  <a:schemeClr val="bg1"/>
                </a:solidFill>
                <a:latin typeface="Maiandra GD" panose="020E0502030308020204" pitchFamily="34" charset="0"/>
              </a:rPr>
              <a:t>No menospreciemos el culto a Dios. </a:t>
            </a:r>
          </a:p>
          <a:p>
            <a:r>
              <a:rPr lang="es-ES" b="1" dirty="0">
                <a:solidFill>
                  <a:schemeClr val="bg1"/>
                </a:solidFill>
                <a:latin typeface="Maiandra GD" panose="020E0502030308020204" pitchFamily="34" charset="0"/>
              </a:rPr>
              <a:t>No pisoteemos el culto a Dios. </a:t>
            </a:r>
          </a:p>
        </p:txBody>
      </p:sp>
      <p:pic>
        <p:nvPicPr>
          <p:cNvPr id="3" name="Imagen 2">
            <a:extLst>
              <a:ext uri="{FF2B5EF4-FFF2-40B4-BE49-F238E27FC236}">
                <a16:creationId xmlns:a16="http://schemas.microsoft.com/office/drawing/2014/main" id="{B59033AD-3BD8-AB24-263F-A98B04F44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3"/>
            <a:ext cx="4005941" cy="5532436"/>
          </a:xfrm>
          <a:prstGeom prst="rect">
            <a:avLst/>
          </a:prstGeom>
        </p:spPr>
      </p:pic>
    </p:spTree>
    <p:extLst>
      <p:ext uri="{BB962C8B-B14F-4D97-AF65-F5344CB8AC3E}">
        <p14:creationId xmlns:p14="http://schemas.microsoft.com/office/powerpoint/2010/main" val="36414595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DB37-6780-21EE-BC48-E75D6874273D}"/>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BF3569C9-3423-B29D-768F-30E1A025AE1D}"/>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1954D651-F7C7-8F4F-D70C-46FE3471E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D68CCA9A-96AD-7A9B-C6DA-A93B2DDE8D17}"/>
              </a:ext>
            </a:extLst>
          </p:cNvPr>
          <p:cNvSpPr>
            <a:spLocks noGrp="1"/>
          </p:cNvSpPr>
          <p:nvPr>
            <p:ph type="title"/>
          </p:nvPr>
        </p:nvSpPr>
        <p:spPr>
          <a:xfrm>
            <a:off x="0" y="0"/>
            <a:ext cx="9144000" cy="1325563"/>
          </a:xfrm>
        </p:spPr>
        <p:txBody>
          <a:bodyPr>
            <a:noAutofit/>
          </a:bodyPr>
          <a:lstStyle/>
          <a:p>
            <a:pPr algn="ctr"/>
            <a:r>
              <a:rPr lang="es-ES" sz="8800" b="1" u="sng" dirty="0">
                <a:effectLst>
                  <a:outerShdw blurRad="38100" dist="38100" dir="2700000" algn="tl">
                    <a:srgbClr val="000000">
                      <a:alpha val="43137"/>
                    </a:srgbClr>
                  </a:outerShdw>
                </a:effectLst>
                <a:latin typeface="Maiandra GD" panose="020E0502030308020204" pitchFamily="34" charset="0"/>
              </a:rPr>
              <a:t>CONCLUSIÓN:</a:t>
            </a:r>
            <a:endParaRPr lang="en-US" sz="8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EC634B18-C52D-0056-8CFA-4901CA187940}"/>
              </a:ext>
            </a:extLst>
          </p:cNvPr>
          <p:cNvSpPr>
            <a:spLocks noGrp="1"/>
          </p:cNvSpPr>
          <p:nvPr>
            <p:ph idx="1"/>
          </p:nvPr>
        </p:nvSpPr>
        <p:spPr>
          <a:xfrm>
            <a:off x="4005942" y="1325563"/>
            <a:ext cx="5138057" cy="5532436"/>
          </a:xfrm>
        </p:spPr>
        <p:txBody>
          <a:bodyPr>
            <a:normAutofit lnSpcReduction="10000"/>
          </a:bodyPr>
          <a:lstStyle/>
          <a:p>
            <a:r>
              <a:rPr lang="es-ES" b="1" dirty="0">
                <a:solidFill>
                  <a:schemeClr val="bg1"/>
                </a:solidFill>
                <a:latin typeface="Maiandra GD" panose="020E0502030308020204" pitchFamily="34" charset="0"/>
              </a:rPr>
              <a:t>Seamos reverentes estando decentemente y orden respetando toda su adoración, </a:t>
            </a:r>
          </a:p>
          <a:p>
            <a:r>
              <a:rPr lang="es-ES" b="1" dirty="0">
                <a:solidFill>
                  <a:schemeClr val="bg1"/>
                </a:solidFill>
                <a:latin typeface="Maiandra GD" panose="020E0502030308020204" pitchFamily="34" charset="0"/>
              </a:rPr>
              <a:t>Desde los cantos. </a:t>
            </a:r>
          </a:p>
          <a:p>
            <a:r>
              <a:rPr lang="es-ES" b="1" dirty="0">
                <a:solidFill>
                  <a:schemeClr val="bg1"/>
                </a:solidFill>
                <a:latin typeface="Maiandra GD" panose="020E0502030308020204" pitchFamily="34" charset="0"/>
              </a:rPr>
              <a:t>Las oraciones. </a:t>
            </a:r>
          </a:p>
          <a:p>
            <a:r>
              <a:rPr lang="es-ES" b="1" dirty="0">
                <a:solidFill>
                  <a:schemeClr val="bg1"/>
                </a:solidFill>
                <a:latin typeface="Maiandra GD" panose="020E0502030308020204" pitchFamily="34" charset="0"/>
              </a:rPr>
              <a:t>Su Palabra. </a:t>
            </a:r>
          </a:p>
          <a:p>
            <a:r>
              <a:rPr lang="es-ES" b="1" dirty="0">
                <a:solidFill>
                  <a:schemeClr val="bg1"/>
                </a:solidFill>
                <a:latin typeface="Maiandra GD" panose="020E0502030308020204" pitchFamily="34" charset="0"/>
              </a:rPr>
              <a:t>La ofrenda. </a:t>
            </a:r>
          </a:p>
          <a:p>
            <a:r>
              <a:rPr lang="es-ES" b="1" dirty="0">
                <a:solidFill>
                  <a:schemeClr val="bg1"/>
                </a:solidFill>
                <a:latin typeface="Maiandra GD" panose="020E0502030308020204" pitchFamily="34" charset="0"/>
              </a:rPr>
              <a:t>La cena del Señor.</a:t>
            </a:r>
          </a:p>
          <a:p>
            <a:r>
              <a:rPr lang="es-ES" b="1" dirty="0">
                <a:solidFill>
                  <a:schemeClr val="bg1"/>
                </a:solidFill>
                <a:latin typeface="Maiandra GD" panose="020E0502030308020204" pitchFamily="34" charset="0"/>
              </a:rPr>
              <a:t>La abundancia no es lo que agrada a Dios, sino la obediencia a lo que Él, dice atraves de </a:t>
            </a:r>
            <a:r>
              <a:rPr lang="es-ES" b="1">
                <a:solidFill>
                  <a:schemeClr val="bg1"/>
                </a:solidFill>
                <a:latin typeface="Maiandra GD" panose="020E0502030308020204" pitchFamily="34" charset="0"/>
              </a:rPr>
              <a:t>su Palabra</a:t>
            </a:r>
            <a:r>
              <a:rPr lang="es-ES" b="1" dirty="0">
                <a:solidFill>
                  <a:schemeClr val="bg1"/>
                </a:solidFill>
                <a:latin typeface="Maiandra GD" panose="020E0502030308020204" pitchFamily="34" charset="0"/>
              </a:rPr>
              <a:t>.</a:t>
            </a:r>
          </a:p>
        </p:txBody>
      </p:sp>
      <p:pic>
        <p:nvPicPr>
          <p:cNvPr id="3" name="Imagen 2">
            <a:extLst>
              <a:ext uri="{FF2B5EF4-FFF2-40B4-BE49-F238E27FC236}">
                <a16:creationId xmlns:a16="http://schemas.microsoft.com/office/drawing/2014/main" id="{1D7D7A13-A04D-2345-B7AC-1813B2CB5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3"/>
            <a:ext cx="4005941" cy="5532436"/>
          </a:xfrm>
          <a:prstGeom prst="rect">
            <a:avLst/>
          </a:prstGeom>
        </p:spPr>
      </p:pic>
    </p:spTree>
    <p:extLst>
      <p:ext uri="{BB962C8B-B14F-4D97-AF65-F5344CB8AC3E}">
        <p14:creationId xmlns:p14="http://schemas.microsoft.com/office/powerpoint/2010/main" val="35366964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3CC57-5929-3B78-1454-2B2E935ABB01}"/>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6909D76E-8E50-1587-D305-2F8D18C99E35}"/>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F49105F2-00A6-3159-4042-1FE3BD0D4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4089271E-4543-3D9C-C2A8-91081F127AA2}"/>
              </a:ext>
            </a:extLst>
          </p:cNvPr>
          <p:cNvSpPr>
            <a:spLocks noGrp="1"/>
          </p:cNvSpPr>
          <p:nvPr>
            <p:ph type="title"/>
          </p:nvPr>
        </p:nvSpPr>
        <p:spPr>
          <a:xfrm>
            <a:off x="0" y="0"/>
            <a:ext cx="9144000" cy="1325563"/>
          </a:xfrm>
        </p:spPr>
        <p:txBody>
          <a:bodyPr>
            <a:noAutofit/>
          </a:bodyPr>
          <a:lstStyle/>
          <a:p>
            <a:pPr algn="ctr"/>
            <a:r>
              <a:rPr lang="es-ES" sz="8800" b="1" u="sng" dirty="0">
                <a:effectLst>
                  <a:outerShdw blurRad="38100" dist="38100" dir="2700000" algn="tl">
                    <a:srgbClr val="000000">
                      <a:alpha val="43137"/>
                    </a:srgbClr>
                  </a:outerShdw>
                </a:effectLst>
                <a:latin typeface="Maiandra GD" panose="020E0502030308020204" pitchFamily="34" charset="0"/>
              </a:rPr>
              <a:t>CONCLUSIÓN:</a:t>
            </a:r>
            <a:endParaRPr lang="en-US" sz="8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8DCEA729-EEDC-F462-A4B7-6E2444FCBBCC}"/>
              </a:ext>
            </a:extLst>
          </p:cNvPr>
          <p:cNvSpPr>
            <a:spLocks noGrp="1"/>
          </p:cNvSpPr>
          <p:nvPr>
            <p:ph idx="1"/>
          </p:nvPr>
        </p:nvSpPr>
        <p:spPr>
          <a:xfrm>
            <a:off x="4005942" y="1325563"/>
            <a:ext cx="5138057" cy="5532436"/>
          </a:xfrm>
        </p:spPr>
        <p:txBody>
          <a:bodyPr>
            <a:normAutofit/>
          </a:bodyPr>
          <a:lstStyle/>
          <a:p>
            <a:r>
              <a:rPr lang="es-ES" b="1" dirty="0">
                <a:solidFill>
                  <a:schemeClr val="bg1"/>
                </a:solidFill>
                <a:latin typeface="Maiandra GD" panose="020E0502030308020204" pitchFamily="34" charset="0"/>
              </a:rPr>
              <a:t>Seamos fieles a Dios dándole la honra y la gloria siempre hasta la muerte o hasta que Él, venga por segunda vez.</a:t>
            </a:r>
          </a:p>
          <a:p>
            <a:r>
              <a:rPr lang="es-ES" b="1" dirty="0">
                <a:solidFill>
                  <a:schemeClr val="bg1"/>
                </a:solidFill>
                <a:latin typeface="Maiandra GD" panose="020E0502030308020204" pitchFamily="34" charset="0"/>
              </a:rPr>
              <a:t>Respetemos la adoración y el servicio a Dios siempre desde ser puntuales a la hora que es.</a:t>
            </a:r>
          </a:p>
          <a:p>
            <a:r>
              <a:rPr lang="es-ES" b="1" dirty="0">
                <a:solidFill>
                  <a:schemeClr val="bg1"/>
                </a:solidFill>
                <a:latin typeface="Maiandra GD" panose="020E0502030308020204" pitchFamily="34" charset="0"/>
              </a:rPr>
              <a:t>No llegando tarde a las reuniones de la iglesia.</a:t>
            </a:r>
          </a:p>
          <a:p>
            <a:r>
              <a:rPr lang="es-ES" b="1" dirty="0">
                <a:solidFill>
                  <a:schemeClr val="bg1"/>
                </a:solidFill>
                <a:latin typeface="Maiandra GD" panose="020E0502030308020204" pitchFamily="34" charset="0"/>
              </a:rPr>
              <a:t>Seamos reverentes ante Dios y que Él se agrade de Nosotros siempre.</a:t>
            </a:r>
          </a:p>
          <a:p>
            <a:endParaRPr lang="es-ES" b="1" dirty="0">
              <a:solidFill>
                <a:schemeClr val="bg1"/>
              </a:solidFill>
              <a:latin typeface="Maiandra GD" panose="020E0502030308020204" pitchFamily="34" charset="0"/>
            </a:endParaRPr>
          </a:p>
          <a:p>
            <a:endParaRPr lang="es-E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0B9A16F5-6319-E0AF-2F66-4634BCA4B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5563"/>
            <a:ext cx="4005941" cy="5532436"/>
          </a:xfrm>
          <a:prstGeom prst="rect">
            <a:avLst/>
          </a:prstGeom>
        </p:spPr>
      </p:pic>
    </p:spTree>
    <p:extLst>
      <p:ext uri="{BB962C8B-B14F-4D97-AF65-F5344CB8AC3E}">
        <p14:creationId xmlns:p14="http://schemas.microsoft.com/office/powerpoint/2010/main" val="888186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B5626-67F8-4430-DEDD-6884573513E1}"/>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93D45E35-CAEB-4BAA-AC45-5C0D1E59C9B5}"/>
              </a:ext>
            </a:extLst>
          </p:cNvPr>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1DC5862E-1966-3771-056B-CB4D81A08403}"/>
              </a:ext>
            </a:extLst>
          </p:cNvPr>
          <p:cNvSpPr/>
          <p:nvPr/>
        </p:nvSpPr>
        <p:spPr>
          <a:xfrm>
            <a:off x="0" y="5878286"/>
            <a:ext cx="9144000" cy="979713"/>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Maiandra GD" panose="020E0502030308020204" pitchFamily="34" charset="0"/>
              </a:rPr>
              <a:t>DIOS NOS BENDIGA A TODOS.</a:t>
            </a:r>
          </a:p>
        </p:txBody>
      </p:sp>
      <p:pic>
        <p:nvPicPr>
          <p:cNvPr id="10" name="Imagen 9">
            <a:extLst>
              <a:ext uri="{FF2B5EF4-FFF2-40B4-BE49-F238E27FC236}">
                <a16:creationId xmlns:a16="http://schemas.microsoft.com/office/drawing/2014/main" id="{1E943DEC-1D35-FE5E-7AD3-4A1629CE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878286"/>
          </a:xfrm>
          <a:prstGeom prst="rect">
            <a:avLst/>
          </a:prstGeom>
        </p:spPr>
      </p:pic>
    </p:spTree>
    <p:extLst>
      <p:ext uri="{BB962C8B-B14F-4D97-AF65-F5344CB8AC3E}">
        <p14:creationId xmlns:p14="http://schemas.microsoft.com/office/powerpoint/2010/main" val="97748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set>
                                      <p:cBhvr>
                                        <p:cTn id="14" dur="455" fill="hold">
                                          <p:stCondLst>
                                            <p:cond delay="0"/>
                                          </p:stCondLst>
                                        </p:cTn>
                                        <p:tgtEl>
                                          <p:spTgt spid="6"/>
                                        </p:tgtEl>
                                        <p:attrNameLst>
                                          <p:attrName>style.rotation</p:attrName>
                                        </p:attrNameLst>
                                      </p:cBhvr>
                                      <p:to>
                                        <p:strVal val="-45.0"/>
                                      </p:to>
                                    </p:set>
                                    <p:anim calcmode="lin" valueType="num">
                                      <p:cBhvr>
                                        <p:cTn id="15"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36BEA-355E-14BD-65C8-4A79AF647F12}"/>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5AF6EE6-F6D9-93B3-7E7D-EEFF6DC4616F}"/>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B2BB9972-E7E9-EC5D-61FA-D456D9342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46D1E379-D5F8-30A3-735C-EF129B0D040F}"/>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89AB5A95-CE05-1B52-472F-4C06D811E79E}"/>
              </a:ext>
            </a:extLst>
          </p:cNvPr>
          <p:cNvSpPr>
            <a:spLocks noGrp="1"/>
          </p:cNvSpPr>
          <p:nvPr>
            <p:ph idx="1"/>
          </p:nvPr>
        </p:nvSpPr>
        <p:spPr>
          <a:xfrm>
            <a:off x="4005942" y="1325563"/>
            <a:ext cx="5138057" cy="5532436"/>
          </a:xfrm>
        </p:spPr>
        <p:txBody>
          <a:bodyPr/>
          <a:lstStyle/>
          <a:p>
            <a:r>
              <a:rPr lang="es-ES" b="1" dirty="0">
                <a:solidFill>
                  <a:schemeClr val="bg1"/>
                </a:solidFill>
                <a:latin typeface="Maiandra GD" panose="020E0502030308020204" pitchFamily="34" charset="0"/>
              </a:rPr>
              <a:t>Hermanos no creamos que Dios siempre va a aceptar las cosas que estamos haciendo. </a:t>
            </a:r>
          </a:p>
          <a:p>
            <a:r>
              <a:rPr lang="es-ES" b="1" dirty="0">
                <a:solidFill>
                  <a:schemeClr val="bg1"/>
                </a:solidFill>
                <a:latin typeface="Maiandra GD" panose="020E0502030308020204" pitchFamily="34" charset="0"/>
              </a:rPr>
              <a:t>Dios se cansó del pueblo de Israel. </a:t>
            </a:r>
          </a:p>
          <a:p>
            <a:r>
              <a:rPr lang="es-ES" b="1" dirty="0">
                <a:solidFill>
                  <a:schemeClr val="bg1"/>
                </a:solidFill>
                <a:latin typeface="Maiandra GD" panose="020E0502030308020204" pitchFamily="34" charset="0"/>
              </a:rPr>
              <a:t>Dios se puede cansar de Nosotros si no estamos haciendo las cosas como Él, las manda en su Palabra.</a:t>
            </a:r>
          </a:p>
          <a:p>
            <a:r>
              <a:rPr lang="es-ES" b="1" dirty="0">
                <a:solidFill>
                  <a:schemeClr val="bg1"/>
                </a:solidFill>
                <a:latin typeface="Maiandra GD" panose="020E0502030308020204" pitchFamily="34" charset="0"/>
              </a:rPr>
              <a:t>Dios se cansó del pueblo de Israel en los días del profeta Isaías. </a:t>
            </a:r>
          </a:p>
        </p:txBody>
      </p:sp>
      <p:pic>
        <p:nvPicPr>
          <p:cNvPr id="9" name="Imagen 8">
            <a:extLst>
              <a:ext uri="{FF2B5EF4-FFF2-40B4-BE49-F238E27FC236}">
                <a16:creationId xmlns:a16="http://schemas.microsoft.com/office/drawing/2014/main" id="{9B07CB4A-019E-0E1A-D2FE-D4D82A569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1325562"/>
            <a:ext cx="4005941" cy="5532435"/>
          </a:xfrm>
          <a:prstGeom prst="rect">
            <a:avLst/>
          </a:prstGeom>
        </p:spPr>
      </p:pic>
    </p:spTree>
    <p:extLst>
      <p:ext uri="{BB962C8B-B14F-4D97-AF65-F5344CB8AC3E}">
        <p14:creationId xmlns:p14="http://schemas.microsoft.com/office/powerpoint/2010/main" val="32345325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92A7D-875F-437B-1D04-3C52ECDE819F}"/>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8510D2D2-FD88-99E7-8D6D-4033C9DAC261}"/>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71EF8223-8310-ED92-FD8F-13D739E62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9A171905-4404-F651-6B02-1C586169715F}"/>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83B339D5-8FA9-1251-D7D3-E0A474EB3CA1}"/>
              </a:ext>
            </a:extLst>
          </p:cNvPr>
          <p:cNvSpPr>
            <a:spLocks noGrp="1"/>
          </p:cNvSpPr>
          <p:nvPr>
            <p:ph idx="1"/>
          </p:nvPr>
        </p:nvSpPr>
        <p:spPr>
          <a:xfrm>
            <a:off x="4005942" y="1325563"/>
            <a:ext cx="5138057" cy="5532436"/>
          </a:xfrm>
        </p:spPr>
        <p:txBody>
          <a:bodyPr/>
          <a:lstStyle/>
          <a:p>
            <a:r>
              <a:rPr lang="es-ES" b="1" dirty="0">
                <a:solidFill>
                  <a:schemeClr val="bg1"/>
                </a:solidFill>
                <a:latin typeface="Maiandra GD" panose="020E0502030308020204" pitchFamily="34" charset="0"/>
              </a:rPr>
              <a:t>¿Pero porque Dios se hartó del pueblo? </a:t>
            </a:r>
          </a:p>
          <a:p>
            <a:r>
              <a:rPr lang="es-ES" b="1" dirty="0">
                <a:solidFill>
                  <a:schemeClr val="bg1"/>
                </a:solidFill>
                <a:latin typeface="Maiandra GD" panose="020E0502030308020204" pitchFamily="34" charset="0"/>
              </a:rPr>
              <a:t>Tenemos que ver lo que el pueblo estaba haciendo que llego a cansar harta a Dios.</a:t>
            </a:r>
          </a:p>
          <a:p>
            <a:r>
              <a:rPr lang="es-ES" b="1" dirty="0">
                <a:solidFill>
                  <a:schemeClr val="bg1"/>
                </a:solidFill>
                <a:latin typeface="Maiandra GD" panose="020E0502030308020204" pitchFamily="34" charset="0"/>
              </a:rPr>
              <a:t>Ellos pensaban que, al ofrecer abundancia de sacrificios, de sebo de ganado de sangre de los novillos era lo importante.</a:t>
            </a:r>
          </a:p>
          <a:p>
            <a:r>
              <a:rPr lang="es-ES" b="1" dirty="0">
                <a:solidFill>
                  <a:schemeClr val="bg1"/>
                </a:solidFill>
                <a:latin typeface="Maiandra GD" panose="020E0502030308020204" pitchFamily="34" charset="0"/>
              </a:rPr>
              <a:t>Pensaron que la abundancia era lo que importaba para Dios, pero Estaban equivocados.</a:t>
            </a:r>
          </a:p>
        </p:txBody>
      </p:sp>
      <p:pic>
        <p:nvPicPr>
          <p:cNvPr id="3" name="Imagen 2">
            <a:extLst>
              <a:ext uri="{FF2B5EF4-FFF2-40B4-BE49-F238E27FC236}">
                <a16:creationId xmlns:a16="http://schemas.microsoft.com/office/drawing/2014/main" id="{9915110E-BFB4-F95B-70DC-43D083D66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3"/>
            <a:ext cx="4005941" cy="5532436"/>
          </a:xfrm>
          <a:prstGeom prst="rect">
            <a:avLst/>
          </a:prstGeom>
        </p:spPr>
      </p:pic>
    </p:spTree>
    <p:extLst>
      <p:ext uri="{BB962C8B-B14F-4D97-AF65-F5344CB8AC3E}">
        <p14:creationId xmlns:p14="http://schemas.microsoft.com/office/powerpoint/2010/main" val="2832841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3A26C-901B-7087-0992-5CA9F0DF3E39}"/>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A4C35DA0-A06B-4BAC-B16E-F7754D101D75}"/>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98CF3ED6-8714-17DE-37BC-3963C1BE3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DD3D194E-6448-E458-BF9C-DFEDBBD1F14E}"/>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F61742FB-2B35-CACE-9AB9-8A42AD333E65}"/>
              </a:ext>
            </a:extLst>
          </p:cNvPr>
          <p:cNvSpPr>
            <a:spLocks noGrp="1"/>
          </p:cNvSpPr>
          <p:nvPr>
            <p:ph idx="1"/>
          </p:nvPr>
        </p:nvSpPr>
        <p:spPr>
          <a:xfrm>
            <a:off x="4005942" y="1325563"/>
            <a:ext cx="5138057" cy="5532436"/>
          </a:xfrm>
        </p:spPr>
        <p:txBody>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Isaias.1:11.</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«¿Qué es para Mí la abundancia de sus sacrificios?», Dice el SEÑOR.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«Cansado estoy de holocaustos de carneros, Y de sebo de ganado cebado;</a:t>
            </a:r>
            <a:r>
              <a:rPr lang="es-ES" b="1" dirty="0">
                <a:solidFill>
                  <a:schemeClr val="bg1"/>
                </a:solidFill>
                <a:latin typeface="Maiandra GD" panose="020E0502030308020204" pitchFamily="34" charset="0"/>
              </a:rPr>
              <a:t> La sangre de novillos, corderos y machos cabríos no me complace. </a:t>
            </a:r>
          </a:p>
          <a:p>
            <a:r>
              <a:rPr lang="es-ES" b="1" dirty="0">
                <a:solidFill>
                  <a:schemeClr val="bg1"/>
                </a:solidFill>
                <a:latin typeface="Maiandra GD" panose="020E0502030308020204" pitchFamily="34" charset="0"/>
              </a:rPr>
              <a:t>Isaías declaró que Dios estaba harto de animales ofrecidos hipócritamente. </a:t>
            </a:r>
            <a:endParaRPr lang="en-US"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363171FC-C1E1-60A3-E5DD-6C030D13D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2"/>
            <a:ext cx="4005941" cy="5532435"/>
          </a:xfrm>
          <a:prstGeom prst="rect">
            <a:avLst/>
          </a:prstGeom>
        </p:spPr>
      </p:pic>
    </p:spTree>
    <p:extLst>
      <p:ext uri="{BB962C8B-B14F-4D97-AF65-F5344CB8AC3E}">
        <p14:creationId xmlns:p14="http://schemas.microsoft.com/office/powerpoint/2010/main" val="164432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DDDCF-B35A-A9B7-6FD7-E2012713164A}"/>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9EC9455A-92CB-2B20-DEE1-12DA19BB3CE7}"/>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67C97690-C795-38E6-9781-A4377692D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4CFA47D2-CC34-3EE7-B790-60F5EE30F4E0}"/>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CD22EC42-5B30-413B-2218-365E2DB3F155}"/>
              </a:ext>
            </a:extLst>
          </p:cNvPr>
          <p:cNvSpPr>
            <a:spLocks noGrp="1"/>
          </p:cNvSpPr>
          <p:nvPr>
            <p:ph idx="1"/>
          </p:nvPr>
        </p:nvSpPr>
        <p:spPr>
          <a:xfrm>
            <a:off x="4005942" y="1325563"/>
            <a:ext cx="5138057" cy="5532436"/>
          </a:xfrm>
        </p:spPr>
        <p:txBody>
          <a:bodyPr/>
          <a:lstStyle/>
          <a:p>
            <a:r>
              <a:rPr lang="es-ES" b="1" dirty="0">
                <a:solidFill>
                  <a:schemeClr val="bg1"/>
                </a:solidFill>
                <a:latin typeface="Maiandra GD" panose="020E0502030308020204" pitchFamily="34" charset="0"/>
              </a:rPr>
              <a:t>Es cierto que la santidad de Dios requería sangre para la purificación, pero la meta de su pacto era una relación correcta con su pueblo. </a:t>
            </a:r>
          </a:p>
          <a:p>
            <a:r>
              <a:rPr lang="es-ES" b="1" dirty="0">
                <a:solidFill>
                  <a:schemeClr val="bg1"/>
                </a:solidFill>
                <a:latin typeface="Maiandra GD" panose="020E0502030308020204" pitchFamily="34" charset="0"/>
              </a:rPr>
              <a:t>Él Salmista lo expreso claramente.</a:t>
            </a:r>
          </a:p>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Salmos.51:16-17.</a:t>
            </a:r>
          </a:p>
          <a:p>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Porque Tú no te deleitas en sacrificio,</a:t>
            </a:r>
            <a:r>
              <a:rPr lang="es-ES" b="1" dirty="0">
                <a:solidFill>
                  <a:schemeClr val="bg1"/>
                </a:solidFill>
                <a:latin typeface="Maiandra GD" panose="020E0502030308020204" pitchFamily="34" charset="0"/>
              </a:rPr>
              <a:t> de lo contrario yo lo ofrecería; No te agrada el holocausto. </a:t>
            </a:r>
            <a:endParaRPr lang="en-U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C493C3B1-56D6-4C7D-17C8-4D449BBED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3"/>
            <a:ext cx="4005941" cy="5532436"/>
          </a:xfrm>
          <a:prstGeom prst="rect">
            <a:avLst/>
          </a:prstGeom>
        </p:spPr>
      </p:pic>
    </p:spTree>
    <p:extLst>
      <p:ext uri="{BB962C8B-B14F-4D97-AF65-F5344CB8AC3E}">
        <p14:creationId xmlns:p14="http://schemas.microsoft.com/office/powerpoint/2010/main" val="494657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0CD45-6A69-E95F-F002-24EBF69E9537}"/>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AB4264AB-8650-756D-63DA-AB88F977E889}"/>
              </a:ext>
            </a:extLst>
          </p:cNvPr>
          <p:cNvPicPr>
            <a:picLocks noChangeAspect="1"/>
          </p:cNvPicPr>
          <p:nvPr/>
        </p:nvPicPr>
        <p:blipFill>
          <a:blip r:embed="rId2"/>
          <a:stretch>
            <a:fillRect/>
          </a:stretch>
        </p:blipFill>
        <p:spPr>
          <a:xfrm>
            <a:off x="0" y="0"/>
            <a:ext cx="9144000" cy="6857999"/>
          </a:xfrm>
          <a:prstGeom prst="rect">
            <a:avLst/>
          </a:prstGeom>
        </p:spPr>
      </p:pic>
      <p:pic>
        <p:nvPicPr>
          <p:cNvPr id="7" name="Imagen 6">
            <a:extLst>
              <a:ext uri="{FF2B5EF4-FFF2-40B4-BE49-F238E27FC236}">
                <a16:creationId xmlns:a16="http://schemas.microsoft.com/office/drawing/2014/main" id="{BFBC6E88-42E0-366B-C0FC-9153E88C3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325563"/>
          </a:xfrm>
          <a:prstGeom prst="rect">
            <a:avLst/>
          </a:prstGeom>
        </p:spPr>
      </p:pic>
      <p:sp>
        <p:nvSpPr>
          <p:cNvPr id="4" name="Título 3">
            <a:extLst>
              <a:ext uri="{FF2B5EF4-FFF2-40B4-BE49-F238E27FC236}">
                <a16:creationId xmlns:a16="http://schemas.microsoft.com/office/drawing/2014/main" id="{EAAF41A4-F208-2661-D0B8-599EDCC8C08C}"/>
              </a:ext>
            </a:extLst>
          </p:cNvPr>
          <p:cNvSpPr>
            <a:spLocks noGrp="1"/>
          </p:cNvSpPr>
          <p:nvPr>
            <p:ph type="title"/>
          </p:nvPr>
        </p:nvSpPr>
        <p:spPr>
          <a:xfrm>
            <a:off x="0" y="0"/>
            <a:ext cx="9144000" cy="1325563"/>
          </a:xfrm>
        </p:spPr>
        <p:txBody>
          <a:bodyPr>
            <a:noAutofit/>
          </a:bodyPr>
          <a:lstStyle/>
          <a:p>
            <a:pPr algn="ctr"/>
            <a:r>
              <a:rPr lang="es-ES" sz="4800" b="1" u="sng" dirty="0">
                <a:effectLst>
                  <a:outerShdw blurRad="38100" dist="38100" dir="2700000" algn="tl">
                    <a:srgbClr val="000000">
                      <a:alpha val="43137"/>
                    </a:srgbClr>
                  </a:outerShdw>
                </a:effectLst>
                <a:latin typeface="Maiandra GD" panose="020E0502030308020204" pitchFamily="34" charset="0"/>
              </a:rPr>
              <a:t>DIOS SE HARTO- SE CANSO.</a:t>
            </a:r>
            <a:br>
              <a:rPr lang="es-ES" sz="4800" b="1" u="sng" dirty="0">
                <a:effectLst>
                  <a:outerShdw blurRad="38100" dist="38100" dir="2700000" algn="tl">
                    <a:srgbClr val="000000">
                      <a:alpha val="43137"/>
                    </a:srgbClr>
                  </a:outerShdw>
                </a:effectLst>
                <a:latin typeface="Maiandra GD" panose="020E0502030308020204" pitchFamily="34" charset="0"/>
              </a:rPr>
            </a:br>
            <a:r>
              <a:rPr lang="es-ES" sz="4800" b="1" u="sng" dirty="0">
                <a:effectLst>
                  <a:outerShdw blurRad="38100" dist="38100" dir="2700000" algn="tl">
                    <a:srgbClr val="000000">
                      <a:alpha val="43137"/>
                    </a:srgbClr>
                  </a:outerShdw>
                </a:effectLst>
                <a:latin typeface="Maiandra GD" panose="020E0502030308020204" pitchFamily="34" charset="0"/>
              </a:rPr>
              <a:t> ISAIAS.1:11.</a:t>
            </a:r>
            <a:endParaRPr lang="en-US" sz="4800" b="1" u="sng" dirty="0">
              <a:effectLst>
                <a:outerShdw blurRad="38100" dist="38100" dir="2700000" algn="tl">
                  <a:srgbClr val="000000">
                    <a:alpha val="43137"/>
                  </a:srgbClr>
                </a:outerShdw>
              </a:effectLst>
              <a:latin typeface="Maiandra GD" panose="020E0502030308020204" pitchFamily="34" charset="0"/>
            </a:endParaRPr>
          </a:p>
        </p:txBody>
      </p:sp>
      <p:sp>
        <p:nvSpPr>
          <p:cNvPr id="5" name="Marcador de contenido 4">
            <a:extLst>
              <a:ext uri="{FF2B5EF4-FFF2-40B4-BE49-F238E27FC236}">
                <a16:creationId xmlns:a16="http://schemas.microsoft.com/office/drawing/2014/main" id="{669DC6F6-62AB-B5AE-169B-C98500A2E23D}"/>
              </a:ext>
            </a:extLst>
          </p:cNvPr>
          <p:cNvSpPr>
            <a:spLocks noGrp="1"/>
          </p:cNvSpPr>
          <p:nvPr>
            <p:ph idx="1"/>
          </p:nvPr>
        </p:nvSpPr>
        <p:spPr>
          <a:xfrm>
            <a:off x="4005942" y="1325563"/>
            <a:ext cx="5138057" cy="5532436"/>
          </a:xfrm>
        </p:spPr>
        <p:txBody>
          <a:bodyPr>
            <a:normAutofit lnSpcReduction="10000"/>
          </a:bodyPr>
          <a:lstStyle/>
          <a:p>
            <a:pPr algn="ctr"/>
            <a:r>
              <a:rPr lang="en-U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V.17.</a:t>
            </a:r>
          </a:p>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Los sacrificios de Dios son el espíritu contrito;</a:t>
            </a:r>
            <a:r>
              <a:rPr lang="es-ES" b="1" dirty="0">
                <a:solidFill>
                  <a:schemeClr val="bg1"/>
                </a:solidFill>
                <a:latin typeface="Maiandra GD" panose="020E0502030308020204" pitchFamily="34" charset="0"/>
              </a:rPr>
              <a:t> Al corazón contrito y humillado, oh Dios, no despreciarás. </a:t>
            </a:r>
          </a:p>
          <a:p>
            <a:r>
              <a:rPr lang="es-ES" b="1" dirty="0">
                <a:solidFill>
                  <a:schemeClr val="bg1"/>
                </a:solidFill>
                <a:latin typeface="Maiandra GD" panose="020E0502030308020204" pitchFamily="34" charset="0"/>
              </a:rPr>
              <a:t>El sacrificio ritual, o cualquier otra manifestación externa de religiosidad, sin un cambio de actitud en lo íntimo del espíritu , no es suficiente como verdadero arrepentimiento.</a:t>
            </a:r>
          </a:p>
          <a:p>
            <a:r>
              <a:rPr lang="es-ES" b="1" dirty="0">
                <a:solidFill>
                  <a:schemeClr val="bg1"/>
                </a:solidFill>
                <a:latin typeface="Maiandra GD" panose="020E0502030308020204" pitchFamily="34" charset="0"/>
              </a:rPr>
              <a:t>¿Qué es para mí la abundancia de Ellos? </a:t>
            </a:r>
            <a:endParaRPr lang="en-US" b="1" dirty="0">
              <a:solidFill>
                <a:schemeClr val="bg1"/>
              </a:solidFill>
              <a:latin typeface="Maiandra GD" panose="020E0502030308020204" pitchFamily="34" charset="0"/>
            </a:endParaRPr>
          </a:p>
        </p:txBody>
      </p:sp>
      <p:pic>
        <p:nvPicPr>
          <p:cNvPr id="3" name="Imagen 2">
            <a:extLst>
              <a:ext uri="{FF2B5EF4-FFF2-40B4-BE49-F238E27FC236}">
                <a16:creationId xmlns:a16="http://schemas.microsoft.com/office/drawing/2014/main" id="{CD8E7D09-9987-F705-89B7-0E6BAF6A8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 y="1325562"/>
            <a:ext cx="4005942" cy="5532435"/>
          </a:xfrm>
          <a:prstGeom prst="rect">
            <a:avLst/>
          </a:prstGeom>
          <a:solidFill>
            <a:srgbClr val="CC00FF"/>
          </a:solidFill>
        </p:spPr>
      </p:pic>
    </p:spTree>
    <p:extLst>
      <p:ext uri="{BB962C8B-B14F-4D97-AF65-F5344CB8AC3E}">
        <p14:creationId xmlns:p14="http://schemas.microsoft.com/office/powerpoint/2010/main" val="17306897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219</TotalTime>
  <Words>3331</Words>
  <Application>Microsoft Office PowerPoint</Application>
  <PresentationFormat>Presentación en pantalla (4:3)</PresentationFormat>
  <Paragraphs>218</Paragraphs>
  <Slides>45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45</vt:i4>
      </vt:variant>
    </vt:vector>
  </HeadingPairs>
  <TitlesOfParts>
    <vt:vector size="50" baseType="lpstr">
      <vt:lpstr>Arial</vt:lpstr>
      <vt:lpstr>Calibri</vt:lpstr>
      <vt:lpstr>Calibri Light</vt:lpstr>
      <vt:lpstr>Maiandra GD</vt:lpstr>
      <vt:lpstr>Tema de Office</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DIOS SE HARTO- SE CANSO.  ISAIAS.1:11.</vt:lpstr>
      <vt:lpstr>CONCLUSIÓN:</vt:lpstr>
      <vt:lpstr>CONCLUSIÓN:</vt:lpstr>
      <vt:lpstr>CONCLUSIÓN: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Mario Moreno</dc:creator>
  <cp:lastModifiedBy>Mario Moreno</cp:lastModifiedBy>
  <cp:revision>7</cp:revision>
  <dcterms:created xsi:type="dcterms:W3CDTF">2025-04-28T02:50:01Z</dcterms:created>
  <dcterms:modified xsi:type="dcterms:W3CDTF">2025-04-29T01:23:00Z</dcterms:modified>
</cp:coreProperties>
</file>