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6" r:id="rId3"/>
    <p:sldId id="257" r:id="rId4"/>
    <p:sldId id="259" r:id="rId5"/>
    <p:sldId id="260" r:id="rId6"/>
    <p:sldId id="261" r:id="rId7"/>
    <p:sldId id="263" r:id="rId8"/>
    <p:sldId id="258" r:id="rId9"/>
    <p:sldId id="265" r:id="rId10"/>
    <p:sldId id="266" r:id="rId11"/>
    <p:sldId id="267" r:id="rId12"/>
    <p:sldId id="268" r:id="rId13"/>
    <p:sldId id="277" r:id="rId14"/>
    <p:sldId id="269" r:id="rId15"/>
    <p:sldId id="264" r:id="rId16"/>
    <p:sldId id="270" r:id="rId17"/>
    <p:sldId id="271" r:id="rId18"/>
    <p:sldId id="273" r:id="rId19"/>
    <p:sldId id="274" r:id="rId20"/>
    <p:sldId id="275" r:id="rId21"/>
    <p:sldId id="276" r:id="rId22"/>
    <p:sldId id="279" r:id="rId2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4B6A857-CB49-4C94-B367-7670BCBB054D}" type="datetimeFigureOut">
              <a:rPr lang="es-CL" smtClean="0"/>
              <a:pPr/>
              <a:t>30-07-2013</a:t>
            </a:fld>
            <a:endParaRPr lang="es-C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6B5FF8-EC97-46DE-AB0D-43B1C90356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721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51520" y="1746328"/>
            <a:ext cx="8640960" cy="4162467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¡Israel olvidó a su Dios!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A partir de sus propios sacerdotes y gobernantes, (Jer. 2:8).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De una generación a otra generación (</a:t>
            </a:r>
            <a:r>
              <a:rPr lang="es-ES" sz="2800" dirty="0" err="1" smtClean="0">
                <a:solidFill>
                  <a:srgbClr val="002060"/>
                </a:solidFill>
              </a:rPr>
              <a:t>Jer</a:t>
            </a:r>
            <a:r>
              <a:rPr lang="es-ES" sz="2800" dirty="0" smtClean="0">
                <a:solidFill>
                  <a:srgbClr val="002060"/>
                </a:solidFill>
              </a:rPr>
              <a:t>. 2:9).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A diferencia de otras naciones que eran fieles a sus dioses, (Jer. 2:10-11).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¡Israel había cambiado la gloria de Dios en cosas que no benefician!  (Jer. 2:11). </a:t>
            </a:r>
            <a:endParaRPr lang="es-CL" sz="2800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s-ES" sz="3200" b="0" dirty="0" smtClean="0">
                <a:solidFill>
                  <a:srgbClr val="FF0000"/>
                </a:solidFill>
                <a:latin typeface="Britannic Bold" pitchFamily="34" charset="0"/>
              </a:rPr>
              <a:t>¡ABANDONANDO LA FUENTE DE AGUA VIVA!</a:t>
            </a:r>
            <a:endParaRPr lang="es-CL" sz="32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rmAutofit/>
          </a:bodyPr>
          <a:lstStyle/>
          <a:p>
            <a:pPr marL="566928" lvl="1" indent="-457200">
              <a:spcBef>
                <a:spcPts val="400"/>
              </a:spcBef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¿Nosotros nos atreveremos a abandonar nuestra fuente de agua viva?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¡Nosotros tenemos nuestra fuente de agua viva!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50392" lvl="1" indent="-45720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Recordemos lo que Jesús prometió durante su ministerio.</a:t>
            </a:r>
            <a:endParaRPr lang="es-CL" sz="2400" dirty="0" smtClean="0">
              <a:solidFill>
                <a:srgbClr val="002060"/>
              </a:solidFill>
            </a:endParaRPr>
          </a:p>
          <a:p>
            <a:pPr marL="850392" lvl="1" indent="-45720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A la mujer samaritana (Jn. 4:13-14). </a:t>
            </a:r>
            <a:endParaRPr lang="es-CL" sz="2400" dirty="0" smtClean="0">
              <a:solidFill>
                <a:srgbClr val="002060"/>
              </a:solidFill>
            </a:endParaRPr>
          </a:p>
          <a:p>
            <a:pPr marL="850392" lvl="1" indent="-45720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Para todos los que creen en Él (Jn. 7:37-39).</a:t>
            </a:r>
            <a:endParaRPr lang="es-CL" sz="24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Font typeface="Wingdings 3" pitchFamily="18" charset="2"/>
              <a:buChar char="Â"/>
            </a:pP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s-ES" sz="3600" b="0" dirty="0" smtClean="0">
                <a:solidFill>
                  <a:srgbClr val="FF0000"/>
                </a:solidFill>
                <a:latin typeface="Britannic Bold" pitchFamily="34" charset="0"/>
              </a:rPr>
              <a:t>¡Abandonando La Fuente De Agua Viva!</a:t>
            </a:r>
            <a:endParaRPr lang="es-CL" sz="36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¿Nos atrevemos a olvidar a nuestro Dios?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Que a través de Jesús y su Espíritu nos ofrece esta agua viva: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¡Una fuente que salte para vida eterna! (Jn. 4:14)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Los ríos de agua viva  fluyendo en nuestros corazones (Jn. 7:38). </a:t>
            </a:r>
            <a:endParaRPr lang="es-CL" sz="2800" dirty="0" smtClean="0">
              <a:solidFill>
                <a:srgbClr val="00206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s-ES" sz="3200" b="0" dirty="0" smtClean="0">
                <a:solidFill>
                  <a:srgbClr val="FF0000"/>
                </a:solidFill>
                <a:latin typeface="Britannic Bold" pitchFamily="34" charset="0"/>
              </a:rPr>
              <a:t>¡ABANDONANDO LA FUENTE DE AGUA VIVA!</a:t>
            </a:r>
            <a:endParaRPr lang="es-CL" sz="32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162467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¿Nos atrevemos a olvidar a nuestro Dios?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Que a través de Jesús y su Espíritu nos promete después de esta la vida: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600" dirty="0" smtClean="0">
                <a:solidFill>
                  <a:srgbClr val="002060"/>
                </a:solidFill>
              </a:rPr>
              <a:t>Llevarnos a fuentes de agua viva (Ap. 7:17).</a:t>
            </a:r>
            <a:endParaRPr lang="es-CL" sz="26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600" dirty="0" smtClean="0">
                <a:solidFill>
                  <a:srgbClr val="002060"/>
                </a:solidFill>
              </a:rPr>
              <a:t>Un río limpio de agua de la vida, que salía del trono de Dios (Ap. 22:1).</a:t>
            </a:r>
            <a:endParaRPr lang="es-CL" sz="2600" dirty="0" smtClean="0">
              <a:solidFill>
                <a:srgbClr val="00206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s-ES" sz="3200" b="0" dirty="0" smtClean="0">
                <a:solidFill>
                  <a:srgbClr val="FF0000"/>
                </a:solidFill>
                <a:latin typeface="Britannic Bold" pitchFamily="34" charset="0"/>
              </a:rPr>
              <a:t>¡ABANDONANDO LA FUENTE DE AGUA VIVA!</a:t>
            </a:r>
            <a:endParaRPr lang="es-CL" sz="32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7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844825"/>
            <a:ext cx="8229600" cy="3744416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¡Estamos ante una posibilidad muy real de apartarse del Dios vivo! (Heb 3:12-14)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Dejar la fuente de agua viva se produce cuando se sustituye con "cisternas rotas" que sus aguas no sacian la sed. </a:t>
            </a: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s-ES" sz="3200" b="0" dirty="0" smtClean="0">
                <a:solidFill>
                  <a:srgbClr val="FF0000"/>
                </a:solidFill>
                <a:latin typeface="Britannic Bold" pitchFamily="34" charset="0"/>
              </a:rPr>
              <a:t>¡ABANDONANDO LA FUENTE DE AGUA VIVA!</a:t>
            </a:r>
            <a:endParaRPr lang="es-CL" sz="32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28226"/>
          </a:xfrm>
        </p:spPr>
        <p:txBody>
          <a:bodyPr>
            <a:normAutofit lnSpcReduction="10000"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CL" sz="3200" dirty="0">
                <a:solidFill>
                  <a:srgbClr val="000066"/>
                </a:solidFill>
              </a:rPr>
              <a:t>Considere lo que Judá había hecho.</a:t>
            </a: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0066"/>
                </a:solidFill>
              </a:rPr>
              <a:t>Israel Tenía Sus Cisternas Rotas.</a:t>
            </a:r>
            <a:endParaRPr lang="es-CL" sz="3200" dirty="0" smtClean="0">
              <a:solidFill>
                <a:srgbClr val="000066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0066"/>
                </a:solidFill>
              </a:rPr>
              <a:t>Los dioses falsos como Baal (Jer. 2:8). </a:t>
            </a:r>
            <a:endParaRPr lang="es-CL" sz="3200" dirty="0" smtClean="0">
              <a:solidFill>
                <a:srgbClr val="000066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0066"/>
                </a:solidFill>
              </a:rPr>
              <a:t>Los falsos profetas que hablaron en nombre de Baal (Jer. 2:8). </a:t>
            </a:r>
            <a:endParaRPr lang="es-CL" sz="3200" dirty="0" smtClean="0">
              <a:solidFill>
                <a:srgbClr val="000066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0066"/>
                </a:solidFill>
              </a:rPr>
              <a:t>Falsa sensación de prosperidad,  de la cual Dios advertido (Deut. 8: 11-17; Jer. 2:6).</a:t>
            </a:r>
            <a:endParaRPr lang="es-CL" sz="3200" dirty="0" smtClean="0">
              <a:solidFill>
                <a:srgbClr val="000066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0066"/>
                </a:solidFill>
              </a:rPr>
              <a:t>¡Israel había dejado tontamente al Dios vivo por lo que eran pobres sustitutos!</a:t>
            </a:r>
            <a:endParaRPr lang="es-CL" sz="3600" dirty="0" smtClean="0">
              <a:solidFill>
                <a:srgbClr val="000066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lvl="0" algn="ctr"/>
            <a:r>
              <a:rPr lang="es-ES" sz="2800" b="0" dirty="0" smtClean="0">
                <a:solidFill>
                  <a:srgbClr val="FF0000"/>
                </a:solidFill>
                <a:latin typeface="Britannic Bold" pitchFamily="34" charset="0"/>
              </a:rPr>
              <a:t>CABARON CISTERNAS QUE NO RETIENEN EL AGUA</a:t>
            </a:r>
            <a:endParaRPr lang="es-CL" sz="28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/>
          <a:lstStyle/>
          <a:p>
            <a:pPr marL="624078" indent="-514350">
              <a:buClr>
                <a:srgbClr val="FF0000"/>
              </a:buClr>
              <a:buSzPct val="100000"/>
            </a:pPr>
            <a:r>
              <a:rPr lang="es-ES" sz="3200" dirty="0" smtClean="0">
                <a:solidFill>
                  <a:srgbClr val="000066"/>
                </a:solidFill>
              </a:rPr>
              <a:t>¿Y nosotros? </a:t>
            </a:r>
          </a:p>
          <a:p>
            <a:pPr marL="624078" indent="-514350">
              <a:buClr>
                <a:srgbClr val="FF0000"/>
              </a:buClr>
              <a:buSzPct val="100000"/>
            </a:pPr>
            <a:r>
              <a:rPr lang="es-ES" sz="3200" dirty="0" smtClean="0">
                <a:solidFill>
                  <a:srgbClr val="000066"/>
                </a:solidFill>
              </a:rPr>
              <a:t>¿Estamos Cavando Cisternas Rotas? </a:t>
            </a:r>
            <a:endParaRPr lang="es-CL" sz="3200" dirty="0" smtClean="0">
              <a:solidFill>
                <a:srgbClr val="000066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</a:pPr>
            <a:r>
              <a:rPr lang="es-ES" sz="3200" dirty="0" smtClean="0">
                <a:solidFill>
                  <a:srgbClr val="000066"/>
                </a:solidFill>
              </a:rPr>
              <a:t>Podemos ser culpables de ir tras dioses falsos de hoy.</a:t>
            </a:r>
          </a:p>
          <a:p>
            <a:pPr marL="624078" indent="-514350">
              <a:buClr>
                <a:srgbClr val="FF0000"/>
              </a:buClr>
              <a:buSzPct val="100000"/>
            </a:pPr>
            <a:r>
              <a:rPr lang="es-ES" sz="3200" dirty="0" smtClean="0">
                <a:solidFill>
                  <a:srgbClr val="000066"/>
                </a:solidFill>
              </a:rPr>
              <a:t>Tales como el materialismo y la inmoralidad que son formas de idolatría </a:t>
            </a:r>
            <a:r>
              <a:rPr lang="es-ES" sz="3200" dirty="0">
                <a:solidFill>
                  <a:srgbClr val="000066"/>
                </a:solidFill>
              </a:rPr>
              <a:t>(Ef. 5:5; Col 3:5)</a:t>
            </a:r>
            <a:endParaRPr lang="es-CL" sz="3200" dirty="0">
              <a:solidFill>
                <a:srgbClr val="000066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</a:pPr>
            <a:endParaRPr lang="es-CL" sz="3200" dirty="0" smtClean="0">
              <a:solidFill>
                <a:srgbClr val="000066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lvl="0" algn="ctr"/>
            <a:r>
              <a:rPr lang="es-ES" sz="2800" b="0" dirty="0" smtClean="0">
                <a:solidFill>
                  <a:srgbClr val="FF0000"/>
                </a:solidFill>
                <a:latin typeface="Britannic Bold" pitchFamily="34" charset="0"/>
              </a:rPr>
              <a:t>CABARON CISTERNAS QUE NO RETIENEN EL AGUA</a:t>
            </a:r>
            <a:endParaRPr lang="es-CL" sz="28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/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Podemos ser culpables de seguir a los falsos maestros (2 Ped 2:1-3).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Falsos maestros que ofrecen falsas esperanzas: por ejemplo, la falsa religión de la prosperidad.</a:t>
            </a: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CL" sz="3200" dirty="0" smtClean="0">
                <a:solidFill>
                  <a:srgbClr val="002060"/>
                </a:solidFill>
              </a:rPr>
              <a:t>Nosotros podemos </a:t>
            </a:r>
            <a:r>
              <a:rPr lang="es-CL" sz="3200" dirty="0">
                <a:solidFill>
                  <a:srgbClr val="002060"/>
                </a:solidFill>
              </a:rPr>
              <a:t>ser culpables de una falsa sensación de prosperidad (Ap. 3: 17-18)</a:t>
            </a: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endParaRPr lang="es-CL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lvl="0" algn="ctr"/>
            <a:r>
              <a:rPr lang="es-ES" sz="2800" b="0" dirty="0" smtClean="0">
                <a:solidFill>
                  <a:srgbClr val="FF0000"/>
                </a:solidFill>
                <a:latin typeface="Britannic Bold" pitchFamily="34" charset="0"/>
              </a:rPr>
              <a:t>CABARON CISTERNAS QUE NO RETIENEN EL AGUA</a:t>
            </a:r>
            <a:endParaRPr lang="es-CL" sz="28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/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600" dirty="0" smtClean="0">
                <a:solidFill>
                  <a:srgbClr val="002060"/>
                </a:solidFill>
              </a:rPr>
              <a:t>Creer que estamos espiritualmente seguros cuando estamos en grave peligro de caer (1 Cor. 10:12) </a:t>
            </a:r>
            <a:endParaRPr lang="es-CL" sz="36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600" dirty="0" smtClean="0">
                <a:solidFill>
                  <a:srgbClr val="002060"/>
                </a:solidFill>
              </a:rPr>
              <a:t>¡Podemos ser culpables de dejar a Dios por un pobre sustituto de la verdadera la religión!</a:t>
            </a:r>
            <a:endParaRPr lang="es-CL" sz="3600" dirty="0" smtClean="0">
              <a:solidFill>
                <a:srgbClr val="00206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lvl="0" algn="ctr"/>
            <a:r>
              <a:rPr lang="es-ES" sz="2800" b="0" dirty="0" smtClean="0">
                <a:solidFill>
                  <a:srgbClr val="FF0000"/>
                </a:solidFill>
                <a:latin typeface="Britannic Bold" pitchFamily="34" charset="0"/>
              </a:rPr>
              <a:t>CABARON CISTERNAS QUE NO RETIENEN EL AGUA</a:t>
            </a:r>
            <a:endParaRPr lang="es-CL" sz="28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962033">
            <a:off x="7130" y="6184327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00206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00206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/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Los dos males cometidos por Israel.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En primer lugar, abandonaron a Su Dios, la fuente de agua viva, que da la verdadera prosperidad y la felicidad.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En segundo lugar, cavaron para sí cisternas rotas, se unieron a los ídolos. Su conducta fue un exceso de locura y de ceguera.</a:t>
            </a:r>
            <a:endParaRPr lang="es-CL" sz="2800" dirty="0" smtClean="0">
              <a:solidFill>
                <a:srgbClr val="00206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s-ES" sz="3600" b="0" dirty="0" smtClean="0">
                <a:solidFill>
                  <a:srgbClr val="FF0000"/>
                </a:solidFill>
                <a:latin typeface="Britannic Bold" pitchFamily="34" charset="0"/>
              </a:rPr>
              <a:t>CONCLUSIÓN</a:t>
            </a:r>
            <a:endParaRPr lang="es-CL" sz="36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772400" cy="1181689"/>
          </a:xfrm>
        </p:spPr>
        <p:txBody>
          <a:bodyPr/>
          <a:lstStyle/>
          <a:p>
            <a:pPr algn="ctr"/>
            <a:r>
              <a:rPr lang="es-ES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"DOS GRANDES MALES"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3068960"/>
            <a:ext cx="7772400" cy="1742351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sz="2800" b="1" i="1" dirty="0" smtClean="0">
                <a:solidFill>
                  <a:srgbClr val="000066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“Porque dos males ha hecho mi pueblo: me dejaron a mí, fuente de agua viva, y cavaron para sí cisternas, cisternas rotas que no retienen agua”</a:t>
            </a:r>
          </a:p>
          <a:p>
            <a:pPr algn="ctr"/>
            <a:r>
              <a:rPr lang="es-ES" sz="2800" b="1" dirty="0" smtClean="0">
                <a:solidFill>
                  <a:srgbClr val="000066"/>
                </a:solidFill>
                <a:latin typeface="Arial Narrow" pitchFamily="34" charset="0"/>
              </a:rPr>
              <a:t> Jeremías 2:13</a:t>
            </a:r>
            <a:endParaRPr lang="es-CL" sz="2800" b="1" dirty="0" smtClean="0">
              <a:solidFill>
                <a:srgbClr val="000066"/>
              </a:solidFill>
              <a:latin typeface="Arial Narrow" pitchFamily="34" charset="0"/>
            </a:endParaRPr>
          </a:p>
          <a:p>
            <a:pPr algn="ctr"/>
            <a:endParaRPr lang="es-CL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dirty="0" smtClean="0">
                <a:solidFill>
                  <a:srgbClr val="002060"/>
                </a:solidFill>
              </a:rPr>
              <a:t>¿Cuánto más sería un exceso de insensatez y de ceguera de nuestra parte </a:t>
            </a:r>
            <a:r>
              <a:rPr lang="es-ES" dirty="0">
                <a:solidFill>
                  <a:srgbClr val="002060"/>
                </a:solidFill>
              </a:rPr>
              <a:t>hoy</a:t>
            </a:r>
            <a:r>
              <a:rPr lang="es-ES" dirty="0" smtClean="0">
                <a:solidFill>
                  <a:srgbClr val="002060"/>
                </a:solidFill>
              </a:rPr>
              <a:t>? </a:t>
            </a:r>
            <a:endParaRPr lang="es-CL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dirty="0" smtClean="0">
                <a:solidFill>
                  <a:srgbClr val="002060"/>
                </a:solidFill>
              </a:rPr>
              <a:t>¡Para abandonar a Dios a Jesús y el Espíritu Santo, al descuidar nuestra devoción y obediencia a la Palabra de Dios! </a:t>
            </a:r>
            <a:endParaRPr lang="es-CL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dirty="0" smtClean="0">
                <a:solidFill>
                  <a:srgbClr val="002060"/>
                </a:solidFill>
              </a:rPr>
              <a:t>Para pasar más tiempo bebiendo de "cisternas rotas" (Enseñanzas y tradiciones de los hombres), que de la fuente de agua viva (la Palabra viva de Dios)</a:t>
            </a:r>
            <a:endParaRPr lang="es-CL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dirty="0" smtClean="0">
                <a:solidFill>
                  <a:srgbClr val="002060"/>
                </a:solidFill>
              </a:rPr>
              <a:t>Que el ejemplo lamentable de Judá pueda servir como una advertencia a nosotros para que atendamos de dónde estamos extrayendo “el agua”.</a:t>
            </a:r>
            <a:endParaRPr lang="es-CL" dirty="0" smtClean="0">
              <a:solidFill>
                <a:srgbClr val="00206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s-ES" sz="3600" b="0" dirty="0" smtClean="0">
                <a:solidFill>
                  <a:srgbClr val="FF0000"/>
                </a:solidFill>
                <a:latin typeface="Britannic Bold" pitchFamily="34" charset="0"/>
              </a:rPr>
              <a:t>CONCLUSIÓN</a:t>
            </a:r>
            <a:endParaRPr lang="es-CL" sz="36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>
            <a:normAutofit/>
          </a:bodyPr>
          <a:lstStyle/>
          <a:p>
            <a:pPr marL="624078" indent="-514350" algn="ctr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Estemos atentos a la maravillosa invitación registrada a finales del libro de Apocalipsis: </a:t>
            </a:r>
          </a:p>
          <a:p>
            <a:pPr marL="624078" indent="-514350" algn="ctr">
              <a:buClr>
                <a:srgbClr val="0070C0"/>
              </a:buClr>
              <a:buSzPct val="100000"/>
              <a:buFont typeface="Wingdings 3" pitchFamily="18" charset="2"/>
              <a:buChar char="Â"/>
            </a:pPr>
            <a:r>
              <a:rPr lang="es-ES" sz="2800" i="1" dirty="0" smtClean="0">
                <a:solidFill>
                  <a:srgbClr val="C00000"/>
                </a:solidFill>
              </a:rPr>
              <a:t>“Y el Espíritu y la Esposa dicen: Ven. Y el que oye, diga: Ven. Y el que tiene sed, venga; y el que quiera, tome del agua de la vida gratuitamente"</a:t>
            </a:r>
            <a:r>
              <a:rPr lang="es-ES" sz="2800" dirty="0" smtClean="0">
                <a:solidFill>
                  <a:srgbClr val="C00000"/>
                </a:solidFill>
              </a:rPr>
              <a:t> </a:t>
            </a:r>
            <a:r>
              <a:rPr lang="es-ES" sz="2800" dirty="0" smtClean="0">
                <a:solidFill>
                  <a:srgbClr val="002060"/>
                </a:solidFill>
              </a:rPr>
              <a:t>(Ap. 22:17)</a:t>
            </a:r>
            <a:endParaRPr lang="es-CL" sz="2800" dirty="0" smtClean="0">
              <a:solidFill>
                <a:srgbClr val="00206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s-ES" sz="3600" b="0" dirty="0" smtClean="0">
                <a:solidFill>
                  <a:srgbClr val="FF0000"/>
                </a:solidFill>
                <a:latin typeface="Britannic Bold" pitchFamily="34" charset="0"/>
              </a:rPr>
              <a:t>CONCLUSIÓN</a:t>
            </a:r>
            <a:endParaRPr lang="es-CL" sz="36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47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Alrededor de 600 años antes de Cristo,  Judá se enfrentaba a tiempos difíciles.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El reino del norte, Israel,  estaba en cautiverio en asiria.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Manasés y su hijo </a:t>
            </a:r>
            <a:r>
              <a:rPr lang="es-ES" sz="2800" dirty="0" err="1" smtClean="0">
                <a:solidFill>
                  <a:srgbClr val="002060"/>
                </a:solidFill>
              </a:rPr>
              <a:t>Amnón</a:t>
            </a:r>
            <a:r>
              <a:rPr lang="es-ES" sz="2800" dirty="0" smtClean="0">
                <a:solidFill>
                  <a:srgbClr val="002060"/>
                </a:solidFill>
              </a:rPr>
              <a:t>, reyes muy malos, había dirigido a la nación en la idolatría.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880110" lvl="1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El joven Josías, hijo y nieto de los reyes malos, se esforzó para que la nación se volviera a Dios</a:t>
            </a:r>
            <a:r>
              <a:rPr lang="es-ES" sz="2800" dirty="0" smtClean="0"/>
              <a:t>.</a:t>
            </a:r>
            <a:endParaRPr lang="es-CL" sz="2800" dirty="0" smtClean="0"/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CONTEXTO HISTÓRICO</a:t>
            </a:r>
            <a:endParaRPr lang="es-CL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En el decimotercer año de reinado de Josías, Dios llamó a un joven sacerdote para ser su profeta.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Su nombre era Jeremías (Jer. 1:1-2, 4-5)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Un joven de unos 20 años de edad, quien era reacio a hablar (Jer. 1:6).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624078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Dios no aceptó su juventud, ni su timidez  como excusa (Jer. 1:7-8).</a:t>
            </a:r>
            <a:endParaRPr lang="es-CL" sz="2800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CONTEXTO HISTÓRICO</a:t>
            </a:r>
            <a:endParaRPr lang="es-CL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7130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En su primera misión como profeta de Dios, Jeremías fue enviado entregar un punzante mensaje.</a:t>
            </a:r>
            <a:endParaRPr lang="es-CL" sz="32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600" dirty="0" smtClean="0">
                <a:solidFill>
                  <a:srgbClr val="002060"/>
                </a:solidFill>
              </a:rPr>
              <a:t>Recuerda a Jerusalén, su fidelidad en el pasado (Jer. 2:1-3).</a:t>
            </a:r>
            <a:endParaRPr lang="es-CL" sz="26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600" dirty="0" smtClean="0">
                <a:solidFill>
                  <a:srgbClr val="002060"/>
                </a:solidFill>
              </a:rPr>
              <a:t>A la casa de Jacob y de todas las familias de la casa de Israel, lamentándose de su apostasía en la idolatría (Jer. 2:4-11).</a:t>
            </a:r>
            <a:endParaRPr lang="es-CL" sz="2600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CONTEXTO HISTÓRICO</a:t>
            </a:r>
            <a:endParaRPr lang="es-CL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000" dirty="0" smtClean="0">
                <a:solidFill>
                  <a:srgbClr val="002060"/>
                </a:solidFill>
              </a:rPr>
              <a:t>Diciendo que los cielos miran con asombro y gran temor, ya que  Dios acusó a su pueblo de cometer de dos grandes males (Jer. 2:12-13). </a:t>
            </a:r>
            <a:endParaRPr lang="es-CL" sz="30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>
                <a:solidFill>
                  <a:srgbClr val="002060"/>
                </a:solidFill>
              </a:rPr>
              <a:t>H</a:t>
            </a:r>
            <a:r>
              <a:rPr lang="es-ES" sz="2400" dirty="0" smtClean="0">
                <a:solidFill>
                  <a:srgbClr val="002060"/>
                </a:solidFill>
              </a:rPr>
              <a:t>abían abandonando a su Dios, </a:t>
            </a:r>
            <a:r>
              <a:rPr lang="es-ES" sz="2400" dirty="0" smtClean="0">
                <a:solidFill>
                  <a:srgbClr val="C00000"/>
                </a:solidFill>
              </a:rPr>
              <a:t>“</a:t>
            </a:r>
            <a:r>
              <a:rPr lang="es-ES" sz="2400" i="1" dirty="0" smtClean="0">
                <a:solidFill>
                  <a:srgbClr val="C00000"/>
                </a:solidFill>
              </a:rPr>
              <a:t>fuente de agua viva”.</a:t>
            </a:r>
            <a:r>
              <a:rPr lang="es-ES" sz="2200" i="1" dirty="0" smtClean="0">
                <a:solidFill>
                  <a:srgbClr val="C00000"/>
                </a:solidFill>
              </a:rPr>
              <a:t> </a:t>
            </a:r>
          </a:p>
          <a:p>
            <a:pPr marL="1117854" lvl="2" indent="-514350">
              <a:buClr>
                <a:srgbClr val="0070C0"/>
              </a:buClr>
              <a:buFont typeface="Wingdings 3" pitchFamily="18" charset="2"/>
              <a:buChar char="Â"/>
            </a:pPr>
            <a:r>
              <a:rPr lang="es-ES" sz="2200" i="1" dirty="0" smtClean="0">
                <a:solidFill>
                  <a:srgbClr val="002060"/>
                </a:solidFill>
              </a:rPr>
              <a:t>Y </a:t>
            </a:r>
            <a:r>
              <a:rPr lang="es-ES" sz="2200" i="1" dirty="0" smtClean="0">
                <a:solidFill>
                  <a:srgbClr val="FF0000"/>
                </a:solidFill>
              </a:rPr>
              <a:t>“C</a:t>
            </a:r>
            <a:r>
              <a:rPr lang="es-ES" sz="2200" i="1" dirty="0" smtClean="0">
                <a:solidFill>
                  <a:srgbClr val="C00000"/>
                </a:solidFill>
              </a:rPr>
              <a:t>avaron para sí cisternas rotas que no retienen el agua”.</a:t>
            </a:r>
            <a:endParaRPr lang="es-CL" sz="3000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Contexto Histórico</a:t>
            </a:r>
            <a:endParaRPr lang="es-CL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363" lvl="1" indent="-360363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“Fuente de agua viva” </a:t>
            </a: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Se utiliza para denotar manantiales naturales, fuentes, frescas de aguas corrientes.</a:t>
            </a:r>
            <a:r>
              <a:rPr lang="es-CL" sz="2400" dirty="0" smtClean="0">
                <a:solidFill>
                  <a:srgbClr val="002060"/>
                </a:solidFill>
              </a:rPr>
              <a:t> </a:t>
            </a:r>
            <a:endParaRPr lang="es-CL" sz="3000" dirty="0" smtClean="0">
              <a:solidFill>
                <a:srgbClr val="002060"/>
              </a:solidFill>
            </a:endParaRPr>
          </a:p>
          <a:p>
            <a:pPr marL="360363" lvl="1" indent="-360363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800" dirty="0" smtClean="0">
                <a:solidFill>
                  <a:srgbClr val="002060"/>
                </a:solidFill>
              </a:rPr>
              <a:t>Las “cisternas rotas” </a:t>
            </a: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Eran los tanques de agua de lluvia, labrada en corte de piedras.</a:t>
            </a:r>
            <a:endParaRPr lang="es-CL" sz="24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A lo sumo, sólo podía ofrecer el agua estancada.</a:t>
            </a:r>
            <a:endParaRPr lang="es-CL" sz="24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Pero por estar rotos con grietas, ¡no pueden retener el agua!</a:t>
            </a:r>
            <a:endParaRPr lang="es-CL" sz="2400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CONTEXTO HISTÓRICO</a:t>
            </a:r>
            <a:endParaRPr lang="es-CL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730419"/>
          </a:xfrm>
        </p:spPr>
        <p:txBody>
          <a:bodyPr/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Para ver cómo podríamos ser culpables de males semejantes, examinaremos más de cerca estos </a:t>
            </a:r>
            <a:r>
              <a:rPr lang="es-ES" sz="3200" i="1" dirty="0" smtClean="0">
                <a:solidFill>
                  <a:srgbClr val="000066"/>
                </a:solidFill>
              </a:rPr>
              <a:t>"Dos Grandes Males" </a:t>
            </a:r>
            <a:r>
              <a:rPr lang="es-ES" sz="3200" dirty="0" smtClean="0">
                <a:solidFill>
                  <a:srgbClr val="002060"/>
                </a:solidFill>
              </a:rPr>
              <a:t>que habla  Jeremías 2:13.</a:t>
            </a:r>
            <a:endParaRPr lang="es-CL" sz="3200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32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¿PODRÍAMOS SER CULPABLES NOSOTROS TAMBIÉN DE ESTOS MALES HOY? </a:t>
            </a:r>
            <a:endParaRPr lang="es-CL" sz="3200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/>
          <a:lstStyle/>
          <a:p>
            <a:pPr marL="624078" indent="-514350">
              <a:buClr>
                <a:srgbClr val="FF0000"/>
              </a:buClr>
              <a:buSzPct val="100000"/>
              <a:buFont typeface="Wingdings 3" pitchFamily="18" charset="2"/>
              <a:buChar char="Â"/>
            </a:pPr>
            <a:r>
              <a:rPr lang="es-ES" sz="3200" dirty="0" smtClean="0">
                <a:solidFill>
                  <a:srgbClr val="002060"/>
                </a:solidFill>
              </a:rPr>
              <a:t>Israel abandonó a su fuente de aguas vivas!</a:t>
            </a:r>
            <a:endParaRPr lang="es-CL" sz="36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¡Dios era la fuente de aguas vivas de Israel!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¿Quién le había librado de la esclavitud de Egipto? (Jer. 2:6).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¿Quién le había llevado a través de vagar por el desierto? (Jer. 2:6). </a:t>
            </a:r>
            <a:endParaRPr lang="es-CL" sz="2800" dirty="0" smtClean="0">
              <a:solidFill>
                <a:srgbClr val="002060"/>
              </a:solidFill>
            </a:endParaRPr>
          </a:p>
          <a:p>
            <a:pPr marL="1117854" lvl="2" indent="-514350">
              <a:buClr>
                <a:srgbClr val="FF0000"/>
              </a:buClr>
              <a:buFont typeface="Wingdings 3" pitchFamily="18" charset="2"/>
              <a:buChar char="Â"/>
            </a:pPr>
            <a:r>
              <a:rPr lang="es-ES" sz="2400" dirty="0" smtClean="0">
                <a:solidFill>
                  <a:srgbClr val="002060"/>
                </a:solidFill>
              </a:rPr>
              <a:t>¿Quién les introdujo a la tierra que fluye leche y miel? (Jer. 2:7).</a:t>
            </a:r>
            <a:endParaRPr lang="es-CL" sz="2800" dirty="0" smtClean="0">
              <a:solidFill>
                <a:srgbClr val="002060"/>
              </a:solidFill>
            </a:endParaRP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s-ES" sz="3200" b="0" dirty="0" smtClean="0">
                <a:solidFill>
                  <a:srgbClr val="FF0000"/>
                </a:solidFill>
                <a:latin typeface="Britannic Bold" pitchFamily="34" charset="0"/>
              </a:rPr>
              <a:t>¡ABANDONANDO LA FUENTE DE AGUA VIVA!</a:t>
            </a:r>
            <a:endParaRPr lang="es-CL" sz="3200" b="0" dirty="0">
              <a:solidFill>
                <a:srgbClr val="FF0000"/>
              </a:solidFill>
              <a:latin typeface="Britannic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962033">
            <a:off x="33352" y="6184328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0" dirty="0" smtClean="0">
                <a:solidFill>
                  <a:srgbClr val="FF0000"/>
                </a:solidFill>
                <a:latin typeface="Britannic Bold" pitchFamily="34" charset="0"/>
              </a:rPr>
              <a:t>"DOS GRANDES MALES</a:t>
            </a:r>
            <a:r>
              <a:rPr lang="es-ES" b="0" dirty="0" smtClean="0">
                <a:solidFill>
                  <a:srgbClr val="FF0000"/>
                </a:solidFill>
                <a:latin typeface="Britannic Bold" pitchFamily="34" charset="0"/>
              </a:rPr>
              <a:t>"</a:t>
            </a:r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1329</Words>
  <Application>Microsoft Office PowerPoint</Application>
  <PresentationFormat>Presentación en pantalla (4:3)</PresentationFormat>
  <Paragraphs>112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Concurrencia</vt:lpstr>
      <vt:lpstr>Presentación de PowerPoint</vt:lpstr>
      <vt:lpstr>"DOS GRANDES MALES"</vt:lpstr>
      <vt:lpstr>CONTEXTO HISTÓRICO</vt:lpstr>
      <vt:lpstr>CONTEXTO HISTÓRICO</vt:lpstr>
      <vt:lpstr>CONTEXTO HISTÓRICO</vt:lpstr>
      <vt:lpstr>Contexto Histórico</vt:lpstr>
      <vt:lpstr>CONTEXTO HISTÓRICO</vt:lpstr>
      <vt:lpstr>¿PODRÍAMOS SER CULPABLES NOSOTROS TAMBIÉN DE ESTOS MALES HOY? </vt:lpstr>
      <vt:lpstr>¡ABANDONANDO LA FUENTE DE AGUA VIVA!</vt:lpstr>
      <vt:lpstr>¡ABANDONANDO LA FUENTE DE AGUA VIVA!</vt:lpstr>
      <vt:lpstr>¡Abandonando La Fuente De Agua Viva!</vt:lpstr>
      <vt:lpstr>¡ABANDONANDO LA FUENTE DE AGUA VIVA!</vt:lpstr>
      <vt:lpstr>¡ABANDONANDO LA FUENTE DE AGUA VIVA!</vt:lpstr>
      <vt:lpstr>¡ABANDONANDO LA FUENTE DE AGUA VIVA!</vt:lpstr>
      <vt:lpstr>CABARON CISTERNAS QUE NO RETIENEN EL AGUA</vt:lpstr>
      <vt:lpstr>CABARON CISTERNAS QUE NO RETIENEN EL AGUA</vt:lpstr>
      <vt:lpstr>CABARON CISTERNAS QUE NO RETIENEN EL AGUA</vt:lpstr>
      <vt:lpstr>CABARON CISTERNAS QUE NO RETIENEN EL AGUA</vt:lpstr>
      <vt:lpstr>CONCLUSIÓN</vt:lpstr>
      <vt:lpstr>CONCLUSIÓN</vt:lpstr>
      <vt:lpstr>CONCLUSIÓN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"DOS GRANDES MALES"</dc:title>
  <dc:creator>Emilio;Emilio Acevedo</dc:creator>
  <cp:lastModifiedBy>Emilio</cp:lastModifiedBy>
  <cp:revision>18</cp:revision>
  <dcterms:created xsi:type="dcterms:W3CDTF">2012-08-29T07:51:42Z</dcterms:created>
  <dcterms:modified xsi:type="dcterms:W3CDTF">2013-07-30T13:05:36Z</dcterms:modified>
</cp:coreProperties>
</file>