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8" r:id="rId22"/>
    <p:sldId id="277" r:id="rId23"/>
    <p:sldId id="276" r:id="rId24"/>
    <p:sldId id="275" r:id="rId25"/>
    <p:sldId id="284" r:id="rId26"/>
    <p:sldId id="285" r:id="rId27"/>
    <p:sldId id="283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68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40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8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6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45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2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99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97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6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96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93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6F5E-EB75-4C11-B48B-3C09A4E294EF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51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squina doblada 2"/>
          <p:cNvSpPr/>
          <p:nvPr/>
        </p:nvSpPr>
        <p:spPr>
          <a:xfrm>
            <a:off x="0" y="0"/>
            <a:ext cx="9144000" cy="1219200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DUROS DE CERVIZ.</a:t>
            </a:r>
            <a:b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ES" sz="4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HECHOS.7:51.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799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INTRODUCCIÓN: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Vosotros, que sois duros de cerviz e incircuncisos de corazón y de oídos,</a:t>
            </a:r>
            <a:r>
              <a:rPr lang="es-ES" b="1" dirty="0">
                <a:solidFill>
                  <a:schemeClr val="bg1"/>
                </a:solidFill>
              </a:rPr>
              <a:t> resistís siempre al Espíritu Santo; como hicieron vuestros padres, así también hacéis vosotros. </a:t>
            </a:r>
          </a:p>
          <a:p>
            <a:r>
              <a:rPr lang="es-ES" b="1" dirty="0">
                <a:solidFill>
                  <a:schemeClr val="bg1"/>
                </a:solidFill>
              </a:rPr>
              <a:t>Aquí en este estudio veremos como muchos de los Judíos eran duros de cerviz y resistían al Espíritu Santo. </a:t>
            </a:r>
          </a:p>
          <a:p>
            <a:r>
              <a:rPr lang="es-ES" b="1" dirty="0">
                <a:solidFill>
                  <a:schemeClr val="bg1"/>
                </a:solidFill>
              </a:rPr>
              <a:t>Cuando Esteban les estaba exhortando, en cuanto a la muerte de nuestro Señor Jesucristo.</a:t>
            </a:r>
          </a:p>
          <a:p>
            <a:r>
              <a:rPr lang="es-ES" b="1" dirty="0">
                <a:solidFill>
                  <a:schemeClr val="bg1"/>
                </a:solidFill>
              </a:rPr>
              <a:t>La palabra resistir- Es oponerse, estos Judíos se oponían al Espíritu Santo, así como mucha gente resiste- Se opone al Espíritu Santo.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9986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Somos duros de cerviz, cuando no aceptamos la reprensión echa por otro.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Proverbios.29:1. </a:t>
            </a:r>
          </a:p>
          <a:p>
            <a:r>
              <a:rPr lang="es-ES" b="1" dirty="0">
                <a:solidFill>
                  <a:schemeClr val="bg1"/>
                </a:solidFill>
              </a:rPr>
              <a:t>El hombre que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después de mucha reprensión endurece la cerviz,</a:t>
            </a:r>
            <a:r>
              <a:rPr lang="es-ES" b="1" dirty="0">
                <a:solidFill>
                  <a:schemeClr val="bg1"/>
                </a:solidFill>
              </a:rPr>
              <a:t> de repente será quebrantado sin remedio. </a:t>
            </a:r>
          </a:p>
          <a:p>
            <a:r>
              <a:rPr lang="es-ES" b="1" dirty="0">
                <a:solidFill>
                  <a:schemeClr val="bg1"/>
                </a:solidFill>
              </a:rPr>
              <a:t>El que continúa en su pecado a pesar de repetidas advertencias, de repente será quebrantado, y no habrá esperanza de más oportunidades.</a:t>
            </a:r>
          </a:p>
          <a:p>
            <a:r>
              <a:rPr lang="es-ES" b="1" dirty="0">
                <a:solidFill>
                  <a:schemeClr val="bg1"/>
                </a:solidFill>
              </a:rPr>
              <a:t>Cuando no aceptamos la corrección que se nos hace.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51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 así nos estamos oponiendo al Espíritu Santo, como lo hicieron los Judíos.</a:t>
            </a:r>
          </a:p>
          <a:p>
            <a:r>
              <a:rPr lang="es-ES" b="1" dirty="0">
                <a:solidFill>
                  <a:schemeClr val="bg1"/>
                </a:solidFill>
              </a:rPr>
              <a:t>Cuando nos oponemos a los mandamientos de Dios estamos siendo duros de cerviz, y por ende nos oponemos al Espíritu Santo. </a:t>
            </a:r>
          </a:p>
          <a:p>
            <a:r>
              <a:rPr lang="es-ES" b="1" dirty="0">
                <a:solidFill>
                  <a:schemeClr val="bg1"/>
                </a:solidFill>
              </a:rPr>
              <a:t>Somos duros de cerviz cuando tapamos nuestros oídos para no oír la palabra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Tapamos nuestros oídos para no oír la palabra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Hechos.7:57. </a:t>
            </a:r>
          </a:p>
          <a:p>
            <a:r>
              <a:rPr lang="es-ES" b="1" dirty="0">
                <a:solidFill>
                  <a:schemeClr val="bg1"/>
                </a:solidFill>
              </a:rPr>
              <a:t>Entonces ellos gritaron a gran voz, y tapándose los oídos arremetieron a una contra él.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5121" cy="6857999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val="146724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Estos judíos taparon sus oídos para no seguir oyendo las amonestaciones que Esteban le estaba haciendo, por haber matado al Cristo.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de poner oído a lo que Dios nos dice en su palabra. 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de escuchar lo que él dice para guardar sus mandamientos.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Exodo.19:5.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"Ahora pues, si en verdad escucháis mi voz y guardáis mi pacto,</a:t>
            </a:r>
            <a:r>
              <a:rPr lang="es-ES" b="1" dirty="0">
                <a:solidFill>
                  <a:schemeClr val="bg1"/>
                </a:solidFill>
              </a:rPr>
              <a:t> seréis mi especial tesoro entre todos los pueblos, porque mía es toda la tierra; 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28" y="-1"/>
            <a:ext cx="4127544" cy="6857999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15399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Por eso el oído que oye las reprensiones morará con sabios.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Proverbios.15:31.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El oído que escucha las reprensiones</a:t>
            </a:r>
            <a:r>
              <a:rPr lang="es-ES" b="1" dirty="0">
                <a:solidFill>
                  <a:schemeClr val="bg1"/>
                </a:solidFill>
              </a:rPr>
              <a:t> de la vida, morará entre los sabios. </a:t>
            </a:r>
          </a:p>
          <a:p>
            <a:r>
              <a:rPr lang="es-ES" b="1" dirty="0">
                <a:solidFill>
                  <a:schemeClr val="bg1"/>
                </a:solidFill>
              </a:rPr>
              <a:t>Jesús dio mucho importancia al oír.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Mateo.13:9, 43. </a:t>
            </a:r>
          </a:p>
          <a:p>
            <a:r>
              <a:rPr lang="es-ES" b="1" dirty="0">
                <a:solidFill>
                  <a:schemeClr val="bg1"/>
                </a:solidFill>
              </a:rPr>
              <a:t>El que tiene oídos,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que oiga.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V.43.</a:t>
            </a:r>
          </a:p>
          <a:p>
            <a:r>
              <a:rPr lang="es-ES" b="1" dirty="0">
                <a:solidFill>
                  <a:schemeClr val="bg1"/>
                </a:solidFill>
              </a:rPr>
              <a:t>Entonces LOS JUSTOS RESPLANDECERAN COMO EL SOL en el reino de su Padre.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El que tiene oídos, que oiga.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-1"/>
            <a:ext cx="42371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 las siete iglesias de Apocalipsis, se les dijo que oyeran.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Apocalipsis.2:7, 11, 17, 29.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'El que tiene oído, oiga lo que el Espíritu dice a las iglesias.</a:t>
            </a:r>
            <a:r>
              <a:rPr lang="es-ES" b="1" dirty="0">
                <a:solidFill>
                  <a:schemeClr val="bg1"/>
                </a:solidFill>
              </a:rPr>
              <a:t> Al vencedor le daré a comer del árbol de la vida, que está en el paraíso de Dios.‘"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V.11.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'El que tiene oído, oiga lo que el Espíritu dice a las iglesias.</a:t>
            </a:r>
            <a:r>
              <a:rPr lang="es-ES" b="1" dirty="0">
                <a:solidFill>
                  <a:schemeClr val="bg1"/>
                </a:solidFill>
              </a:rPr>
              <a:t> El vencedor no sufrirá daño de la muerte segunda.'" 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22581"/>
            <a:ext cx="4235121" cy="683541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2752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V.17.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'El que tiene oído, oiga lo que el Espíritu dice a las iglesias.</a:t>
            </a:r>
            <a:r>
              <a:rPr lang="es-ES" b="1" dirty="0">
                <a:solidFill>
                  <a:schemeClr val="bg1"/>
                </a:solidFill>
              </a:rPr>
              <a:t> Al vencedor le daré del maná escondido y le daré una piedrecita blanca, y grabado en la piedrecita un nombre nuevo, el cual nadie conoce sino aquel que lo recibe.'“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V.29.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'El que tiene oído, oiga</a:t>
            </a:r>
            <a:r>
              <a:rPr lang="es-ES" b="1" dirty="0">
                <a:solidFill>
                  <a:schemeClr val="bg1"/>
                </a:solidFill>
              </a:rPr>
              <a:t> lo que el Espíritu dice a las iglesias.'“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Apocalipsis.3:6, 13, 22.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'El que tiene oído, oiga</a:t>
            </a:r>
            <a:r>
              <a:rPr lang="es-ES" b="1" dirty="0">
                <a:solidFill>
                  <a:schemeClr val="bg1"/>
                </a:solidFill>
              </a:rPr>
              <a:t> lo que el Espíritu dice a las iglesias.'" 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-1"/>
            <a:ext cx="4235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V.13.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'El que tiene oído, oiga</a:t>
            </a:r>
            <a:r>
              <a:rPr lang="es-ES" b="1" dirty="0">
                <a:solidFill>
                  <a:schemeClr val="bg1"/>
                </a:solidFill>
              </a:rPr>
              <a:t> lo que el Espíritu dice a las iglesias.'"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V.22.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'El que tiene oído, oiga</a:t>
            </a:r>
            <a:r>
              <a:rPr lang="es-ES" b="1" dirty="0">
                <a:solidFill>
                  <a:schemeClr val="bg1"/>
                </a:solidFill>
              </a:rPr>
              <a:t> lo que el Espíritu dice a las iglesias.'" </a:t>
            </a:r>
          </a:p>
          <a:p>
            <a:r>
              <a:rPr lang="es-ES" b="1" dirty="0">
                <a:solidFill>
                  <a:schemeClr val="bg1"/>
                </a:solidFill>
              </a:rPr>
              <a:t>Estas iglesias debían de estar atentas al mensaje de Dios. </a:t>
            </a:r>
          </a:p>
          <a:p>
            <a:r>
              <a:rPr lang="es-ES" b="1" dirty="0">
                <a:solidFill>
                  <a:schemeClr val="bg1"/>
                </a:solidFill>
              </a:rPr>
              <a:t>Ya que la fe viene por el oír, y el oír la palabra de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Romanos.10:17.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Así que la fe viene del oír,</a:t>
            </a:r>
            <a:r>
              <a:rPr lang="es-ES" b="1" dirty="0">
                <a:solidFill>
                  <a:schemeClr val="bg1"/>
                </a:solidFill>
              </a:rPr>
              <a:t> y el oír, por la palabra de Cristo. </a:t>
            </a:r>
          </a:p>
          <a:p>
            <a:r>
              <a:rPr lang="es-ES" b="1" dirty="0">
                <a:solidFill>
                  <a:schemeClr val="bg1"/>
                </a:solidFill>
              </a:rPr>
              <a:t>Si queremos tener fe debemos estar dispuesto a oír la palabra de Dios.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5121" cy="6858000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37074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Muchos son los que oyen pesadamente.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Mateo.13:15.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PORQUE EL CORAZON DE ESTE PUEBLO SE HA VUELTO INSENSIBLE Y CON DIFICULTAD OYEN CON SUS OIDOS;</a:t>
            </a:r>
            <a:r>
              <a:rPr lang="es-ES" b="1" dirty="0">
                <a:solidFill>
                  <a:schemeClr val="bg1"/>
                </a:solidFill>
              </a:rPr>
              <a:t> Y SUS OJOS HAN CERRADO, NO SEA QUE VEAN CON LOS OJOS, Y OIGAN CON LOS OIDOS, Y ENTIENDAN CON EL CORAZON, Y SE CONVIERTAN, Y YO LOS SANE." 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de estar prestos a oír la palabra de Dios. </a:t>
            </a:r>
          </a:p>
          <a:p>
            <a:r>
              <a:rPr lang="es-ES" b="1" dirty="0">
                <a:solidFill>
                  <a:schemeClr val="bg1"/>
                </a:solidFill>
              </a:rPr>
              <a:t>Santiago.1:19.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0"/>
            <a:ext cx="4235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1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Esto sabéis, mis amados hermanos. Pero que cada uno sea pronto para oír, tardo para hablar, tardo para la ira; </a:t>
            </a:r>
          </a:p>
          <a:p>
            <a:r>
              <a:rPr lang="es-ES" b="1" dirty="0">
                <a:solidFill>
                  <a:schemeClr val="bg1"/>
                </a:solidFill>
              </a:rPr>
              <a:t>Muchos se hacen tardos para oír.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Hebreos.5:11. </a:t>
            </a:r>
          </a:p>
          <a:p>
            <a:r>
              <a:rPr lang="es-ES" b="1" dirty="0">
                <a:solidFill>
                  <a:schemeClr val="bg1"/>
                </a:solidFill>
              </a:rPr>
              <a:t>Acerca de esto tenemos mucho que decir, y es difícil de explicar,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puesto que os habéis hecho tardos para oír.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Las palabras de Dios deben penetrar en nuestros oídos.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Lucas.9:44.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0"/>
            <a:ext cx="42351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Haced que estas palabras penetren en vuestros oídos,</a:t>
            </a:r>
            <a:r>
              <a:rPr lang="es-ES" b="1" dirty="0">
                <a:solidFill>
                  <a:schemeClr val="bg1"/>
                </a:solidFill>
              </a:rPr>
              <a:t> porque el Hijo del Hombre va a ser entregado en manos de los hombres. 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de oír de buena gana.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Marcos.12:37. </a:t>
            </a:r>
          </a:p>
          <a:p>
            <a:r>
              <a:rPr lang="es-ES" b="1" dirty="0">
                <a:solidFill>
                  <a:schemeClr val="bg1"/>
                </a:solidFill>
              </a:rPr>
              <a:t>David mismo le llama “Señor”; ¿cómo es, pues, su hijo?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Y la gran multitud le escuchaba con gusto.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La multitud escuchaba de buena gana, esa actitud debemos de tener nosotros escuchar la palabra de Dios de buena gana.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Hechos.17:11.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51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Ellos se oponían al Espíritu Santo. </a:t>
            </a:r>
          </a:p>
          <a:p>
            <a:r>
              <a:rPr lang="es-ES" b="1" dirty="0">
                <a:solidFill>
                  <a:schemeClr val="bg1"/>
                </a:solidFill>
              </a:rPr>
              <a:t>Por que eran duros: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De Cerviz- O Cuello,</a:t>
            </a:r>
            <a:r>
              <a:rPr lang="es-ES" b="1" dirty="0">
                <a:solidFill>
                  <a:schemeClr val="bg1"/>
                </a:solidFill>
              </a:rPr>
              <a:t> es tener el cuello tieso, como un animal testarudo, ejemplifica la terca obstinación de los pecadores contra las instrucciones y mandamientos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Eran incircuncisos de corazón- Ósea duros de corazón donde no puede penetrar la palabra de Dios en sus corazones.</a:t>
            </a:r>
          </a:p>
          <a:p>
            <a:endParaRPr lang="es-ES" b="1" dirty="0"/>
          </a:p>
          <a:p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0"/>
            <a:ext cx="4235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Estos eran más nobles que los de Tesalónica,</a:t>
            </a:r>
            <a:r>
              <a:rPr lang="es-ES" b="1" dirty="0">
                <a:solidFill>
                  <a:schemeClr val="bg1"/>
                </a:solidFill>
              </a:rPr>
              <a:t> pues recibieron la palabra con toda solicitud, escudriñando diariamente las Escrituras, para ver si estas cosas eran así. </a:t>
            </a:r>
          </a:p>
          <a:p>
            <a:r>
              <a:rPr lang="es-ES" b="1" dirty="0">
                <a:solidFill>
                  <a:schemeClr val="bg1"/>
                </a:solidFill>
              </a:rPr>
              <a:t>Ya que el que no oye a Jesús, no oye al Padre.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Lucas.10:16.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“El que os escucha me escucha a mí;</a:t>
            </a:r>
            <a:r>
              <a:rPr lang="es-ES" b="1" dirty="0">
                <a:solidFill>
                  <a:schemeClr val="bg1"/>
                </a:solidFill>
              </a:rPr>
              <a:t> el que os rechaza me rechaza a mí; y el que me rechaza, rechaza al que me envió.”  </a:t>
            </a:r>
          </a:p>
          <a:p>
            <a:r>
              <a:rPr lang="es-ES" b="1" dirty="0">
                <a:solidFill>
                  <a:schemeClr val="bg1"/>
                </a:solidFill>
              </a:rPr>
              <a:t>Y por ende rechazamos al Espíritu Santo.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-1"/>
            <a:ext cx="4235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Hermanos cuando no ponemos atención a la palabra de Dios nos estamos oponiendo al Espíritu Santo, al igual que aquellos Judíos, se opusieron y mataron a Esteban.</a:t>
            </a:r>
          </a:p>
          <a:p>
            <a:r>
              <a:rPr lang="es-ES" b="1" dirty="0">
                <a:solidFill>
                  <a:schemeClr val="bg1"/>
                </a:solidFill>
              </a:rPr>
              <a:t>No sigamos siendo duros de cerviz y resistiendo al Espíritu Santo, siendo desobedientes a la palabra de Dios. </a:t>
            </a:r>
          </a:p>
          <a:p>
            <a:r>
              <a:rPr lang="es-ES" b="1" dirty="0">
                <a:solidFill>
                  <a:schemeClr val="bg1"/>
                </a:solidFill>
              </a:rPr>
              <a:t>Seamos humildes en escuchar la palabra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Y no seguir siendo duros de cerviz.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Santiago.4:17.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24" y="0"/>
            <a:ext cx="4076976" cy="685800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54813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Por tanto, al que sabe hacer lo bueno y no lo hace,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eso le es pecado.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Si sabemos lo bueno y no lo hacemos pecamos.</a:t>
            </a:r>
          </a:p>
          <a:p>
            <a:r>
              <a:rPr lang="es-ES" b="1" dirty="0">
                <a:solidFill>
                  <a:schemeClr val="bg1"/>
                </a:solidFill>
              </a:rPr>
              <a:t>¿El orar es bueno?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I Tesalonicenses.5:17.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Orad</a:t>
            </a:r>
            <a:r>
              <a:rPr lang="es-ES" b="1" dirty="0">
                <a:solidFill>
                  <a:schemeClr val="bg1"/>
                </a:solidFill>
              </a:rPr>
              <a:t> sin cesar. </a:t>
            </a:r>
          </a:p>
          <a:p>
            <a:r>
              <a:rPr lang="es-ES" b="1" dirty="0">
                <a:solidFill>
                  <a:schemeClr val="bg1"/>
                </a:solidFill>
              </a:rPr>
              <a:t>Si es bueno. </a:t>
            </a:r>
          </a:p>
          <a:p>
            <a:r>
              <a:rPr lang="es-ES" b="1" dirty="0">
                <a:solidFill>
                  <a:schemeClr val="bg1"/>
                </a:solidFill>
              </a:rPr>
              <a:t>Cuando dejo de hacerlo peco y estoy siendo duro de cerviz.</a:t>
            </a:r>
          </a:p>
          <a:p>
            <a:r>
              <a:rPr lang="es-ES" b="1" dirty="0">
                <a:solidFill>
                  <a:schemeClr val="bg1"/>
                </a:solidFill>
              </a:rPr>
              <a:t>¿El reunirse es bueno?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Hebreos.10:25.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No dejemos de congregarnos, como algunos tienen por costumbre;</a:t>
            </a:r>
            <a:r>
              <a:rPr lang="es-ES" b="1" dirty="0">
                <a:solidFill>
                  <a:schemeClr val="bg1"/>
                </a:solidFill>
              </a:rPr>
              <a:t> más bien, exhortémonos, y con mayor razón cuando veis que el día se acerca.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31" y="0"/>
            <a:ext cx="4263341" cy="3333750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32" y="3356332"/>
            <a:ext cx="4260690" cy="35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Si es bueno.</a:t>
            </a:r>
          </a:p>
          <a:p>
            <a:r>
              <a:rPr lang="es-ES" b="1" dirty="0">
                <a:solidFill>
                  <a:schemeClr val="bg1"/>
                </a:solidFill>
              </a:rPr>
              <a:t>Si dejo de hacerlo peco y estoy siendo duro de cerviz.</a:t>
            </a:r>
          </a:p>
          <a:p>
            <a:r>
              <a:rPr lang="es-ES" b="1" dirty="0">
                <a:solidFill>
                  <a:schemeClr val="bg1"/>
                </a:solidFill>
              </a:rPr>
              <a:t>¿El cantar es bueno?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Santiago.5:13.</a:t>
            </a:r>
          </a:p>
          <a:p>
            <a:r>
              <a:rPr lang="es-ES" b="1" dirty="0">
                <a:solidFill>
                  <a:schemeClr val="bg1"/>
                </a:solidFill>
              </a:rPr>
              <a:t>¿Está afligido alguno entre vosotros? ¡Que ore!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¿Está alguno alegre? ¡Que cante salmos!</a:t>
            </a:r>
          </a:p>
          <a:p>
            <a:r>
              <a:rPr lang="es-ES" b="1" dirty="0">
                <a:solidFill>
                  <a:schemeClr val="bg1"/>
                </a:solidFill>
              </a:rPr>
              <a:t>Si es bueno.</a:t>
            </a:r>
          </a:p>
          <a:p>
            <a:r>
              <a:rPr lang="es-ES" b="1" dirty="0">
                <a:solidFill>
                  <a:schemeClr val="bg1"/>
                </a:solidFill>
              </a:rPr>
              <a:t>Si dejo de hacerlo peco y estoy siendo duro de cerviz.</a:t>
            </a:r>
          </a:p>
          <a:p>
            <a:r>
              <a:rPr lang="es-ES" b="1" dirty="0">
                <a:solidFill>
                  <a:schemeClr val="bg1"/>
                </a:solidFill>
              </a:rPr>
              <a:t>¿El ofrendar es bueno?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I Corintios.16:1-2.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En cuanto a la ofrenda para los santos,</a:t>
            </a:r>
            <a:r>
              <a:rPr lang="es-ES" b="1" dirty="0">
                <a:solidFill>
                  <a:schemeClr val="bg1"/>
                </a:solidFill>
              </a:rPr>
              <a:t> haced vosotros también de la misma manera que ordené a las iglesias de Galacia.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V.2.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0"/>
            <a:ext cx="4237149" cy="35500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3572606"/>
            <a:ext cx="4237150" cy="3285394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5548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Que el primer día de la semana,</a:t>
            </a:r>
            <a:r>
              <a:rPr lang="es-ES" b="1" dirty="0">
                <a:solidFill>
                  <a:schemeClr val="bg1"/>
                </a:solidFill>
              </a:rPr>
              <a:t> cada uno de vosotros aparte y guarde según haya prosperado, para que cuando yo vaya no se recojan entonces ofrendas. </a:t>
            </a:r>
          </a:p>
          <a:p>
            <a:r>
              <a:rPr lang="es-ES" b="1" dirty="0">
                <a:solidFill>
                  <a:schemeClr val="bg1"/>
                </a:solidFill>
              </a:rPr>
              <a:t>Si es bueno.</a:t>
            </a:r>
          </a:p>
          <a:p>
            <a:r>
              <a:rPr lang="es-ES" b="1" dirty="0">
                <a:solidFill>
                  <a:schemeClr val="bg1"/>
                </a:solidFill>
              </a:rPr>
              <a:t>Si dejo de hacerlo peco y estoy siendo duro de cerviz.</a:t>
            </a:r>
          </a:p>
          <a:p>
            <a:r>
              <a:rPr lang="es-ES" b="1" dirty="0">
                <a:solidFill>
                  <a:schemeClr val="bg1"/>
                </a:solidFill>
              </a:rPr>
              <a:t>¿El visitar a los enfermos es bueno?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Santiago.1:27.</a:t>
            </a:r>
          </a:p>
          <a:p>
            <a:r>
              <a:rPr lang="es-ES" b="1" dirty="0">
                <a:solidFill>
                  <a:schemeClr val="bg1"/>
                </a:solidFill>
              </a:rPr>
              <a:t>La religión pura e incontaminada delante de Dios y Padre es ésta: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visitar a los huérfanos y a las viudas en su aflicción,</a:t>
            </a:r>
            <a:r>
              <a:rPr lang="es-ES" b="1" dirty="0">
                <a:solidFill>
                  <a:schemeClr val="bg1"/>
                </a:solidFill>
              </a:rPr>
              <a:t> y guardarse sin mancha del mundo.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2985806"/>
            <a:ext cx="4235122" cy="3872193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49" y="22582"/>
            <a:ext cx="4235123" cy="2963223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365221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272"/>
            <a:ext cx="4921624" cy="684772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Si es bueno.</a:t>
            </a:r>
          </a:p>
          <a:p>
            <a:r>
              <a:rPr lang="es-ES" b="1" dirty="0">
                <a:solidFill>
                  <a:schemeClr val="bg1"/>
                </a:solidFill>
              </a:rPr>
              <a:t>Si dejo de hacerlo peco y estoy siendo duro de cerviz.</a:t>
            </a:r>
          </a:p>
          <a:p>
            <a:r>
              <a:rPr lang="es-ES" b="1" dirty="0">
                <a:solidFill>
                  <a:schemeClr val="bg1"/>
                </a:solidFill>
              </a:rPr>
              <a:t>¿Predicar el evangelio es bueno?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Marcos.16:15.</a:t>
            </a:r>
          </a:p>
          <a:p>
            <a:r>
              <a:rPr lang="es-ES" b="1" dirty="0">
                <a:solidFill>
                  <a:schemeClr val="bg1"/>
                </a:solidFill>
              </a:rPr>
              <a:t>Y les dijo: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“Id por todo el mundo y predicad</a:t>
            </a:r>
            <a:r>
              <a:rPr lang="es-ES" b="1" dirty="0">
                <a:solidFill>
                  <a:schemeClr val="bg1"/>
                </a:solidFill>
              </a:rPr>
              <a:t> el evangelio a toda criatura. </a:t>
            </a:r>
          </a:p>
          <a:p>
            <a:r>
              <a:rPr lang="es-ES" b="1" dirty="0">
                <a:solidFill>
                  <a:schemeClr val="bg1"/>
                </a:solidFill>
              </a:rPr>
              <a:t>Si es bueno.</a:t>
            </a:r>
          </a:p>
          <a:p>
            <a:r>
              <a:rPr lang="es-ES" b="1" dirty="0">
                <a:solidFill>
                  <a:schemeClr val="bg1"/>
                </a:solidFill>
              </a:rPr>
              <a:t>Si dejo de hacerlo peco y estoy siendo duro de cerviz.</a:t>
            </a:r>
          </a:p>
          <a:p>
            <a:r>
              <a:rPr lang="es-ES" b="1" dirty="0">
                <a:solidFill>
                  <a:schemeClr val="bg1"/>
                </a:solidFill>
              </a:rPr>
              <a:t>Así que dejemos de ser duros de cerviz.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0"/>
            <a:ext cx="4322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4" name="Esquina doblada 3"/>
          <p:cNvSpPr/>
          <p:nvPr/>
        </p:nvSpPr>
        <p:spPr>
          <a:xfrm>
            <a:off x="0" y="0"/>
            <a:ext cx="9144000" cy="1038225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38225"/>
            <a:ext cx="9144000" cy="5819775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Hemos visto que muchos somos duros de cerviz y resisten al Espíritu Santo, y que nosotros podemos caer en ese error ser duros de cerviz y oponernos al Espíritu Santo. </a:t>
            </a:r>
          </a:p>
          <a:p>
            <a:r>
              <a:rPr lang="es-ES" b="1" dirty="0">
                <a:solidFill>
                  <a:schemeClr val="bg1"/>
                </a:solidFill>
              </a:rPr>
              <a:t>¿Cuando?. </a:t>
            </a:r>
          </a:p>
          <a:p>
            <a:r>
              <a:rPr lang="es-ES" b="1" dirty="0">
                <a:solidFill>
                  <a:schemeClr val="bg1"/>
                </a:solidFill>
              </a:rPr>
              <a:t>Somos duros cerviz, cuando no obedecemos los mandamientos de Dios. </a:t>
            </a:r>
          </a:p>
          <a:p>
            <a:r>
              <a:rPr lang="es-ES" b="1" dirty="0">
                <a:solidFill>
                  <a:schemeClr val="bg1"/>
                </a:solidFill>
              </a:rPr>
              <a:t>Y cuando no oímos la palabra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Seamos diligentes en poner mucha atención a la palabra de Dios y guardar sus mandamientos.</a:t>
            </a:r>
          </a:p>
          <a:p>
            <a:r>
              <a:rPr lang="es-ES" b="1" dirty="0">
                <a:solidFill>
                  <a:schemeClr val="bg1"/>
                </a:solidFill>
              </a:rPr>
              <a:t>No sigamos siendo duros de cerviz.</a:t>
            </a:r>
          </a:p>
          <a:p>
            <a:r>
              <a:rPr lang="es-ES" b="1" dirty="0">
                <a:solidFill>
                  <a:schemeClr val="bg1"/>
                </a:solidFill>
              </a:rPr>
              <a:t>Debemos tener un oído atento, obediente a la palabra de Dios.</a:t>
            </a:r>
          </a:p>
          <a:p>
            <a:endParaRPr lang="es-ES" b="1" dirty="0"/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2148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819775"/>
            <a:ext cx="9144000" cy="1038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/>
              <a:t>DIOS NOS BENDIGA A TODOS.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819775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4881282" y="0"/>
            <a:ext cx="4262717" cy="2675965"/>
          </a:xfrm>
          <a:prstGeom prst="cloudCallout">
            <a:avLst>
              <a:gd name="adj1" fmla="val -44808"/>
              <a:gd name="adj2" fmla="val 6652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/>
              <a:t>POR SU </a:t>
            </a:r>
            <a:r>
              <a:rPr lang="es-ES" sz="4000" b="1"/>
              <a:t>FINA ATENCIÓN</a:t>
            </a:r>
            <a:r>
              <a:rPr lang="es-ES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32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De oídos- Son las personas que oyen con dificultad la palabra de Dios, pero no es por que tengan problema con sus oídos, sino por que la palabra de Dios les ofende. </a:t>
            </a:r>
          </a:p>
          <a:p>
            <a:r>
              <a:rPr lang="es-ES" b="1" dirty="0">
                <a:solidFill>
                  <a:schemeClr val="bg1"/>
                </a:solidFill>
              </a:rPr>
              <a:t>Tapan sus oídos para no oír.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Hechos.7:57. </a:t>
            </a:r>
          </a:p>
          <a:p>
            <a:r>
              <a:rPr lang="es-ES" b="1" dirty="0">
                <a:solidFill>
                  <a:schemeClr val="bg1"/>
                </a:solidFill>
              </a:rPr>
              <a:t>Entonces ellos gritaron a gran voz,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y tapándose los oídos</a:t>
            </a:r>
            <a:r>
              <a:rPr lang="es-ES" b="1" dirty="0">
                <a:solidFill>
                  <a:schemeClr val="bg1"/>
                </a:solidFill>
              </a:rPr>
              <a:t> arremetieron a una contra él. </a:t>
            </a:r>
          </a:p>
          <a:p>
            <a:r>
              <a:rPr lang="es-ES" b="1" dirty="0">
                <a:solidFill>
                  <a:schemeClr val="bg1"/>
                </a:solidFill>
              </a:rPr>
              <a:t>Y por eso no quieren escuchar la palabra de Dios para obedecerla.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-1"/>
            <a:ext cx="42351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Esquina doblada 1"/>
          <p:cNvSpPr/>
          <p:nvPr/>
        </p:nvSpPr>
        <p:spPr>
          <a:xfrm>
            <a:off x="1" y="0"/>
            <a:ext cx="4906850" cy="874059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22582"/>
            <a:ext cx="4906850" cy="683541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¿CUANDO SOMOS DUROS DE CERVIZ?.</a:t>
            </a:r>
          </a:p>
          <a:p>
            <a:r>
              <a:rPr lang="es-ES" b="1" dirty="0">
                <a:solidFill>
                  <a:schemeClr val="bg1"/>
                </a:solidFill>
              </a:rPr>
              <a:t>Veremos: </a:t>
            </a:r>
          </a:p>
          <a:p>
            <a:r>
              <a:rPr lang="es-ES" b="1" dirty="0">
                <a:solidFill>
                  <a:schemeClr val="bg1"/>
                </a:solidFill>
              </a:rPr>
              <a:t>¿Cuándo somos duros de cerviz y resistimos al Espíritu Santo?. </a:t>
            </a:r>
          </a:p>
          <a:p>
            <a:r>
              <a:rPr lang="es-ES" b="1" dirty="0">
                <a:solidFill>
                  <a:schemeClr val="bg1"/>
                </a:solidFill>
              </a:rPr>
              <a:t>Para que no caigamos en ese error de  ser duros de cerviz y oponernos al Espíritu Santo. </a:t>
            </a:r>
          </a:p>
          <a:p>
            <a:r>
              <a:rPr lang="es-ES" b="1" dirty="0">
                <a:solidFill>
                  <a:schemeClr val="bg1"/>
                </a:solidFill>
              </a:rPr>
              <a:t>Resistimos al Espíritu Santo cuando somos duros de cerviz- Cuello.</a:t>
            </a:r>
          </a:p>
          <a:p>
            <a:r>
              <a:rPr lang="es-ES" b="1" dirty="0">
                <a:solidFill>
                  <a:schemeClr val="bg1"/>
                </a:solidFill>
              </a:rPr>
              <a:t>El pueblo de Israel era duro de Cerviz.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Exodo.32:9.</a:t>
            </a:r>
          </a:p>
          <a:p>
            <a:endParaRPr lang="es-ES" b="1" dirty="0"/>
          </a:p>
          <a:p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22582"/>
            <a:ext cx="4235121" cy="6835418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26193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Y el SEÑOR dijo a Moisés: He visto a este pueblo,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y he aquí, es pueblo de dura cerviz.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Por que se habían olvidado- Desviado del camino que Dios les había mandado.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V.8.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Bien pronto se han desviado del camino que yo les mandé.</a:t>
            </a:r>
            <a:r>
              <a:rPr lang="es-ES" b="1" dirty="0">
                <a:solidFill>
                  <a:schemeClr val="bg1"/>
                </a:solidFill>
              </a:rPr>
              <a:t> Se han hecho un becerro de fundición y lo han adorado, le han ofrecido sacrificios y han dicho: "Este es tu dios, Israel, que te ha sacado de la tierra de Egipto."</a:t>
            </a:r>
          </a:p>
          <a:p>
            <a:r>
              <a:rPr lang="es-ES" b="1" dirty="0">
                <a:solidFill>
                  <a:schemeClr val="bg1"/>
                </a:solidFill>
              </a:rPr>
              <a:t>Nosotros nos convertimos duros de cerviz, cuando nos olvidamos.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0"/>
            <a:ext cx="4235121" cy="685799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4539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Desviamos del camino de Dios, cuando olvidamos o no cumplimos sus mandamientos.</a:t>
            </a:r>
          </a:p>
          <a:p>
            <a:r>
              <a:rPr lang="es-ES" b="1" dirty="0">
                <a:solidFill>
                  <a:schemeClr val="bg1"/>
                </a:solidFill>
              </a:rPr>
              <a:t>El pueblo de Israel no debía de endurecer su cerviz.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Deuteronomio.10:16. </a:t>
            </a:r>
          </a:p>
          <a:p>
            <a:r>
              <a:rPr lang="es-ES" b="1" dirty="0">
                <a:solidFill>
                  <a:schemeClr val="bg1"/>
                </a:solidFill>
              </a:rPr>
              <a:t>Circuncidad, pues, vuestro corazón, y no endurezcáis más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vuestra cerviz.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</a:rPr>
              <a:t>Debían de guardar los mandamientos del Señor.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V.13.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Y que guardes los mandamientos del SEÑOR</a:t>
            </a:r>
            <a:r>
              <a:rPr lang="es-ES" b="1" dirty="0">
                <a:solidFill>
                  <a:schemeClr val="bg1"/>
                </a:solidFill>
              </a:rPr>
              <a:t> y sus estatutos que yo te ordeno hoy para tu bien?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0"/>
            <a:ext cx="4235120" cy="35365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559157"/>
            <a:ext cx="4341370" cy="3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Debían de mostrar amor al extranjero.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V.19.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</a:rPr>
              <a:t>Mostrad, pues, amor al extranjero,</a:t>
            </a:r>
            <a:r>
              <a:rPr lang="es-ES" b="1" dirty="0">
                <a:solidFill>
                  <a:schemeClr val="bg1"/>
                </a:solidFill>
              </a:rPr>
              <a:t> porque vosotros fuisteis extranjeros en la tierra de Egipto. </a:t>
            </a:r>
          </a:p>
          <a:p>
            <a:r>
              <a:rPr lang="es-ES" b="1" dirty="0">
                <a:solidFill>
                  <a:schemeClr val="bg1"/>
                </a:solidFill>
              </a:rPr>
              <a:t>Debían de temer al Señor y servirle.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V.20.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Temerás al SEÑOR tu Dios; le servirás,</a:t>
            </a:r>
            <a:r>
              <a:rPr lang="es-ES" b="1" dirty="0">
                <a:solidFill>
                  <a:schemeClr val="bg1"/>
                </a:solidFill>
              </a:rPr>
              <a:t> te allegarás a El y sólo en su nombre jurarás. </a:t>
            </a:r>
          </a:p>
          <a:p>
            <a:r>
              <a:rPr lang="es-ES" b="1" dirty="0">
                <a:solidFill>
                  <a:schemeClr val="bg1"/>
                </a:solidFill>
              </a:rPr>
              <a:t>Y alabarle.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V.21.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-1"/>
            <a:ext cx="4235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El es el objeto de tu alabanza y El es tu Dios,</a:t>
            </a:r>
            <a:r>
              <a:rPr lang="es-ES" b="1" dirty="0">
                <a:solidFill>
                  <a:schemeClr val="bg1"/>
                </a:solidFill>
              </a:rPr>
              <a:t> que ha hecho por ti estas cosas grandes y portentosas que tus ojos han visto. </a:t>
            </a:r>
          </a:p>
          <a:p>
            <a:r>
              <a:rPr lang="es-ES" b="1" dirty="0">
                <a:solidFill>
                  <a:schemeClr val="bg1"/>
                </a:solidFill>
              </a:rPr>
              <a:t>De esta manera el pueblo de Israel no iba a endurecer su cerviz ante Dios. </a:t>
            </a:r>
          </a:p>
          <a:p>
            <a:r>
              <a:rPr lang="es-ES" b="1" dirty="0">
                <a:solidFill>
                  <a:schemeClr val="bg1"/>
                </a:solidFill>
              </a:rPr>
              <a:t>Nosotros también debemos de guardar los mandamientos del Señor:</a:t>
            </a:r>
          </a:p>
          <a:p>
            <a:r>
              <a:rPr lang="es-ES" b="1" dirty="0">
                <a:solidFill>
                  <a:schemeClr val="bg1"/>
                </a:solidFill>
              </a:rPr>
              <a:t>Servirle. </a:t>
            </a:r>
          </a:p>
          <a:p>
            <a:r>
              <a:rPr lang="es-ES" b="1" dirty="0">
                <a:solidFill>
                  <a:schemeClr val="bg1"/>
                </a:solidFill>
              </a:rPr>
              <a:t>Alabarle. </a:t>
            </a:r>
          </a:p>
          <a:p>
            <a:r>
              <a:rPr lang="es-ES" b="1" dirty="0">
                <a:solidFill>
                  <a:schemeClr val="bg1"/>
                </a:solidFill>
              </a:rPr>
              <a:t>Para no endurecer nuestra cerviz.</a:t>
            </a:r>
          </a:p>
          <a:p>
            <a:endParaRPr lang="es-ES" b="1" dirty="0"/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66" y="0"/>
            <a:ext cx="4139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Somos duros de cerviz cuando no nos sometemos a Dios.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II Cronicas.30:8.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Y no endurezcáis vuestra cerviz como vuestros padres,</a:t>
            </a:r>
            <a:r>
              <a:rPr lang="es-ES" b="1" dirty="0">
                <a:solidFill>
                  <a:schemeClr val="bg1"/>
                </a:solidFill>
              </a:rPr>
              <a:t> sino someteos al SEÑOR y entrad en su santuario, que El ha santificado para siempre, y servid al SEÑOR vuestro Dios para que su ardiente ira se aparte de vosotros. </a:t>
            </a:r>
          </a:p>
          <a:p>
            <a:r>
              <a:rPr lang="es-ES" b="1" dirty="0">
                <a:solidFill>
                  <a:schemeClr val="bg1"/>
                </a:solidFill>
              </a:rPr>
              <a:t>Cuando no nos sometemos a su voluntad estamos resistiendo al Espíritu Santo, y siendo duros de cerviz.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74" y="22581"/>
            <a:ext cx="4181475" cy="6835417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311414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2155</Words>
  <Application>Microsoft Office PowerPoint</Application>
  <PresentationFormat>Presentación en pantalla (4:3)</PresentationFormat>
  <Paragraphs>168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DUROS DE CERVIZ. HECHOS.7:51.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 MORENO</cp:lastModifiedBy>
  <cp:revision>27</cp:revision>
  <dcterms:created xsi:type="dcterms:W3CDTF">2019-05-13T16:03:36Z</dcterms:created>
  <dcterms:modified xsi:type="dcterms:W3CDTF">2023-12-29T02:16:33Z</dcterms:modified>
</cp:coreProperties>
</file>