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7" r:id="rId4"/>
    <p:sldId id="289" r:id="rId5"/>
    <p:sldId id="258" r:id="rId6"/>
    <p:sldId id="259" r:id="rId7"/>
    <p:sldId id="260" r:id="rId8"/>
    <p:sldId id="290" r:id="rId9"/>
    <p:sldId id="261" r:id="rId10"/>
    <p:sldId id="262" r:id="rId11"/>
    <p:sldId id="291" r:id="rId12"/>
    <p:sldId id="263" r:id="rId13"/>
    <p:sldId id="277" r:id="rId14"/>
    <p:sldId id="264" r:id="rId15"/>
    <p:sldId id="292" r:id="rId16"/>
    <p:sldId id="265" r:id="rId17"/>
    <p:sldId id="267" r:id="rId18"/>
    <p:sldId id="266" r:id="rId19"/>
    <p:sldId id="278" r:id="rId20"/>
    <p:sldId id="293" r:id="rId21"/>
    <p:sldId id="268" r:id="rId22"/>
    <p:sldId id="269" r:id="rId23"/>
    <p:sldId id="270" r:id="rId24"/>
    <p:sldId id="271" r:id="rId25"/>
    <p:sldId id="272" r:id="rId26"/>
    <p:sldId id="294" r:id="rId27"/>
    <p:sldId id="273" r:id="rId28"/>
    <p:sldId id="274" r:id="rId29"/>
    <p:sldId id="286" r:id="rId30"/>
    <p:sldId id="295" r:id="rId31"/>
    <p:sldId id="275" r:id="rId32"/>
    <p:sldId id="279" r:id="rId33"/>
    <p:sldId id="280" r:id="rId34"/>
    <p:sldId id="297" r:id="rId35"/>
    <p:sldId id="282" r:id="rId36"/>
    <p:sldId id="283" r:id="rId37"/>
    <p:sldId id="284" r:id="rId38"/>
    <p:sldId id="287" r:id="rId39"/>
    <p:sldId id="285" r:id="rId40"/>
    <p:sldId id="296" r:id="rId41"/>
    <p:sldId id="288" r:id="rId4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5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301-0ECD-4CC7-9D09-373E2C7A436A}" type="datetimeFigureOut">
              <a:rPr lang="es-ES" smtClean="0"/>
              <a:t>05/06/2025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EBD1-82F4-4E2A-9A99-50E11D3BFAA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12068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301-0ECD-4CC7-9D09-373E2C7A436A}" type="datetimeFigureOut">
              <a:rPr lang="es-ES" smtClean="0"/>
              <a:t>05/06/2025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EBD1-82F4-4E2A-9A99-50E11D3BFAA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47039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301-0ECD-4CC7-9D09-373E2C7A436A}" type="datetimeFigureOut">
              <a:rPr lang="es-ES" smtClean="0"/>
              <a:t>05/06/2025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EBD1-82F4-4E2A-9A99-50E11D3BFAA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11902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301-0ECD-4CC7-9D09-373E2C7A436A}" type="datetimeFigureOut">
              <a:rPr lang="es-ES" smtClean="0"/>
              <a:t>05/06/2025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EBD1-82F4-4E2A-9A99-50E11D3BFAA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29420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301-0ECD-4CC7-9D09-373E2C7A436A}" type="datetimeFigureOut">
              <a:rPr lang="es-ES" smtClean="0"/>
              <a:t>05/06/2025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EBD1-82F4-4E2A-9A99-50E11D3BFAA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67115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301-0ECD-4CC7-9D09-373E2C7A436A}" type="datetimeFigureOut">
              <a:rPr lang="es-ES" smtClean="0"/>
              <a:t>05/06/2025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EBD1-82F4-4E2A-9A99-50E11D3BFAA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04676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301-0ECD-4CC7-9D09-373E2C7A436A}" type="datetimeFigureOut">
              <a:rPr lang="es-ES" smtClean="0"/>
              <a:t>05/06/2025</a:t>
            </a:fld>
            <a:endParaRPr lang="es-ES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EBD1-82F4-4E2A-9A99-50E11D3BFAA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33558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301-0ECD-4CC7-9D09-373E2C7A436A}" type="datetimeFigureOut">
              <a:rPr lang="es-ES" smtClean="0"/>
              <a:t>05/06/2025</a:t>
            </a:fld>
            <a:endParaRPr lang="es-ES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EBD1-82F4-4E2A-9A99-50E11D3BFAA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81019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301-0ECD-4CC7-9D09-373E2C7A436A}" type="datetimeFigureOut">
              <a:rPr lang="es-ES" smtClean="0"/>
              <a:t>05/06/2025</a:t>
            </a:fld>
            <a:endParaRPr lang="es-E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EBD1-82F4-4E2A-9A99-50E11D3BFAA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51038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301-0ECD-4CC7-9D09-373E2C7A436A}" type="datetimeFigureOut">
              <a:rPr lang="es-ES" smtClean="0"/>
              <a:t>05/06/2025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EBD1-82F4-4E2A-9A99-50E11D3BFAA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68932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C301-0ECD-4CC7-9D09-373E2C7A436A}" type="datetimeFigureOut">
              <a:rPr lang="es-ES" smtClean="0"/>
              <a:t>05/06/2025</a:t>
            </a:fld>
            <a:endParaRPr lang="es-ES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8EBD1-82F4-4E2A-9A99-50E11D3BFAA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32776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EC301-0ECD-4CC7-9D09-373E2C7A436A}" type="datetimeFigureOut">
              <a:rPr lang="es-ES" smtClean="0"/>
              <a:t>05/06/2025</a:t>
            </a:fld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8EBD1-82F4-4E2A-9A99-50E11D3BFAA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6382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99DFA74B-A882-4FDF-8B23-F9193928E035}"/>
              </a:ext>
            </a:extLst>
          </p:cNvPr>
          <p:cNvSpPr/>
          <p:nvPr/>
        </p:nvSpPr>
        <p:spPr>
          <a:xfrm>
            <a:off x="0" y="0"/>
            <a:ext cx="9144000" cy="119675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 dirty="0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0" y="743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“EL ABUSO DE LOS PREDICADORES”.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-1" y="1204182"/>
            <a:ext cx="9144001" cy="5653818"/>
          </a:xfrm>
        </p:spPr>
        <p:txBody>
          <a:bodyPr>
            <a:normAutofit fontScale="85000" lnSpcReduction="10000"/>
          </a:bodyPr>
          <a:lstStyle/>
          <a:p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INTRODUCCIÓN: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Con este título no quiero decir que todos los predicadores hacen lo mismo, o que todos los predicadores sean iguales.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Hay muchos predicadores buenos, que respetan la autoridad Bíblica, hay muchos predicadores que son soberbios, altaneros, y maltratan a los miembros.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Hay mucho abuso de parte de algunos predicadores hacia los miembros, prohibiéndoles muchas cosas donde la Biblia da libertad.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 este estudio quiero hacer ver algunos abusos de los predicadores, no para condenarles, sino para que recapaciten y no sigan cometiendo estos errores.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6763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" y="0"/>
            <a:ext cx="5004047" cy="6858000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Vemos que los apóstoles propusieron escoger siete varones de entre ellos.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V.3.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tanto, hermanos,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escoged de entre vosotros</a:t>
            </a:r>
            <a:r>
              <a:rPr lang="es-ES" b="1" dirty="0">
                <a:latin typeface="Maiandra GD" panose="020E0502030308020204" pitchFamily="34" charset="0"/>
              </a:rPr>
              <a:t> siete hombres de buena reputación, llenos del Espíritu Santo  y de sabiduría, a quienes podamos encargar esta tarea.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así resolvieron el problema entre ellos.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vinieron de otras partes a resolver el problema. 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7170" name="Picture 2" descr="C:\Users\Mario Moreno\Desktop\Señales\Imagen Animadas\dffgs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262" y="-19880"/>
            <a:ext cx="40907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87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" y="0"/>
            <a:ext cx="5220072" cy="6858000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Así cada iglesia tiene que resolver sus problemas.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 vista de estos textos y de otros, cada iglesia tiene su propio gobierno para poder corregir sus fallas.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1. Pero lamentablemente muchos predicadores violan la autonomía de otras iglesias al meterse a arreglar asuntos donde Ellos no son miembros.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2. Estos predicadores hablan de que nuestros hermanos liberales violan la autonomía de otras iglesias, y Ellos hacen lo mismo.</a:t>
            </a:r>
          </a:p>
          <a:p>
            <a:endParaRPr lang="es-ES" b="1" dirty="0"/>
          </a:p>
        </p:txBody>
      </p:sp>
      <p:pic>
        <p:nvPicPr>
          <p:cNvPr id="8194" name="Picture 2" descr="C:\Users\Mario Moreno\Desktop\Señales\Imagen Animadas\dczah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287" y="0"/>
            <a:ext cx="3874713" cy="6858000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134811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" y="0"/>
            <a:ext cx="5220072" cy="6858000"/>
          </a:xfrm>
        </p:spPr>
        <p:txBody>
          <a:bodyPr>
            <a:normAutofit fontScale="925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3. Ellos dicen y hacen todo lo que Ellos quieren con iglesias donde Ellos no son miembros, y así violan la autonomía de la iglesia, y muchos hermanos no sean dado cuanta de esto.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Aun llegan al extremo de decidir por otras iglesias a quién van a recibir y a quien no.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Esto es un abuso y peca Él que lo hace, y la iglesia que lo permite, también peca.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5E72156-88CA-56E6-845A-A55D65A1DF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4266"/>
            <a:ext cx="4053677" cy="684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7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70E2E0D3-7364-4F5E-84D4-1248379D404C}"/>
              </a:ext>
            </a:extLst>
          </p:cNvPr>
          <p:cNvSpPr/>
          <p:nvPr/>
        </p:nvSpPr>
        <p:spPr>
          <a:xfrm>
            <a:off x="0" y="0"/>
            <a:ext cx="9144000" cy="177281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772815"/>
          </a:xfrm>
        </p:spPr>
        <p:txBody>
          <a:bodyPr>
            <a:normAutofit/>
          </a:bodyPr>
          <a:lstStyle/>
          <a:p>
            <a:r>
              <a:rPr lang="es-ES" sz="3600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 ABUSO EN CUANTO A PROHIBIR A LOS HERMANOS VISITAR A OTRAS CONGREGACIONES.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36285" y="1817267"/>
            <a:ext cx="5688405" cy="5040734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Aquí también algunos predicadores caen en este error de prohibir a algún hermano que valla a visitar otras congregaciones.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si él hermano no se somete a este reglamento o ley humana, lo disciplinan.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Esto lamentablemente me recuerda de la actitud de Diótrefes.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III Juan.9-10.</a:t>
            </a:r>
          </a:p>
          <a:p>
            <a:endParaRPr lang="es-ES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B2695BE-66EC-F45D-9802-44D8DE497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807260"/>
            <a:ext cx="3347863" cy="504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2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79" y="-90006"/>
            <a:ext cx="9394624" cy="7044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" y="-90006"/>
            <a:ext cx="5436095" cy="6948006"/>
          </a:xfrm>
        </p:spPr>
        <p:txBody>
          <a:bodyPr>
            <a:normAutofit fontScale="925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Escribí algo a la iglesia,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pero Diótrefes, a quien le gusta ser el primero</a:t>
            </a:r>
            <a:r>
              <a:rPr lang="es-ES" b="1" dirty="0">
                <a:latin typeface="Maiandra GD" panose="020E0502030308020204" pitchFamily="34" charset="0"/>
              </a:rPr>
              <a:t> entre ellos, no acepta lo que decimos.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V.10.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esta razón, si voy, llamaré la atención a las obras que hace, acusándonos injustamente con palabras maliciosas; y no satisfecho con esto, él mismo no recibe a los hermanos,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se lo prohíbe a los que quieren hacerlo y los expulsa de la iglesia.</a:t>
            </a:r>
            <a:r>
              <a:rPr lang="es-ES" b="1" u="sng" dirty="0">
                <a:solidFill>
                  <a:srgbClr val="FF0000"/>
                </a:solidFill>
                <a:latin typeface="Maiandra GD" panose="020E0502030308020204" pitchFamily="34" charset="0"/>
              </a:rPr>
              <a:t> </a:t>
            </a:r>
          </a:p>
        </p:txBody>
      </p:sp>
      <p:sp>
        <p:nvSpPr>
          <p:cNvPr id="4" name="3 Llamada de flecha hacia abajo"/>
          <p:cNvSpPr/>
          <p:nvPr/>
        </p:nvSpPr>
        <p:spPr>
          <a:xfrm>
            <a:off x="5503375" y="0"/>
            <a:ext cx="3823969" cy="3717032"/>
          </a:xfrm>
          <a:prstGeom prst="downArrowCallou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>
                <a:latin typeface="Maiandra GD" panose="020E0502030308020204" pitchFamily="34" charset="0"/>
              </a:rPr>
              <a:t>AQUÍ MANDO YO NADIE MÁS Y SE HACE LO QUE YO DIGA.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A6CBC6D-1592-19BA-2318-734D34826F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072" y="3807038"/>
            <a:ext cx="3812272" cy="3050962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288787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13" y="-90488"/>
            <a:ext cx="9394826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-90488"/>
            <a:ext cx="5148064" cy="6948488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1. Que ni recibía a los hermanos.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2. Ni dejaba que los otros hermanos lo recibieran.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3. Y si los hermanos lo recibían él los expulsabas de la iglesia.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Así hay muchos predicadores que si no se hace lo que ellos dicen disciplinan al hermano.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Muchas veces estos predicadores tienen la misma actitud de los fariseos. </a:t>
            </a:r>
          </a:p>
        </p:txBody>
      </p:sp>
      <p:pic>
        <p:nvPicPr>
          <p:cNvPr id="11266" name="Picture 2" descr="C:\Users\Mario Moreno\Desktop\Señales\Imagen Animadas\GIF02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-90488"/>
            <a:ext cx="4121349" cy="694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4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13" y="-90488"/>
            <a:ext cx="9394826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-90488"/>
            <a:ext cx="5292080" cy="6948488"/>
          </a:xfrm>
        </p:spPr>
        <p:txBody>
          <a:bodyPr>
            <a:normAutofit fontScale="925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Quienes  habían prohibido a todos que si alguien confesaba que Jesús era el Cristo lo expulsaban de la sinagoga.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Juan.9:22.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Sus padres dijeron esto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porque tenían miedo a los judíos;</a:t>
            </a:r>
            <a:r>
              <a:rPr lang="es-ES" b="1" dirty="0">
                <a:latin typeface="Maiandra GD" panose="020E0502030308020204" pitchFamily="34" charset="0"/>
              </a:rPr>
              <a:t> porque los judíos ya se habían puesto de acuerdo en que si alguno confesaba que Jesús era el Cristo, fuera expulsado de la sinagoga. 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Juan.9:34. </a:t>
            </a:r>
          </a:p>
        </p:txBody>
      </p:sp>
      <p:pic>
        <p:nvPicPr>
          <p:cNvPr id="11266" name="Picture 2" descr="C:\Users\Mario Moreno\Desktop\Señales\Imagen Animadas\GIF02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-90488"/>
            <a:ext cx="3977332" cy="694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87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13" y="-90488"/>
            <a:ext cx="9394826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-90488"/>
            <a:ext cx="5292080" cy="6948488"/>
          </a:xfrm>
        </p:spPr>
        <p:txBody>
          <a:bodyPr>
            <a:normAutofit fontScale="925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Respondieron ellos y le dijeron: Tú naciste enteramente en pecados, ¿y tú nos enseñas a nosotros?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Y lo echaron fuera.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Juan.12:42.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Sin embargo, muchos, aun de los gobernantes, creyeron en El, pero por causa de los fariseos no lo confesaban,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para no ser expulsados de la sinagoga.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Expulsaban como que ellos eran dueños de la sinagoga.</a:t>
            </a:r>
          </a:p>
        </p:txBody>
      </p:sp>
      <p:pic>
        <p:nvPicPr>
          <p:cNvPr id="12290" name="Picture 2" descr="C:\Users\Mario Moreno\Desktop\Señales\Imagen Animadas\jesussermonhgclrbp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493" y="0"/>
            <a:ext cx="3725380" cy="6858000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288787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13" y="-90488"/>
            <a:ext cx="9394826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436096" cy="6858000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Lamentablemente hay predicadores que expulsan de la iglesia como si ellos fueran los dueños.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por eso muchos tenían miedo.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1. Al igual muchos miembros tienen miedo de levantar la voz y decir.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“Esto es un error”.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miedo a ser disciplinado y acusado de divisionista o chismoso.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Todo esto es un abuso de estos predicadores. 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13314" name="Picture 2" descr="C:\Users\Mario Moreno\Desktop\Señales\Imagen Animadas\priest_preaching_behind_podium_lg_cl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1" y="3861048"/>
            <a:ext cx="3617292" cy="2996952"/>
          </a:xfrm>
          <a:prstGeom prst="rect">
            <a:avLst/>
          </a:prstGeom>
          <a:solidFill>
            <a:srgbClr val="92D050"/>
          </a:solidFill>
        </p:spPr>
      </p:pic>
      <p:sp>
        <p:nvSpPr>
          <p:cNvPr id="2" name="1 Llamada de flecha hacia abajo"/>
          <p:cNvSpPr/>
          <p:nvPr/>
        </p:nvSpPr>
        <p:spPr>
          <a:xfrm>
            <a:off x="5436097" y="-90488"/>
            <a:ext cx="3707903" cy="3807520"/>
          </a:xfrm>
          <a:prstGeom prst="downArrowCallou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latin typeface="Maiandra GD" panose="020E0502030308020204" pitchFamily="34" charset="0"/>
              </a:rPr>
              <a:t>NADIE TIENE QUE DECIRME NADA POR QUÉ YO SOY ÉL QUE MANDO AQUÍ.</a:t>
            </a:r>
          </a:p>
        </p:txBody>
      </p:sp>
    </p:spTree>
    <p:extLst>
      <p:ext uri="{BB962C8B-B14F-4D97-AF65-F5344CB8AC3E}">
        <p14:creationId xmlns:p14="http://schemas.microsoft.com/office/powerpoint/2010/main" val="288787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13" y="-90488"/>
            <a:ext cx="9394826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A8C2917E-7B11-4538-8410-4A8D37E9FF31}"/>
              </a:ext>
            </a:extLst>
          </p:cNvPr>
          <p:cNvSpPr/>
          <p:nvPr/>
        </p:nvSpPr>
        <p:spPr>
          <a:xfrm>
            <a:off x="-125413" y="-90488"/>
            <a:ext cx="9394826" cy="12872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25413" y="-90488"/>
            <a:ext cx="9394826" cy="1233488"/>
          </a:xfrm>
        </p:spPr>
        <p:txBody>
          <a:bodyPr>
            <a:normAutofit fontScale="90000"/>
          </a:bodyPr>
          <a:lstStyle/>
          <a:p>
            <a:r>
              <a:rPr lang="es-ES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 ABUSO CUANDO UN HERMANO SÉ A ARREPENTIDO DE ALGÚN PECADO.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287016"/>
            <a:ext cx="5508104" cy="5570984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También estos predicadores abusan cuando algún hermano comete algún pecado, y se arrepiente de este pecado: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Estos predicadores le ponen un tiempo de arrepentimiento, un tiempo donde el arrepentido.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puede orar.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Servir la mesa. </a:t>
            </a:r>
          </a:p>
        </p:txBody>
      </p:sp>
      <p:pic>
        <p:nvPicPr>
          <p:cNvPr id="14338" name="Picture 2" descr="C:\Users\Mario Moreno\Desktop\Señales\Imagen Animadas\priest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5" y="4221088"/>
            <a:ext cx="3761308" cy="272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ocadillo nube: nube 6">
            <a:extLst>
              <a:ext uri="{FF2B5EF4-FFF2-40B4-BE49-F238E27FC236}">
                <a16:creationId xmlns:a16="http://schemas.microsoft.com/office/drawing/2014/main" id="{4B274E53-8BEC-48C6-9159-4D6332393185}"/>
              </a:ext>
            </a:extLst>
          </p:cNvPr>
          <p:cNvSpPr/>
          <p:nvPr/>
        </p:nvSpPr>
        <p:spPr>
          <a:xfrm>
            <a:off x="5508103" y="1287016"/>
            <a:ext cx="3761307" cy="2358008"/>
          </a:xfrm>
          <a:prstGeom prst="cloudCallout">
            <a:avLst>
              <a:gd name="adj1" fmla="val 5310"/>
              <a:gd name="adj2" fmla="val 71671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YO  SOY ÉL QUE  DECIDO TODO AQUÍ.</a:t>
            </a:r>
          </a:p>
        </p:txBody>
      </p:sp>
    </p:spTree>
    <p:extLst>
      <p:ext uri="{BB962C8B-B14F-4D97-AF65-F5344CB8AC3E}">
        <p14:creationId xmlns:p14="http://schemas.microsoft.com/office/powerpoint/2010/main" val="429465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 build="p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D6CD0078-C890-4459-8CDB-14F3861EF812}"/>
              </a:ext>
            </a:extLst>
          </p:cNvPr>
          <p:cNvSpPr/>
          <p:nvPr/>
        </p:nvSpPr>
        <p:spPr>
          <a:xfrm>
            <a:off x="0" y="0"/>
            <a:ext cx="9144000" cy="119675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ABUSO EN LA AUTONOMIA DE LAS IGLESIAS.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241202"/>
            <a:ext cx="5580112" cy="5616798"/>
          </a:xfrm>
        </p:spPr>
        <p:txBody>
          <a:bodyPr>
            <a:normAutofit fontScale="85000" lnSpcReduction="2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Como sabemos cada iglesia es Autónoma.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 palabra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“AUTONOMIA”- Significa “AUTO GOBIERNO, o gobierno propio, o independiente”.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 autonomía local significa que cada iglesia local es una entidad autogobernada.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tiene ningún gobierno sobre ella o sobre las demás iglesias locales y su propio gobierno se limita a las fronteras de su propia membresía por la palabra de Dios.</a:t>
            </a:r>
          </a:p>
          <a:p>
            <a:endParaRPr lang="es-ES" dirty="0"/>
          </a:p>
        </p:txBody>
      </p:sp>
      <p:pic>
        <p:nvPicPr>
          <p:cNvPr id="1026" name="Picture 2" descr="C:\Users\Mario Moreno\Desktop\Señales\Imagen Animadas\dczah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325" y="1241202"/>
            <a:ext cx="3514675" cy="5616798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4022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13" y="-90488"/>
            <a:ext cx="9394826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-90488"/>
            <a:ext cx="5148064" cy="6948488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Dirigir canto.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Predicar o dar alguna clase.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Hasta que el predicador decide si realmente sé a arrepentido, hasta entonces puede hacer todo lo ante dicho.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Sino solo esta como visitante no tiene ningún privilegio.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¿Preguntamos dónde esta la autoridad Bíblica para esto?. </a:t>
            </a:r>
          </a:p>
          <a:p>
            <a:endParaRPr lang="es-ES" dirty="0"/>
          </a:p>
        </p:txBody>
      </p:sp>
      <p:pic>
        <p:nvPicPr>
          <p:cNvPr id="14338" name="Picture 2" descr="C:\Users\Mario Moreno\Desktop\Señales\Imagen Animadas\priest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461" y="3429000"/>
            <a:ext cx="413995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ocadillo nube: nube 6">
            <a:extLst>
              <a:ext uri="{FF2B5EF4-FFF2-40B4-BE49-F238E27FC236}">
                <a16:creationId xmlns:a16="http://schemas.microsoft.com/office/drawing/2014/main" id="{4B274E53-8BEC-48C6-9159-4D6332393185}"/>
              </a:ext>
            </a:extLst>
          </p:cNvPr>
          <p:cNvSpPr/>
          <p:nvPr/>
        </p:nvSpPr>
        <p:spPr>
          <a:xfrm>
            <a:off x="5004049" y="0"/>
            <a:ext cx="4139952" cy="2636912"/>
          </a:xfrm>
          <a:prstGeom prst="cloudCallout">
            <a:avLst>
              <a:gd name="adj1" fmla="val 5310"/>
              <a:gd name="adj2" fmla="val 71671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latin typeface="Maiandra GD" panose="020E0502030308020204" pitchFamily="34" charset="0"/>
              </a:rPr>
              <a:t>YO  SOY ÉL QUE  DECIDO TODO AQUÍ.</a:t>
            </a:r>
          </a:p>
        </p:txBody>
      </p:sp>
    </p:spTree>
    <p:extLst>
      <p:ext uri="{BB962C8B-B14F-4D97-AF65-F5344CB8AC3E}">
        <p14:creationId xmlns:p14="http://schemas.microsoft.com/office/powerpoint/2010/main" val="357373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13" y="-90488"/>
            <a:ext cx="9394826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436096" cy="6858000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Pablo dijo en.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II Corintios.2:6-11.</a:t>
            </a:r>
            <a:endParaRPr lang="es-ES" b="1" dirty="0">
              <a:latin typeface="Maiandra GD" panose="020E0502030308020204" pitchFamily="34" charset="0"/>
            </a:endParaRPr>
          </a:p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Es suficiente</a:t>
            </a:r>
            <a:r>
              <a:rPr lang="es-ES" b="1" dirty="0">
                <a:latin typeface="Maiandra GD" panose="020E0502030308020204" pitchFamily="34" charset="0"/>
              </a:rPr>
              <a:t> para tal persona este castigo que le fue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impuesto por la mayoría;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V.7.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así que, por el contrario,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vosotros más bien deberíais perdonarlo  y consolarlo,</a:t>
            </a:r>
            <a:r>
              <a:rPr lang="es-ES" b="1" dirty="0">
                <a:latin typeface="Maiandra GD" panose="020E0502030308020204" pitchFamily="34" charset="0"/>
              </a:rPr>
              <a:t> no sea que en alguna manera éste sea abrumado por tanta tristeza.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V.8.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lo cual os ruego que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reafirméis vuestro amor hacia él.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endParaRPr lang="es-ES" b="1" dirty="0"/>
          </a:p>
          <a:p>
            <a:endParaRPr lang="es-ES" b="1" dirty="0"/>
          </a:p>
        </p:txBody>
      </p:sp>
      <p:pic>
        <p:nvPicPr>
          <p:cNvPr id="15362" name="Picture 2" descr="C:\Users\Mario Moreno\Desktop\Señales\Imagen Animadas\presenting_to_audience_300_clr-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509" y="1700807"/>
            <a:ext cx="3707903" cy="269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Flecha derecha"/>
          <p:cNvSpPr/>
          <p:nvPr/>
        </p:nvSpPr>
        <p:spPr>
          <a:xfrm rot="16200000">
            <a:off x="7484797" y="1449360"/>
            <a:ext cx="1122424" cy="617208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5561510" y="-69688"/>
            <a:ext cx="3707903" cy="112242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/>
              <a:t>IMPUESTA POR LA MAYORIA.</a:t>
            </a:r>
          </a:p>
        </p:txBody>
      </p:sp>
      <p:pic>
        <p:nvPicPr>
          <p:cNvPr id="15363" name="Picture 3" descr="C:\Users\Mario Moreno\Desktop\Señales\Imagen Animadas\jacob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013" y="4391521"/>
            <a:ext cx="3676400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87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13" y="-90488"/>
            <a:ext cx="9394826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148064" cy="6858000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V.9.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Pues también con este fin os escribí,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para poneros a prueba y ver si sois obedientes en todo.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 V.10.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a quien perdonéis algo, yo también lo perdono; porque en verdad, lo que yo he perdonado,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si algo he perdonado, lo hice por vosotros en presencia de Cristo,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V.11.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para que Satanás no tome ventaja sobre nosotros,</a:t>
            </a:r>
            <a:r>
              <a:rPr lang="es-ES" b="1" dirty="0">
                <a:latin typeface="Maiandra GD" panose="020E0502030308020204" pitchFamily="34" charset="0"/>
              </a:rPr>
              <a:t> pues no ignoramos sus ardides. </a:t>
            </a:r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21E40E9-6326-F86A-B02C-2F5F4256B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3" y="-38100"/>
            <a:ext cx="4121349" cy="689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88787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13" y="-90488"/>
            <a:ext cx="9394826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-90488"/>
            <a:ext cx="5292080" cy="6948488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Que era suficiente el castigo impuesto por la mayoría. V.6.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por el predicador.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Ahora deberían perdonarle y consolarlo. V.7.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Reafirmar su amor hacia él. V.8.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Debían ser obedientes a esto.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V.9-10. Ya que si no lo hacían estaban desobedeciendo a Dios.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Para que Satanás no ganara ventaja sobre nosotros. V.11. </a:t>
            </a:r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DC6EA23-A08E-99C2-AE34-58C223B6B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0"/>
            <a:ext cx="4021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7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13" y="-90488"/>
            <a:ext cx="9394826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" y="0"/>
            <a:ext cx="5292079" cy="6858000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No vemos que Pablo les dijera a los Corintios que lo mantuvieran en prueba de arrepentimiento, no vemos eso en las escrituras.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abuso de estos predicadores llega a tal extremo que él pecador arrepentido tiene que pedirle de rodillas perdón a él, como si fuera Dios.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¿Dónde encontramos eso en las escrituras?.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Vemos que cuando Simón el mago peco al ofrecer dinero.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Hechos.8:17-20. </a:t>
            </a:r>
          </a:p>
          <a:p>
            <a:endParaRPr lang="es-ES" dirty="0"/>
          </a:p>
        </p:txBody>
      </p:sp>
      <p:pic>
        <p:nvPicPr>
          <p:cNvPr id="18434" name="Picture 2" descr="C:\Users\Mario Moreno\Desktop\Señales\Imagen Animadas\Bibl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494" y="3140968"/>
            <a:ext cx="3726506" cy="3701075"/>
          </a:xfrm>
          <a:prstGeom prst="rect">
            <a:avLst/>
          </a:prstGeom>
          <a:solidFill>
            <a:srgbClr val="00B0F0"/>
          </a:solidFill>
        </p:spPr>
      </p:pic>
      <p:sp>
        <p:nvSpPr>
          <p:cNvPr id="5" name="Bocadillo nube: nube 4">
            <a:extLst>
              <a:ext uri="{FF2B5EF4-FFF2-40B4-BE49-F238E27FC236}">
                <a16:creationId xmlns:a16="http://schemas.microsoft.com/office/drawing/2014/main" id="{5499BD7D-85C3-4467-BBC9-1EC9114FDD9C}"/>
              </a:ext>
            </a:extLst>
          </p:cNvPr>
          <p:cNvSpPr/>
          <p:nvPr/>
        </p:nvSpPr>
        <p:spPr>
          <a:xfrm>
            <a:off x="5292080" y="0"/>
            <a:ext cx="3851920" cy="2204864"/>
          </a:xfrm>
          <a:prstGeom prst="cloudCallout">
            <a:avLst>
              <a:gd name="adj1" fmla="val 1817"/>
              <a:gd name="adj2" fmla="val 89804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latin typeface="Maiandra GD" panose="020E0502030308020204" pitchFamily="34" charset="0"/>
              </a:rPr>
              <a:t>TIENEN QUE HACER LO QUE YO DIGO.</a:t>
            </a:r>
          </a:p>
        </p:txBody>
      </p:sp>
    </p:spTree>
    <p:extLst>
      <p:ext uri="{BB962C8B-B14F-4D97-AF65-F5344CB8AC3E}">
        <p14:creationId xmlns:p14="http://schemas.microsoft.com/office/powerpoint/2010/main" val="288787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13" y="-90488"/>
            <a:ext cx="9394826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220072" cy="6858000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Entonces les imponían las manos, y recibían el Espíritu Santo.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V.18.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Cuando Simón vio que el Espíritu se daba por la imposición de las manos de los apóstoles,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les ofreció dinero</a:t>
            </a:r>
            <a:r>
              <a:rPr lang="es-ES" b="1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,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V.19.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diciendo: Dadme también a mí esta autoridad,</a:t>
            </a:r>
            <a:r>
              <a:rPr lang="es-ES" b="1" dirty="0">
                <a:latin typeface="Maiandra GD" panose="020E0502030308020204" pitchFamily="34" charset="0"/>
              </a:rPr>
              <a:t> de manera que todo aquel sobre quien ponga mis manos reciba el Espíritu Santo. </a:t>
            </a:r>
          </a:p>
        </p:txBody>
      </p:sp>
      <p:pic>
        <p:nvPicPr>
          <p:cNvPr id="20482" name="Picture 2" descr="C:\Users\Mario Moreno\Desktop\Señales\Imagen Animadas\1zvybdc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485" y="-90488"/>
            <a:ext cx="3923927" cy="6969590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288787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908" y="-99392"/>
            <a:ext cx="9394826" cy="7139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108520" y="0"/>
            <a:ext cx="5328592" cy="68580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V.20.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Entonces Pedro le dijo: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Que tu plata perezca contigo,</a:t>
            </a:r>
            <a:r>
              <a:rPr lang="es-ES" b="1" dirty="0">
                <a:latin typeface="Maiandra GD" panose="020E0502030308020204" pitchFamily="34" charset="0"/>
              </a:rPr>
              <a:t> porque pensaste que podías obtener el don de Dios con dinero.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Pedro le dijo: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V.22.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Por tanto, arrepiéntete de esta tu maldad,</a:t>
            </a:r>
            <a:r>
              <a:rPr lang="es-ES" b="1" dirty="0">
                <a:latin typeface="Maiandra GD" panose="020E0502030308020204" pitchFamily="34" charset="0"/>
              </a:rPr>
              <a:t> y ruega al Señor que si es posible se te perdone el intento de tu corazón.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“Que se arrepintiera de su maldad y rogara al Señor”.</a:t>
            </a:r>
          </a:p>
        </p:txBody>
      </p:sp>
      <p:pic>
        <p:nvPicPr>
          <p:cNvPr id="20482" name="Picture 2" descr="C:\Users\Mario Moreno\Desktop\Señales\Imagen Animadas\1zvybdc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-99392"/>
            <a:ext cx="3995937" cy="5232786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1DE45B6-C0DC-4B61-AA57-5D1829E5DB30}"/>
              </a:ext>
            </a:extLst>
          </p:cNvPr>
          <p:cNvSpPr txBox="1"/>
          <p:nvPr/>
        </p:nvSpPr>
        <p:spPr>
          <a:xfrm>
            <a:off x="4982130" y="5133394"/>
            <a:ext cx="4189788" cy="181588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  <a:latin typeface="Maiandra GD" panose="020E0502030308020204" pitchFamily="34" charset="0"/>
              </a:rPr>
              <a:t>No vemos que Pedro le dijera que le pidiera perdón a Él y esto de rodillas.</a:t>
            </a:r>
          </a:p>
        </p:txBody>
      </p:sp>
    </p:spTree>
    <p:extLst>
      <p:ext uri="{BB962C8B-B14F-4D97-AF65-F5344CB8AC3E}">
        <p14:creationId xmlns:p14="http://schemas.microsoft.com/office/powerpoint/2010/main" val="187446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13" y="-90488"/>
            <a:ext cx="9394826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1" y="0"/>
            <a:ext cx="5101989" cy="6858000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Y aun más estos predicadores exigen que cuando uno de los miembros peca le cuenten el pecado a Él.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Para que el (Predicador) ore por él al Señor y Dios lo perdone.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Hacen  lo mismo que los Sacerdotes católicos.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Que interceden por la gente, él único mediador que yo encuentro en la Biblia es Cristo.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Timoteo.2:5. </a:t>
            </a:r>
          </a:p>
        </p:txBody>
      </p:sp>
      <p:pic>
        <p:nvPicPr>
          <p:cNvPr id="19458" name="Picture 2" descr="C:\Users\Mario Moreno\Desktop\Señales\Imagen Animadas\animated-thank-you-images-for-powerpoint-presentations-gif-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462" y="-90489"/>
            <a:ext cx="4112478" cy="704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87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13" y="-90488"/>
            <a:ext cx="9394826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129459" cy="685800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Porque hay un solo Dios, y también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un solo mediador</a:t>
            </a:r>
            <a:r>
              <a:rPr lang="es-ES" b="1" dirty="0">
                <a:latin typeface="Maiandra GD" panose="020E0502030308020204" pitchFamily="34" charset="0"/>
              </a:rPr>
              <a:t> entre Dios y los hombres, Cristo Jesús hombre,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Juan.2:1.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Hijitos míos, os escribo estas cosas para que no pequéis. Y si alguno peca,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Abogado tenemos para con el Padre, a Jesucristo el justo.</a:t>
            </a:r>
            <a:r>
              <a:rPr lang="es-ES" b="1" dirty="0">
                <a:latin typeface="Maiandra GD" panose="020E0502030308020204" pitchFamily="34" charset="0"/>
              </a:rPr>
              <a:t>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ningún hombre, ni ningún predicador.</a:t>
            </a:r>
          </a:p>
          <a:p>
            <a:endParaRPr lang="es-ES" dirty="0"/>
          </a:p>
        </p:txBody>
      </p:sp>
      <p:pic>
        <p:nvPicPr>
          <p:cNvPr id="21506" name="Picture 2" descr="C:\Users\Mario Moreno\Desktop\Señales\Imagen Animadas\35fghb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461" y="-90488"/>
            <a:ext cx="4139951" cy="69484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88787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13" y="-90488"/>
            <a:ext cx="9394826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D5124D2E-4D62-415E-9B19-E15CCC0D2CAB}"/>
              </a:ext>
            </a:extLst>
          </p:cNvPr>
          <p:cNvSpPr/>
          <p:nvPr/>
        </p:nvSpPr>
        <p:spPr>
          <a:xfrm>
            <a:off x="-125413" y="-90488"/>
            <a:ext cx="9394826" cy="128724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25413" y="-90488"/>
            <a:ext cx="9394826" cy="1261907"/>
          </a:xfrm>
        </p:spPr>
        <p:txBody>
          <a:bodyPr>
            <a:noAutofit/>
          </a:bodyPr>
          <a:lstStyle/>
          <a:p>
            <a:r>
              <a:rPr lang="es-ES" b="1" u="sng" dirty="0">
                <a:solidFill>
                  <a:schemeClr val="bg1"/>
                </a:solidFill>
                <a:latin typeface="Maiandra GD" panose="020E0502030308020204" pitchFamily="34" charset="0"/>
              </a:rPr>
              <a:t>EL ABUSO EN LAS CLASES Y LOS SERMONES.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1" y="1196752"/>
            <a:ext cx="5076057" cy="5661248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También estos predicadores abusan en las clases y los sermones.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Imponen sus pensamientos y opiniones sobre los miembros y los miembros deben aceptarlos sin reclamos y objeciones.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1. También cuando estos predicadores dan la clase y hacen alguna pregunta a un hermano o hermana </a:t>
            </a:r>
          </a:p>
        </p:txBody>
      </p:sp>
      <p:pic>
        <p:nvPicPr>
          <p:cNvPr id="22530" name="Picture 2" descr="C:\Users\Mario Moreno\Desktop\Señales\Imagen Animadas\36ee4e85c09f7899c89d422ce89bd73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1171419"/>
            <a:ext cx="4193356" cy="568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64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" y="0"/>
            <a:ext cx="5748110" cy="6858000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La declaración del Apóstol Pablo a los ancianos de Éfeso nos revela mucho de la limitación del gobierno de aquella iglesia local.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Hechos.20:17-20.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desde Mileto mandó mensaje a </a:t>
            </a:r>
            <a:r>
              <a:rPr lang="es-ES" b="1" dirty="0" err="1">
                <a:latin typeface="Maiandra GD" panose="020E0502030308020204" pitchFamily="34" charset="0"/>
              </a:rPr>
              <a:t>Efeso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y llamó a los ancianos de la iglesia.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V.18.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Cuando vinieron a él, les dijo: Vosotros bien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sabéis cómo he sido con vosotros todo el tiempo,</a:t>
            </a:r>
            <a:r>
              <a:rPr lang="es-ES" b="1" dirty="0">
                <a:latin typeface="Maiandra GD" panose="020E0502030308020204" pitchFamily="34" charset="0"/>
              </a:rPr>
              <a:t> desde el primer día que estuve en Asia,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V.19. </a:t>
            </a:r>
            <a:endParaRPr lang="es-ES" b="1" dirty="0">
              <a:latin typeface="Maiandra GD" panose="020E0502030308020204" pitchFamily="34" charset="0"/>
            </a:endParaRPr>
          </a:p>
          <a:p>
            <a:endParaRPr lang="es-ES" b="1" dirty="0"/>
          </a:p>
        </p:txBody>
      </p:sp>
      <p:pic>
        <p:nvPicPr>
          <p:cNvPr id="2050" name="Picture 2" descr="C:\Users\Mario Moreno\Desktop\Señales\Imagen Animadas\graphics-shepherds-09220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325" y="-1"/>
            <a:ext cx="3346675" cy="3212977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2051" name="Picture 3" descr="C:\Users\Mario Moreno\Desktop\Señales\Imagen Animadas\ovejas-pastando-986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111" y="3212976"/>
            <a:ext cx="3381375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13" y="-90488"/>
            <a:ext cx="9394826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84405" y="-90489"/>
            <a:ext cx="5088454" cy="6948489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Y estos no la pueden contestar como ellos la desean, estos predicadores se enojan y humillan al hermano o hermana.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2. Llegan al extremo de exigir a otros varones que clase dar o que sermón exponer y aun ellos mismos escogen el tema.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3. Si en alguna clase ellos dan una definición de alguna palabra, y algún hermano se opone ellos dicen.</a:t>
            </a:r>
            <a:endParaRPr lang="es-ES" b="1" dirty="0"/>
          </a:p>
          <a:p>
            <a:endParaRPr lang="es-ES" b="1" dirty="0"/>
          </a:p>
        </p:txBody>
      </p:sp>
      <p:pic>
        <p:nvPicPr>
          <p:cNvPr id="23554" name="Picture 2" descr="C:\Users\Mario Moreno\Desktop\Señales\Imagen Animadas\animated_preacher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57" y="-90489"/>
            <a:ext cx="4224356" cy="704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14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13" y="-90488"/>
            <a:ext cx="9394826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84405" y="0"/>
            <a:ext cx="5088454" cy="6858000"/>
          </a:xfrm>
        </p:spPr>
        <p:txBody>
          <a:bodyPr>
            <a:normAutofit fontScale="925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“Esta es la definición y basta”.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Hermanos seamos pacientes para enseñar ya que el siervo de Dios:</a:t>
            </a:r>
          </a:p>
          <a:p>
            <a:r>
              <a:rPr lang="es-ES" b="1" dirty="0">
                <a:latin typeface="Maiandra GD" panose="020E0502030308020204" pitchFamily="34" charset="0"/>
              </a:rPr>
              <a:t>1. No debe ser rencilloso- pendenciero, no le es necesario luchar, no debe ser pleitista.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II Timoteo.2:24.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Y el siervo del Señor no debe ser rencilloso,</a:t>
            </a:r>
            <a:r>
              <a:rPr lang="es-ES" b="1" dirty="0">
                <a:latin typeface="Maiandra GD" panose="020E0502030308020204" pitchFamily="34" charset="0"/>
              </a:rPr>
              <a:t> sino amable para con todos, apto para enseñar, sufrido, </a:t>
            </a:r>
          </a:p>
          <a:p>
            <a:endParaRPr lang="es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A869F32-F8AF-5470-1EDC-F8CF1A183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057" y="-20082"/>
            <a:ext cx="4224355" cy="687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7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13" y="-90488"/>
            <a:ext cx="9394826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220072" cy="6858000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Santiago.3:17.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la sabiduría de lo alto es primeramente pura, </a:t>
            </a:r>
            <a:r>
              <a:rPr lang="es-ES" b="1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d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espués pacífica, amable, condescendiente,</a:t>
            </a:r>
            <a:r>
              <a:rPr lang="es-ES" b="1" dirty="0">
                <a:latin typeface="Maiandra GD" panose="020E0502030308020204" pitchFamily="34" charset="0"/>
              </a:rPr>
              <a:t> llena de misericordia y de buenos frutos, sin vacilación, sin hipocresía.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2. Debemos: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“Ser amable para con todos, afable, gentil”.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II Timoteo.2:24.</a:t>
            </a:r>
          </a:p>
          <a:p>
            <a:endParaRPr lang="es-ES" b="1" dirty="0"/>
          </a:p>
          <a:p>
            <a:endParaRPr lang="es-ES" dirty="0"/>
          </a:p>
        </p:txBody>
      </p:sp>
      <p:pic>
        <p:nvPicPr>
          <p:cNvPr id="24579" name="Picture 3" descr="C:\Users\Mario Moreno\Desktop\Señales\Imagen Animadas\ef2603d796c4ac6bfba7c2e42e4247ef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-90488"/>
            <a:ext cx="4049341" cy="698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40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13" y="-90488"/>
            <a:ext cx="9394826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345486" cy="6858000"/>
          </a:xfrm>
        </p:spPr>
        <p:txBody>
          <a:bodyPr>
            <a:normAutofit fontScale="92500" lnSpcReduction="2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El siervo del Señor no debe ser rencilloso,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  <a:latin typeface="Maiandra GD" panose="020E0502030308020204" pitchFamily="34" charset="0"/>
              </a:rPr>
              <a:t>sino amable para con todos, apto para enseñar,</a:t>
            </a:r>
            <a:r>
              <a:rPr lang="es-ES" b="1" dirty="0">
                <a:latin typeface="Maiandra GD" panose="020E0502030308020204" pitchFamily="34" charset="0"/>
              </a:rPr>
              <a:t> sufrido. </a:t>
            </a:r>
          </a:p>
          <a:p>
            <a:r>
              <a:rPr lang="es-ES" b="1" dirty="0">
                <a:latin typeface="Maiandra GD" panose="020E0502030308020204" pitchFamily="34" charset="0"/>
              </a:rPr>
              <a:t>3. “Apto para enseñar”.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II Timoteo.2:24.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Debe estar capacitado para poder enseñar.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4. “Sufrido”.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II Timoteo.2:24.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 decir, tolerante o paciente frente a los incompresibles.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5. “Que corrija con mansedumbre o tiernamente”. </a:t>
            </a:r>
          </a:p>
        </p:txBody>
      </p:sp>
      <p:pic>
        <p:nvPicPr>
          <p:cNvPr id="25603" name="Picture 3" descr="C:\Users\Mario Moreno\Desktop\Señales\Imagen Animadas\jacob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486" y="-90489"/>
            <a:ext cx="3923927" cy="704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40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13" y="-90488"/>
            <a:ext cx="9394826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220072" cy="6858000"/>
          </a:xfrm>
        </p:spPr>
        <p:txBody>
          <a:bodyPr>
            <a:normAutofit fontScale="925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II Timoteo.2:25.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  <a:latin typeface="Maiandra GD" panose="020E0502030308020204" pitchFamily="34" charset="0"/>
              </a:rPr>
              <a:t>Debe reprender tiernamente a los que se oponen,</a:t>
            </a:r>
            <a:r>
              <a:rPr lang="es-ES" b="1" dirty="0">
                <a:latin typeface="Maiandra GD" panose="020E0502030308020204" pitchFamily="34" charset="0"/>
              </a:rPr>
              <a:t> por si acaso Dios les da el arrepentimiento que conduce al pleno conocimiento de la verdad,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Ya que con amor y verdad se corrige el pecado.</a:t>
            </a:r>
          </a:p>
          <a:p>
            <a:pPr algn="ctr"/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Maiandra GD" panose="020E0502030308020204" pitchFamily="34" charset="0"/>
              </a:rPr>
              <a:t>Proverbios.16:6.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  <a:latin typeface="Maiandra GD" panose="020E0502030308020204" pitchFamily="34" charset="0"/>
              </a:rPr>
              <a:t>Con misericordia y verdad se expía la culpa,</a:t>
            </a:r>
            <a:r>
              <a:rPr lang="es-ES" b="1" dirty="0">
                <a:latin typeface="Maiandra GD" panose="020E0502030308020204" pitchFamily="34" charset="0"/>
              </a:rPr>
              <a:t> Y con el temor del SEÑOR el hombre se aparta del mal.  </a:t>
            </a:r>
            <a:endParaRPr lang="es-ES" b="1" dirty="0">
              <a:highlight>
                <a:srgbClr val="FFFF00"/>
              </a:highlight>
              <a:latin typeface="Maiandra GD" panose="020E0502030308020204" pitchFamily="34" charset="0"/>
            </a:endParaRPr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69706C1-B922-36C6-926E-7049FA7D94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0"/>
            <a:ext cx="3995936" cy="6858000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240201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13" y="-90488"/>
            <a:ext cx="9394826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" y="0"/>
            <a:ext cx="5364088" cy="6858000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La mansedumbre es la fuerza bajo control.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Estas son las verdaderas cualidades del siervo del Señor.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Un predicador sin estas cualidades no es un siervo fiel del Señor.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Recordemos que la meta de la enseñanza es la instrucción y salvación de las almas, no la perdición de ellas.</a:t>
            </a:r>
          </a:p>
        </p:txBody>
      </p:sp>
      <p:pic>
        <p:nvPicPr>
          <p:cNvPr id="26626" name="Picture 2" descr="C:\Users\Mario Moreno\Desktop\Señales\Imagen Animadas\jesus1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-96866"/>
            <a:ext cx="3880534" cy="695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40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13" y="-90488"/>
            <a:ext cx="9394826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1" y="-90488"/>
            <a:ext cx="5403837" cy="6948488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Pero estos predicadores con su actitud están echando a perder la obra por la cual Cristo vino a morir.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Romanos.14:15.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Porque si por causa de la comida tu hermano se entristece, ya no andas conforme al amor.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No destruyas con tu comida a aquel por quien Cristo murió.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Romanos.14:20. </a:t>
            </a:r>
          </a:p>
        </p:txBody>
      </p:sp>
      <p:pic>
        <p:nvPicPr>
          <p:cNvPr id="27650" name="Picture 2" descr="C:\Users\Mario Moreno\Desktop\Señales\Imagen Animadas\man_shakingman_hw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494" y="-43318"/>
            <a:ext cx="3838262" cy="690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40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13" y="-90488"/>
            <a:ext cx="9394826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1" y="0"/>
            <a:ext cx="5148065" cy="6858000"/>
          </a:xfrm>
        </p:spPr>
        <p:txBody>
          <a:bodyPr>
            <a:normAutofit fontScale="85000"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No destruyas la obra de Dios por causa de la comida.</a:t>
            </a:r>
            <a:r>
              <a:rPr lang="es-ES" b="1" dirty="0">
                <a:latin typeface="Maiandra GD" panose="020E0502030308020204" pitchFamily="34" charset="0"/>
              </a:rPr>
              <a:t> En realidad, todas las cosas son limpias, pero son malas para el hombre que escandaliza a otro al comer.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Corintios.8:11.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Y por tu conocimiento se perderá</a:t>
            </a:r>
            <a:r>
              <a:rPr lang="es-ES" b="1" dirty="0">
                <a:latin typeface="Maiandra GD" panose="020E0502030308020204" pitchFamily="34" charset="0"/>
              </a:rPr>
              <a:t> el que es débil, el hermano por quien Cristo murió.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Aunque estos textos se refieren al problema de la comida, son aplicables para cualquier obstáculo que nosotros pongamos a las personas y estas se pierdan.</a:t>
            </a:r>
          </a:p>
          <a:p>
            <a:endParaRPr lang="es-ES" dirty="0"/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CAD548E-3402-D74E-D1D3-EB5DC6F30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5" y="0"/>
            <a:ext cx="4121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0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13" y="-90488"/>
            <a:ext cx="9394826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C5397AAA-CD5A-491C-88C3-698672691E15}"/>
              </a:ext>
            </a:extLst>
          </p:cNvPr>
          <p:cNvSpPr/>
          <p:nvPr/>
        </p:nvSpPr>
        <p:spPr>
          <a:xfrm>
            <a:off x="-125413" y="-60570"/>
            <a:ext cx="9394826" cy="115889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 dirty="0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25413" y="-60571"/>
            <a:ext cx="9394826" cy="1143000"/>
          </a:xfrm>
        </p:spPr>
        <p:txBody>
          <a:bodyPr>
            <a:noAutofit/>
          </a:bodyPr>
          <a:lstStyle/>
          <a:p>
            <a:r>
              <a:rPr lang="es-ES" sz="8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CONCLUSIÓN: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1" y="1196752"/>
            <a:ext cx="9144001" cy="5661248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Estos son algunos de los abusos que yo he logrado ver, en algunos predicadores y que han hecho mucho daño a la obra del Señor y lo seguirán haciendo si no se corrigen.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Como predicadores debemos de dar el ejemplo.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Tito.2:7-8. </a:t>
            </a:r>
          </a:p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muéstrate en todo como ejemplo de buenas obras,</a:t>
            </a:r>
            <a:r>
              <a:rPr lang="es-ES" b="1" dirty="0">
                <a:latin typeface="Maiandra GD" panose="020E0502030308020204" pitchFamily="34" charset="0"/>
              </a:rPr>
              <a:t> con pureza de doctrina, con dignidad,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V.8.  </a:t>
            </a:r>
          </a:p>
          <a:p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con palabra sana e irreprochable,</a:t>
            </a:r>
            <a:r>
              <a:rPr lang="es-ES" b="1" dirty="0">
                <a:latin typeface="Maiandra GD" panose="020E0502030308020204" pitchFamily="34" charset="0"/>
              </a:rPr>
              <a:t> a fin de que el adversario se avergüence al no tener nada malo que decir de nosotros. 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9554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13" y="-90488"/>
            <a:ext cx="9394826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1" y="0"/>
            <a:ext cx="9144001" cy="68580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Timoteo.4:12.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permitas que nadie menosprecie tu juventud; antes,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sé ejemplo de los creyentes</a:t>
            </a:r>
            <a:r>
              <a:rPr lang="es-ES" b="1" dirty="0">
                <a:latin typeface="Maiandra GD" panose="020E0502030308020204" pitchFamily="34" charset="0"/>
              </a:rPr>
              <a:t> en palabra, conducta, amor, fe y pureza.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Reflexionemos sobre estos abusos y corrijámonos, sino daremos cuenta a Dios en el día final.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II Corintios.5:10.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Porque todos nosotros debemos comparecer ante el tribunal de Cristo,</a:t>
            </a:r>
            <a:r>
              <a:rPr lang="es-ES" b="1" dirty="0">
                <a:latin typeface="Maiandra GD" panose="020E0502030308020204" pitchFamily="34" charset="0"/>
              </a:rPr>
              <a:t> para que cada uno sea recompensado por sus hechos estando en el cuerpo, de acuerdo con lo que hizo, </a:t>
            </a:r>
            <a:r>
              <a:rPr lang="es-ES" b="1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sea bueno o sea malo.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1. El abuso en la autonomía de las iglesias.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2. El abuso en prohibir a los hermanos que visiten otras congregaciones.</a:t>
            </a:r>
          </a:p>
        </p:txBody>
      </p:sp>
    </p:spTree>
    <p:extLst>
      <p:ext uri="{BB962C8B-B14F-4D97-AF65-F5344CB8AC3E}">
        <p14:creationId xmlns:p14="http://schemas.microsoft.com/office/powerpoint/2010/main" val="340140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" y="0"/>
            <a:ext cx="5220071" cy="6858000"/>
          </a:xfrm>
        </p:spPr>
        <p:txBody>
          <a:bodyPr/>
          <a:lstStyle/>
          <a:p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sirviendo al Señor con toda humildad,</a:t>
            </a:r>
            <a:r>
              <a:rPr lang="es-ES" b="1" dirty="0">
                <a:latin typeface="Maiandra GD" panose="020E0502030308020204" pitchFamily="34" charset="0"/>
              </a:rPr>
              <a:t> y con lágrimas y con pruebas que vinieron sobre mí por causa de las intrigas de los judíos;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 20.  </a:t>
            </a:r>
          </a:p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Cómo no rehuí declarar a vosotros nada que fuera útil,</a:t>
            </a:r>
            <a:r>
              <a:rPr lang="es-ES" b="1" dirty="0">
                <a:latin typeface="Maiandra GD" panose="020E0502030308020204" pitchFamily="34" charset="0"/>
              </a:rPr>
              <a:t> y de enseñaros públicamente y de casa en casa,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1. El versículo. 28. </a:t>
            </a:r>
          </a:p>
          <a:p>
            <a:endParaRPr lang="es-ES" b="1" dirty="0"/>
          </a:p>
          <a:p>
            <a:endParaRPr lang="es-ES" b="1" dirty="0"/>
          </a:p>
          <a:p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A03F0A8-C8B6-3361-B919-24285A498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29" y="0"/>
            <a:ext cx="4010025" cy="6858000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118179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13" y="-90488"/>
            <a:ext cx="9394826" cy="704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-1" y="0"/>
            <a:ext cx="9144001" cy="685800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3. El abuso cuando algún hermano a pecado y sé a arrepentido de su pecado.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4. El abuso en las clases y sermones.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Dejemos a un lado todos estos abusos e imitemos a Cristo y agrademos a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Cristo es Él único que tiene toda autoridad tanto en el cielo como en la tierra.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Mateo.28:18.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acercándose Jesús, les habló, diciendo: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Toda autoridad me ha sido dada en el cielo y en la tierra.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seamos como los pastores evangélicos que pasan por alto la autoridad de Cristo.</a:t>
            </a:r>
          </a:p>
        </p:txBody>
      </p:sp>
    </p:spTree>
    <p:extLst>
      <p:ext uri="{BB962C8B-B14F-4D97-AF65-F5344CB8AC3E}">
        <p14:creationId xmlns:p14="http://schemas.microsoft.com/office/powerpoint/2010/main" val="251585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 flipH="1">
            <a:off x="-1" y="5661248"/>
            <a:ext cx="9143999" cy="119675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5400" b="1" dirty="0"/>
              <a:t>DIOS NOS BENDIGA A TODOS.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38A4A3E-84F0-907A-AFA3-E4EDE07F0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7" cy="565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4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" y="0"/>
            <a:ext cx="5292079" cy="6858000"/>
          </a:xfrm>
        </p:spPr>
        <p:txBody>
          <a:bodyPr>
            <a:normAutofit fontScale="925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Dice: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“Cuídense y vigilen</a:t>
            </a:r>
            <a:r>
              <a:rPr lang="es-ES" b="1" dirty="0">
                <a:latin typeface="Maiandra GD" panose="020E0502030308020204" pitchFamily="34" charset="0"/>
              </a:rPr>
              <a:t> todo el rebaño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sobre el cual</a:t>
            </a:r>
            <a:r>
              <a:rPr lang="es-ES" b="1" dirty="0">
                <a:latin typeface="Maiandra GD" panose="020E0502030308020204" pitchFamily="34" charset="0"/>
              </a:rPr>
              <a:t> el Espíritu Santo los ha puesto como supervisores”.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Lo mismo vemos en.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Pedro.5:1-3. </a:t>
            </a:r>
          </a:p>
          <a:p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Por tanto, a los ancianos entre vosotros,</a:t>
            </a:r>
            <a:r>
              <a:rPr lang="es-ES" b="1" dirty="0">
                <a:latin typeface="Maiandra GD" panose="020E0502030308020204" pitchFamily="34" charset="0"/>
              </a:rPr>
              <a:t> exhorto yo, anciano como ellos y testigo de los padecimientos de Cristo, y también participante de la gloria que ha de ser revelada: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6B7961E-E220-045A-8179-B22816FB6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1" y="15078"/>
            <a:ext cx="3851920" cy="684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7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" y="0"/>
            <a:ext cx="5436095" cy="685800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V.2.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pastoread el rebaño de Dios entre vosotros,</a:t>
            </a:r>
            <a:r>
              <a:rPr lang="es-ES" b="1" dirty="0">
                <a:latin typeface="Maiandra GD" panose="020E0502030308020204" pitchFamily="34" charset="0"/>
              </a:rPr>
              <a:t> velando por él, no por obligación, sino voluntariamente, como quiere Dios; no por la avaricia del dinero, sino con sincero deseo;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V.3.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tampoco como teniendo señorío sobre los que os han sido confiados, sino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demostrando ser ejemplos del rebaño.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 limitación esta en: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“El rebaño que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esta entre ustedes”</a:t>
            </a:r>
            <a:r>
              <a:rPr lang="es-ES" b="1" dirty="0">
                <a:latin typeface="Maiandra GD" panose="020E0502030308020204" pitchFamily="34" charset="0"/>
              </a:rPr>
              <a:t>. </a:t>
            </a:r>
          </a:p>
        </p:txBody>
      </p:sp>
      <p:pic>
        <p:nvPicPr>
          <p:cNvPr id="4098" name="Picture 2" descr="C:\Users\Mario Moreno\Desktop\Señales\Imagen Animadas\jesus_ovelha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310" y="0"/>
            <a:ext cx="3656436" cy="6858000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288787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292080" cy="6858000"/>
          </a:xfrm>
        </p:spPr>
        <p:txBody>
          <a:bodyPr>
            <a:normAutofit fontScale="85000" lnSpcReduction="2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Cuando surgió el problema con las viudas en.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Hechos.6:1-7.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aquellos días, al multiplicarse el número  de los discípulos,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surgió una queja</a:t>
            </a:r>
            <a:r>
              <a:rPr lang="es-ES" b="1" dirty="0">
                <a:latin typeface="Maiandra GD" panose="020E0502030308020204" pitchFamily="34" charset="0"/>
              </a:rPr>
              <a:t> de parte de los judíos helenistas en contra de los judíos nativos, porque sus viudas eran desatendidas en la distribución diaria de los alimentos 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V.2.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Entonces los doce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convocaron a la congregación de los discípulos,</a:t>
            </a:r>
            <a:r>
              <a:rPr lang="es-ES" b="1" dirty="0">
                <a:latin typeface="Maiandra GD" panose="020E0502030308020204" pitchFamily="34" charset="0"/>
              </a:rPr>
              <a:t> y dijeron: No es conveniente que nosotros descuidemos la palabra de Dios para servir mesas.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3971DB9-7B95-42AF-20AC-8F973D193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293" y="34346"/>
            <a:ext cx="3851920" cy="682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7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5004048" cy="68580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V.3.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tanto, hermanos,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escoged de entre vosotros</a:t>
            </a:r>
            <a:r>
              <a:rPr lang="es-ES" b="1" dirty="0">
                <a:latin typeface="Maiandra GD" panose="020E0502030308020204" pitchFamily="34" charset="0"/>
              </a:rPr>
              <a:t> siete hombres de buena reputación, llenos del Espíritu Santo  y de sabiduría, a quienes podamos encargar esta tarea.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V.4.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Y nosotros</a:t>
            </a:r>
            <a:r>
              <a:rPr lang="es-ES" b="1" dirty="0">
                <a:latin typeface="Maiandra GD" panose="020E0502030308020204" pitchFamily="34" charset="0"/>
              </a:rPr>
              <a:t> nos entregaremos a la oración y al ministerio de la palabra.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V.5. </a:t>
            </a:r>
          </a:p>
          <a:p>
            <a:endParaRPr lang="es-ES" b="1" u="sng" dirty="0">
              <a:highlight>
                <a:srgbClr val="FFFF00"/>
              </a:highlight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F0FD91B-27C2-0405-0EC6-43EBA873D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4624"/>
            <a:ext cx="4139952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51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44450"/>
            <a:ext cx="9242426" cy="695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" y="0"/>
            <a:ext cx="5220071" cy="6858000"/>
          </a:xfrm>
        </p:spPr>
        <p:txBody>
          <a:bodyPr>
            <a:normAutofit fontScale="925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Lo propuesto tuvo la aprobación de toda la congregación,</a:t>
            </a:r>
            <a:r>
              <a:rPr lang="es-ES" b="1" dirty="0">
                <a:latin typeface="Maiandra GD" panose="020E0502030308020204" pitchFamily="34" charset="0"/>
              </a:rPr>
              <a:t> y escogieron a Esteban, un hombre lleno de fe y del Espíritu Santo, y a Felipe, a Prócoro, a Nicanor, a Timón, a Parmenas y a Nicolás, un prosélito de Antioquía;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V.6.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a los cuales presentaron ante los apóstoles,</a:t>
            </a:r>
            <a:r>
              <a:rPr lang="es-ES" b="1" dirty="0">
                <a:latin typeface="Maiandra GD" panose="020E0502030308020204" pitchFamily="34" charset="0"/>
              </a:rPr>
              <a:t> y después de orar, pusieron sus manos sobre ellos.  </a:t>
            </a:r>
          </a:p>
          <a:p>
            <a:endParaRPr lang="es-ES" dirty="0"/>
          </a:p>
        </p:txBody>
      </p:sp>
      <p:pic>
        <p:nvPicPr>
          <p:cNvPr id="6146" name="Picture 2" descr="C:\Users\Mario Moreno\Desktop\Señales\Imagen Animadas\ef2603d796c4ac6bfba7c2e42e4247ef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286" y="0"/>
            <a:ext cx="38747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787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2948</Words>
  <Application>Microsoft Office PowerPoint</Application>
  <PresentationFormat>Presentación en pantalla (4:3)</PresentationFormat>
  <Paragraphs>210</Paragraphs>
  <Slides>41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5" baseType="lpstr">
      <vt:lpstr>Arial</vt:lpstr>
      <vt:lpstr>Calibri</vt:lpstr>
      <vt:lpstr>Maiandra GD</vt:lpstr>
      <vt:lpstr>Tema de Office</vt:lpstr>
      <vt:lpstr>“EL ABUSO DE LOS PREDICADORES”.</vt:lpstr>
      <vt:lpstr>EL ABUSO EN LA AUTONOMIA DE LAS IGLESIAS.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EL ABUSO EN CUANTO A PROHIBIR A LOS HERMANOS VISITAR A OTRAS CONGREGACIONES.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EL ABUSO CUANDO UN HERMANO SÉ A ARREPENTIDO DE ALGÚN PECADO.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EL ABUSO EN LAS CLASES Y LOS SERMONES.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CONCLUSIÓN: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“EL ABUSO DE LOS PREDICADORES”.</dc:title>
  <dc:creator>Mario Moreno</dc:creator>
  <cp:lastModifiedBy>Mario Moreno</cp:lastModifiedBy>
  <cp:revision>29</cp:revision>
  <dcterms:created xsi:type="dcterms:W3CDTF">2018-02-26T16:36:00Z</dcterms:created>
  <dcterms:modified xsi:type="dcterms:W3CDTF">2025-06-05T21:09:21Z</dcterms:modified>
</cp:coreProperties>
</file>