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8" r:id="rId12"/>
    <p:sldId id="277" r:id="rId13"/>
    <p:sldId id="276" r:id="rId14"/>
    <p:sldId id="289" r:id="rId15"/>
    <p:sldId id="281" r:id="rId16"/>
    <p:sldId id="280" r:id="rId17"/>
    <p:sldId id="279" r:id="rId18"/>
    <p:sldId id="266" r:id="rId19"/>
    <p:sldId id="282" r:id="rId20"/>
    <p:sldId id="285" r:id="rId21"/>
    <p:sldId id="284" r:id="rId22"/>
    <p:sldId id="283" r:id="rId23"/>
    <p:sldId id="267" r:id="rId24"/>
    <p:sldId id="268" r:id="rId25"/>
    <p:sldId id="269" r:id="rId26"/>
    <p:sldId id="286" r:id="rId27"/>
    <p:sldId id="270" r:id="rId28"/>
    <p:sldId id="271" r:id="rId29"/>
    <p:sldId id="272" r:id="rId30"/>
    <p:sldId id="273" r:id="rId31"/>
    <p:sldId id="274" r:id="rId32"/>
    <p:sldId id="275" r:id="rId33"/>
    <p:sldId id="287" r:id="rId34"/>
    <p:sldId id="288" r:id="rId35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F7641-6BD7-D5D4-04D6-55CBFE277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82B61F-96D6-F144-681E-B0AEBBBC4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1B2F5D-EA45-9C2F-229D-FB2146CF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1738EE-398C-4D16-288C-C784E3A4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0F9C3-656C-CEEA-F896-408C6AD4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8838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A1A6D-7F65-1A22-EB67-8494A45E9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DA228C-6621-244F-F7E3-960E25432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10023D-0825-A7CB-DE29-9A001C66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41A946-F6E2-3B61-E099-169319B0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6D1EDC-B385-B270-DAAD-57B3DA57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0148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833B34-14E7-C3DA-7DDF-B80A3AC06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3E1F8B-C16A-551A-5633-3A0130720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14B68C-1097-53D9-6D03-A713D23E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8DD8CB-7BE8-045F-F269-EF98E493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27C489-BAD6-B2C9-F958-F4EB0EF8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136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43685-0197-A88B-463A-6FBA2072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A6C303-32BB-5D79-8B0D-238913857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7BF27-61C1-CF87-946C-C74EC3C7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4C02A8-75CF-66A1-0C27-BCD6DB38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B6A838-D9DE-1A02-5C7D-385E9F36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1255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8530F-A30C-69F7-8752-54366ED7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9687-92C9-06D1-CE32-C95A4E84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25E47-A7D5-7CB7-2A84-0AE73D9B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2C1505-EBF1-7451-C6C2-807897E6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68B0E-33AE-EF4F-8915-32BAF5AD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4498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94A1F-5B7C-5B14-5D71-A633CDA1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9D060-2184-DFC7-3806-F36F28968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5A36B8-02BE-684B-D3B1-50A307B6D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B6B018-7864-DB23-7F5D-A52482B0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22D01A-78DE-66FE-93FB-47888CE8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51AF7A-6547-C223-F9D1-64AA76C3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8808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1A26D-7EE1-385E-C2F0-5EE0A495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DFCEE9-7A0A-99F1-661D-B8FA82F0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935443-C093-55F6-8D72-8F556A56F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3D3CF8-9CFC-426C-6CA3-0C01875A4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2E1FE4-5D75-5C36-4AC9-B39A674F5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09591-FDCF-2016-D556-7B0329AC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174C31-C10D-B166-CFF1-FB7C211B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BBC4EF-D5AD-0F0A-42A0-34A12BB4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4765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E1D7A-8301-95E0-1D07-FFC4FEC8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D304DB-1FEC-B273-5312-B0024466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140182-F38B-D3C0-1B40-2C68B813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ECF312-06E8-3527-E9B2-F3AC383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782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DC96E8-6E62-D0FE-59DE-363D657F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AE67CC-9B8B-DA96-B2D1-25A3440C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05F4E2-E658-61D3-436C-DB667618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6136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1133C-9E01-E53A-52CF-EB319A21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ECBC41-6F07-5DAA-2166-C6915BD1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EB8AFA-8CBD-B303-A6F8-F04DB813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04B5A7-FA33-3BF8-7CF3-CE38E4DE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DC2394-1E7D-6118-29B6-AFF0CF3D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F9CA7D-82C9-9602-6688-6BA05107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514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2D930-9269-CA4B-63E6-FCCB33A5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56A1EF-5263-3981-1EEC-6E571ADAB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6E73FF-3C14-E801-728F-FD9DDA751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2C7037-37C1-0CCA-CD0A-30BEF16E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3BDAB0-9BFB-61F0-A022-E7C94900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410196-85B8-E041-1C20-CC7D52DB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0997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252ECA-14D1-A548-8AD4-3B1872E8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EC4D96-B399-C210-00A1-2B9F5ACC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CCCE6B-06F3-5DAA-10E9-E6E046759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A652-EDFC-4C3A-9269-5D58396BAD38}" type="datetimeFigureOut">
              <a:rPr lang="es-NI" smtClean="0"/>
              <a:t>2/6/2026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C5F92-EB15-1AC5-37CE-0C85262D7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B1294F-24DF-773A-FF36-CC940D40E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64E3-FDAC-4E6A-B40B-9500F7880A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504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102E494-A479-F307-08DF-4CA11BD2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ube 4">
            <a:extLst>
              <a:ext uri="{FF2B5EF4-FFF2-40B4-BE49-F238E27FC236}">
                <a16:creationId xmlns:a16="http://schemas.microsoft.com/office/drawing/2014/main" id="{E3FE2BEC-2ABC-3A3E-E405-B65E5F28C77F}"/>
              </a:ext>
            </a:extLst>
          </p:cNvPr>
          <p:cNvSpPr/>
          <p:nvPr/>
        </p:nvSpPr>
        <p:spPr>
          <a:xfrm>
            <a:off x="5675243" y="5607232"/>
            <a:ext cx="3339548" cy="1169552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ADULTERIO EN EL CORAZÓN.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MATEO.5:27-28.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B90F41-F553-3F16-A29C-6AA5EE21B973}"/>
              </a:ext>
            </a:extLst>
          </p:cNvPr>
          <p:cNvSpPr txBox="1"/>
          <p:nvPr/>
        </p:nvSpPr>
        <p:spPr>
          <a:xfrm>
            <a:off x="3906079" y="1395137"/>
            <a:ext cx="4015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INTRODUCCIÓN: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7C8A0D3-9A76-BB2C-97ED-777E05D6971E}"/>
              </a:ext>
            </a:extLst>
          </p:cNvPr>
          <p:cNvSpPr txBox="1"/>
          <p:nvPr/>
        </p:nvSpPr>
        <p:spPr>
          <a:xfrm>
            <a:off x="3011556" y="2092692"/>
            <a:ext cx="56553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»Ustedes han oído que se dijo: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“NO COMETERÁS ADULTERIO”.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V.28.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»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Pero Yo les digo que todo el que mire a una mujer para codiciarla</a:t>
            </a:r>
            <a:r>
              <a:rPr lang="es-ES" sz="2800" b="1" dirty="0">
                <a:latin typeface="Maiandra GD" panose="020E0502030308020204" pitchFamily="34" charset="0"/>
              </a:rPr>
              <a:t> ya cometió adulterio con ella en su corazón.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C85A91A-3161-6B10-5EA1-F782EC2C44D6}"/>
              </a:ext>
            </a:extLst>
          </p:cNvPr>
          <p:cNvSpPr txBox="1"/>
          <p:nvPr/>
        </p:nvSpPr>
        <p:spPr>
          <a:xfrm>
            <a:off x="0" y="5391789"/>
            <a:ext cx="5983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Los discípulos de Jesús habían oído </a:t>
            </a:r>
            <a:r>
              <a:rPr lang="es-ES" sz="2800" b="1">
                <a:latin typeface="Maiandra GD" panose="020E0502030308020204" pitchFamily="34" charset="0"/>
              </a:rPr>
              <a:t>muchas advertencias </a:t>
            </a:r>
            <a:r>
              <a:rPr lang="es-ES" sz="2800" b="1" dirty="0">
                <a:latin typeface="Maiandra GD" panose="020E0502030308020204" pitchFamily="34" charset="0"/>
              </a:rPr>
              <a:t>sobre el adulterio (adulterio físico)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4CEE05C-E493-FE13-0CBE-2C07C8C8D833}"/>
              </a:ext>
            </a:extLst>
          </p:cNvPr>
          <p:cNvSpPr txBox="1"/>
          <p:nvPr/>
        </p:nvSpPr>
        <p:spPr>
          <a:xfrm>
            <a:off x="9246707" y="5607232"/>
            <a:ext cx="2945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latin typeface="Maiandra GD" panose="020E0502030308020204" pitchFamily="34" charset="0"/>
              </a:rPr>
              <a:t>»No cometerás </a:t>
            </a:r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adulterio.</a:t>
            </a:r>
            <a:r>
              <a:rPr lang="es-NI" sz="2800" b="1" dirty="0">
                <a:latin typeface="Maiandra GD" panose="020E0502030308020204" pitchFamily="34" charset="0"/>
              </a:rPr>
              <a:t>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84B83B-CB16-7BB3-B1B9-B05F39F99AB1}"/>
              </a:ext>
            </a:extLst>
          </p:cNvPr>
          <p:cNvSpPr txBox="1"/>
          <p:nvPr/>
        </p:nvSpPr>
        <p:spPr>
          <a:xfrm>
            <a:off x="5983357" y="5930398"/>
            <a:ext cx="2570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Exodo.20:14.</a:t>
            </a:r>
          </a:p>
        </p:txBody>
      </p:sp>
    </p:spTree>
    <p:extLst>
      <p:ext uri="{BB962C8B-B14F-4D97-AF65-F5344CB8AC3E}">
        <p14:creationId xmlns:p14="http://schemas.microsoft.com/office/powerpoint/2010/main" val="22037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18" grpId="0"/>
      <p:bldP spid="2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1164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7E6E31-ACB5-D793-5EEA-C2FA01211580}"/>
              </a:ext>
            </a:extLst>
          </p:cNvPr>
          <p:cNvSpPr txBox="1"/>
          <p:nvPr/>
        </p:nvSpPr>
        <p:spPr>
          <a:xfrm>
            <a:off x="3011556" y="1325563"/>
            <a:ext cx="56553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El bailar.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Los cristianos saben que no deben bailar, y que ni deben ir al baile para observar a los que bailan.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Pero: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¿Cuántos se divierten fantaseando que participan en el baile?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Esto es bailar en el corazón.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16C158-9090-2BB9-4769-196FF100B347}"/>
              </a:ext>
            </a:extLst>
          </p:cNvPr>
          <p:cNvSpPr txBox="1"/>
          <p:nvPr/>
        </p:nvSpPr>
        <p:spPr>
          <a:xfrm>
            <a:off x="-9" y="5016591"/>
            <a:ext cx="12191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Volver a Egipto.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Los israelitas comían el maná que Dios les dio, pero en su corazón comían "el pescado... los pepinos, los melones, los puerros, las cebollas y los ajos" que habían dejado en Egipto.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CAA295-F89A-92FB-DA42-20DFD8027E92}"/>
              </a:ext>
            </a:extLst>
          </p:cNvPr>
          <p:cNvSpPr txBox="1"/>
          <p:nvPr/>
        </p:nvSpPr>
        <p:spPr>
          <a:xfrm>
            <a:off x="3001617" y="1372215"/>
            <a:ext cx="3094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Números.11:4-5.</a:t>
            </a:r>
            <a:r>
              <a:rPr lang="es-NI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A80B50-D3FD-D01C-EE39-90883B9823B9}"/>
              </a:ext>
            </a:extLst>
          </p:cNvPr>
          <p:cNvSpPr txBox="1"/>
          <p:nvPr/>
        </p:nvSpPr>
        <p:spPr>
          <a:xfrm>
            <a:off x="3023979" y="2784088"/>
            <a:ext cx="56429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El populacho que estaba entre ellos tenía un deseo insaciable;</a:t>
            </a:r>
            <a:r>
              <a:rPr lang="es-ES" sz="2800" b="1" dirty="0">
                <a:latin typeface="Maiandra GD" panose="020E0502030308020204" pitchFamily="34" charset="0"/>
              </a:rPr>
              <a:t> y también los israelitas volvieron a llorar, y dijeron: «¿Quién nos dará carne para comer?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6A5595-6E36-42E2-EC5C-9E33B07C053F}"/>
              </a:ext>
            </a:extLst>
          </p:cNvPr>
          <p:cNvSpPr txBox="1"/>
          <p:nvPr/>
        </p:nvSpPr>
        <p:spPr>
          <a:xfrm>
            <a:off x="-2" y="5240013"/>
            <a:ext cx="76431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V.5.</a:t>
            </a:r>
          </a:p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»Nos acordamos</a:t>
            </a:r>
            <a:r>
              <a:rPr lang="es-ES" sz="2400" b="1" dirty="0">
                <a:latin typeface="Maiandra GD" panose="020E0502030308020204" pitchFamily="34" charset="0"/>
              </a:rPr>
              <a:t> del pescado que comíamos gratis en Egipto, de los pepinos, de los melones, los puerros, las cebollas y los ajos;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D1343A-DE62-5D01-B0DF-6D634A041B1D}"/>
              </a:ext>
            </a:extLst>
          </p:cNvPr>
          <p:cNvSpPr txBox="1"/>
          <p:nvPr/>
        </p:nvSpPr>
        <p:spPr>
          <a:xfrm>
            <a:off x="5413994" y="1843667"/>
            <a:ext cx="32405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latin typeface="Maiandra GD" panose="020E0502030308020204" pitchFamily="34" charset="0"/>
              </a:rPr>
              <a:t>La muchedumbre mixta.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F378D10-17D5-0FFA-C12C-F283DC7E3B1E}"/>
              </a:ext>
            </a:extLst>
          </p:cNvPr>
          <p:cNvSpPr/>
          <p:nvPr/>
        </p:nvSpPr>
        <p:spPr>
          <a:xfrm rot="20341026">
            <a:off x="4592224" y="2268250"/>
            <a:ext cx="1069457" cy="440526"/>
          </a:xfrm>
          <a:prstGeom prst="rightArrow">
            <a:avLst>
              <a:gd name="adj1" fmla="val 53281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E0308A5-55A7-E968-36ED-69A8B0D44F02}"/>
              </a:ext>
            </a:extLst>
          </p:cNvPr>
          <p:cNvSpPr txBox="1"/>
          <p:nvPr/>
        </p:nvSpPr>
        <p:spPr>
          <a:xfrm>
            <a:off x="8020878" y="5476746"/>
            <a:ext cx="4171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La palabra puerros- Significa ramas se usan crudas como condimento y “verdura”.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1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4BE0B4-686A-B6C6-D957-C407C1FB73F5}"/>
              </a:ext>
            </a:extLst>
          </p:cNvPr>
          <p:cNvSpPr txBox="1"/>
          <p:nvPr/>
        </p:nvSpPr>
        <p:spPr>
          <a:xfrm>
            <a:off x="3011556" y="1643616"/>
            <a:ext cx="56694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Tenían "vivo deseo" de volver a Egipto.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Sin duda comían diariamente aquella comida de Egipto en sus corazones; es decir, con su imaginación reproducían el acto de comer esas comidas predilectas.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Sin duda tales pensamientos producían bastante saliva en sus bocas. 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9E9E32-D02F-0383-2A21-11DF0F314E8C}"/>
              </a:ext>
            </a:extLst>
          </p:cNvPr>
          <p:cNvSpPr txBox="1"/>
          <p:nvPr/>
        </p:nvSpPr>
        <p:spPr>
          <a:xfrm>
            <a:off x="0" y="5128952"/>
            <a:ext cx="121919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La imaginación es un instrumento muy fuerte, tan fuerte que el cuerpo no distingue la diferencia entre lo imaginado y lo verdadero.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¿Cuántos hermanos vuelven diariamente al mundo para seguir participando de las cosas que supuestamente habían dejado?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7DB3F4-BFC2-44FB-7374-8F7001CAD78F}"/>
              </a:ext>
            </a:extLst>
          </p:cNvPr>
          <p:cNvSpPr txBox="1"/>
          <p:nvPr/>
        </p:nvSpPr>
        <p:spPr>
          <a:xfrm>
            <a:off x="3011557" y="1325563"/>
            <a:ext cx="56553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Así es el adulterio en el corazón.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Es reproducir o llevar a cabo en la imaginación el acto mismo.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¡Tal codicia es pecado! ¡Es adulterio!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Jesús condena el uso de los ojos para codiciar.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67AE69-6B1F-E0B4-73E9-427E71F15CF8}"/>
              </a:ext>
            </a:extLst>
          </p:cNvPr>
          <p:cNvSpPr txBox="1"/>
          <p:nvPr/>
        </p:nvSpPr>
        <p:spPr>
          <a:xfrm>
            <a:off x="3011556" y="4455038"/>
            <a:ext cx="5655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Mateo.6:22-23.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CCFBB9-C1A8-596B-8F0A-E0D0937452D5}"/>
              </a:ext>
            </a:extLst>
          </p:cNvPr>
          <p:cNvSpPr txBox="1"/>
          <p:nvPr/>
        </p:nvSpPr>
        <p:spPr>
          <a:xfrm>
            <a:off x="0" y="5493937"/>
            <a:ext cx="54598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»La lámpara del cuerpo es el ojo; por eso,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si tu ojo está sano, todo tu cuerpo estará lleno de luz.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429C11-D030-7C32-9AB5-1CB92B5D2939}"/>
              </a:ext>
            </a:extLst>
          </p:cNvPr>
          <p:cNvSpPr txBox="1"/>
          <p:nvPr/>
        </p:nvSpPr>
        <p:spPr>
          <a:xfrm>
            <a:off x="5555974" y="5042118"/>
            <a:ext cx="66360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»Pero si tu ojo está malo, todo tu cuerpo estará lleno de oscuridad.</a:t>
            </a:r>
            <a:r>
              <a:rPr lang="es-ES" sz="2800" b="1" dirty="0">
                <a:latin typeface="Maiandra GD" panose="020E0502030308020204" pitchFamily="34" charset="0"/>
              </a:rPr>
              <a:t> Así que, si la luz que hay en ti es oscuridad, ¡cuán grande será la oscuridad!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7F1D0E-5EAB-57C6-49A6-91CDA5B91E61}"/>
              </a:ext>
            </a:extLst>
          </p:cNvPr>
          <p:cNvSpPr txBox="1"/>
          <p:nvPr/>
        </p:nvSpPr>
        <p:spPr>
          <a:xfrm>
            <a:off x="-2" y="4922189"/>
            <a:ext cx="5655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Habla del ojo bueno y del ojo maligno.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B840FF-368F-C45A-995F-17C29CF13C9B}"/>
              </a:ext>
            </a:extLst>
          </p:cNvPr>
          <p:cNvSpPr txBox="1"/>
          <p:nvPr/>
        </p:nvSpPr>
        <p:spPr>
          <a:xfrm>
            <a:off x="3003273" y="1867130"/>
            <a:ext cx="56553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II Pedro.2:14.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Tienen los ojos llenos de adulterio y nunca cesan de pecar.</a:t>
            </a:r>
            <a:r>
              <a:rPr lang="es-ES" sz="2800" b="1" dirty="0">
                <a:latin typeface="Maiandra GD" panose="020E0502030308020204" pitchFamily="34" charset="0"/>
              </a:rPr>
              <a:t> Seducen a las almas inestables. Tienen un corazón ejercitado en la avaricia; son hijos de maldición.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65D4F2-1612-E493-ADBC-F6E88768E929}"/>
              </a:ext>
            </a:extLst>
          </p:cNvPr>
          <p:cNvSpPr txBox="1"/>
          <p:nvPr/>
        </p:nvSpPr>
        <p:spPr>
          <a:xfrm>
            <a:off x="-2" y="5116936"/>
            <a:ext cx="41148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Genesis.3:6.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Eva vio- Agradable a sus ojos. Codicio- Deseable, Tomo- Comió- Peco.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663086-21A4-00C7-8AF4-C9B84DAE74F5}"/>
              </a:ext>
            </a:extLst>
          </p:cNvPr>
          <p:cNvSpPr txBox="1"/>
          <p:nvPr/>
        </p:nvSpPr>
        <p:spPr>
          <a:xfrm>
            <a:off x="3011556" y="4593896"/>
            <a:ext cx="563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Eva usó los ojos para codiciar.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AF4BA8-423B-C860-C576-EE64E42B21E9}"/>
              </a:ext>
            </a:extLst>
          </p:cNvPr>
          <p:cNvSpPr txBox="1"/>
          <p:nvPr/>
        </p:nvSpPr>
        <p:spPr>
          <a:xfrm>
            <a:off x="4011270" y="5264667"/>
            <a:ext cx="8131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Cuando la mujer vio</a:t>
            </a:r>
            <a:r>
              <a:rPr lang="es-ES" sz="2400" b="1" dirty="0">
                <a:latin typeface="Maiandra GD" panose="020E0502030308020204" pitchFamily="34" charset="0"/>
              </a:rPr>
              <a:t> que el árbol era bueno para comer, y 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que era agradable a los ojos,</a:t>
            </a:r>
            <a:r>
              <a:rPr lang="es-ES" sz="2400" b="1" dirty="0">
                <a:latin typeface="Maiandra GD" panose="020E0502030308020204" pitchFamily="34" charset="0"/>
              </a:rPr>
              <a:t> y que el árbol era deseable para alcanzar sabiduría, 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tomó de su fruto y comió.</a:t>
            </a:r>
            <a:r>
              <a:rPr lang="es-ES" sz="2400" b="1" dirty="0">
                <a:latin typeface="Maiandra GD" panose="020E0502030308020204" pitchFamily="34" charset="0"/>
              </a:rPr>
              <a:t> También dio a su marido que estaba con ella, y él comió. 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D1DD4-DCF4-5BFD-7C0B-F04BCBA878FA}"/>
              </a:ext>
            </a:extLst>
          </p:cNvPr>
          <p:cNvSpPr txBox="1"/>
          <p:nvPr/>
        </p:nvSpPr>
        <p:spPr>
          <a:xfrm>
            <a:off x="3028122" y="1325563"/>
            <a:ext cx="5622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Los ojos llenos de adul­teri</a:t>
            </a:r>
            <a:r>
              <a:rPr lang="es-ES" sz="2800" dirty="0">
                <a:latin typeface="Maiandra GD" panose="020E0502030308020204" pitchFamily="34" charset="0"/>
              </a:rPr>
              <a:t>o.</a:t>
            </a:r>
            <a:endParaRPr lang="es-NI" sz="28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65D4F2-1612-E493-ADBC-F6E88768E929}"/>
              </a:ext>
            </a:extLst>
          </p:cNvPr>
          <p:cNvSpPr txBox="1"/>
          <p:nvPr/>
        </p:nvSpPr>
        <p:spPr>
          <a:xfrm>
            <a:off x="3140763" y="3147564"/>
            <a:ext cx="55261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Obsérvese el proceso de su caída: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"Vi... lo cual codicié y tomé ... está escondido".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663086-21A4-00C7-8AF4-C9B84DAE74F5}"/>
              </a:ext>
            </a:extLst>
          </p:cNvPr>
          <p:cNvSpPr txBox="1"/>
          <p:nvPr/>
        </p:nvSpPr>
        <p:spPr>
          <a:xfrm>
            <a:off x="3028121" y="1438590"/>
            <a:ext cx="563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Acán usó los ojos para codiciar.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75E4B4-A7DA-9DE3-606A-CE6476DF454B}"/>
              </a:ext>
            </a:extLst>
          </p:cNvPr>
          <p:cNvSpPr txBox="1"/>
          <p:nvPr/>
        </p:nvSpPr>
        <p:spPr>
          <a:xfrm>
            <a:off x="-2" y="5025888"/>
            <a:ext cx="121920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Cuando vi</a:t>
            </a:r>
            <a:r>
              <a:rPr lang="es-ES" sz="2800" b="1" dirty="0">
                <a:latin typeface="Maiandra GD" panose="020E0502030308020204" pitchFamily="34" charset="0"/>
              </a:rPr>
              <a:t> entre el botín un hermoso manto de Sinar y 200 siclos (2.28 kilos) de plata y una barra de oro de cincuenta siclos de peso,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los codicié</a:t>
            </a:r>
            <a:r>
              <a:rPr lang="es-ES" sz="2800" b="1" dirty="0">
                <a:latin typeface="Maiandra GD" panose="020E0502030308020204" pitchFamily="34" charset="0"/>
              </a:rPr>
              <a:t> y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los tomé;</a:t>
            </a:r>
            <a:r>
              <a:rPr lang="es-ES" sz="2800" b="1" dirty="0">
                <a:latin typeface="Maiandra GD" panose="020E0502030308020204" pitchFamily="34" charset="0"/>
              </a:rPr>
              <a:t> todo eso está escondido en la tierra dentro de mi tienda con la plata debajo».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9DDAA-2345-8F99-A468-967C27B8BD9C}"/>
              </a:ext>
            </a:extLst>
          </p:cNvPr>
          <p:cNvSpPr txBox="1"/>
          <p:nvPr/>
        </p:nvSpPr>
        <p:spPr>
          <a:xfrm>
            <a:off x="3028119" y="2318065"/>
            <a:ext cx="563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Josue.7:21. </a:t>
            </a:r>
          </a:p>
        </p:txBody>
      </p:sp>
    </p:spTree>
    <p:extLst>
      <p:ext uri="{BB962C8B-B14F-4D97-AF65-F5344CB8AC3E}">
        <p14:creationId xmlns:p14="http://schemas.microsoft.com/office/powerpoint/2010/main" val="7608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817CBA5-CA6B-4580-34AE-F7D22252A618}"/>
              </a:ext>
            </a:extLst>
          </p:cNvPr>
          <p:cNvSpPr txBox="1"/>
          <p:nvPr/>
        </p:nvSpPr>
        <p:spPr>
          <a:xfrm>
            <a:off x="3011556" y="1399782"/>
            <a:ext cx="5655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David usó los ojos para codiciar.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II Samuel.11:2-4. 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04EA9A-094C-B31A-DA61-00C8447D342C}"/>
              </a:ext>
            </a:extLst>
          </p:cNvPr>
          <p:cNvSpPr txBox="1"/>
          <p:nvPr/>
        </p:nvSpPr>
        <p:spPr>
          <a:xfrm>
            <a:off x="3011555" y="2428107"/>
            <a:ext cx="56553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Al atardecer David se levantó de su lecho y se paseaba por el terrado de la casa del rey, y desde el terrado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vio a una mujer</a:t>
            </a:r>
            <a:r>
              <a:rPr lang="es-ES" sz="2400" b="1" dirty="0">
                <a:latin typeface="Maiandra GD" panose="020E0502030308020204" pitchFamily="34" charset="0"/>
              </a:rPr>
              <a:t> que se estaba bañando; y la mujer era de aspecto muy hermoso.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CD44255-DCCF-1FD4-76B5-D2A8027DDA49}"/>
              </a:ext>
            </a:extLst>
          </p:cNvPr>
          <p:cNvSpPr txBox="1"/>
          <p:nvPr/>
        </p:nvSpPr>
        <p:spPr>
          <a:xfrm>
            <a:off x="-2" y="5217599"/>
            <a:ext cx="59949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David mandó a preguntar acerca de aquella mujer.</a:t>
            </a:r>
            <a:r>
              <a:rPr lang="es-ES" sz="2400" b="1" dirty="0">
                <a:latin typeface="Maiandra GD" panose="020E0502030308020204" pitchFamily="34" charset="0"/>
              </a:rPr>
              <a:t> Y alguien dijo: «¿No es esta Betsabé, hija de Eliam, mujer de Urías el hitita?».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275FA47-F3A3-72B4-6EC6-1B18162F9374}"/>
              </a:ext>
            </a:extLst>
          </p:cNvPr>
          <p:cNvSpPr txBox="1"/>
          <p:nvPr/>
        </p:nvSpPr>
        <p:spPr>
          <a:xfrm>
            <a:off x="5764697" y="5187782"/>
            <a:ext cx="64273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David envió mensajeros y la tomaron; y cuando ella vino a él,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él durmió con ella.</a:t>
            </a:r>
            <a:r>
              <a:rPr lang="es-ES" sz="2400" b="1" dirty="0">
                <a:latin typeface="Maiandra GD" panose="020E0502030308020204" pitchFamily="34" charset="0"/>
              </a:rPr>
              <a:t> Después que ella se purificó de su inmundicia, regresó a su casa.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79F58F-8C02-1396-7B60-75FBE41B4F10}"/>
              </a:ext>
            </a:extLst>
          </p:cNvPr>
          <p:cNvSpPr txBox="1"/>
          <p:nvPr/>
        </p:nvSpPr>
        <p:spPr>
          <a:xfrm>
            <a:off x="7096541" y="4481259"/>
            <a:ext cx="1007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V.4.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510E6B-AFB1-B307-B006-7E2C62E8AFB0}"/>
              </a:ext>
            </a:extLst>
          </p:cNvPr>
          <p:cNvSpPr txBox="1"/>
          <p:nvPr/>
        </p:nvSpPr>
        <p:spPr>
          <a:xfrm>
            <a:off x="2997474" y="4454816"/>
            <a:ext cx="1007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V.3.</a:t>
            </a:r>
          </a:p>
        </p:txBody>
      </p:sp>
    </p:spTree>
    <p:extLst>
      <p:ext uri="{BB962C8B-B14F-4D97-AF65-F5344CB8AC3E}">
        <p14:creationId xmlns:p14="http://schemas.microsoft.com/office/powerpoint/2010/main" val="21650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F6B9949-311C-7779-81F0-BFB551B36BD7}"/>
              </a:ext>
            </a:extLst>
          </p:cNvPr>
          <p:cNvSpPr txBox="1"/>
          <p:nvPr/>
        </p:nvSpPr>
        <p:spPr>
          <a:xfrm>
            <a:off x="3011556" y="1414125"/>
            <a:ext cx="56553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Quebrantó tres mandamientos: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No codiciar.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No adulterar.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No matar.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El proceso siempre es el mismo: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Ver ...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Codiciar (pecar en el corazón) ...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Pecar físicamente.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7A53CF-8FD2-951A-4078-6A82632BCC10}"/>
              </a:ext>
            </a:extLst>
          </p:cNvPr>
          <p:cNvSpPr txBox="1"/>
          <p:nvPr/>
        </p:nvSpPr>
        <p:spPr>
          <a:xfrm>
            <a:off x="-1" y="5283243"/>
            <a:ext cx="49596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Pablo no usó los ojos para codiciar.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Hechos.20:33.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A7A515-96CC-7ABC-FE3F-0DDB22669CF4}"/>
              </a:ext>
            </a:extLst>
          </p:cNvPr>
          <p:cNvSpPr txBox="1"/>
          <p:nvPr/>
        </p:nvSpPr>
        <p:spPr>
          <a:xfrm>
            <a:off x="6021211" y="5357241"/>
            <a:ext cx="6197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»Ni la plata, ni el oro, ni la ropa de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nadie he codiciado.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8769082F-00EB-E06E-FAAA-E667DF610003}"/>
              </a:ext>
            </a:extLst>
          </p:cNvPr>
          <p:cNvSpPr/>
          <p:nvPr/>
        </p:nvSpPr>
        <p:spPr>
          <a:xfrm rot="20620235">
            <a:off x="4210756" y="5880232"/>
            <a:ext cx="1663448" cy="7240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523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TIENTA SATANAS A LOS HOMBRES A CODICIAR MUJERES?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59873B4-C9C2-3CD1-CD68-97E40C4B0A30}"/>
              </a:ext>
            </a:extLst>
          </p:cNvPr>
          <p:cNvSpPr txBox="1"/>
          <p:nvPr/>
        </p:nvSpPr>
        <p:spPr>
          <a:xfrm>
            <a:off x="3011556" y="1431702"/>
            <a:ext cx="5655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Por la asociación con mujeres tentadoras.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1CA26C-09E7-0654-0E97-12B470C4A306}"/>
              </a:ext>
            </a:extLst>
          </p:cNvPr>
          <p:cNvSpPr txBox="1"/>
          <p:nvPr/>
        </p:nvSpPr>
        <p:spPr>
          <a:xfrm>
            <a:off x="3011556" y="2406696"/>
            <a:ext cx="56553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Proverbios.6:25.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Hablando de la "mala mujer"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V.24.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Dice: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"No codicies su hermosura en tu corazón".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Pero lo primero es evitar su compañía.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5325D4-9A4D-DCBE-F5A8-767316B6B33C}"/>
              </a:ext>
            </a:extLst>
          </p:cNvPr>
          <p:cNvSpPr txBox="1"/>
          <p:nvPr/>
        </p:nvSpPr>
        <p:spPr>
          <a:xfrm>
            <a:off x="-2" y="5483448"/>
            <a:ext cx="47012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No codicies su hermosura en tu corazón,</a:t>
            </a:r>
            <a:r>
              <a:rPr lang="es-ES" sz="2800" b="1" dirty="0">
                <a:latin typeface="Maiandra GD" panose="020E0502030308020204" pitchFamily="34" charset="0"/>
              </a:rPr>
              <a:t> Ni dejes que te cautive con sus párpados.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C49E29-5FB6-9CF3-AEFB-D2002A02336B}"/>
              </a:ext>
            </a:extLst>
          </p:cNvPr>
          <p:cNvSpPr txBox="1"/>
          <p:nvPr/>
        </p:nvSpPr>
        <p:spPr>
          <a:xfrm>
            <a:off x="6897757" y="5426298"/>
            <a:ext cx="5294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Para librarte de la mujer mala,</a:t>
            </a:r>
            <a:r>
              <a:rPr lang="es-ES" sz="2800" b="1" dirty="0">
                <a:latin typeface="Maiandra GD" panose="020E0502030308020204" pitchFamily="34" charset="0"/>
              </a:rPr>
              <a:t> De la lengua suave de la desconocida.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TIENTA SATANAS A LOS HOMBRES A CODICIAR MUJERES?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FF6EE0-A825-DDE7-71E5-0FCD3FFEF0D0}"/>
              </a:ext>
            </a:extLst>
          </p:cNvPr>
          <p:cNvSpPr txBox="1"/>
          <p:nvPr/>
        </p:nvSpPr>
        <p:spPr>
          <a:xfrm>
            <a:off x="3011555" y="1411355"/>
            <a:ext cx="5655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 Corintios.15:33.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F0AAED-F1A0-FE55-78F8-A07694DC6728}"/>
              </a:ext>
            </a:extLst>
          </p:cNvPr>
          <p:cNvSpPr txBox="1"/>
          <p:nvPr/>
        </p:nvSpPr>
        <p:spPr>
          <a:xfrm>
            <a:off x="3027707" y="2020366"/>
            <a:ext cx="5655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No se dejen engañar: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«Las malas compañías corrompen las buenas costumbres».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2FA4FE-77BF-B003-7563-0D4BDDEA0995}"/>
              </a:ext>
            </a:extLst>
          </p:cNvPr>
          <p:cNvSpPr txBox="1"/>
          <p:nvPr/>
        </p:nvSpPr>
        <p:spPr>
          <a:xfrm>
            <a:off x="-3" y="5005841"/>
            <a:ext cx="121920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Esta amonestación no se limita a las mujeres cantineras y prostitutas.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Muchos hermanos caen en fornicación, y casi nunca se oye decir que fue con alguna prostituta.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Bien puede ser con alguna hermana en Cristo.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8B5DFA3-3920-905C-736D-0B3CE80CCD94}"/>
              </a:ext>
            </a:extLst>
          </p:cNvPr>
          <p:cNvSpPr txBox="1"/>
          <p:nvPr/>
        </p:nvSpPr>
        <p:spPr>
          <a:xfrm>
            <a:off x="3011555" y="3412513"/>
            <a:ext cx="56392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Por estar asociado todos los días con alguna mujer (o con varias) en el trabajo o en otras actividades.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ADULTERIO EN EL CORAZÓN.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MATEO.5:27-28.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452638A-92B3-11B0-E60E-5ACF9D1D4DD8}"/>
              </a:ext>
            </a:extLst>
          </p:cNvPr>
          <p:cNvSpPr txBox="1"/>
          <p:nvPr/>
        </p:nvSpPr>
        <p:spPr>
          <a:xfrm>
            <a:off x="3005346" y="1325563"/>
            <a:ext cx="56677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Pero ¿Qué tanto énfasis se daba al décimo mandamiento?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Exodo.20:17.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"No codiciarás la mujer</a:t>
            </a:r>
            <a:r>
              <a:rPr lang="es-ES" sz="2800" b="1" dirty="0">
                <a:latin typeface="Maiandra GD" panose="020E0502030308020204" pitchFamily="34" charset="0"/>
              </a:rPr>
              <a:t> de tu prójimo“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Jesús condena el adulterio en el corazón, que es la causa del adulterio físico; es decir, no basta con no cometer el adulterio físico.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339E20-42DB-CAFC-9148-655A3167E736}"/>
              </a:ext>
            </a:extLst>
          </p:cNvPr>
          <p:cNvSpPr txBox="1"/>
          <p:nvPr/>
        </p:nvSpPr>
        <p:spPr>
          <a:xfrm>
            <a:off x="-5" y="5900233"/>
            <a:ext cx="52081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Cristo quiere corazones limpios.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En los cuales no haya adulterio.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F6516B-C1C8-3C5C-4A18-6AE30A05EADD}"/>
              </a:ext>
            </a:extLst>
          </p:cNvPr>
          <p:cNvSpPr txBox="1"/>
          <p:nvPr/>
        </p:nvSpPr>
        <p:spPr>
          <a:xfrm>
            <a:off x="5966792" y="5540701"/>
            <a:ext cx="60960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»Bienaventurados los de limpio corazón,</a:t>
            </a:r>
            <a:r>
              <a:rPr lang="es-ES" sz="2800" b="1" dirty="0">
                <a:latin typeface="Maiandra GD" panose="020E0502030308020204" pitchFamily="34" charset="0"/>
              </a:rPr>
              <a:t> pues ellos verán a Dios.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B08041-BA8A-D0AA-0585-EC1F38A879D3}"/>
              </a:ext>
            </a:extLst>
          </p:cNvPr>
          <p:cNvSpPr txBox="1"/>
          <p:nvPr/>
        </p:nvSpPr>
        <p:spPr>
          <a:xfrm>
            <a:off x="372717" y="5088779"/>
            <a:ext cx="1992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Mateo.5:8. </a:t>
            </a:r>
          </a:p>
        </p:txBody>
      </p:sp>
    </p:spTree>
    <p:extLst>
      <p:ext uri="{BB962C8B-B14F-4D97-AF65-F5344CB8AC3E}">
        <p14:creationId xmlns:p14="http://schemas.microsoft.com/office/powerpoint/2010/main" val="3687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TIENTA SATANAS A LOS HOMBRES A CODICIAR MUJERES?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56E6CF-3111-60ED-AD94-17202471F7EA}"/>
              </a:ext>
            </a:extLst>
          </p:cNvPr>
          <p:cNvSpPr txBox="1"/>
          <p:nvPr/>
        </p:nvSpPr>
        <p:spPr>
          <a:xfrm>
            <a:off x="3011556" y="1525618"/>
            <a:ext cx="56255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Esto es por causa del trabajo y otras actividades legítimas, pero es una trampa peligrosísima, en la cual siguen cayendo gran número de hermanos (incluyendo a muchos predicadores).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Propósito de esto: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Tal vez el peligro más grande en tiempos modernos es la televisión. </a:t>
            </a:r>
          </a:p>
          <a:p>
            <a:pPr algn="ctr"/>
            <a:endParaRPr lang="es-ES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A152F3-5FE4-4F48-3C77-4718D7AB31F9}"/>
              </a:ext>
            </a:extLst>
          </p:cNvPr>
          <p:cNvSpPr txBox="1"/>
          <p:nvPr/>
        </p:nvSpPr>
        <p:spPr>
          <a:xfrm>
            <a:off x="5091320" y="5517529"/>
            <a:ext cx="7091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Es un medio poderoso para comunicar pensamientos, la mayoría de los cuales son malos.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Por la televisión, por libros, por revistas. 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9BF3F5-59C0-D063-5DC4-44D24F1D7330}"/>
              </a:ext>
            </a:extLst>
          </p:cNvPr>
          <p:cNvSpPr txBox="1"/>
          <p:nvPr/>
        </p:nvSpPr>
        <p:spPr>
          <a:xfrm>
            <a:off x="-18635" y="5536135"/>
            <a:ext cx="5128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Conviene que Él predicador lleve consigo a su esposa para dar estudios bíblicos a mujeres.</a:t>
            </a:r>
          </a:p>
        </p:txBody>
      </p:sp>
    </p:spTree>
    <p:extLst>
      <p:ext uri="{BB962C8B-B14F-4D97-AF65-F5344CB8AC3E}">
        <p14:creationId xmlns:p14="http://schemas.microsoft.com/office/powerpoint/2010/main" val="4488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TIENTA SATANAS A LOS HOMBRES A CODICIAR MUJERES?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D089234-B788-702C-4C6D-9961FA338E4C}"/>
              </a:ext>
            </a:extLst>
          </p:cNvPr>
          <p:cNvSpPr txBox="1"/>
          <p:nvPr/>
        </p:nvSpPr>
        <p:spPr>
          <a:xfrm>
            <a:off x="3011555" y="1429910"/>
            <a:ext cx="56553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Aun para la propaganda, sea para vender autos o pasta dental, se exhiben mujeres casi desnudas y con acciones seductoras.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09D220-9D52-EE3A-DF6F-9FFF5D6A1316}"/>
              </a:ext>
            </a:extLst>
          </p:cNvPr>
          <p:cNvSpPr txBox="1"/>
          <p:nvPr/>
        </p:nvSpPr>
        <p:spPr>
          <a:xfrm>
            <a:off x="3011555" y="3251290"/>
            <a:ext cx="56553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La mente es bombardeada constantemente con películas indecentes que nutren, estimulan y excitan los deseos, las pasiones, y los impulsos más bajos.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F52B2A7-728A-F6EC-6B8D-D757ADD7F82F}"/>
              </a:ext>
            </a:extLst>
          </p:cNvPr>
          <p:cNvSpPr txBox="1"/>
          <p:nvPr/>
        </p:nvSpPr>
        <p:spPr>
          <a:xfrm>
            <a:off x="-2" y="5473005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Por la ropa deshonesta y provocativa de muchas mujeres: "shorts", minifaldas, ropa muy ajustada al cuerpo (pantalones como "jeans", también faldas y vestidos),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7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TIENTA SATANAS A LOS HOMBRES A CODICIAR MUJERES?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0D2E8DE-4082-A4FD-5F4A-4719F3CBC54E}"/>
              </a:ext>
            </a:extLst>
          </p:cNvPr>
          <p:cNvSpPr txBox="1"/>
          <p:nvPr/>
        </p:nvSpPr>
        <p:spPr>
          <a:xfrm>
            <a:off x="3014873" y="1383853"/>
            <a:ext cx="5655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Ropa transparente, faldas con costura muy abierta, vestidos y blusas que descubren los hombros y parte de los senos, etc.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CA2EE6-62C4-A241-C80F-6074D986CF98}"/>
              </a:ext>
            </a:extLst>
          </p:cNvPr>
          <p:cNvSpPr txBox="1"/>
          <p:nvPr/>
        </p:nvSpPr>
        <p:spPr>
          <a:xfrm>
            <a:off x="3008240" y="3429000"/>
            <a:ext cx="5655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Pero sea lo que fuere la tentación o provocación, es pecado mirar a la mujer para codiciarla.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Es adulterio.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7B86B16-C6C5-7B2D-2323-59EEE6A4348D}"/>
              </a:ext>
            </a:extLst>
          </p:cNvPr>
          <p:cNvSpPr txBox="1"/>
          <p:nvPr/>
        </p:nvSpPr>
        <p:spPr>
          <a:xfrm>
            <a:off x="-6635" y="5303171"/>
            <a:ext cx="121986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Debemos alejar nuestros ojos, deseos de todo eso para evitar pecar.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El adulterar en nuestro corazón sea hombre o mujer es pecado delante de Dios.</a:t>
            </a:r>
          </a:p>
        </p:txBody>
      </p:sp>
    </p:spTree>
    <p:extLst>
      <p:ext uri="{BB962C8B-B14F-4D97-AF65-F5344CB8AC3E}">
        <p14:creationId xmlns:p14="http://schemas.microsoft.com/office/powerpoint/2010/main" val="19341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SE PUEDE HACER PARA NO CODICIAR?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2"/>
            <a:ext cx="3525076" cy="36440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532297-48EC-1B79-C283-6612DFD32202}"/>
              </a:ext>
            </a:extLst>
          </p:cNvPr>
          <p:cNvSpPr txBox="1"/>
          <p:nvPr/>
        </p:nvSpPr>
        <p:spPr>
          <a:xfrm>
            <a:off x="3011556" y="1415534"/>
            <a:ext cx="5655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Cortar la mano, sacar el ojo.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Mateo.5:29-30. 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FFD416-26B6-37A7-1D92-B3A76CC9CE5F}"/>
              </a:ext>
            </a:extLst>
          </p:cNvPr>
          <p:cNvSpPr txBox="1"/>
          <p:nvPr/>
        </p:nvSpPr>
        <p:spPr>
          <a:xfrm>
            <a:off x="0" y="5288341"/>
            <a:ext cx="5774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»Si tu ojo derecho te hace pecar, arráncalo y tíralo;</a:t>
            </a:r>
            <a:r>
              <a:rPr lang="es-ES" sz="2400" b="1" dirty="0">
                <a:latin typeface="Maiandra GD" panose="020E0502030308020204" pitchFamily="34" charset="0"/>
              </a:rPr>
              <a:t> porque te es mejor que se pierda uno de tus miembros, y no que todo tu cuerpo sea arrojado al infierno.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EDF96B-AA2C-2949-5D60-9D18CFE1F9B2}"/>
              </a:ext>
            </a:extLst>
          </p:cNvPr>
          <p:cNvSpPr txBox="1"/>
          <p:nvPr/>
        </p:nvSpPr>
        <p:spPr>
          <a:xfrm>
            <a:off x="6679095" y="5163287"/>
            <a:ext cx="55129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»Y si tu mano derecha te hace pecar, córtala y tírala;</a:t>
            </a:r>
            <a:r>
              <a:rPr lang="es-ES" sz="2400" b="1" dirty="0">
                <a:latin typeface="Maiandra GD" panose="020E0502030308020204" pitchFamily="34" charset="0"/>
              </a:rPr>
              <a:t> porque te es mejor que se pierda uno de tus miembros, y no que todo tu cuerpo vaya al infierno.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DE91D9-F2A8-E7CB-BA51-A2AB5CB40F7B}"/>
              </a:ext>
            </a:extLst>
          </p:cNvPr>
          <p:cNvSpPr txBox="1"/>
          <p:nvPr/>
        </p:nvSpPr>
        <p:spPr>
          <a:xfrm>
            <a:off x="3011555" y="2465079"/>
            <a:ext cx="56553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"Mejor te es" la cirugía espiritual. Evitar o vencer la tentación, cueste lo que cueste.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No hay sacrificio demasiado severo, ni precio demasiado caro que pagar para salvar el alma.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3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SE PUEDE HACER PARA NO CODICIAR?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F01A62-5DA0-895E-F504-0010EB32963D}"/>
              </a:ext>
            </a:extLst>
          </p:cNvPr>
          <p:cNvSpPr txBox="1"/>
          <p:nvPr/>
        </p:nvSpPr>
        <p:spPr>
          <a:xfrm>
            <a:off x="3011556" y="1413431"/>
            <a:ext cx="5655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Hacer pacto con los ojos.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Job.31:1.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70958A-4625-D594-F596-E0F587502568}"/>
              </a:ext>
            </a:extLst>
          </p:cNvPr>
          <p:cNvSpPr txBox="1"/>
          <p:nvPr/>
        </p:nvSpPr>
        <p:spPr>
          <a:xfrm>
            <a:off x="3011555" y="2434544"/>
            <a:ext cx="56553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»Hice un pacto con mis ojos,</a:t>
            </a:r>
            <a:r>
              <a:rPr lang="es-ES" sz="2800" b="1" dirty="0">
                <a:latin typeface="Maiandra GD" panose="020E0502030308020204" pitchFamily="34" charset="0"/>
              </a:rPr>
              <a:t> ¿Cómo podía entonces mirar a una virgen?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6330A7-6BA9-B2AC-DBA8-1BD45ACB03D7}"/>
              </a:ext>
            </a:extLst>
          </p:cNvPr>
          <p:cNvSpPr txBox="1"/>
          <p:nvPr/>
        </p:nvSpPr>
        <p:spPr>
          <a:xfrm>
            <a:off x="3011555" y="3886545"/>
            <a:ext cx="56553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latin typeface="Maiandra GD" panose="020E0502030308020204" pitchFamily="34" charset="0"/>
              </a:rPr>
              <a:t>Apartar nuestros ojos.</a:t>
            </a:r>
          </a:p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Salmos.119:37.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12AB19-0390-6CE3-1D6D-7BDABC49AC90}"/>
              </a:ext>
            </a:extLst>
          </p:cNvPr>
          <p:cNvSpPr txBox="1"/>
          <p:nvPr/>
        </p:nvSpPr>
        <p:spPr>
          <a:xfrm>
            <a:off x="0" y="5446254"/>
            <a:ext cx="47310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Aparta mis ojos de mirar la vanidad,</a:t>
            </a:r>
            <a:r>
              <a:rPr lang="es-ES" sz="2800" b="1" dirty="0">
                <a:latin typeface="Maiandra GD" panose="020E0502030308020204" pitchFamily="34" charset="0"/>
              </a:rPr>
              <a:t> Y vivifícame en Tus caminos.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86B6366-8DEE-8682-81E0-4B7AB7286740}"/>
              </a:ext>
            </a:extLst>
          </p:cNvPr>
          <p:cNvSpPr txBox="1"/>
          <p:nvPr/>
        </p:nvSpPr>
        <p:spPr>
          <a:xfrm>
            <a:off x="4731026" y="5058824"/>
            <a:ext cx="74609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Es ineludible que veamos muchas cosas, pero podemos tener mucho control sobre lo que veamos, y podemos tener control sobre los pensamientos.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SE PUEDE HACER PARA NO CODICIAR?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77E90A-A982-F494-B475-9A5142BE2B30}"/>
              </a:ext>
            </a:extLst>
          </p:cNvPr>
          <p:cNvSpPr txBox="1"/>
          <p:nvPr/>
        </p:nvSpPr>
        <p:spPr>
          <a:xfrm>
            <a:off x="3011556" y="1325563"/>
            <a:ext cx="5655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Guardar nuestro corazón.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CDDAE4-F30D-073D-1328-2A3D6B34A6F5}"/>
              </a:ext>
            </a:extLst>
          </p:cNvPr>
          <p:cNvSpPr txBox="1"/>
          <p:nvPr/>
        </p:nvSpPr>
        <p:spPr>
          <a:xfrm>
            <a:off x="3005346" y="2014289"/>
            <a:ext cx="56677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Proverbios.4:23.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Con toda diligencia guarda tu corazón,</a:t>
            </a:r>
            <a:r>
              <a:rPr lang="es-ES" sz="2800" b="1" dirty="0">
                <a:latin typeface="Maiandra GD" panose="020E0502030308020204" pitchFamily="34" charset="0"/>
              </a:rPr>
              <a:t> Porque de él brotan los manantiales de la vida.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B10030-9CF1-4ED2-C19B-3D3CA1DA73EA}"/>
              </a:ext>
            </a:extLst>
          </p:cNvPr>
          <p:cNvSpPr txBox="1"/>
          <p:nvPr/>
        </p:nvSpPr>
        <p:spPr>
          <a:xfrm>
            <a:off x="2999134" y="3922814"/>
            <a:ext cx="5667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Recuérdese siempre lo que dice.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Santiago.1:14. 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0802F8D-B973-C573-26FC-A4DCB0B34A12}"/>
              </a:ext>
            </a:extLst>
          </p:cNvPr>
          <p:cNvSpPr txBox="1"/>
          <p:nvPr/>
        </p:nvSpPr>
        <p:spPr>
          <a:xfrm>
            <a:off x="5994953" y="5306790"/>
            <a:ext cx="61970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Sino que cada uno es tentado cuando es llevado y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seducido por su propia pasión.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9DFF4A1-9486-2231-6F1C-A1C7BD2508B4}"/>
              </a:ext>
            </a:extLst>
          </p:cNvPr>
          <p:cNvSpPr txBox="1"/>
          <p:nvPr/>
        </p:nvSpPr>
        <p:spPr>
          <a:xfrm>
            <a:off x="0" y="5267608"/>
            <a:ext cx="57448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La palabra diablo significa tentador.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El tentador más peligroso es nuestro propio corazón.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SE PUEDE HACER PARA NO CODICIAR?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5EF285-2B49-DBA6-AEC6-5A797B5849D9}"/>
              </a:ext>
            </a:extLst>
          </p:cNvPr>
          <p:cNvSpPr txBox="1"/>
          <p:nvPr/>
        </p:nvSpPr>
        <p:spPr>
          <a:xfrm>
            <a:off x="2997476" y="2638565"/>
            <a:ext cx="56677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No codicies su hermosura en tu corazón,</a:t>
            </a:r>
            <a:r>
              <a:rPr lang="es-ES" sz="2800" b="1" dirty="0">
                <a:latin typeface="Maiandra GD" panose="020E0502030308020204" pitchFamily="34" charset="0"/>
              </a:rPr>
              <a:t> Ni dejes que te cautive con sus párpados.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F67AF9-1C72-CFBE-E34E-903D5F4F03CC}"/>
              </a:ext>
            </a:extLst>
          </p:cNvPr>
          <p:cNvSpPr txBox="1"/>
          <p:nvPr/>
        </p:nvSpPr>
        <p:spPr>
          <a:xfrm>
            <a:off x="2997476" y="1339716"/>
            <a:ext cx="5667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latin typeface="Maiandra GD" panose="020E0502030308020204" pitchFamily="34" charset="0"/>
              </a:rPr>
              <a:t>No codiciar la hermosura.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47DFC6-CF29-14C2-5E78-AAF93A629F2E}"/>
              </a:ext>
            </a:extLst>
          </p:cNvPr>
          <p:cNvSpPr txBox="1"/>
          <p:nvPr/>
        </p:nvSpPr>
        <p:spPr>
          <a:xfrm>
            <a:off x="2997476" y="1963802"/>
            <a:ext cx="5667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Proverbios.6:25.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9737AE6-F9F1-2B80-1D43-C44FFE2DC1C1}"/>
              </a:ext>
            </a:extLst>
          </p:cNvPr>
          <p:cNvSpPr txBox="1"/>
          <p:nvPr/>
        </p:nvSpPr>
        <p:spPr>
          <a:xfrm>
            <a:off x="2997476" y="4104194"/>
            <a:ext cx="56677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latin typeface="Maiandra GD" panose="020E0502030308020204" pitchFamily="34" charset="0"/>
              </a:rPr>
              <a:t>Si nos dejemos llevar vamos a pecar.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D2C1A5-F4AC-B57A-1FD5-2103BA2B9495}"/>
              </a:ext>
            </a:extLst>
          </p:cNvPr>
          <p:cNvSpPr txBox="1"/>
          <p:nvPr/>
        </p:nvSpPr>
        <p:spPr>
          <a:xfrm>
            <a:off x="0" y="5070432"/>
            <a:ext cx="3319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Proverbios.6:27-28.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D69C9DA-6C38-4F20-188F-BE4E0E1D33A5}"/>
              </a:ext>
            </a:extLst>
          </p:cNvPr>
          <p:cNvSpPr txBox="1"/>
          <p:nvPr/>
        </p:nvSpPr>
        <p:spPr>
          <a:xfrm>
            <a:off x="-2" y="5748772"/>
            <a:ext cx="55758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¿Puede un hombre poner fuego</a:t>
            </a:r>
            <a:r>
              <a:rPr lang="es-ES" sz="2800" b="1" dirty="0">
                <a:latin typeface="Maiandra GD" panose="020E0502030308020204" pitchFamily="34" charset="0"/>
              </a:rPr>
              <a:t> en su seno Sin que arda su ropa?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960D58-A9B3-6518-2B0A-761E04AFAAE1}"/>
              </a:ext>
            </a:extLst>
          </p:cNvPr>
          <p:cNvSpPr txBox="1"/>
          <p:nvPr/>
        </p:nvSpPr>
        <p:spPr>
          <a:xfrm>
            <a:off x="5794512" y="5332042"/>
            <a:ext cx="6397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¿O puede caminar un hombre sobre carbones encendidos</a:t>
            </a:r>
            <a:r>
              <a:rPr lang="es-ES" sz="2800" b="1" dirty="0">
                <a:latin typeface="Maiandra GD" panose="020E0502030308020204" pitchFamily="34" charset="0"/>
              </a:rPr>
              <a:t> Sin que se quemen sus pies?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  <p:bldP spid="16" grpId="0"/>
      <p:bldP spid="18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Nube 12">
            <a:extLst>
              <a:ext uri="{FF2B5EF4-FFF2-40B4-BE49-F238E27FC236}">
                <a16:creationId xmlns:a16="http://schemas.microsoft.com/office/drawing/2014/main" id="{108F0606-A87F-0057-AF71-C2275C57A286}"/>
              </a:ext>
            </a:extLst>
          </p:cNvPr>
          <p:cNvSpPr/>
          <p:nvPr/>
        </p:nvSpPr>
        <p:spPr>
          <a:xfrm>
            <a:off x="0" y="5272448"/>
            <a:ext cx="3289852" cy="158555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SE PUEDE HACER PARA NO CODICIAR?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EFBC5E-5AE9-0729-22C8-87EF636CC4EA}"/>
              </a:ext>
            </a:extLst>
          </p:cNvPr>
          <p:cNvSpPr txBox="1"/>
          <p:nvPr/>
        </p:nvSpPr>
        <p:spPr>
          <a:xfrm>
            <a:off x="3011556" y="1325563"/>
            <a:ext cx="5655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Según esto, se puede decir que el peor diablo (tentador) de cada uno es su propio corazón, si hay malos pensamientos y deseos.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634845-3F28-3BE4-540D-A413423DFE97}"/>
              </a:ext>
            </a:extLst>
          </p:cNvPr>
          <p:cNvSpPr txBox="1"/>
          <p:nvPr/>
        </p:nvSpPr>
        <p:spPr>
          <a:xfrm>
            <a:off x="3088586" y="3171949"/>
            <a:ext cx="55783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Somos acosados diariamente por el propio corazón.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Esta condición es semejante al suicidio.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Los que se destruyen por causa del corazón corrupto se destruyen solos.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F7C489-1A77-ED72-CB86-73918CF4CAB1}"/>
              </a:ext>
            </a:extLst>
          </p:cNvPr>
          <p:cNvSpPr txBox="1"/>
          <p:nvPr/>
        </p:nvSpPr>
        <p:spPr>
          <a:xfrm>
            <a:off x="381414" y="5554743"/>
            <a:ext cx="25270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latin typeface="Maiandra GD" panose="020E0502030308020204" pitchFamily="34" charset="0"/>
              </a:rPr>
              <a:t>Debemos huir siempre</a:t>
            </a:r>
            <a:r>
              <a:rPr lang="es-NI" dirty="0"/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465F93-5666-EBAC-E275-4B3AA02C73BD}"/>
              </a:ext>
            </a:extLst>
          </p:cNvPr>
          <p:cNvSpPr txBox="1"/>
          <p:nvPr/>
        </p:nvSpPr>
        <p:spPr>
          <a:xfrm>
            <a:off x="3289851" y="5554743"/>
            <a:ext cx="3289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 Corintios.6:18.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F0D1C2-4246-A641-1511-80CE48ADA33B}"/>
              </a:ext>
            </a:extLst>
          </p:cNvPr>
          <p:cNvSpPr txBox="1"/>
          <p:nvPr/>
        </p:nvSpPr>
        <p:spPr>
          <a:xfrm>
            <a:off x="6378439" y="5231729"/>
            <a:ext cx="58135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Huyan de la fornicación.</a:t>
            </a:r>
            <a:r>
              <a:rPr lang="es-ES" sz="2400" b="1" dirty="0">
                <a:latin typeface="Maiandra GD" panose="020E0502030308020204" pitchFamily="34" charset="0"/>
              </a:rPr>
              <a:t> Todos los demás pecados que un hombre comete están fuera del cuerpo, pero el fornicario peca contra su propio cuerpo.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SE PUEDE HACER PARA NO CODICIAR?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B95513-EFB8-0DDE-E587-AEF7AAE54F43}"/>
              </a:ext>
            </a:extLst>
          </p:cNvPr>
          <p:cNvSpPr txBox="1"/>
          <p:nvPr/>
        </p:nvSpPr>
        <p:spPr>
          <a:xfrm>
            <a:off x="2999133" y="1325563"/>
            <a:ext cx="5667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 Corintios.10:14.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57C618-12F5-F6FB-7177-2D3F70DBC770}"/>
              </a:ext>
            </a:extLst>
          </p:cNvPr>
          <p:cNvSpPr txBox="1"/>
          <p:nvPr/>
        </p:nvSpPr>
        <p:spPr>
          <a:xfrm>
            <a:off x="3011556" y="1848783"/>
            <a:ext cx="56677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Por tanto, amados míos,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huyan de la idolatría.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9D4D2B-D888-240D-6329-1A9661E230A5}"/>
              </a:ext>
            </a:extLst>
          </p:cNvPr>
          <p:cNvSpPr txBox="1"/>
          <p:nvPr/>
        </p:nvSpPr>
        <p:spPr>
          <a:xfrm>
            <a:off x="2999133" y="2833687"/>
            <a:ext cx="5680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II Timoteo.2:22.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B2A612-7023-37B4-0500-91433ECB83B8}"/>
              </a:ext>
            </a:extLst>
          </p:cNvPr>
          <p:cNvSpPr txBox="1"/>
          <p:nvPr/>
        </p:nvSpPr>
        <p:spPr>
          <a:xfrm>
            <a:off x="2999133" y="3459079"/>
            <a:ext cx="56677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Huye, pues, de las pasiones juveniles</a:t>
            </a:r>
            <a:r>
              <a:rPr lang="es-ES" sz="2400" b="1" dirty="0">
                <a:latin typeface="Maiandra GD" panose="020E0502030308020204" pitchFamily="34" charset="0"/>
              </a:rPr>
              <a:t> y sigue la justicia, la fe, el amor y la paz, con los que invocan al Señor con un corazón puro.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9DFC059-6DF9-E6CF-0F86-87AC4026EB9F}"/>
              </a:ext>
            </a:extLst>
          </p:cNvPr>
          <p:cNvSpPr txBox="1"/>
          <p:nvPr/>
        </p:nvSpPr>
        <p:spPr>
          <a:xfrm>
            <a:off x="-2" y="5109434"/>
            <a:ext cx="27332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Hay salida de las tentaciones.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86E460-B829-5C28-3C8A-BC9B9D3E95F4}"/>
              </a:ext>
            </a:extLst>
          </p:cNvPr>
          <p:cNvSpPr txBox="1"/>
          <p:nvPr/>
        </p:nvSpPr>
        <p:spPr>
          <a:xfrm>
            <a:off x="-43484" y="6248880"/>
            <a:ext cx="3098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 Corintios.10:13.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69DD548-4D88-4C6E-684B-206B1F862B39}"/>
              </a:ext>
            </a:extLst>
          </p:cNvPr>
          <p:cNvSpPr txBox="1"/>
          <p:nvPr/>
        </p:nvSpPr>
        <p:spPr>
          <a:xfrm>
            <a:off x="3098523" y="5169639"/>
            <a:ext cx="9093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No les ha sobrevenido ninguna tentación que no sea común a los hombres. Fiel es Dios, que no permitirá que ustedes sean tentados más allá de lo que pueden soportar,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sino que con la tentación proveerá también la vía de escape, a fin de que puedan resistirla.</a:t>
            </a:r>
            <a:r>
              <a:rPr lang="es-ES" sz="2400" b="1" dirty="0">
                <a:latin typeface="Maiandra GD" panose="020E0502030308020204" pitchFamily="34" charset="0"/>
              </a:rPr>
              <a:t>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  <p:bldP spid="16" grpId="0"/>
      <p:bldP spid="18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SE PUEDE HACER PARA NO CODICIAR?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7B2B43-7A68-F14D-C616-A8D5B8B0749F}"/>
              </a:ext>
            </a:extLst>
          </p:cNvPr>
          <p:cNvSpPr txBox="1"/>
          <p:nvPr/>
        </p:nvSpPr>
        <p:spPr>
          <a:xfrm>
            <a:off x="2997476" y="1325563"/>
            <a:ext cx="56694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Recordemos siempre el ejemplo de José.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Génesis.39:12.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3053A1-ABAD-FC84-5592-A5AE6FF96505}"/>
              </a:ext>
            </a:extLst>
          </p:cNvPr>
          <p:cNvSpPr txBox="1"/>
          <p:nvPr/>
        </p:nvSpPr>
        <p:spPr>
          <a:xfrm>
            <a:off x="395908" y="5638465"/>
            <a:ext cx="114001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entonces ella tomó a José de la ropa, y le dijo: «¡Acuéstate conmigo!». Pero él le dejó su ropa en la mano,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salió huyendo afuera.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ECBD46-F1F0-841A-0179-EB223F767232}"/>
              </a:ext>
            </a:extLst>
          </p:cNvPr>
          <p:cNvSpPr txBox="1"/>
          <p:nvPr/>
        </p:nvSpPr>
        <p:spPr>
          <a:xfrm>
            <a:off x="2997476" y="3810344"/>
            <a:ext cx="5669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La salida principal de esta tentación es el matrimonio.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C4A7B36-707A-5D45-8940-DE14A56E6262}"/>
              </a:ext>
            </a:extLst>
          </p:cNvPr>
          <p:cNvSpPr txBox="1"/>
          <p:nvPr/>
        </p:nvSpPr>
        <p:spPr>
          <a:xfrm>
            <a:off x="2999133" y="2885953"/>
            <a:ext cx="5667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latin typeface="Maiandra GD" panose="020E0502030308020204" pitchFamily="34" charset="0"/>
              </a:rPr>
              <a:t>Literalmente huyó.</a:t>
            </a:r>
          </a:p>
        </p:txBody>
      </p:sp>
    </p:spTree>
    <p:extLst>
      <p:ext uri="{BB962C8B-B14F-4D97-AF65-F5344CB8AC3E}">
        <p14:creationId xmlns:p14="http://schemas.microsoft.com/office/powerpoint/2010/main" val="9863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latin typeface="Maiandra GD" panose="020E0502030308020204" pitchFamily="34" charset="0"/>
              </a:rPr>
              <a:t>"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90F1CD-5308-1E6E-0C9C-FCB2A15FDF6A}"/>
              </a:ext>
            </a:extLst>
          </p:cNvPr>
          <p:cNvSpPr txBox="1"/>
          <p:nvPr/>
        </p:nvSpPr>
        <p:spPr>
          <a:xfrm>
            <a:off x="3011556" y="1325563"/>
            <a:ext cx="56553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Jesús no habla de "mirar" a una mujer para conversar con ella, ni de mirarla para admirar y apreciar su belleza, sino que habla de la mirada prolongada y sensual para codiciarla.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La palabra clave es para, que indica intento, disposición, o propósito.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9227A-919C-BFA1-871C-032D7391DFC1}"/>
              </a:ext>
            </a:extLst>
          </p:cNvPr>
          <p:cNvSpPr txBox="1"/>
          <p:nvPr/>
        </p:nvSpPr>
        <p:spPr>
          <a:xfrm>
            <a:off x="-3" y="5474570"/>
            <a:ext cx="61100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La mira para, con el propósito de, codiciarla. 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Mateo.6:1.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2E3E0A-1F53-5F43-7AAA-A10F83194766}"/>
              </a:ext>
            </a:extLst>
          </p:cNvPr>
          <p:cNvSpPr txBox="1"/>
          <p:nvPr/>
        </p:nvSpPr>
        <p:spPr>
          <a:xfrm>
            <a:off x="5903843" y="5288959"/>
            <a:ext cx="63163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»Cuídense de no practicar su justicia delante de los hombres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para ser vistos por ellos;</a:t>
            </a:r>
            <a:r>
              <a:rPr lang="es-ES" sz="2400" b="1" dirty="0">
                <a:latin typeface="Maiandra GD" panose="020E0502030308020204" pitchFamily="34" charset="0"/>
              </a:rPr>
              <a:t> de otra manera no tendrán recompensa de su Padre que está en los cielos.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SE PUEDE HACER PARA NO CODICIAR?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9D68CA-998B-8F05-DC5F-AAB8688E52E1}"/>
              </a:ext>
            </a:extLst>
          </p:cNvPr>
          <p:cNvSpPr txBox="1"/>
          <p:nvPr/>
        </p:nvSpPr>
        <p:spPr>
          <a:xfrm>
            <a:off x="2999133" y="2803723"/>
            <a:ext cx="5667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 Corintios.7:2.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B201F8-3B9D-2100-5E4A-455156D5C3AC}"/>
              </a:ext>
            </a:extLst>
          </p:cNvPr>
          <p:cNvSpPr txBox="1"/>
          <p:nvPr/>
        </p:nvSpPr>
        <p:spPr>
          <a:xfrm>
            <a:off x="3011556" y="1372146"/>
            <a:ext cx="56677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Para "salir" de la tentación de mirar a una mujer para codiciarla "cásense".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7E66C8-5DCA-A623-9035-BD3228072892}"/>
              </a:ext>
            </a:extLst>
          </p:cNvPr>
          <p:cNvSpPr txBox="1"/>
          <p:nvPr/>
        </p:nvSpPr>
        <p:spPr>
          <a:xfrm>
            <a:off x="3011556" y="3429000"/>
            <a:ext cx="56677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No obstante, por razón de las inmoralidades,</a:t>
            </a:r>
            <a:r>
              <a:rPr lang="es-ES" sz="2800" b="1" dirty="0">
                <a:latin typeface="Maiandra GD" panose="020E0502030308020204" pitchFamily="34" charset="0"/>
              </a:rPr>
              <a:t> que cada uno tenga su propia mujer, y cada una tenga su propio marido.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B0EEF9F-862E-89DF-0720-D6E72C81829E}"/>
              </a:ext>
            </a:extLst>
          </p:cNvPr>
          <p:cNvSpPr txBox="1"/>
          <p:nvPr/>
        </p:nvSpPr>
        <p:spPr>
          <a:xfrm>
            <a:off x="-2" y="5358943"/>
            <a:ext cx="4820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En algunas culturas se demoran mucho tiempo en casarse.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B86054-83BF-A832-C888-19236EB24544}"/>
              </a:ext>
            </a:extLst>
          </p:cNvPr>
          <p:cNvSpPr txBox="1"/>
          <p:nvPr/>
        </p:nvSpPr>
        <p:spPr>
          <a:xfrm>
            <a:off x="5407714" y="5358943"/>
            <a:ext cx="67842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Se cree que es indispensable educarse, tener buen empleo (o negocio), casa, muebles, etc.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SE PUEDE HACER PARA NO CODICIAR?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5D5E2F-14EE-8FF7-7410-5CF194CF0DF1}"/>
              </a:ext>
            </a:extLst>
          </p:cNvPr>
          <p:cNvSpPr txBox="1"/>
          <p:nvPr/>
        </p:nvSpPr>
        <p:spPr>
          <a:xfrm>
            <a:off x="3011556" y="1330389"/>
            <a:ext cx="5655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Si se puede esperar, bien, pero recuérdese que "mejor es casarse que estarse quemando"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911D2E-E0EE-B8CB-70E4-C0B4CFFFD565}"/>
              </a:ext>
            </a:extLst>
          </p:cNvPr>
          <p:cNvSpPr txBox="1"/>
          <p:nvPr/>
        </p:nvSpPr>
        <p:spPr>
          <a:xfrm>
            <a:off x="3011556" y="2751659"/>
            <a:ext cx="5655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 Corintios.7:9.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0DAAFE9-2E1A-9713-569C-8E8A5EBD8C12}"/>
              </a:ext>
            </a:extLst>
          </p:cNvPr>
          <p:cNvSpPr txBox="1"/>
          <p:nvPr/>
        </p:nvSpPr>
        <p:spPr>
          <a:xfrm>
            <a:off x="3011556" y="3325028"/>
            <a:ext cx="5655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Pero si carecen de dominio propio, cásense.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Que mejor es casarse que quemarse.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74E139-1E93-C724-641F-82CC8C2AF31E}"/>
              </a:ext>
            </a:extLst>
          </p:cNvPr>
          <p:cNvSpPr txBox="1"/>
          <p:nvPr/>
        </p:nvSpPr>
        <p:spPr>
          <a:xfrm>
            <a:off x="-2" y="5338516"/>
            <a:ext cx="3916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Aunque el matrimonio estorbe los planes económicos.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2AA9B18-345B-F91D-2B1F-801DDC6354F6}"/>
              </a:ext>
            </a:extLst>
          </p:cNvPr>
          <p:cNvSpPr txBox="1"/>
          <p:nvPr/>
        </p:nvSpPr>
        <p:spPr>
          <a:xfrm>
            <a:off x="4522305" y="4937146"/>
            <a:ext cx="76696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No separarse.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Habiéndose casado hágase todo esfuerzo posible para que el matrimonio dure hasta la muerte, porque la separación (el divorcio) acaba con la protección contra la fornicación.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¿QUE SE PUEDE HACER PARA NO CODICIAR?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8AE5A29-940E-303B-864A-4CCADA61597A}"/>
              </a:ext>
            </a:extLst>
          </p:cNvPr>
          <p:cNvSpPr txBox="1"/>
          <p:nvPr/>
        </p:nvSpPr>
        <p:spPr>
          <a:xfrm>
            <a:off x="3091069" y="1325563"/>
            <a:ext cx="56553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No basta con no cometer adulterio.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Porque es pecado mirar a una mujer para codiciarla (cometer adulterio con ella en el corazón).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4B81B6-66D6-CCBE-1449-9317B83132C4}"/>
              </a:ext>
            </a:extLst>
          </p:cNvPr>
          <p:cNvSpPr txBox="1"/>
          <p:nvPr/>
        </p:nvSpPr>
        <p:spPr>
          <a:xfrm>
            <a:off x="3011556" y="3784005"/>
            <a:ext cx="5655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No solo el acto físico de acostarse con alguien es pecado.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682E30-20F7-343A-1DAF-9AE0A1679671}"/>
              </a:ext>
            </a:extLst>
          </p:cNvPr>
          <p:cNvSpPr txBox="1"/>
          <p:nvPr/>
        </p:nvSpPr>
        <p:spPr>
          <a:xfrm>
            <a:off x="-1" y="5075402"/>
            <a:ext cx="44030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No seamos como Él joven falto de entendimiento.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8A49D4-4695-4F9C-CBA5-BEFC3937B437}"/>
              </a:ext>
            </a:extLst>
          </p:cNvPr>
          <p:cNvSpPr txBox="1"/>
          <p:nvPr/>
        </p:nvSpPr>
        <p:spPr>
          <a:xfrm>
            <a:off x="4847811" y="5658291"/>
            <a:ext cx="7344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Y vi entre los simples, Distinguí entre los muchachos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A un joven falto de juicio,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B3CFE3-3496-9D6F-F8B2-1DE999278B5A}"/>
              </a:ext>
            </a:extLst>
          </p:cNvPr>
          <p:cNvSpPr txBox="1"/>
          <p:nvPr/>
        </p:nvSpPr>
        <p:spPr>
          <a:xfrm>
            <a:off x="-3" y="6211979"/>
            <a:ext cx="2663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Proverbios.7:7.</a:t>
            </a:r>
          </a:p>
        </p:txBody>
      </p:sp>
    </p:spTree>
    <p:extLst>
      <p:ext uri="{BB962C8B-B14F-4D97-AF65-F5344CB8AC3E}">
        <p14:creationId xmlns:p14="http://schemas.microsoft.com/office/powerpoint/2010/main" val="19226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2"/>
            <a:ext cx="3525076" cy="5532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3"/>
            <a:ext cx="3011556" cy="55324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A7BA7A8-4328-E503-FE9D-53C5FC642068}"/>
              </a:ext>
            </a:extLst>
          </p:cNvPr>
          <p:cNvSpPr txBox="1"/>
          <p:nvPr/>
        </p:nvSpPr>
        <p:spPr>
          <a:xfrm>
            <a:off x="2997476" y="1325563"/>
            <a:ext cx="56694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Debemos de evitar mirar a una mujer para codiciarla.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Ya que pecamos cuando hacemos eso, tenemos que saber dominar nuestra mente nuestro corazón.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Debemos de tener dominio propio sobre nuestro cuerpo y mente.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Seamos fieles a Dios para poderle agradar y no caer en el pecado del adulterio espiritual que nos destruye.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Destruye nuestra relación con Dios.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No solo el acto mismo del adulterio físico nos afecta sino también el codiciar en nuestro corazón a una mujer.</a:t>
            </a:r>
          </a:p>
        </p:txBody>
      </p:sp>
    </p:spTree>
    <p:extLst>
      <p:ext uri="{BB962C8B-B14F-4D97-AF65-F5344CB8AC3E}">
        <p14:creationId xmlns:p14="http://schemas.microsoft.com/office/powerpoint/2010/main" val="34963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61EF964-9003-D692-4210-3B446030619E}"/>
              </a:ext>
            </a:extLst>
          </p:cNvPr>
          <p:cNvSpPr/>
          <p:nvPr/>
        </p:nvSpPr>
        <p:spPr>
          <a:xfrm>
            <a:off x="0" y="5804452"/>
            <a:ext cx="12192000" cy="10535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latin typeface="Maiandra GD" panose="020E0502030308020204" pitchFamily="34" charset="0"/>
              </a:rPr>
              <a:t>DIOS NOS BENDIGA A TODOS.</a:t>
            </a:r>
            <a:endParaRPr lang="es-NI" sz="6000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77EA685-C150-897B-8A71-FDCEC0431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1FAB873-5BB2-8684-389E-4B4E39666285}"/>
              </a:ext>
            </a:extLst>
          </p:cNvPr>
          <p:cNvSpPr txBox="1"/>
          <p:nvPr/>
        </p:nvSpPr>
        <p:spPr>
          <a:xfrm>
            <a:off x="3011556" y="1325563"/>
            <a:ext cx="56553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El mirar a una mujer para codi­ciarla significa estimular y excitar las pasiones para cometer en el pensamiento el acto de adulterio con ella, es decir, llevar a cabo el acto de adulterio en la imaginación.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Tal adulterio en el corazón precede y es la causa del adulterio físico.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6AD607-4E29-C3CD-D128-6667AC9A19B8}"/>
              </a:ext>
            </a:extLst>
          </p:cNvPr>
          <p:cNvSpPr txBox="1"/>
          <p:nvPr/>
        </p:nvSpPr>
        <p:spPr>
          <a:xfrm>
            <a:off x="0" y="5421431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El que mira a una mujer para codiciarla es capaz también de cometer el acto físico de adulterio en un momento de tentación fuerte cuando no hay temor de ser descubierto.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DC80FAF-DAF0-343A-E0BD-2211E4BBFF6C}"/>
              </a:ext>
            </a:extLst>
          </p:cNvPr>
          <p:cNvSpPr txBox="1"/>
          <p:nvPr/>
        </p:nvSpPr>
        <p:spPr>
          <a:xfrm>
            <a:off x="3011556" y="1845012"/>
            <a:ext cx="56553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La enseñanza de Jesús se dirige en gran manera a los pensamientos y deseos del corazón, como la fuente del pecado.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Mateo.15:19-20.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FA1C2F-C76E-8F69-BBBB-7235ED41C92F}"/>
              </a:ext>
            </a:extLst>
          </p:cNvPr>
          <p:cNvSpPr txBox="1"/>
          <p:nvPr/>
        </p:nvSpPr>
        <p:spPr>
          <a:xfrm>
            <a:off x="-2" y="4915237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»Porque del corazón provienen malos pensamientos,</a:t>
            </a:r>
            <a:r>
              <a:rPr lang="es-ES" sz="2400" b="1" dirty="0">
                <a:latin typeface="Maiandra GD" panose="020E0502030308020204" pitchFamily="34" charset="0"/>
              </a:rPr>
              <a:t> homicidios, adulterios, fornicaciones, robos, falsos testimonios y calumnias. </a:t>
            </a:r>
          </a:p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V.20.</a:t>
            </a:r>
          </a:p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»Estas cosas son las que contaminan al hombre;</a:t>
            </a:r>
            <a:r>
              <a:rPr lang="es-ES" sz="2400" b="1" dirty="0">
                <a:latin typeface="Maiandra GD" panose="020E0502030308020204" pitchFamily="34" charset="0"/>
              </a:rPr>
              <a:t> pero comer sin lavarse las manos no contamina al hombre».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BFFA49F-FB4D-2A30-8EA4-0502BCE5B3E9}"/>
              </a:ext>
            </a:extLst>
          </p:cNvPr>
          <p:cNvSpPr txBox="1"/>
          <p:nvPr/>
        </p:nvSpPr>
        <p:spPr>
          <a:xfrm>
            <a:off x="3011551" y="1361534"/>
            <a:ext cx="5655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Marcos.7:21-23</a:t>
            </a:r>
            <a:r>
              <a:rPr lang="es-NI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673F6C-91A1-E1E0-21D7-2A9EEF597BEE}"/>
              </a:ext>
            </a:extLst>
          </p:cNvPr>
          <p:cNvSpPr txBox="1"/>
          <p:nvPr/>
        </p:nvSpPr>
        <p:spPr>
          <a:xfrm>
            <a:off x="3011554" y="1920726"/>
            <a:ext cx="56553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»Porque de adentro, del corazón de los hombres, salen los malos pensamientos,</a:t>
            </a:r>
            <a:r>
              <a:rPr lang="es-ES" sz="2800" b="1" dirty="0">
                <a:latin typeface="Maiandra GD" panose="020E0502030308020204" pitchFamily="34" charset="0"/>
              </a:rPr>
              <a:t> fornicaciones, robos, homicidios, adulterios,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4F0591-E47E-71E1-F7A5-B4397FFEC7CF}"/>
              </a:ext>
            </a:extLst>
          </p:cNvPr>
          <p:cNvSpPr txBox="1"/>
          <p:nvPr/>
        </p:nvSpPr>
        <p:spPr>
          <a:xfrm>
            <a:off x="3011550" y="3736608"/>
            <a:ext cx="56553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V.22.</a:t>
            </a:r>
          </a:p>
          <a:p>
            <a:pPr algn="ctr"/>
            <a:r>
              <a:rPr lang="es-NI" sz="2800" b="1" dirty="0">
                <a:latin typeface="Maiandra GD" panose="020E0502030308020204" pitchFamily="34" charset="0"/>
              </a:rPr>
              <a:t>avaricias, maldades, engaños,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sensualidad,</a:t>
            </a:r>
            <a:r>
              <a:rPr lang="es-NI" sz="2800" b="1" dirty="0">
                <a:latin typeface="Maiandra GD" panose="020E0502030308020204" pitchFamily="34" charset="0"/>
              </a:rPr>
              <a:t> envidia, calumnia, orgullo e insensatez. 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0ED8247-BE97-600C-9038-74A908663CA1}"/>
              </a:ext>
            </a:extLst>
          </p:cNvPr>
          <p:cNvSpPr txBox="1"/>
          <p:nvPr/>
        </p:nvSpPr>
        <p:spPr>
          <a:xfrm>
            <a:off x="-2" y="5460494"/>
            <a:ext cx="76630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V.23.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»Todas estas maldades de adentro salen,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contaminan al hombre».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3F6F1B5-B0CB-9483-D5D0-52A834F7A029}"/>
              </a:ext>
            </a:extLst>
          </p:cNvPr>
          <p:cNvSpPr txBox="1"/>
          <p:nvPr/>
        </p:nvSpPr>
        <p:spPr>
          <a:xfrm>
            <a:off x="7663071" y="5462811"/>
            <a:ext cx="4528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sz="2800" b="1" dirty="0">
                <a:latin typeface="Maiandra GD" panose="020E0502030308020204" pitchFamily="34" charset="0"/>
              </a:rPr>
              <a:t>Este mismo mal sucede con respecto a otros pecados.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17AA05-6449-1DD6-BFEA-7807B5BDBE8A}"/>
              </a:ext>
            </a:extLst>
          </p:cNvPr>
          <p:cNvSpPr txBox="1"/>
          <p:nvPr/>
        </p:nvSpPr>
        <p:spPr>
          <a:xfrm>
            <a:off x="3011559" y="1230581"/>
            <a:ext cx="56553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El matar.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Mateo.5:21-22.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0AC860-1E82-E2F8-EB14-80F5639C795E}"/>
              </a:ext>
            </a:extLst>
          </p:cNvPr>
          <p:cNvSpPr txBox="1"/>
          <p:nvPr/>
        </p:nvSpPr>
        <p:spPr>
          <a:xfrm>
            <a:off x="3011553" y="2184688"/>
            <a:ext cx="56553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»</a:t>
            </a:r>
            <a:r>
              <a:rPr lang="es-ES" sz="2400" b="1" dirty="0">
                <a:latin typeface="Maiandra GD" panose="020E0502030308020204" pitchFamily="34" charset="0"/>
              </a:rPr>
              <a:t>Ustedes han oído que se dijo a los antepasados: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“NO MATARÁS”</a:t>
            </a:r>
            <a:r>
              <a:rPr lang="es-ES" sz="2400" b="1" dirty="0">
                <a:latin typeface="Maiandra GD" panose="020E0502030308020204" pitchFamily="34" charset="0"/>
              </a:rPr>
              <a:t> y: “Cualquiera que cometa homicidio será culpable ante la corte”.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A2E27F-64DF-8D10-0372-54B2E737136B}"/>
              </a:ext>
            </a:extLst>
          </p:cNvPr>
          <p:cNvSpPr txBox="1"/>
          <p:nvPr/>
        </p:nvSpPr>
        <p:spPr>
          <a:xfrm>
            <a:off x="-2" y="512895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V.22.</a:t>
            </a:r>
          </a:p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»Pero Yo les digo que todo aquel que esté enojado con su hermano será culpable ante la corte;</a:t>
            </a:r>
            <a:r>
              <a:rPr lang="es-ES" sz="2400" b="1" dirty="0">
                <a:latin typeface="Maiandra GD" panose="020E0502030308020204" pitchFamily="34" charset="0"/>
              </a:rPr>
              <a:t> y cualquiera que diga: “Insensato” a su hermano, será culpable ante la corte suprema; y cualquiera que diga: “Idiota”, será merecedor del infierno de fuego.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95CF81-EDF6-1A8A-98E4-C98B96AEF74E}"/>
              </a:ext>
            </a:extLst>
          </p:cNvPr>
          <p:cNvSpPr txBox="1"/>
          <p:nvPr/>
        </p:nvSpPr>
        <p:spPr>
          <a:xfrm>
            <a:off x="3011553" y="3976577"/>
            <a:ext cx="5620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Dos causas principales del homicidio son el enojo y las palabras abusivas. </a:t>
            </a:r>
          </a:p>
        </p:txBody>
      </p:sp>
    </p:spTree>
    <p:extLst>
      <p:ext uri="{BB962C8B-B14F-4D97-AF65-F5344CB8AC3E}">
        <p14:creationId xmlns:p14="http://schemas.microsoft.com/office/powerpoint/2010/main" val="30788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" name="Nube 13">
            <a:extLst>
              <a:ext uri="{FF2B5EF4-FFF2-40B4-BE49-F238E27FC236}">
                <a16:creationId xmlns:a16="http://schemas.microsoft.com/office/drawing/2014/main" id="{1BE0283B-F352-85D3-DF3C-696F27BF6FFD}"/>
              </a:ext>
            </a:extLst>
          </p:cNvPr>
          <p:cNvSpPr/>
          <p:nvPr/>
        </p:nvSpPr>
        <p:spPr>
          <a:xfrm>
            <a:off x="-3" y="5259216"/>
            <a:ext cx="2773020" cy="128836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6763992-A993-A7F1-C20D-3A9311F81E8B}"/>
              </a:ext>
            </a:extLst>
          </p:cNvPr>
          <p:cNvSpPr txBox="1"/>
          <p:nvPr/>
        </p:nvSpPr>
        <p:spPr>
          <a:xfrm>
            <a:off x="3011556" y="1325563"/>
            <a:ext cx="56553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Muchas personas nunca matan a nadie, pero.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¿Cuántas personas quisieran matar (o por lo menos, golpear) a otro si pudieran escapar de las consecuencias?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Su fantasía es ahogar o matar a balazos a la persona que les atormenta. 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Esto es cometer homicidio en el corazón.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AEBEAB-A611-E7D5-A834-9AD4476A8F05}"/>
              </a:ext>
            </a:extLst>
          </p:cNvPr>
          <p:cNvSpPr txBox="1"/>
          <p:nvPr/>
        </p:nvSpPr>
        <p:spPr>
          <a:xfrm>
            <a:off x="4909930" y="5259216"/>
            <a:ext cx="72820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Todo el que aborrece a su hermano es un asesino,</a:t>
            </a:r>
            <a:r>
              <a:rPr lang="es-ES" sz="2400" b="1" dirty="0">
                <a:latin typeface="Maiandra GD" panose="020E0502030308020204" pitchFamily="34" charset="0"/>
              </a:rPr>
              <a:t> y ustedes saben que ningún asesino tiene vida eterna permanente en él. </a:t>
            </a:r>
            <a:endParaRPr lang="es-NI" sz="2400" b="1" dirty="0"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51944D-3E59-B0AF-F792-BFAFF484389E}"/>
              </a:ext>
            </a:extLst>
          </p:cNvPr>
          <p:cNvSpPr txBox="1"/>
          <p:nvPr/>
        </p:nvSpPr>
        <p:spPr>
          <a:xfrm>
            <a:off x="104358" y="5532436"/>
            <a:ext cx="2564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Juan.3:15.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0E2A153-12FE-2F7B-3C69-4A9010F5F596}"/>
              </a:ext>
            </a:extLst>
          </p:cNvPr>
          <p:cNvSpPr/>
          <p:nvPr/>
        </p:nvSpPr>
        <p:spPr>
          <a:xfrm>
            <a:off x="3170577" y="5609485"/>
            <a:ext cx="1739351" cy="67586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785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A9DCB9-D445-7030-E22F-9D6ADF54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CB05A-D30B-B1C5-4225-3CC29FEE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C14A3-2C12-469D-505F-471C7D6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"CUALQUIERA QUE MIRA A UNA MUJER PARA CODICIARLA..."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E7CD7-5D3F-1B68-2F9F-A47A52AD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3" y="1325563"/>
            <a:ext cx="3525076" cy="3644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447F8-23D0-05C9-1515-B8BB2633F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564"/>
            <a:ext cx="3011556" cy="36440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FA5671-D992-7C81-0CD8-239DAEF43410}"/>
              </a:ext>
            </a:extLst>
          </p:cNvPr>
          <p:cNvSpPr txBox="1"/>
          <p:nvPr/>
        </p:nvSpPr>
        <p:spPr>
          <a:xfrm>
            <a:off x="3011556" y="1414125"/>
            <a:ext cx="56553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El robar.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¿Cuántas personas que no han robado codician en su corazón como Acán?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Josué.7:21.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Si pudieran escapar del castigo.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¿No robarían los tales?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Esto es robo en el corazón.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92A064-3B78-A77F-81E4-68620B43FD2F}"/>
              </a:ext>
            </a:extLst>
          </p:cNvPr>
          <p:cNvSpPr txBox="1"/>
          <p:nvPr/>
        </p:nvSpPr>
        <p:spPr>
          <a:xfrm>
            <a:off x="0" y="5042116"/>
            <a:ext cx="1219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sz="2800" b="1" dirty="0">
                <a:latin typeface="Maiandra GD" panose="020E0502030308020204" pitchFamily="34" charset="0"/>
              </a:rPr>
              <a:t>Cuando vi entre el botín un hermoso manto de Sinar y 200 siclos (2.28 kilos) de plata y una barra de oro de cincuenta siclos de peso,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los codicié y los tomé;</a:t>
            </a:r>
            <a:r>
              <a:rPr lang="es-ES" sz="2800" b="1" dirty="0">
                <a:latin typeface="Maiandra GD" panose="020E0502030308020204" pitchFamily="34" charset="0"/>
              </a:rPr>
              <a:t> todo eso está escondido en la tierra dentro de mi tienda con la plata debajo». 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3227</Words>
  <Application>Microsoft Office PowerPoint</Application>
  <PresentationFormat>Panorámica</PresentationFormat>
  <Paragraphs>243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Maiandra GD</vt:lpstr>
      <vt:lpstr>Tema de Office</vt:lpstr>
      <vt:lpstr> EL ADULTERIO EN EL CORAZÓN. MATEO.5:27-28. </vt:lpstr>
      <vt:lpstr> EL ADULTERIO EN EL CORAZÓN. MATEO.5:27-28. </vt:lpstr>
      <vt:lpstr> "CUALQUIERA QUE MIRA A UNA MUJER PARA CODICIARLA..." </vt:lpstr>
      <vt:lpstr> "CUALQUIERA QUE MIRA A UNA MUJER PARA CODICIARLA..." </vt:lpstr>
      <vt:lpstr> "CUALQUIERA QUE MIRA A UNA MUJER PARA CODICIARLA..." </vt:lpstr>
      <vt:lpstr> "CUALQUIERA QUE MIRA A UNA MUJER PARA CODICIARLA..." </vt:lpstr>
      <vt:lpstr> "CUALQUIERA QUE MIRA A UNA MUJER PARA CODICIARLA..." </vt:lpstr>
      <vt:lpstr> "CUALQUIERA QUE MIRA A UNA MUJER PARA CODICIARLA..." </vt:lpstr>
      <vt:lpstr> "CUALQUIERA QUE MIRA A UNA MUJER PARA CODICIARLA..." </vt:lpstr>
      <vt:lpstr> "CUALQUIERA QUE MIRA A UNA MUJER PARA CODICIARLA..." </vt:lpstr>
      <vt:lpstr> "CUALQUIERA QUE MIRA A UNA MUJER PARA CODICIARLA..." </vt:lpstr>
      <vt:lpstr> "CUALQUIERA QUE MIRA A UNA MUJER PARA CODICIARLA..." </vt:lpstr>
      <vt:lpstr> "CUALQUIERA QUE MIRA A UNA MUJER PARA CODICIARLA..." </vt:lpstr>
      <vt:lpstr> "CUALQUIERA QUE MIRA A UNA MUJER PARA CODICIARLA..."  </vt:lpstr>
      <vt:lpstr> "CUALQUIERA QUE MIRA A UNA MUJER PARA CODICIARLA..." </vt:lpstr>
      <vt:lpstr> "CUALQUIERA QUE MIRA A UNA MUJER PARA CODICIARLA..." </vt:lpstr>
      <vt:lpstr> "CUALQUIERA QUE MIRA A UNA MUJER PARA CODICIARLA..." </vt:lpstr>
      <vt:lpstr> ¿COMO TIENTA SATANAS A LOS HOMBRES A CODICIAR MUJERES? </vt:lpstr>
      <vt:lpstr> ¿COMO TIENTA SATANAS A LOS HOMBRES A CODICIAR MUJERES? </vt:lpstr>
      <vt:lpstr> ¿COMO TIENTA SATANAS A LOS HOMBRES A CODICIAR MUJERES? </vt:lpstr>
      <vt:lpstr> ¿COMO TIENTA SATANAS A LOS HOMBRES A CODICIAR MUJERES? </vt:lpstr>
      <vt:lpstr> ¿COMO TIENTA SATANAS A LOS HOMBRES A CODICIAR MUJERES? </vt:lpstr>
      <vt:lpstr> ¿QUE SE PUEDE HACER PARA NO CODICIAR? </vt:lpstr>
      <vt:lpstr> ¿QUE SE PUEDE HACER PARA NO CODICIAR? </vt:lpstr>
      <vt:lpstr> ¿QUE SE PUEDE HACER PARA NO CODICIAR? </vt:lpstr>
      <vt:lpstr> ¿QUE SE PUEDE HACER PARA NO CODICIAR? </vt:lpstr>
      <vt:lpstr> ¿QUE SE PUEDE HACER PARA NO CODICIAR? </vt:lpstr>
      <vt:lpstr> ¿QUE SE PUEDE HACER PARA NO CODICIAR? </vt:lpstr>
      <vt:lpstr> ¿QUE SE PUEDE HACER PARA NO CODICIAR? </vt:lpstr>
      <vt:lpstr> ¿QUE SE PUEDE HACER PARA NO CODICIAR? </vt:lpstr>
      <vt:lpstr> ¿QUE SE PUEDE HACER PARA NO CODICIAR? </vt:lpstr>
      <vt:lpstr> ¿QUE SE PUEDE HACER PARA NO CODICIAR? </vt:lpstr>
      <vt:lpstr> 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EL ADULTERIO EN EL CORAZON. MATEO.5:27-30. </dc:title>
  <dc:creator>MARIO MORENO</dc:creator>
  <cp:lastModifiedBy>Mario Moreno</cp:lastModifiedBy>
  <cp:revision>11</cp:revision>
  <dcterms:created xsi:type="dcterms:W3CDTF">2023-08-02T20:22:22Z</dcterms:created>
  <dcterms:modified xsi:type="dcterms:W3CDTF">2026-06-03T01:25:39Z</dcterms:modified>
</cp:coreProperties>
</file>