
<file path=[Content_Types].xml><?xml version="1.0" encoding="utf-8"?>
<Types xmlns="http://schemas.openxmlformats.org/package/2006/content-types">
  <Default Extension="gif" ContentType="image/gif"/>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81" r:id="rId7"/>
    <p:sldId id="282" r:id="rId8"/>
    <p:sldId id="261" r:id="rId9"/>
    <p:sldId id="262" r:id="rId10"/>
    <p:sldId id="263" r:id="rId11"/>
    <p:sldId id="264" r:id="rId12"/>
    <p:sldId id="265" r:id="rId13"/>
    <p:sldId id="266" r:id="rId14"/>
    <p:sldId id="267" r:id="rId15"/>
    <p:sldId id="268" r:id="rId16"/>
    <p:sldId id="269" r:id="rId17"/>
    <p:sldId id="270" r:id="rId18"/>
    <p:sldId id="271" r:id="rId19"/>
    <p:sldId id="273" r:id="rId20"/>
    <p:sldId id="272" r:id="rId21"/>
    <p:sldId id="274" r:id="rId22"/>
    <p:sldId id="275" r:id="rId23"/>
    <p:sldId id="276" r:id="rId24"/>
    <p:sldId id="277" r:id="rId25"/>
    <p:sldId id="279" r:id="rId26"/>
    <p:sldId id="280" r:id="rId27"/>
    <p:sldId id="278" r:id="rId2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128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22/04/2023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379068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22/04/2023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3784405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22/04/2023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3816884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22/04/2023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113262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1FF6F5E-EB75-4C11-B48B-3C09A4E294EF}" type="datetimeFigureOut">
              <a:rPr lang="es-ES" smtClean="0"/>
              <a:t>22/04/2023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5254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1FF6F5E-EB75-4C11-B48B-3C09A4E294EF}" type="datetimeFigureOut">
              <a:rPr lang="es-ES" smtClean="0"/>
              <a:t>22/04/2023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61524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1FF6F5E-EB75-4C11-B48B-3C09A4E294EF}" type="datetimeFigureOut">
              <a:rPr lang="es-ES" smtClean="0"/>
              <a:t>22/04/2023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795992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1FF6F5E-EB75-4C11-B48B-3C09A4E294EF}" type="datetimeFigureOut">
              <a:rPr lang="es-ES" smtClean="0"/>
              <a:t>22/04/2023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97297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F6F5E-EB75-4C11-B48B-3C09A4E294EF}" type="datetimeFigureOut">
              <a:rPr lang="es-ES" smtClean="0"/>
              <a:t>22/04/2023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35362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1FF6F5E-EB75-4C11-B48B-3C09A4E294EF}" type="datetimeFigureOut">
              <a:rPr lang="es-ES" smtClean="0"/>
              <a:t>22/04/2023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15596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1FF6F5E-EB75-4C11-B48B-3C09A4E294EF}" type="datetimeFigureOut">
              <a:rPr lang="es-ES" smtClean="0"/>
              <a:t>22/04/2023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1642938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F6F5E-EB75-4C11-B48B-3C09A4E294EF}" type="datetimeFigureOut">
              <a:rPr lang="es-ES" smtClean="0"/>
              <a:t>22/04/2023</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3BA826-7FF3-4ED1-8D5F-0F8698BBDA05}" type="slidenum">
              <a:rPr lang="es-ES" smtClean="0"/>
              <a:t>‹Nº›</a:t>
            </a:fld>
            <a:endParaRPr lang="es-ES"/>
          </a:p>
        </p:txBody>
      </p:sp>
    </p:spTree>
    <p:extLst>
      <p:ext uri="{BB962C8B-B14F-4D97-AF65-F5344CB8AC3E}">
        <p14:creationId xmlns:p14="http://schemas.microsoft.com/office/powerpoint/2010/main" val="4215514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2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68579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bo 8"/>
          <p:cNvSpPr/>
          <p:nvPr/>
        </p:nvSpPr>
        <p:spPr>
          <a:xfrm>
            <a:off x="161365" y="-2361"/>
            <a:ext cx="8861611" cy="1627924"/>
          </a:xfrm>
          <a:prstGeom prst="cube">
            <a:avLst/>
          </a:prstGeom>
          <a:solidFill>
            <a:srgbClr val="00B0F0"/>
          </a:solidFill>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628650" y="443753"/>
            <a:ext cx="7886700" cy="1201566"/>
          </a:xfrm>
          <a:scene3d>
            <a:camera prst="perspectiveRelaxedModerately"/>
            <a:lightRig rig="threePt" dir="t"/>
          </a:scene3d>
        </p:spPr>
        <p:txBody>
          <a:bodyPr>
            <a:normAutofit fontScale="90000"/>
          </a:bodyPr>
          <a:lstStyle/>
          <a:p>
            <a:pPr algn="ctr"/>
            <a:r>
              <a:rPr lang="es-ES" b="1" u="sng" dirty="0">
                <a:ln w="22225">
                  <a:solidFill>
                    <a:schemeClr val="accent2"/>
                  </a:solidFill>
                  <a:prstDash val="solid"/>
                </a:ln>
                <a:solidFill>
                  <a:schemeClr val="accent2">
                    <a:lumMod val="40000"/>
                    <a:lumOff val="60000"/>
                  </a:schemeClr>
                </a:solidFill>
              </a:rPr>
              <a:t>EL ALMA ES LO MAS IMPORTANTE PARA DIOS.</a:t>
            </a:r>
          </a:p>
        </p:txBody>
      </p:sp>
      <p:sp>
        <p:nvSpPr>
          <p:cNvPr id="5" name="Marcador de contenido 4"/>
          <p:cNvSpPr>
            <a:spLocks noGrp="1"/>
          </p:cNvSpPr>
          <p:nvPr>
            <p:ph idx="1"/>
          </p:nvPr>
        </p:nvSpPr>
        <p:spPr>
          <a:xfrm>
            <a:off x="0" y="1524000"/>
            <a:ext cx="9144000" cy="5333999"/>
          </a:xfrm>
        </p:spPr>
        <p:txBody>
          <a:bodyPr/>
          <a:lstStyle/>
          <a:p>
            <a:r>
              <a:rPr lang="es-ES" b="1" u="sng" dirty="0">
                <a:highlight>
                  <a:srgbClr val="00FF00"/>
                </a:highlight>
              </a:rPr>
              <a:t>INTRODUCCION:</a:t>
            </a:r>
          </a:p>
          <a:p>
            <a:r>
              <a:rPr lang="es-ES" b="1" dirty="0">
                <a:solidFill>
                  <a:schemeClr val="bg1"/>
                </a:solidFill>
              </a:rPr>
              <a:t>Para Dios lo mas importante es el alma, Dios promete descanso para el alma.</a:t>
            </a:r>
          </a:p>
          <a:p>
            <a:r>
              <a:rPr lang="es-ES" b="1" dirty="0">
                <a:solidFill>
                  <a:schemeClr val="bg1"/>
                </a:solidFill>
              </a:rPr>
              <a:t>La gente le da mas importancia a su cuerpo a lo material pensando que eso es lo mas importante pero es una gran equivocación.</a:t>
            </a:r>
          </a:p>
          <a:p>
            <a:r>
              <a:rPr lang="es-ES" b="1" dirty="0">
                <a:solidFill>
                  <a:schemeClr val="bg1"/>
                </a:solidFill>
              </a:rPr>
              <a:t>El cuerpo no seguirá existiendo eternamente, el cuerpo al morir se vuelve polvo.</a:t>
            </a:r>
          </a:p>
          <a:p>
            <a:pPr algn="ctr"/>
            <a:r>
              <a:rPr lang="es-ES" b="1" u="sng" dirty="0">
                <a:highlight>
                  <a:srgbClr val="00FF00"/>
                </a:highlight>
              </a:rPr>
              <a:t>Eclesiastes.12:7.</a:t>
            </a:r>
          </a:p>
          <a:p>
            <a:r>
              <a:rPr lang="es-ES" b="1" dirty="0">
                <a:solidFill>
                  <a:schemeClr val="bg1"/>
                </a:solidFill>
              </a:rPr>
              <a:t>Entonces volverá el polvo a la tierra como lo que era, </a:t>
            </a:r>
            <a:r>
              <a:rPr lang="es-ES" b="1" u="sng" dirty="0">
                <a:solidFill>
                  <a:schemeClr val="bg1"/>
                </a:solidFill>
                <a:highlight>
                  <a:srgbClr val="FF00FF"/>
                </a:highlight>
              </a:rPr>
              <a:t>y el espíritu volverá a Dios que lo dio.</a:t>
            </a:r>
            <a:r>
              <a:rPr lang="es-ES" b="1" dirty="0">
                <a:solidFill>
                  <a:schemeClr val="bg1"/>
                </a:solidFill>
              </a:rPr>
              <a:t> </a:t>
            </a:r>
          </a:p>
          <a:p>
            <a:endParaRPr lang="es-ES" b="1" dirty="0"/>
          </a:p>
        </p:txBody>
      </p:sp>
    </p:spTree>
    <p:extLst>
      <p:ext uri="{BB962C8B-B14F-4D97-AF65-F5344CB8AC3E}">
        <p14:creationId xmlns:p14="http://schemas.microsoft.com/office/powerpoint/2010/main" val="29986950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3"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
                                        <p:tgtEl>
                                          <p:spTgt spid="5">
                                            <p:txEl>
                                              <p:pRg st="0" end="0"/>
                                            </p:txEl>
                                          </p:spTgt>
                                        </p:tgtEl>
                                      </p:cBhvr>
                                    </p:animEffect>
                                    <p:anim calcmode="lin" valueType="num">
                                      <p:cBhvr>
                                        <p:cTn id="19"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3"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100"/>
                                        <p:tgtEl>
                                          <p:spTgt spid="5">
                                            <p:txEl>
                                              <p:pRg st="1" end="1"/>
                                            </p:txEl>
                                          </p:spTgt>
                                        </p:tgtEl>
                                      </p:cBhvr>
                                    </p:animEffect>
                                    <p:anim calcmode="lin" valueType="num">
                                      <p:cBhvr>
                                        <p:cTn id="28" dur="4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9" dur="400" fill="hold"/>
                                        <p:tgtEl>
                                          <p:spTgt spid="5">
                                            <p:txEl>
                                              <p:pRg st="1" end="1"/>
                                            </p:txEl>
                                          </p:spTgt>
                                        </p:tgtEl>
                                        <p:attrNameLst>
                                          <p:attrName>ppt_y</p:attrName>
                                        </p:attrNameLst>
                                      </p:cBhvr>
                                      <p:tavLst>
                                        <p:tav tm="0">
                                          <p:val>
                                            <p:strVal val="#ppt_y+0.31"/>
                                          </p:val>
                                        </p:tav>
                                        <p:tav tm="100000">
                                          <p:val>
                                            <p:strVal val="#ppt_y+0.31"/>
                                          </p:val>
                                        </p:tav>
                                      </p:tavLst>
                                    </p:anim>
                                    <p:anim calcmode="lin" valueType="num">
                                      <p:cBhvr>
                                        <p:cTn id="30" dur="600" decel="50000" fill="hold">
                                          <p:stCondLst>
                                            <p:cond delay="400"/>
                                          </p:stCondLst>
                                        </p:cTn>
                                        <p:tgtEl>
                                          <p:spTgt spid="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600" decel="50000" fill="hold">
                                          <p:stCondLst>
                                            <p:cond delay="400"/>
                                          </p:stCondLst>
                                        </p:cTn>
                                        <p:tgtEl>
                                          <p:spTgt spid="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3" presetClass="entr" presetSubtype="0" fill="hold" grpId="0"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100"/>
                                        <p:tgtEl>
                                          <p:spTgt spid="5">
                                            <p:txEl>
                                              <p:pRg st="2" end="2"/>
                                            </p:txEl>
                                          </p:spTgt>
                                        </p:tgtEl>
                                      </p:cBhvr>
                                    </p:animEffect>
                                    <p:anim calcmode="lin" valueType="num">
                                      <p:cBhvr>
                                        <p:cTn id="37" dur="4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8" dur="400" fill="hold"/>
                                        <p:tgtEl>
                                          <p:spTgt spid="5">
                                            <p:txEl>
                                              <p:pRg st="2" end="2"/>
                                            </p:txEl>
                                          </p:spTgt>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3" presetClass="entr" presetSubtype="0" fill="hold" grpId="0"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Effect transition="in" filter="fade">
                                      <p:cBhvr>
                                        <p:cTn id="45" dur="100"/>
                                        <p:tgtEl>
                                          <p:spTgt spid="5">
                                            <p:txEl>
                                              <p:pRg st="3" end="3"/>
                                            </p:txEl>
                                          </p:spTgt>
                                        </p:tgtEl>
                                      </p:cBhvr>
                                    </p:animEffect>
                                    <p:anim calcmode="lin" valueType="num">
                                      <p:cBhvr>
                                        <p:cTn id="46" dur="4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7" dur="400" fill="hold"/>
                                        <p:tgtEl>
                                          <p:spTgt spid="5">
                                            <p:txEl>
                                              <p:pRg st="3" end="3"/>
                                            </p:txEl>
                                          </p:spTgt>
                                        </p:tgtEl>
                                        <p:attrNameLst>
                                          <p:attrName>ppt_y</p:attrName>
                                        </p:attrNameLst>
                                      </p:cBhvr>
                                      <p:tavLst>
                                        <p:tav tm="0">
                                          <p:val>
                                            <p:strVal val="#ppt_y+0.31"/>
                                          </p:val>
                                        </p:tav>
                                        <p:tav tm="100000">
                                          <p:val>
                                            <p:strVal val="#ppt_y+0.31"/>
                                          </p:val>
                                        </p:tav>
                                      </p:tavLst>
                                    </p:anim>
                                    <p:anim calcmode="lin" valueType="num">
                                      <p:cBhvr>
                                        <p:cTn id="48" dur="600" decel="50000" fill="hold">
                                          <p:stCondLst>
                                            <p:cond delay="400"/>
                                          </p:stCondLst>
                                        </p:cTn>
                                        <p:tgtEl>
                                          <p:spTgt spid="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9" dur="600" decel="50000" fill="hold">
                                          <p:stCondLst>
                                            <p:cond delay="400"/>
                                          </p:stCondLst>
                                        </p:cTn>
                                        <p:tgtEl>
                                          <p:spTgt spid="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3" presetClass="entr" presetSubtype="0" fill="hold" grpId="0" nodeType="clickEffect">
                                  <p:stCondLst>
                                    <p:cond delay="0"/>
                                  </p:stCondLst>
                                  <p:childTnLst>
                                    <p:set>
                                      <p:cBhvr>
                                        <p:cTn id="53" dur="1" fill="hold">
                                          <p:stCondLst>
                                            <p:cond delay="0"/>
                                          </p:stCondLst>
                                        </p:cTn>
                                        <p:tgtEl>
                                          <p:spTgt spid="5">
                                            <p:txEl>
                                              <p:pRg st="4" end="4"/>
                                            </p:txEl>
                                          </p:spTgt>
                                        </p:tgtEl>
                                        <p:attrNameLst>
                                          <p:attrName>style.visibility</p:attrName>
                                        </p:attrNameLst>
                                      </p:cBhvr>
                                      <p:to>
                                        <p:strVal val="visible"/>
                                      </p:to>
                                    </p:set>
                                    <p:animEffect transition="in" filter="fade">
                                      <p:cBhvr>
                                        <p:cTn id="54" dur="100"/>
                                        <p:tgtEl>
                                          <p:spTgt spid="5">
                                            <p:txEl>
                                              <p:pRg st="4" end="4"/>
                                            </p:txEl>
                                          </p:spTgt>
                                        </p:tgtEl>
                                      </p:cBhvr>
                                    </p:animEffect>
                                    <p:anim calcmode="lin" valueType="num">
                                      <p:cBhvr>
                                        <p:cTn id="55" dur="4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6" dur="400" fill="hold"/>
                                        <p:tgtEl>
                                          <p:spTgt spid="5">
                                            <p:txEl>
                                              <p:pRg st="4" end="4"/>
                                            </p:txEl>
                                          </p:spTgt>
                                        </p:tgtEl>
                                        <p:attrNameLst>
                                          <p:attrName>ppt_y</p:attrName>
                                        </p:attrNameLst>
                                      </p:cBhvr>
                                      <p:tavLst>
                                        <p:tav tm="0">
                                          <p:val>
                                            <p:strVal val="#ppt_y+0.31"/>
                                          </p:val>
                                        </p:tav>
                                        <p:tav tm="100000">
                                          <p:val>
                                            <p:strVal val="#ppt_y+0.31"/>
                                          </p:val>
                                        </p:tav>
                                      </p:tavLst>
                                    </p:anim>
                                    <p:anim calcmode="lin" valueType="num">
                                      <p:cBhvr>
                                        <p:cTn id="57" dur="600" decel="50000" fill="hold">
                                          <p:stCondLst>
                                            <p:cond delay="400"/>
                                          </p:stCondLst>
                                        </p:cTn>
                                        <p:tgtEl>
                                          <p:spTgt spid="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8" dur="600" decel="50000" fill="hold">
                                          <p:stCondLst>
                                            <p:cond delay="400"/>
                                          </p:stCondLst>
                                        </p:cTn>
                                        <p:tgtEl>
                                          <p:spTgt spid="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3" presetClass="entr" presetSubtype="0" fill="hold" grpId="0" nodeType="clickEffect">
                                  <p:stCondLst>
                                    <p:cond delay="0"/>
                                  </p:stCondLst>
                                  <p:childTnLst>
                                    <p:set>
                                      <p:cBhvr>
                                        <p:cTn id="62" dur="1" fill="hold">
                                          <p:stCondLst>
                                            <p:cond delay="0"/>
                                          </p:stCondLst>
                                        </p:cTn>
                                        <p:tgtEl>
                                          <p:spTgt spid="5">
                                            <p:txEl>
                                              <p:pRg st="5" end="5"/>
                                            </p:txEl>
                                          </p:spTgt>
                                        </p:tgtEl>
                                        <p:attrNameLst>
                                          <p:attrName>style.visibility</p:attrName>
                                        </p:attrNameLst>
                                      </p:cBhvr>
                                      <p:to>
                                        <p:strVal val="visible"/>
                                      </p:to>
                                    </p:set>
                                    <p:animEffect transition="in" filter="fade">
                                      <p:cBhvr>
                                        <p:cTn id="63" dur="100"/>
                                        <p:tgtEl>
                                          <p:spTgt spid="5">
                                            <p:txEl>
                                              <p:pRg st="5" end="5"/>
                                            </p:txEl>
                                          </p:spTgt>
                                        </p:tgtEl>
                                      </p:cBhvr>
                                    </p:animEffect>
                                    <p:anim calcmode="lin" valueType="num">
                                      <p:cBhvr>
                                        <p:cTn id="64" dur="4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65" dur="400" fill="hold"/>
                                        <p:tgtEl>
                                          <p:spTgt spid="5">
                                            <p:txEl>
                                              <p:pRg st="5" end="5"/>
                                            </p:txEl>
                                          </p:spTgt>
                                        </p:tgtEl>
                                        <p:attrNameLst>
                                          <p:attrName>ppt_y</p:attrName>
                                        </p:attrNameLst>
                                      </p:cBhvr>
                                      <p:tavLst>
                                        <p:tav tm="0">
                                          <p:val>
                                            <p:strVal val="#ppt_y+0.31"/>
                                          </p:val>
                                        </p:tav>
                                        <p:tav tm="100000">
                                          <p:val>
                                            <p:strVal val="#ppt_y+0.31"/>
                                          </p:val>
                                        </p:tav>
                                      </p:tavLst>
                                    </p:anim>
                                    <p:anim calcmode="lin" valueType="num">
                                      <p:cBhvr>
                                        <p:cTn id="66" dur="600" decel="50000" fill="hold">
                                          <p:stCondLst>
                                            <p:cond delay="400"/>
                                          </p:stCondLst>
                                        </p:cTn>
                                        <p:tgtEl>
                                          <p:spTgt spid="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7" dur="600" decel="50000" fill="hold">
                                          <p:stCondLst>
                                            <p:cond delay="400"/>
                                          </p:stCondLst>
                                        </p:cTn>
                                        <p:tgtEl>
                                          <p:spTgt spid="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a:bodyPr>
          <a:lstStyle/>
          <a:p>
            <a:r>
              <a:rPr lang="es-ES" b="1" dirty="0">
                <a:solidFill>
                  <a:schemeClr val="bg1"/>
                </a:solidFill>
              </a:rPr>
              <a:t>Amado, </a:t>
            </a:r>
            <a:r>
              <a:rPr lang="es-ES" b="1" u="sng" dirty="0">
                <a:solidFill>
                  <a:schemeClr val="bg1"/>
                </a:solidFill>
                <a:highlight>
                  <a:srgbClr val="0000FF"/>
                </a:highlight>
              </a:rPr>
              <a:t>ruego que seas prosperado en todo así como prospera tu alma,</a:t>
            </a:r>
            <a:r>
              <a:rPr lang="es-ES" b="1" dirty="0">
                <a:solidFill>
                  <a:schemeClr val="bg1"/>
                </a:solidFill>
              </a:rPr>
              <a:t> y que tengas buena salud. </a:t>
            </a:r>
          </a:p>
          <a:p>
            <a:r>
              <a:rPr lang="es-ES" b="1" dirty="0">
                <a:solidFill>
                  <a:schemeClr val="bg1"/>
                </a:solidFill>
              </a:rPr>
              <a:t>Gayo su condición espiritual era buena, pero su condición física no era tan buena. </a:t>
            </a:r>
          </a:p>
          <a:p>
            <a:r>
              <a:rPr lang="es-ES" b="1" dirty="0">
                <a:solidFill>
                  <a:schemeClr val="bg1"/>
                </a:solidFill>
              </a:rPr>
              <a:t>Esto muestra que no se puede deducir el estado espiritual de alguien en base de su estado corporal a su estado físico.</a:t>
            </a:r>
          </a:p>
          <a:p>
            <a:r>
              <a:rPr lang="es-ES" b="1" dirty="0">
                <a:solidFill>
                  <a:schemeClr val="bg1"/>
                </a:solidFill>
              </a:rPr>
              <a:t>Usted puede estar bien físicamente, pero puede estar muerto espiritualmente.</a:t>
            </a:r>
          </a:p>
          <a:p>
            <a:pPr algn="ctr"/>
            <a:r>
              <a:rPr lang="es-ES" b="1" u="sng" dirty="0">
                <a:highlight>
                  <a:srgbClr val="00FF00"/>
                </a:highlight>
              </a:rPr>
              <a:t>Efesios.2:1.</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0"/>
            <a:ext cx="4237149" cy="6858000"/>
          </a:xfrm>
          <a:prstGeom prst="rect">
            <a:avLst/>
          </a:prstGeom>
        </p:spPr>
      </p:pic>
    </p:spTree>
    <p:extLst>
      <p:ext uri="{BB962C8B-B14F-4D97-AF65-F5344CB8AC3E}">
        <p14:creationId xmlns:p14="http://schemas.microsoft.com/office/powerpoint/2010/main" val="35585660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
                                        <p:tgtEl>
                                          <p:spTgt spid="3">
                                            <p:txEl>
                                              <p:pRg st="4" end="4"/>
                                            </p:txEl>
                                          </p:spTgt>
                                        </p:tgtEl>
                                      </p:cBhvr>
                                    </p:animEffect>
                                    <p:anim calcmode="lin" valueType="num">
                                      <p:cBhvr>
                                        <p:cTn id="51"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a:bodyPr>
          <a:lstStyle/>
          <a:p>
            <a:r>
              <a:rPr lang="es-ES" b="1" dirty="0">
                <a:solidFill>
                  <a:schemeClr val="bg1"/>
                </a:solidFill>
              </a:rPr>
              <a:t>Y El os dio vida a vosotros, que </a:t>
            </a:r>
            <a:r>
              <a:rPr lang="es-ES" b="1" u="sng" dirty="0">
                <a:solidFill>
                  <a:schemeClr val="bg1"/>
                </a:solidFill>
                <a:highlight>
                  <a:srgbClr val="FF0000"/>
                </a:highlight>
              </a:rPr>
              <a:t>estabais muertos en vuestros delitos y pecados,</a:t>
            </a:r>
            <a:r>
              <a:rPr lang="es-ES" b="1" dirty="0">
                <a:solidFill>
                  <a:schemeClr val="bg1"/>
                </a:solidFill>
              </a:rPr>
              <a:t> </a:t>
            </a:r>
          </a:p>
          <a:p>
            <a:r>
              <a:rPr lang="es-ES" b="1" dirty="0">
                <a:solidFill>
                  <a:schemeClr val="bg1"/>
                </a:solidFill>
              </a:rPr>
              <a:t>No se preocupe tanto por su vida física dele mas prioridad e importancia al alma.</a:t>
            </a:r>
          </a:p>
          <a:p>
            <a:r>
              <a:rPr lang="es-ES" b="1" dirty="0">
                <a:solidFill>
                  <a:schemeClr val="bg1"/>
                </a:solidFill>
              </a:rPr>
              <a:t>¿De que va servir tener un cuerpo completo y sano si vamos ir al infierno?.</a:t>
            </a:r>
          </a:p>
          <a:p>
            <a:pPr algn="ctr"/>
            <a:r>
              <a:rPr lang="es-ES" b="1" u="sng" dirty="0">
                <a:highlight>
                  <a:srgbClr val="00FF00"/>
                </a:highlight>
              </a:rPr>
              <a:t>Mateo.18:8-9.</a:t>
            </a:r>
          </a:p>
          <a:p>
            <a:r>
              <a:rPr lang="es-ES" b="1" dirty="0">
                <a:solidFill>
                  <a:schemeClr val="bg1"/>
                </a:solidFill>
              </a:rPr>
              <a:t>Y si tu mano o tu pie te es ocasión de pecar, córtatelo y échalo de ti; te es mejor entrar en la vida manco o cojo, que teniendo dos manos y dos pies, </a:t>
            </a:r>
            <a:r>
              <a:rPr lang="es-ES" b="1" u="sng" dirty="0">
                <a:solidFill>
                  <a:schemeClr val="bg1"/>
                </a:solidFill>
                <a:highlight>
                  <a:srgbClr val="000080"/>
                </a:highlight>
              </a:rPr>
              <a:t>ser echado en el fuego eterno.</a:t>
            </a:r>
            <a:r>
              <a:rPr lang="es-ES" b="1" dirty="0">
                <a:solidFill>
                  <a:schemeClr val="bg1"/>
                </a:solidFill>
              </a:rPr>
              <a:t> </a:t>
            </a:r>
          </a:p>
          <a:p>
            <a:pPr algn="ctr"/>
            <a:r>
              <a:rPr lang="es-ES" b="1" u="sng" dirty="0">
                <a:highlight>
                  <a:srgbClr val="00FF00"/>
                </a:highlight>
              </a:rPr>
              <a:t>V.9.</a:t>
            </a:r>
          </a:p>
          <a:p>
            <a:endParaRPr lang="es-ES" b="1"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152" y="22581"/>
            <a:ext cx="4356847" cy="6835418"/>
          </a:xfrm>
          <a:prstGeom prst="rect">
            <a:avLst/>
          </a:prstGeom>
        </p:spPr>
      </p:pic>
    </p:spTree>
    <p:extLst>
      <p:ext uri="{BB962C8B-B14F-4D97-AF65-F5344CB8AC3E}">
        <p14:creationId xmlns:p14="http://schemas.microsoft.com/office/powerpoint/2010/main" val="31141413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
                                        <p:tgtEl>
                                          <p:spTgt spid="3">
                                            <p:txEl>
                                              <p:pRg st="4" end="4"/>
                                            </p:txEl>
                                          </p:spTgt>
                                        </p:tgtEl>
                                      </p:cBhvr>
                                    </p:animEffect>
                                    <p:anim calcmode="lin" valueType="num">
                                      <p:cBhvr>
                                        <p:cTn id="51"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3" presetClass="entr" presetSubtype="0" fill="hold" grpId="0"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100"/>
                                        <p:tgtEl>
                                          <p:spTgt spid="3">
                                            <p:txEl>
                                              <p:pRg st="5" end="5"/>
                                            </p:txEl>
                                          </p:spTgt>
                                        </p:tgtEl>
                                      </p:cBhvr>
                                    </p:animEffect>
                                    <p:anim calcmode="lin" valueType="num">
                                      <p:cBhvr>
                                        <p:cTn id="60"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1"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62"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3"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dirty="0">
                <a:solidFill>
                  <a:schemeClr val="bg1"/>
                </a:solidFill>
              </a:rPr>
              <a:t>Y si tu ojo te es ocasión de pecar, arráncatelo y échalo de ti. Te es mejor entrar en la vida con un solo ojo, que teniendo dos ojos, </a:t>
            </a:r>
            <a:r>
              <a:rPr lang="es-ES" b="1" u="sng" dirty="0">
                <a:solidFill>
                  <a:schemeClr val="bg1"/>
                </a:solidFill>
                <a:highlight>
                  <a:srgbClr val="800080"/>
                </a:highlight>
              </a:rPr>
              <a:t>ser echado en el infierno de fuego.</a:t>
            </a:r>
            <a:r>
              <a:rPr lang="es-ES" b="1" dirty="0">
                <a:solidFill>
                  <a:schemeClr val="bg1"/>
                </a:solidFill>
              </a:rPr>
              <a:t> </a:t>
            </a:r>
          </a:p>
          <a:p>
            <a:r>
              <a:rPr lang="es-ES" b="1" dirty="0">
                <a:solidFill>
                  <a:schemeClr val="bg1"/>
                </a:solidFill>
              </a:rPr>
              <a:t>Es mejor no tener la mano, los pies o el ojo pero obtener la vida eterna.</a:t>
            </a:r>
          </a:p>
          <a:p>
            <a:r>
              <a:rPr lang="es-ES" b="1" dirty="0">
                <a:solidFill>
                  <a:schemeClr val="bg1"/>
                </a:solidFill>
              </a:rPr>
              <a:t>Que tener todo nuestro cuerpo bueno e ir al infierno.</a:t>
            </a:r>
          </a:p>
          <a:p>
            <a:r>
              <a:rPr lang="es-ES" b="1" dirty="0">
                <a:solidFill>
                  <a:schemeClr val="bg1"/>
                </a:solidFill>
              </a:rPr>
              <a:t>A la condenación eterna.</a:t>
            </a:r>
          </a:p>
          <a:p>
            <a:r>
              <a:rPr lang="es-ES" b="1" dirty="0">
                <a:solidFill>
                  <a:schemeClr val="bg1"/>
                </a:solidFill>
              </a:rPr>
              <a:t>No vale la pena hermano y amigo.</a:t>
            </a:r>
          </a:p>
          <a:p>
            <a:r>
              <a:rPr lang="es-ES" b="1" dirty="0">
                <a:solidFill>
                  <a:schemeClr val="bg1"/>
                </a:solidFill>
              </a:rPr>
              <a:t>Por eso debemos tener sed de Dios.</a:t>
            </a:r>
          </a:p>
          <a:p>
            <a:pPr algn="ctr"/>
            <a:r>
              <a:rPr lang="es-ES" b="1" u="sng" dirty="0">
                <a:highlight>
                  <a:srgbClr val="00FF00"/>
                </a:highlight>
              </a:rPr>
              <a:t>Salmos.63:1.</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548" y="-1"/>
            <a:ext cx="4058423" cy="6857999"/>
          </a:xfrm>
          <a:prstGeom prst="rect">
            <a:avLst/>
          </a:prstGeom>
        </p:spPr>
      </p:pic>
    </p:spTree>
    <p:extLst>
      <p:ext uri="{BB962C8B-B14F-4D97-AF65-F5344CB8AC3E}">
        <p14:creationId xmlns:p14="http://schemas.microsoft.com/office/powerpoint/2010/main" val="10640996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
                                        <p:tgtEl>
                                          <p:spTgt spid="3">
                                            <p:txEl>
                                              <p:pRg st="4" end="4"/>
                                            </p:txEl>
                                          </p:spTgt>
                                        </p:tgtEl>
                                      </p:cBhvr>
                                    </p:animEffect>
                                    <p:anim calcmode="lin" valueType="num">
                                      <p:cBhvr>
                                        <p:cTn id="51"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3" presetClass="entr" presetSubtype="0" fill="hold" grpId="0"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100"/>
                                        <p:tgtEl>
                                          <p:spTgt spid="3">
                                            <p:txEl>
                                              <p:pRg st="5" end="5"/>
                                            </p:txEl>
                                          </p:spTgt>
                                        </p:tgtEl>
                                      </p:cBhvr>
                                    </p:animEffect>
                                    <p:anim calcmode="lin" valueType="num">
                                      <p:cBhvr>
                                        <p:cTn id="60"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1"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62"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3"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3" presetClass="entr" presetSubtype="0" fill="hold" grpId="0" nodeType="clickEffect">
                                  <p:stCondLst>
                                    <p:cond delay="0"/>
                                  </p:stCondLst>
                                  <p:childTnLst>
                                    <p:set>
                                      <p:cBhvr>
                                        <p:cTn id="67" dur="1" fill="hold">
                                          <p:stCondLst>
                                            <p:cond delay="0"/>
                                          </p:stCondLst>
                                        </p:cTn>
                                        <p:tgtEl>
                                          <p:spTgt spid="3">
                                            <p:txEl>
                                              <p:pRg st="6" end="6"/>
                                            </p:txEl>
                                          </p:spTgt>
                                        </p:tgtEl>
                                        <p:attrNameLst>
                                          <p:attrName>style.visibility</p:attrName>
                                        </p:attrNameLst>
                                      </p:cBhvr>
                                      <p:to>
                                        <p:strVal val="visible"/>
                                      </p:to>
                                    </p:set>
                                    <p:animEffect transition="in" filter="fade">
                                      <p:cBhvr>
                                        <p:cTn id="68" dur="100"/>
                                        <p:tgtEl>
                                          <p:spTgt spid="3">
                                            <p:txEl>
                                              <p:pRg st="6" end="6"/>
                                            </p:txEl>
                                          </p:spTgt>
                                        </p:tgtEl>
                                      </p:cBhvr>
                                    </p:animEffect>
                                    <p:anim calcmode="lin" valueType="num">
                                      <p:cBhvr>
                                        <p:cTn id="69" dur="4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70" dur="400" fill="hold"/>
                                        <p:tgtEl>
                                          <p:spTgt spid="3">
                                            <p:txEl>
                                              <p:pRg st="6" end="6"/>
                                            </p:txEl>
                                          </p:spTgt>
                                        </p:tgtEl>
                                        <p:attrNameLst>
                                          <p:attrName>ppt_y</p:attrName>
                                        </p:attrNameLst>
                                      </p:cBhvr>
                                      <p:tavLst>
                                        <p:tav tm="0">
                                          <p:val>
                                            <p:strVal val="#ppt_y+0.31"/>
                                          </p:val>
                                        </p:tav>
                                        <p:tav tm="100000">
                                          <p:val>
                                            <p:strVal val="#ppt_y+0.31"/>
                                          </p:val>
                                        </p:tav>
                                      </p:tavLst>
                                    </p:anim>
                                    <p:anim calcmode="lin" valueType="num">
                                      <p:cBhvr>
                                        <p:cTn id="71" dur="600" decel="50000" fill="hold">
                                          <p:stCondLst>
                                            <p:cond delay="400"/>
                                          </p:stCondLst>
                                        </p:cTn>
                                        <p:tgtEl>
                                          <p:spTgt spid="3">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2" dur="600" decel="50000" fill="hold">
                                          <p:stCondLst>
                                            <p:cond delay="400"/>
                                          </p:stCondLst>
                                        </p:cTn>
                                        <p:tgtEl>
                                          <p:spTgt spid="3">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dirty="0">
                <a:solidFill>
                  <a:schemeClr val="bg1"/>
                </a:solidFill>
              </a:rPr>
              <a:t>Oh Dios, tú eres mi Dios; te buscaré con afán. </a:t>
            </a:r>
            <a:r>
              <a:rPr lang="es-ES" b="1" u="sng" dirty="0">
                <a:highlight>
                  <a:srgbClr val="00FF00"/>
                </a:highlight>
              </a:rPr>
              <a:t>Mi alma tiene sed de ti,</a:t>
            </a:r>
            <a:r>
              <a:rPr lang="es-ES" b="1" dirty="0">
                <a:solidFill>
                  <a:schemeClr val="bg1"/>
                </a:solidFill>
              </a:rPr>
              <a:t> mi carne te anhela cual tierra seca y árida donde no hay agua. </a:t>
            </a:r>
          </a:p>
          <a:p>
            <a:r>
              <a:rPr lang="es-ES" b="1" dirty="0">
                <a:solidFill>
                  <a:schemeClr val="bg1"/>
                </a:solidFill>
              </a:rPr>
              <a:t>Debemos tener un alma sedienta hambrienta de Dios.</a:t>
            </a:r>
          </a:p>
          <a:p>
            <a:r>
              <a:rPr lang="es-ES" b="1" dirty="0">
                <a:solidFill>
                  <a:schemeClr val="bg1"/>
                </a:solidFill>
              </a:rPr>
              <a:t>Porque solo Dios puede alimentar nuestra alma.</a:t>
            </a:r>
          </a:p>
          <a:p>
            <a:r>
              <a:rPr lang="es-ES" b="1" dirty="0">
                <a:solidFill>
                  <a:schemeClr val="bg1"/>
                </a:solidFill>
              </a:rPr>
              <a:t>Nada en este mundo alimentara nuestra alma.</a:t>
            </a:r>
          </a:p>
          <a:p>
            <a:r>
              <a:rPr lang="es-ES" b="1" dirty="0">
                <a:solidFill>
                  <a:schemeClr val="bg1"/>
                </a:solidFill>
              </a:rPr>
              <a:t>Por eso la gente se afana se preocupa por lo material pero lo material nunca va a alimentar su alma.</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41" y="22581"/>
            <a:ext cx="4111159" cy="6835417"/>
          </a:xfrm>
          <a:prstGeom prst="rect">
            <a:avLst/>
          </a:prstGeom>
        </p:spPr>
      </p:pic>
    </p:spTree>
    <p:extLst>
      <p:ext uri="{BB962C8B-B14F-4D97-AF65-F5344CB8AC3E}">
        <p14:creationId xmlns:p14="http://schemas.microsoft.com/office/powerpoint/2010/main" val="14672425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
                                        <p:tgtEl>
                                          <p:spTgt spid="3">
                                            <p:txEl>
                                              <p:pRg st="4" end="4"/>
                                            </p:txEl>
                                          </p:spTgt>
                                        </p:tgtEl>
                                      </p:cBhvr>
                                    </p:animEffect>
                                    <p:anim calcmode="lin" valueType="num">
                                      <p:cBhvr>
                                        <p:cTn id="51"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dirty="0">
                <a:solidFill>
                  <a:schemeClr val="bg1"/>
                </a:solidFill>
              </a:rPr>
              <a:t>Solo Dios es El que puede alimentar nuestra alma, el tiene el alimento, la nutrición de nuestras almas.</a:t>
            </a:r>
          </a:p>
          <a:p>
            <a:pPr algn="ctr"/>
            <a:r>
              <a:rPr lang="es-ES" b="1" u="sng" dirty="0">
                <a:highlight>
                  <a:srgbClr val="00FF00"/>
                </a:highlight>
              </a:rPr>
              <a:t>Mateo.4:4.</a:t>
            </a:r>
          </a:p>
          <a:p>
            <a:r>
              <a:rPr lang="es-ES" b="1" dirty="0">
                <a:solidFill>
                  <a:schemeClr val="bg1"/>
                </a:solidFill>
              </a:rPr>
              <a:t>Pero El respondiendo, dijo: Escrito está: "NO SOLO DE PAN VIVIRA EL HOMBRE, </a:t>
            </a:r>
            <a:r>
              <a:rPr lang="es-ES" b="1" u="sng" dirty="0">
                <a:solidFill>
                  <a:schemeClr val="bg1"/>
                </a:solidFill>
                <a:highlight>
                  <a:srgbClr val="FF00FF"/>
                </a:highlight>
              </a:rPr>
              <a:t>SINO DE TODA PALABRA QUE SALE DE LA BOCA DE DIOS."</a:t>
            </a:r>
            <a:r>
              <a:rPr lang="es-ES" b="1" dirty="0">
                <a:solidFill>
                  <a:schemeClr val="bg1"/>
                </a:solidFill>
              </a:rPr>
              <a:t> </a:t>
            </a:r>
          </a:p>
          <a:p>
            <a:r>
              <a:rPr lang="es-ES" b="1" dirty="0">
                <a:solidFill>
                  <a:schemeClr val="bg1"/>
                </a:solidFill>
              </a:rPr>
              <a:t>El alimento que nutre, alimenta nuestra alma es la palabra de Dios.</a:t>
            </a:r>
          </a:p>
          <a:p>
            <a:r>
              <a:rPr lang="es-ES" b="1" dirty="0">
                <a:solidFill>
                  <a:schemeClr val="bg1"/>
                </a:solidFill>
              </a:rPr>
              <a:t>El alimento físico no va nutrir nuestra alma.</a:t>
            </a:r>
          </a:p>
          <a:p>
            <a:r>
              <a:rPr lang="es-ES" b="1" dirty="0">
                <a:solidFill>
                  <a:schemeClr val="bg1"/>
                </a:solidFill>
              </a:rPr>
              <a:t>Dios si.</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5121" cy="3375212"/>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849" y="3397793"/>
            <a:ext cx="4235121" cy="3460205"/>
          </a:xfrm>
          <a:prstGeom prst="rect">
            <a:avLst/>
          </a:prstGeom>
        </p:spPr>
      </p:pic>
    </p:spTree>
    <p:extLst>
      <p:ext uri="{BB962C8B-B14F-4D97-AF65-F5344CB8AC3E}">
        <p14:creationId xmlns:p14="http://schemas.microsoft.com/office/powerpoint/2010/main" val="15399723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3" presetClass="entr" presetSubtype="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
                                        <p:tgtEl>
                                          <p:spTgt spid="3">
                                            <p:txEl>
                                              <p:pRg st="1" end="1"/>
                                            </p:txEl>
                                          </p:spTgt>
                                        </p:tgtEl>
                                      </p:cBhvr>
                                    </p:animEffect>
                                    <p:anim calcmode="lin" valueType="num">
                                      <p:cBhvr>
                                        <p:cTn id="31"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3"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100"/>
                                        <p:tgtEl>
                                          <p:spTgt spid="3">
                                            <p:txEl>
                                              <p:pRg st="2" end="2"/>
                                            </p:txEl>
                                          </p:spTgt>
                                        </p:tgtEl>
                                      </p:cBhvr>
                                    </p:animEffect>
                                    <p:anim calcmode="lin" valueType="num">
                                      <p:cBhvr>
                                        <p:cTn id="40"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42"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fade">
                                      <p:cBhvr>
                                        <p:cTn id="48" dur="100"/>
                                        <p:tgtEl>
                                          <p:spTgt spid="3">
                                            <p:txEl>
                                              <p:pRg st="3" end="3"/>
                                            </p:txEl>
                                          </p:spTgt>
                                        </p:tgtEl>
                                      </p:cBhvr>
                                    </p:animEffect>
                                    <p:anim calcmode="lin" valueType="num">
                                      <p:cBhvr>
                                        <p:cTn id="49"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0"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fade">
                                      <p:cBhvr>
                                        <p:cTn id="57" dur="100"/>
                                        <p:tgtEl>
                                          <p:spTgt spid="3">
                                            <p:txEl>
                                              <p:pRg st="4" end="4"/>
                                            </p:txEl>
                                          </p:spTgt>
                                        </p:tgtEl>
                                      </p:cBhvr>
                                    </p:animEffect>
                                    <p:anim calcmode="lin" valueType="num">
                                      <p:cBhvr>
                                        <p:cTn id="58"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9"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3" presetClass="entr" presetSubtype="0" fill="hold" nodeType="click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animEffect transition="in" filter="fade">
                                      <p:cBhvr>
                                        <p:cTn id="66" dur="100"/>
                                        <p:tgtEl>
                                          <p:spTgt spid="3">
                                            <p:txEl>
                                              <p:pRg st="5" end="5"/>
                                            </p:txEl>
                                          </p:spTgt>
                                        </p:tgtEl>
                                      </p:cBhvr>
                                    </p:animEffect>
                                    <p:anim calcmode="lin" valueType="num">
                                      <p:cBhvr>
                                        <p:cTn id="67"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8"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dirty="0">
                <a:solidFill>
                  <a:schemeClr val="bg1"/>
                </a:solidFill>
              </a:rPr>
              <a:t>Porque suaviza nuestra alma.</a:t>
            </a:r>
          </a:p>
          <a:p>
            <a:pPr algn="ctr"/>
            <a:r>
              <a:rPr lang="es-ES" b="1" u="sng" dirty="0">
                <a:highlight>
                  <a:srgbClr val="00FF00"/>
                </a:highlight>
              </a:rPr>
              <a:t>Proverbios.16:24.</a:t>
            </a:r>
          </a:p>
          <a:p>
            <a:r>
              <a:rPr lang="es-ES" b="1" dirty="0">
                <a:solidFill>
                  <a:schemeClr val="bg1"/>
                </a:solidFill>
              </a:rPr>
              <a:t>Panal de miel son las palabras agradables, </a:t>
            </a:r>
            <a:r>
              <a:rPr lang="es-ES" b="1" u="sng" dirty="0">
                <a:solidFill>
                  <a:schemeClr val="bg1"/>
                </a:solidFill>
                <a:highlight>
                  <a:srgbClr val="0000FF"/>
                </a:highlight>
              </a:rPr>
              <a:t>dulces al alma</a:t>
            </a:r>
            <a:r>
              <a:rPr lang="es-ES" b="1" dirty="0">
                <a:solidFill>
                  <a:schemeClr val="bg1"/>
                </a:solidFill>
              </a:rPr>
              <a:t> y salud para los huesos. </a:t>
            </a:r>
          </a:p>
          <a:p>
            <a:r>
              <a:rPr lang="es-ES" b="1" dirty="0">
                <a:solidFill>
                  <a:schemeClr val="bg1"/>
                </a:solidFill>
              </a:rPr>
              <a:t>Las palabras de Dios son miel, dulces para que el alma se alimente y puede sostenerse.</a:t>
            </a:r>
          </a:p>
          <a:p>
            <a:r>
              <a:rPr lang="es-ES" b="1" dirty="0">
                <a:solidFill>
                  <a:schemeClr val="bg1"/>
                </a:solidFill>
              </a:rPr>
              <a:t>Por eso nuestra alma debe de esperar en la palabra de Dios.</a:t>
            </a:r>
          </a:p>
          <a:p>
            <a:pPr algn="ctr"/>
            <a:r>
              <a:rPr lang="es-ES" b="1" u="sng" dirty="0">
                <a:highlight>
                  <a:srgbClr val="00FF00"/>
                </a:highlight>
              </a:rPr>
              <a:t>Salmos.130:5-6.</a:t>
            </a:r>
          </a:p>
          <a:p>
            <a:r>
              <a:rPr lang="es-ES" b="1" dirty="0">
                <a:solidFill>
                  <a:schemeClr val="bg1"/>
                </a:solidFill>
              </a:rPr>
              <a:t>Espero en el SEÑOR; </a:t>
            </a:r>
            <a:r>
              <a:rPr lang="es-ES" b="1" u="sng" dirty="0">
                <a:solidFill>
                  <a:schemeClr val="bg1"/>
                </a:solidFill>
                <a:highlight>
                  <a:srgbClr val="800080"/>
                </a:highlight>
              </a:rPr>
              <a:t>en El espera mi alma,</a:t>
            </a:r>
            <a:r>
              <a:rPr lang="es-ES" b="1" dirty="0">
                <a:solidFill>
                  <a:schemeClr val="bg1"/>
                </a:solidFill>
              </a:rPr>
              <a:t> y en su palabra tengo mi esperanza. </a:t>
            </a:r>
          </a:p>
          <a:p>
            <a:pPr algn="ctr"/>
            <a:r>
              <a:rPr lang="es-ES" b="1" u="sng" dirty="0">
                <a:highlight>
                  <a:srgbClr val="00FF00"/>
                </a:highlight>
              </a:rPr>
              <a:t>V.6.</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3523129"/>
            <a:ext cx="4235120" cy="333487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851" y="-1"/>
            <a:ext cx="4235121" cy="3523130"/>
          </a:xfrm>
          <a:prstGeom prst="rect">
            <a:avLst/>
          </a:prstGeom>
        </p:spPr>
      </p:pic>
    </p:spTree>
    <p:extLst>
      <p:ext uri="{BB962C8B-B14F-4D97-AF65-F5344CB8AC3E}">
        <p14:creationId xmlns:p14="http://schemas.microsoft.com/office/powerpoint/2010/main" val="33723592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
                                        <p:tgtEl>
                                          <p:spTgt spid="3">
                                            <p:txEl>
                                              <p:pRg st="1" end="1"/>
                                            </p:txEl>
                                          </p:spTgt>
                                        </p:tgtEl>
                                      </p:cBhvr>
                                    </p:animEffect>
                                    <p:anim calcmode="lin" valueType="num">
                                      <p:cBhvr>
                                        <p:cTn id="17"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
                                        <p:tgtEl>
                                          <p:spTgt spid="3">
                                            <p:txEl>
                                              <p:pRg st="2" end="2"/>
                                            </p:txEl>
                                          </p:spTgt>
                                        </p:tgtEl>
                                      </p:cBhvr>
                                    </p:animEffect>
                                    <p:anim calcmode="lin" valueType="num">
                                      <p:cBhvr>
                                        <p:cTn id="26"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500" fill="hold"/>
                                        <p:tgtEl>
                                          <p:spTgt spid="4"/>
                                        </p:tgtEl>
                                        <p:attrNameLst>
                                          <p:attrName>ppt_w</p:attrName>
                                        </p:attrNameLst>
                                      </p:cBhvr>
                                      <p:tavLst>
                                        <p:tav tm="0">
                                          <p:val>
                                            <p:fltVal val="0"/>
                                          </p:val>
                                        </p:tav>
                                        <p:tav tm="100000">
                                          <p:val>
                                            <p:strVal val="#ppt_w"/>
                                          </p:val>
                                        </p:tav>
                                      </p:tavLst>
                                    </p:anim>
                                    <p:anim calcmode="lin" valueType="num">
                                      <p:cBhvr>
                                        <p:cTn id="51" dur="500" fill="hold"/>
                                        <p:tgtEl>
                                          <p:spTgt spid="4"/>
                                        </p:tgtEl>
                                        <p:attrNameLst>
                                          <p:attrName>ppt_h</p:attrName>
                                        </p:attrNameLst>
                                      </p:cBhvr>
                                      <p:tavLst>
                                        <p:tav tm="0">
                                          <p:val>
                                            <p:fltVal val="0"/>
                                          </p:val>
                                        </p:tav>
                                        <p:tav tm="100000">
                                          <p:val>
                                            <p:strVal val="#ppt_h"/>
                                          </p:val>
                                        </p:tav>
                                      </p:tavLst>
                                    </p:anim>
                                    <p:animEffect transition="in" filter="fad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fade">
                                      <p:cBhvr>
                                        <p:cTn id="57" dur="100"/>
                                        <p:tgtEl>
                                          <p:spTgt spid="3">
                                            <p:txEl>
                                              <p:pRg st="4" end="4"/>
                                            </p:txEl>
                                          </p:spTgt>
                                        </p:tgtEl>
                                      </p:cBhvr>
                                    </p:animEffect>
                                    <p:anim calcmode="lin" valueType="num">
                                      <p:cBhvr>
                                        <p:cTn id="58"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9"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3" presetClass="entr" presetSubtype="0" fill="hold" nodeType="click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animEffect transition="in" filter="fade">
                                      <p:cBhvr>
                                        <p:cTn id="66" dur="100"/>
                                        <p:tgtEl>
                                          <p:spTgt spid="3">
                                            <p:txEl>
                                              <p:pRg st="5" end="5"/>
                                            </p:txEl>
                                          </p:spTgt>
                                        </p:tgtEl>
                                      </p:cBhvr>
                                    </p:animEffect>
                                    <p:anim calcmode="lin" valueType="num">
                                      <p:cBhvr>
                                        <p:cTn id="67"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8"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3" presetClass="entr" presetSubtype="0" fill="hold" nodeType="clickEffect">
                                  <p:stCondLst>
                                    <p:cond delay="0"/>
                                  </p:stCondLst>
                                  <p:childTnLst>
                                    <p:set>
                                      <p:cBhvr>
                                        <p:cTn id="74" dur="1" fill="hold">
                                          <p:stCondLst>
                                            <p:cond delay="0"/>
                                          </p:stCondLst>
                                        </p:cTn>
                                        <p:tgtEl>
                                          <p:spTgt spid="3">
                                            <p:txEl>
                                              <p:pRg st="6" end="6"/>
                                            </p:txEl>
                                          </p:spTgt>
                                        </p:tgtEl>
                                        <p:attrNameLst>
                                          <p:attrName>style.visibility</p:attrName>
                                        </p:attrNameLst>
                                      </p:cBhvr>
                                      <p:to>
                                        <p:strVal val="visible"/>
                                      </p:to>
                                    </p:set>
                                    <p:animEffect transition="in" filter="fade">
                                      <p:cBhvr>
                                        <p:cTn id="75" dur="100"/>
                                        <p:tgtEl>
                                          <p:spTgt spid="3">
                                            <p:txEl>
                                              <p:pRg st="6" end="6"/>
                                            </p:txEl>
                                          </p:spTgt>
                                        </p:tgtEl>
                                      </p:cBhvr>
                                    </p:animEffect>
                                    <p:anim calcmode="lin" valueType="num">
                                      <p:cBhvr>
                                        <p:cTn id="76" dur="4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77" dur="400" fill="hold"/>
                                        <p:tgtEl>
                                          <p:spTgt spid="3">
                                            <p:txEl>
                                              <p:pRg st="6" end="6"/>
                                            </p:txEl>
                                          </p:spTgt>
                                        </p:tgtEl>
                                        <p:attrNameLst>
                                          <p:attrName>ppt_y</p:attrName>
                                        </p:attrNameLst>
                                      </p:cBhvr>
                                      <p:tavLst>
                                        <p:tav tm="0">
                                          <p:val>
                                            <p:strVal val="#ppt_y+0.31"/>
                                          </p:val>
                                        </p:tav>
                                        <p:tav tm="100000">
                                          <p:val>
                                            <p:strVal val="#ppt_y+0.31"/>
                                          </p:val>
                                        </p:tav>
                                      </p:tavLst>
                                    </p:anim>
                                    <p:anim calcmode="lin" valueType="num">
                                      <p:cBhvr>
                                        <p:cTn id="78" dur="600" decel="50000" fill="hold">
                                          <p:stCondLst>
                                            <p:cond delay="400"/>
                                          </p:stCondLst>
                                        </p:cTn>
                                        <p:tgtEl>
                                          <p:spTgt spid="3">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9" dur="600" decel="50000" fill="hold">
                                          <p:stCondLst>
                                            <p:cond delay="400"/>
                                          </p:stCondLst>
                                        </p:cTn>
                                        <p:tgtEl>
                                          <p:spTgt spid="3">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3" presetClass="entr" presetSubtype="0" fill="hold" nodeType="clickEffect">
                                  <p:stCondLst>
                                    <p:cond delay="0"/>
                                  </p:stCondLst>
                                  <p:childTnLst>
                                    <p:set>
                                      <p:cBhvr>
                                        <p:cTn id="83" dur="1" fill="hold">
                                          <p:stCondLst>
                                            <p:cond delay="0"/>
                                          </p:stCondLst>
                                        </p:cTn>
                                        <p:tgtEl>
                                          <p:spTgt spid="3">
                                            <p:txEl>
                                              <p:pRg st="7" end="7"/>
                                            </p:txEl>
                                          </p:spTgt>
                                        </p:tgtEl>
                                        <p:attrNameLst>
                                          <p:attrName>style.visibility</p:attrName>
                                        </p:attrNameLst>
                                      </p:cBhvr>
                                      <p:to>
                                        <p:strVal val="visible"/>
                                      </p:to>
                                    </p:set>
                                    <p:animEffect transition="in" filter="fade">
                                      <p:cBhvr>
                                        <p:cTn id="84" dur="100"/>
                                        <p:tgtEl>
                                          <p:spTgt spid="3">
                                            <p:txEl>
                                              <p:pRg st="7" end="7"/>
                                            </p:txEl>
                                          </p:spTgt>
                                        </p:tgtEl>
                                      </p:cBhvr>
                                    </p:animEffect>
                                    <p:anim calcmode="lin" valueType="num">
                                      <p:cBhvr>
                                        <p:cTn id="85" dur="4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86" dur="400" fill="hold"/>
                                        <p:tgtEl>
                                          <p:spTgt spid="3">
                                            <p:txEl>
                                              <p:pRg st="7" end="7"/>
                                            </p:txEl>
                                          </p:spTgt>
                                        </p:tgtEl>
                                        <p:attrNameLst>
                                          <p:attrName>ppt_y</p:attrName>
                                        </p:attrNameLst>
                                      </p:cBhvr>
                                      <p:tavLst>
                                        <p:tav tm="0">
                                          <p:val>
                                            <p:strVal val="#ppt_y+0.31"/>
                                          </p:val>
                                        </p:tav>
                                        <p:tav tm="100000">
                                          <p:val>
                                            <p:strVal val="#ppt_y+0.31"/>
                                          </p:val>
                                        </p:tav>
                                      </p:tavLst>
                                    </p:anim>
                                    <p:anim calcmode="lin" valueType="num">
                                      <p:cBhvr>
                                        <p:cTn id="87" dur="600" decel="50000" fill="hold">
                                          <p:stCondLst>
                                            <p:cond delay="400"/>
                                          </p:stCondLst>
                                        </p:cTn>
                                        <p:tgtEl>
                                          <p:spTgt spid="3">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8" dur="600" decel="50000" fill="hold">
                                          <p:stCondLst>
                                            <p:cond delay="400"/>
                                          </p:stCondLst>
                                        </p:cTn>
                                        <p:tgtEl>
                                          <p:spTgt spid="3">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u="sng" dirty="0">
                <a:solidFill>
                  <a:schemeClr val="bg1"/>
                </a:solidFill>
                <a:highlight>
                  <a:srgbClr val="FF00FF"/>
                </a:highlight>
              </a:rPr>
              <a:t>Mi alma espera al Señor</a:t>
            </a:r>
            <a:r>
              <a:rPr lang="es-ES" b="1" dirty="0">
                <a:solidFill>
                  <a:schemeClr val="bg1"/>
                </a:solidFill>
              </a:rPr>
              <a:t> más que los centinelas a la mañana; sí, más que los centinelas a la mañana. </a:t>
            </a:r>
          </a:p>
          <a:p>
            <a:r>
              <a:rPr lang="es-ES" b="1" dirty="0">
                <a:solidFill>
                  <a:schemeClr val="bg1"/>
                </a:solidFill>
              </a:rPr>
              <a:t>El Salmista su alma esperaba y buscaba a Dios mas que los centinelas los vigilantes, esperan el amanecer del día para ir a descansar de su labor de toda la noche.</a:t>
            </a:r>
          </a:p>
          <a:p>
            <a:r>
              <a:rPr lang="es-ES" b="1" dirty="0">
                <a:solidFill>
                  <a:schemeClr val="bg1"/>
                </a:solidFill>
              </a:rPr>
              <a:t>Por eso debemos buscar el refugio de nuestra alma en Dios.</a:t>
            </a:r>
          </a:p>
          <a:p>
            <a:r>
              <a:rPr lang="es-ES" b="1" dirty="0">
                <a:solidFill>
                  <a:schemeClr val="bg1"/>
                </a:solidFill>
              </a:rPr>
              <a:t>El alma solo halla refugio en Dios en su esperanza.</a:t>
            </a:r>
          </a:p>
          <a:p>
            <a:pPr algn="ctr"/>
            <a:r>
              <a:rPr lang="es-ES" b="1" u="sng" dirty="0">
                <a:highlight>
                  <a:srgbClr val="00FF00"/>
                </a:highlight>
              </a:rPr>
              <a:t>Hebreos.6:18-19.</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918" y="3671047"/>
            <a:ext cx="4424082" cy="3186952"/>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647" y="0"/>
            <a:ext cx="4099325" cy="3671046"/>
          </a:xfrm>
          <a:prstGeom prst="rect">
            <a:avLst/>
          </a:prstGeom>
        </p:spPr>
      </p:pic>
    </p:spTree>
    <p:extLst>
      <p:ext uri="{BB962C8B-B14F-4D97-AF65-F5344CB8AC3E}">
        <p14:creationId xmlns:p14="http://schemas.microsoft.com/office/powerpoint/2010/main" val="127527989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43"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100"/>
                                        <p:tgtEl>
                                          <p:spTgt spid="3">
                                            <p:txEl>
                                              <p:pRg st="2" end="2"/>
                                            </p:txEl>
                                          </p:spTgt>
                                        </p:tgtEl>
                                      </p:cBhvr>
                                    </p:animEffect>
                                    <p:anim calcmode="lin" valueType="num">
                                      <p:cBhvr>
                                        <p:cTn id="40"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42"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fade">
                                      <p:cBhvr>
                                        <p:cTn id="48" dur="100"/>
                                        <p:tgtEl>
                                          <p:spTgt spid="3">
                                            <p:txEl>
                                              <p:pRg st="3" end="3"/>
                                            </p:txEl>
                                          </p:spTgt>
                                        </p:tgtEl>
                                      </p:cBhvr>
                                    </p:animEffect>
                                    <p:anim calcmode="lin" valueType="num">
                                      <p:cBhvr>
                                        <p:cTn id="49"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0"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fade">
                                      <p:cBhvr>
                                        <p:cTn id="57" dur="100"/>
                                        <p:tgtEl>
                                          <p:spTgt spid="3">
                                            <p:txEl>
                                              <p:pRg st="4" end="4"/>
                                            </p:txEl>
                                          </p:spTgt>
                                        </p:tgtEl>
                                      </p:cBhvr>
                                    </p:animEffect>
                                    <p:anim calcmode="lin" valueType="num">
                                      <p:cBhvr>
                                        <p:cTn id="58"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9"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dirty="0">
                <a:solidFill>
                  <a:schemeClr val="bg1"/>
                </a:solidFill>
              </a:rPr>
              <a:t>A fin de que por dos cosas inmutables, en las cuales es imposible que Dios mienta, los que hemos buscado refugio seamos grandemente animados para asirnos de la esperanza puesta delante de nosotros, </a:t>
            </a:r>
          </a:p>
          <a:p>
            <a:pPr algn="ctr"/>
            <a:r>
              <a:rPr lang="es-ES" b="1" u="sng" dirty="0">
                <a:highlight>
                  <a:srgbClr val="00FF00"/>
                </a:highlight>
              </a:rPr>
              <a:t>V.19.</a:t>
            </a:r>
          </a:p>
          <a:p>
            <a:r>
              <a:rPr lang="es-ES" b="1" u="sng" dirty="0">
                <a:solidFill>
                  <a:schemeClr val="bg1"/>
                </a:solidFill>
                <a:highlight>
                  <a:srgbClr val="0000FF"/>
                </a:highlight>
              </a:rPr>
              <a:t>La cual tenemos como ancla del alma,</a:t>
            </a:r>
            <a:r>
              <a:rPr lang="es-ES" b="1" dirty="0">
                <a:solidFill>
                  <a:schemeClr val="bg1"/>
                </a:solidFill>
              </a:rPr>
              <a:t> una esperanza  segura y firme, y que penetra hasta detrás del velo, </a:t>
            </a:r>
          </a:p>
          <a:p>
            <a:r>
              <a:rPr lang="es-ES" b="1" dirty="0">
                <a:solidFill>
                  <a:schemeClr val="bg1"/>
                </a:solidFill>
              </a:rPr>
              <a:t>El ancla no es echada en las movedizas arenas de este mundo, sino que se asegura en el interior del santuario celestial.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152" y="22581"/>
            <a:ext cx="4354819" cy="6835418"/>
          </a:xfrm>
          <a:prstGeom prst="rect">
            <a:avLst/>
          </a:prstGeom>
        </p:spPr>
      </p:pic>
    </p:spTree>
    <p:extLst>
      <p:ext uri="{BB962C8B-B14F-4D97-AF65-F5344CB8AC3E}">
        <p14:creationId xmlns:p14="http://schemas.microsoft.com/office/powerpoint/2010/main" val="14770982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a:bodyPr>
          <a:lstStyle/>
          <a:p>
            <a:r>
              <a:rPr lang="es-ES" b="1" dirty="0">
                <a:solidFill>
                  <a:schemeClr val="bg1"/>
                </a:solidFill>
              </a:rPr>
              <a:t>Por cuanto nuestra esperanza es el ancla.</a:t>
            </a:r>
          </a:p>
          <a:p>
            <a:r>
              <a:rPr lang="es-ES" b="1" dirty="0">
                <a:solidFill>
                  <a:schemeClr val="bg1"/>
                </a:solidFill>
              </a:rPr>
              <a:t>El significado es que nuestra esperanza queda asegurada ante la misma presencia de Dios dentro del velo. </a:t>
            </a:r>
          </a:p>
          <a:p>
            <a:r>
              <a:rPr lang="es-ES" b="1" dirty="0">
                <a:solidFill>
                  <a:schemeClr val="bg1"/>
                </a:solidFill>
              </a:rPr>
              <a:t>Y tan cierto como que el ancla está allí, nosotros estaremos también asegurado sin movernos. </a:t>
            </a:r>
          </a:p>
          <a:p>
            <a:r>
              <a:rPr lang="es-ES" b="1" dirty="0">
                <a:solidFill>
                  <a:schemeClr val="bg1"/>
                </a:solidFill>
              </a:rPr>
              <a:t>Como el ancla estabiliza un barco y no permite que se lo lleve la corriente.</a:t>
            </a:r>
          </a:p>
          <a:p>
            <a:r>
              <a:rPr lang="es-ES" b="1" dirty="0">
                <a:solidFill>
                  <a:schemeClr val="bg1"/>
                </a:solidFill>
              </a:rPr>
              <a:t>Así la esperanza constante en Jesús, mantiene al creyente firme en su fe. </a:t>
            </a:r>
          </a:p>
          <a:p>
            <a:endParaRPr lang="es-ES" b="1" dirty="0">
              <a:solidFill>
                <a:schemeClr val="bg1"/>
              </a:solidFill>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9" y="-1"/>
            <a:ext cx="4352921" cy="6857999"/>
          </a:xfrm>
          <a:prstGeom prst="rect">
            <a:avLst/>
          </a:prstGeom>
        </p:spPr>
      </p:pic>
    </p:spTree>
    <p:extLst>
      <p:ext uri="{BB962C8B-B14F-4D97-AF65-F5344CB8AC3E}">
        <p14:creationId xmlns:p14="http://schemas.microsoft.com/office/powerpoint/2010/main" val="37074559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
                                        <p:tgtEl>
                                          <p:spTgt spid="3">
                                            <p:txEl>
                                              <p:pRg st="4" end="4"/>
                                            </p:txEl>
                                          </p:spTgt>
                                        </p:tgtEl>
                                      </p:cBhvr>
                                    </p:animEffect>
                                    <p:anim calcmode="lin" valueType="num">
                                      <p:cBhvr>
                                        <p:cTn id="51"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dirty="0">
                <a:solidFill>
                  <a:schemeClr val="bg1"/>
                </a:solidFill>
              </a:rPr>
              <a:t>Nuestra esperanza no debe estar en los alimentos ni en las cosas de este mundo.</a:t>
            </a:r>
          </a:p>
          <a:p>
            <a:r>
              <a:rPr lang="es-ES" b="1" dirty="0">
                <a:solidFill>
                  <a:schemeClr val="bg1"/>
                </a:solidFill>
              </a:rPr>
              <a:t>Sino en la gracias de Dios, su palabra.</a:t>
            </a:r>
          </a:p>
          <a:p>
            <a:pPr algn="ctr"/>
            <a:r>
              <a:rPr lang="es-ES" b="1" u="sng" dirty="0">
                <a:highlight>
                  <a:srgbClr val="00FF00"/>
                </a:highlight>
              </a:rPr>
              <a:t>Hebreos.13:9.</a:t>
            </a:r>
          </a:p>
          <a:p>
            <a:r>
              <a:rPr lang="es-ES" b="1" dirty="0">
                <a:solidFill>
                  <a:schemeClr val="bg1"/>
                </a:solidFill>
              </a:rPr>
              <a:t>No os dejéis llevar por doctrinas diversas y extrañas, porque buena cosa es para el corazón el ser fortalecido con la gracia, </a:t>
            </a:r>
            <a:r>
              <a:rPr lang="es-ES" b="1" u="sng" dirty="0">
                <a:solidFill>
                  <a:schemeClr val="bg1"/>
                </a:solidFill>
                <a:highlight>
                  <a:srgbClr val="FF0000"/>
                </a:highlight>
              </a:rPr>
              <a:t>no con alimentos,</a:t>
            </a:r>
            <a:r>
              <a:rPr lang="es-ES" b="1" dirty="0">
                <a:solidFill>
                  <a:schemeClr val="bg1"/>
                </a:solidFill>
              </a:rPr>
              <a:t> de los que no recibieron beneficio los que de ellos se ocupaban. </a:t>
            </a:r>
          </a:p>
          <a:p>
            <a:r>
              <a:rPr lang="es-ES" b="1" dirty="0">
                <a:solidFill>
                  <a:schemeClr val="bg1"/>
                </a:solidFill>
              </a:rPr>
              <a:t>El corazón, el alma se fortalece atraves de la gracia de Dios.</a:t>
            </a:r>
          </a:p>
          <a:p>
            <a:endParaRPr lang="es-ES" b="1" dirty="0"/>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5120" cy="6857999"/>
          </a:xfrm>
          <a:prstGeom prst="rect">
            <a:avLst/>
          </a:prstGeom>
        </p:spPr>
      </p:pic>
    </p:spTree>
    <p:extLst>
      <p:ext uri="{BB962C8B-B14F-4D97-AF65-F5344CB8AC3E}">
        <p14:creationId xmlns:p14="http://schemas.microsoft.com/office/powerpoint/2010/main" val="23891509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
                                        <p:tgtEl>
                                          <p:spTgt spid="3">
                                            <p:txEl>
                                              <p:pRg st="4" end="4"/>
                                            </p:txEl>
                                          </p:spTgt>
                                        </p:tgtEl>
                                      </p:cBhvr>
                                    </p:animEffect>
                                    <p:anim calcmode="lin" valueType="num">
                                      <p:cBhvr>
                                        <p:cTn id="51"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dirty="0">
                <a:solidFill>
                  <a:schemeClr val="bg1"/>
                </a:solidFill>
              </a:rPr>
              <a:t>El cuerpo volverá al polvo, pero el alma seguirá existiendo eternamente.</a:t>
            </a:r>
          </a:p>
          <a:p>
            <a:pPr algn="ctr"/>
            <a:r>
              <a:rPr lang="es-ES" b="1" u="sng" dirty="0">
                <a:highlight>
                  <a:srgbClr val="00FF00"/>
                </a:highlight>
              </a:rPr>
              <a:t>Lucas.16:22-23.</a:t>
            </a:r>
          </a:p>
          <a:p>
            <a:r>
              <a:rPr lang="es-ES" b="1" u="sng" dirty="0">
                <a:solidFill>
                  <a:schemeClr val="bg1"/>
                </a:solidFill>
                <a:highlight>
                  <a:srgbClr val="0000FF"/>
                </a:highlight>
              </a:rPr>
              <a:t>Y sucedió que murió el pobre y fue llevado por los ángeles</a:t>
            </a:r>
            <a:r>
              <a:rPr lang="es-ES" b="1" dirty="0">
                <a:solidFill>
                  <a:schemeClr val="bg1"/>
                </a:solidFill>
              </a:rPr>
              <a:t> al seno de Abraham; y murió también el rico y fue sepultado. </a:t>
            </a:r>
          </a:p>
          <a:p>
            <a:pPr algn="ctr"/>
            <a:r>
              <a:rPr lang="es-ES" b="1" u="sng" dirty="0">
                <a:highlight>
                  <a:srgbClr val="00FF00"/>
                </a:highlight>
              </a:rPr>
              <a:t>V.23.</a:t>
            </a:r>
          </a:p>
          <a:p>
            <a:r>
              <a:rPr lang="es-ES" b="1" u="sng" dirty="0">
                <a:solidFill>
                  <a:schemeClr val="bg1"/>
                </a:solidFill>
                <a:highlight>
                  <a:srgbClr val="FF0000"/>
                </a:highlight>
              </a:rPr>
              <a:t>En el Hades alzó sus ojos, estando en tormentos,</a:t>
            </a:r>
            <a:r>
              <a:rPr lang="es-ES" b="1" dirty="0">
                <a:solidFill>
                  <a:schemeClr val="bg1"/>
                </a:solidFill>
              </a:rPr>
              <a:t> y vio* a Abraham a lo lejos, y a Lázaro en su seno. </a:t>
            </a:r>
          </a:p>
          <a:p>
            <a:r>
              <a:rPr lang="es-ES" b="1" dirty="0">
                <a:solidFill>
                  <a:schemeClr val="bg1"/>
                </a:solidFill>
              </a:rPr>
              <a:t>El alma sigue existiendo después de la muerte.</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720" y="3361765"/>
            <a:ext cx="4340251" cy="3496234"/>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1719" y="-70342"/>
            <a:ext cx="4340251" cy="3432106"/>
          </a:xfrm>
          <a:prstGeom prst="rect">
            <a:avLst/>
          </a:prstGeom>
        </p:spPr>
      </p:pic>
    </p:spTree>
    <p:extLst>
      <p:ext uri="{BB962C8B-B14F-4D97-AF65-F5344CB8AC3E}">
        <p14:creationId xmlns:p14="http://schemas.microsoft.com/office/powerpoint/2010/main" val="15704582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fade">
                                      <p:cBhvr>
                                        <p:cTn id="48" dur="100"/>
                                        <p:tgtEl>
                                          <p:spTgt spid="3">
                                            <p:txEl>
                                              <p:pRg st="3" end="3"/>
                                            </p:txEl>
                                          </p:spTgt>
                                        </p:tgtEl>
                                      </p:cBhvr>
                                    </p:animEffect>
                                    <p:anim calcmode="lin" valueType="num">
                                      <p:cBhvr>
                                        <p:cTn id="49"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0"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fade">
                                      <p:cBhvr>
                                        <p:cTn id="57" dur="100"/>
                                        <p:tgtEl>
                                          <p:spTgt spid="3">
                                            <p:txEl>
                                              <p:pRg st="4" end="4"/>
                                            </p:txEl>
                                          </p:spTgt>
                                        </p:tgtEl>
                                      </p:cBhvr>
                                    </p:animEffect>
                                    <p:anim calcmode="lin" valueType="num">
                                      <p:cBhvr>
                                        <p:cTn id="58"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9"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3" presetClass="entr" presetSubtype="0" fill="hold" nodeType="click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animEffect transition="in" filter="fade">
                                      <p:cBhvr>
                                        <p:cTn id="66" dur="100"/>
                                        <p:tgtEl>
                                          <p:spTgt spid="3">
                                            <p:txEl>
                                              <p:pRg st="5" end="5"/>
                                            </p:txEl>
                                          </p:spTgt>
                                        </p:tgtEl>
                                      </p:cBhvr>
                                    </p:animEffect>
                                    <p:anim calcmode="lin" valueType="num">
                                      <p:cBhvr>
                                        <p:cTn id="67"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8"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dirty="0">
                <a:solidFill>
                  <a:schemeClr val="bg1"/>
                </a:solidFill>
              </a:rPr>
              <a:t>A fin de cuentas, las reglas inacabables acerca de los alimentos y bebidas no han sido de provecho para sus seguidores.</a:t>
            </a:r>
          </a:p>
          <a:p>
            <a:r>
              <a:rPr lang="es-ES" b="1" dirty="0">
                <a:solidFill>
                  <a:schemeClr val="bg1"/>
                </a:solidFill>
              </a:rPr>
              <a:t>Porque no llenan, ni alimentan ni nutren el alma.</a:t>
            </a:r>
          </a:p>
          <a:p>
            <a:r>
              <a:rPr lang="es-ES" b="1" dirty="0">
                <a:solidFill>
                  <a:schemeClr val="bg1"/>
                </a:solidFill>
              </a:rPr>
              <a:t>Son vanas para el alma.</a:t>
            </a:r>
          </a:p>
          <a:p>
            <a:r>
              <a:rPr lang="es-ES" b="1" dirty="0">
                <a:solidFill>
                  <a:schemeClr val="bg1"/>
                </a:solidFill>
              </a:rPr>
              <a:t>Por eso nuestra alma debe tener sed de Dios, porque solo El puede darle el alimento necesario y nutrirla siempre.</a:t>
            </a:r>
          </a:p>
          <a:p>
            <a:pPr algn="ctr"/>
            <a:r>
              <a:rPr lang="es-ES" b="1" u="sng" dirty="0">
                <a:highlight>
                  <a:srgbClr val="00FF00"/>
                </a:highlight>
              </a:rPr>
              <a:t>Salmos.42:1-2.</a:t>
            </a:r>
          </a:p>
          <a:p>
            <a:r>
              <a:rPr lang="es-ES" b="1" dirty="0">
                <a:solidFill>
                  <a:schemeClr val="bg1"/>
                </a:solidFill>
              </a:rPr>
              <a:t>Como el ciervo anhela las corrientes de agua, así suspira por ti, oh Dios, </a:t>
            </a:r>
            <a:r>
              <a:rPr lang="es-ES" b="1" u="sng" dirty="0">
                <a:solidFill>
                  <a:schemeClr val="bg1"/>
                </a:solidFill>
                <a:highlight>
                  <a:srgbClr val="000080"/>
                </a:highlight>
              </a:rPr>
              <a:t>el alma mía.</a:t>
            </a:r>
            <a:r>
              <a:rPr lang="es-ES" b="1" dirty="0">
                <a:solidFill>
                  <a:schemeClr val="bg1"/>
                </a:solidFill>
              </a:rPr>
              <a:t> </a:t>
            </a:r>
          </a:p>
          <a:p>
            <a:pPr algn="ctr"/>
            <a:r>
              <a:rPr lang="es-ES" b="1" u="sng" dirty="0">
                <a:highlight>
                  <a:srgbClr val="00FF00"/>
                </a:highlight>
              </a:rPr>
              <a:t>V.2.</a:t>
            </a:r>
          </a:p>
          <a:p>
            <a:endParaRPr lang="es-ES" b="1" dirty="0"/>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994" y="22581"/>
            <a:ext cx="4123978" cy="6835418"/>
          </a:xfrm>
          <a:prstGeom prst="rect">
            <a:avLst/>
          </a:prstGeom>
        </p:spPr>
      </p:pic>
    </p:spTree>
    <p:extLst>
      <p:ext uri="{BB962C8B-B14F-4D97-AF65-F5344CB8AC3E}">
        <p14:creationId xmlns:p14="http://schemas.microsoft.com/office/powerpoint/2010/main" val="5964194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
                                        <p:tgtEl>
                                          <p:spTgt spid="3">
                                            <p:txEl>
                                              <p:pRg st="4" end="4"/>
                                            </p:txEl>
                                          </p:spTgt>
                                        </p:tgtEl>
                                      </p:cBhvr>
                                    </p:animEffect>
                                    <p:anim calcmode="lin" valueType="num">
                                      <p:cBhvr>
                                        <p:cTn id="51"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3" presetClass="entr" presetSubtype="0" fill="hold" grpId="0"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100"/>
                                        <p:tgtEl>
                                          <p:spTgt spid="3">
                                            <p:txEl>
                                              <p:pRg st="5" end="5"/>
                                            </p:txEl>
                                          </p:spTgt>
                                        </p:tgtEl>
                                      </p:cBhvr>
                                    </p:animEffect>
                                    <p:anim calcmode="lin" valueType="num">
                                      <p:cBhvr>
                                        <p:cTn id="60"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1"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62"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3"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3" presetClass="entr" presetSubtype="0" fill="hold" grpId="0" nodeType="clickEffect">
                                  <p:stCondLst>
                                    <p:cond delay="0"/>
                                  </p:stCondLst>
                                  <p:childTnLst>
                                    <p:set>
                                      <p:cBhvr>
                                        <p:cTn id="67" dur="1" fill="hold">
                                          <p:stCondLst>
                                            <p:cond delay="0"/>
                                          </p:stCondLst>
                                        </p:cTn>
                                        <p:tgtEl>
                                          <p:spTgt spid="3">
                                            <p:txEl>
                                              <p:pRg st="6" end="6"/>
                                            </p:txEl>
                                          </p:spTgt>
                                        </p:tgtEl>
                                        <p:attrNameLst>
                                          <p:attrName>style.visibility</p:attrName>
                                        </p:attrNameLst>
                                      </p:cBhvr>
                                      <p:to>
                                        <p:strVal val="visible"/>
                                      </p:to>
                                    </p:set>
                                    <p:animEffect transition="in" filter="fade">
                                      <p:cBhvr>
                                        <p:cTn id="68" dur="100"/>
                                        <p:tgtEl>
                                          <p:spTgt spid="3">
                                            <p:txEl>
                                              <p:pRg st="6" end="6"/>
                                            </p:txEl>
                                          </p:spTgt>
                                        </p:tgtEl>
                                      </p:cBhvr>
                                    </p:animEffect>
                                    <p:anim calcmode="lin" valueType="num">
                                      <p:cBhvr>
                                        <p:cTn id="69" dur="4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70" dur="400" fill="hold"/>
                                        <p:tgtEl>
                                          <p:spTgt spid="3">
                                            <p:txEl>
                                              <p:pRg st="6" end="6"/>
                                            </p:txEl>
                                          </p:spTgt>
                                        </p:tgtEl>
                                        <p:attrNameLst>
                                          <p:attrName>ppt_y</p:attrName>
                                        </p:attrNameLst>
                                      </p:cBhvr>
                                      <p:tavLst>
                                        <p:tav tm="0">
                                          <p:val>
                                            <p:strVal val="#ppt_y+0.31"/>
                                          </p:val>
                                        </p:tav>
                                        <p:tav tm="100000">
                                          <p:val>
                                            <p:strVal val="#ppt_y+0.31"/>
                                          </p:val>
                                        </p:tav>
                                      </p:tavLst>
                                    </p:anim>
                                    <p:anim calcmode="lin" valueType="num">
                                      <p:cBhvr>
                                        <p:cTn id="71" dur="600" decel="50000" fill="hold">
                                          <p:stCondLst>
                                            <p:cond delay="400"/>
                                          </p:stCondLst>
                                        </p:cTn>
                                        <p:tgtEl>
                                          <p:spTgt spid="3">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2" dur="600" decel="50000" fill="hold">
                                          <p:stCondLst>
                                            <p:cond delay="400"/>
                                          </p:stCondLst>
                                        </p:cTn>
                                        <p:tgtEl>
                                          <p:spTgt spid="3">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u="sng" dirty="0">
                <a:solidFill>
                  <a:schemeClr val="bg1"/>
                </a:solidFill>
                <a:highlight>
                  <a:srgbClr val="800080"/>
                </a:highlight>
              </a:rPr>
              <a:t>Mi alma tiene sed de Dios,</a:t>
            </a:r>
            <a:r>
              <a:rPr lang="es-ES" b="1" dirty="0">
                <a:solidFill>
                  <a:schemeClr val="bg1"/>
                </a:solidFill>
              </a:rPr>
              <a:t> del Dios viviente; ¿cuándo vendré y me presentaré delante de Dios? </a:t>
            </a:r>
          </a:p>
          <a:p>
            <a:r>
              <a:rPr lang="es-ES" b="1" dirty="0">
                <a:solidFill>
                  <a:schemeClr val="bg1"/>
                </a:solidFill>
              </a:rPr>
              <a:t>Nuestra sed de Dios es única, y nada más puede satisfacerla, más que la palabra de Dios. </a:t>
            </a:r>
          </a:p>
          <a:p>
            <a:r>
              <a:rPr lang="es-ES" b="1" dirty="0">
                <a:solidFill>
                  <a:schemeClr val="bg1"/>
                </a:solidFill>
              </a:rPr>
              <a:t>Es del Dios vivo.</a:t>
            </a:r>
          </a:p>
          <a:p>
            <a:r>
              <a:rPr lang="es-ES" b="1" dirty="0">
                <a:solidFill>
                  <a:schemeClr val="bg1"/>
                </a:solidFill>
              </a:rPr>
              <a:t>Es un deseo que sólo será satisfecho cuando uno llegue busque la palabra de Dios.</a:t>
            </a:r>
          </a:p>
          <a:p>
            <a:r>
              <a:rPr lang="es-ES" b="1" dirty="0">
                <a:solidFill>
                  <a:schemeClr val="bg1"/>
                </a:solidFill>
              </a:rPr>
              <a:t>El único que puede salvar nuestra alma es Dios nadie mas.</a:t>
            </a:r>
          </a:p>
          <a:p>
            <a:endParaRPr lang="es-ES" b="1" dirty="0">
              <a:solidFill>
                <a:schemeClr val="bg1"/>
              </a:solidFill>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5121" cy="6857999"/>
          </a:xfrm>
          <a:prstGeom prst="rect">
            <a:avLst/>
          </a:prstGeom>
        </p:spPr>
      </p:pic>
    </p:spTree>
    <p:extLst>
      <p:ext uri="{BB962C8B-B14F-4D97-AF65-F5344CB8AC3E}">
        <p14:creationId xmlns:p14="http://schemas.microsoft.com/office/powerpoint/2010/main" val="33230931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
                                        <p:tgtEl>
                                          <p:spTgt spid="3">
                                            <p:txEl>
                                              <p:pRg st="4" end="4"/>
                                            </p:txEl>
                                          </p:spTgt>
                                        </p:tgtEl>
                                      </p:cBhvr>
                                    </p:animEffect>
                                    <p:anim calcmode="lin" valueType="num">
                                      <p:cBhvr>
                                        <p:cTn id="51"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pPr algn="ctr"/>
            <a:r>
              <a:rPr lang="es-ES" b="1" u="sng" dirty="0">
                <a:highlight>
                  <a:srgbClr val="00FF00"/>
                </a:highlight>
              </a:rPr>
              <a:t>Salmos.56:13.</a:t>
            </a:r>
          </a:p>
          <a:p>
            <a:r>
              <a:rPr lang="es-ES" b="1" u="sng" dirty="0">
                <a:solidFill>
                  <a:schemeClr val="bg1"/>
                </a:solidFill>
                <a:highlight>
                  <a:srgbClr val="FF00FF"/>
                </a:highlight>
              </a:rPr>
              <a:t>Pues tú has librado mi alma de la muerte,</a:t>
            </a:r>
            <a:r>
              <a:rPr lang="es-ES" b="1" dirty="0">
                <a:solidFill>
                  <a:schemeClr val="bg1"/>
                </a:solidFill>
              </a:rPr>
              <a:t> y mis pies de tropiezo, para que yo pueda andar delante de Dios en la luz de la vida. </a:t>
            </a:r>
          </a:p>
          <a:p>
            <a:r>
              <a:rPr lang="es-ES" b="1" dirty="0">
                <a:solidFill>
                  <a:schemeClr val="bg1"/>
                </a:solidFill>
              </a:rPr>
              <a:t>Por eso debemos de temer a Dios no al hombre.</a:t>
            </a:r>
          </a:p>
          <a:p>
            <a:pPr algn="ctr"/>
            <a:r>
              <a:rPr lang="es-ES" b="1" u="sng" dirty="0">
                <a:highlight>
                  <a:srgbClr val="00FF00"/>
                </a:highlight>
              </a:rPr>
              <a:t>Mateo.10:28.</a:t>
            </a:r>
          </a:p>
          <a:p>
            <a:r>
              <a:rPr lang="es-ES" b="1" dirty="0">
                <a:solidFill>
                  <a:schemeClr val="bg1"/>
                </a:solidFill>
              </a:rPr>
              <a:t>Y no temáis a los que matan el cuerpo, </a:t>
            </a:r>
            <a:r>
              <a:rPr lang="es-ES" b="1" u="sng" dirty="0">
                <a:solidFill>
                  <a:schemeClr val="bg1"/>
                </a:solidFill>
                <a:highlight>
                  <a:srgbClr val="0000FF"/>
                </a:highlight>
              </a:rPr>
              <a:t>pero no pueden matar el alma;</a:t>
            </a:r>
            <a:r>
              <a:rPr lang="es-ES" b="1" dirty="0">
                <a:solidFill>
                  <a:schemeClr val="bg1"/>
                </a:solidFill>
              </a:rPr>
              <a:t> más bien temed a aquel que puede </a:t>
            </a:r>
            <a:r>
              <a:rPr lang="es-ES" b="1" u="sng" dirty="0">
                <a:solidFill>
                  <a:schemeClr val="bg1"/>
                </a:solidFill>
                <a:highlight>
                  <a:srgbClr val="FF0000"/>
                </a:highlight>
              </a:rPr>
              <a:t>hacer perecer tanto el alma </a:t>
            </a:r>
            <a:r>
              <a:rPr lang="es-ES" b="1" dirty="0">
                <a:solidFill>
                  <a:schemeClr val="bg1"/>
                </a:solidFill>
              </a:rPr>
              <a:t>como el cuerpo en el infierno.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3440290"/>
            <a:ext cx="4235120" cy="341770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851" y="-1"/>
            <a:ext cx="4235121" cy="3440289"/>
          </a:xfrm>
          <a:prstGeom prst="rect">
            <a:avLst/>
          </a:prstGeom>
        </p:spPr>
      </p:pic>
    </p:spTree>
    <p:extLst>
      <p:ext uri="{BB962C8B-B14F-4D97-AF65-F5344CB8AC3E}">
        <p14:creationId xmlns:p14="http://schemas.microsoft.com/office/powerpoint/2010/main" val="36522188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fade">
                                      <p:cBhvr>
                                        <p:cTn id="48" dur="100"/>
                                        <p:tgtEl>
                                          <p:spTgt spid="3">
                                            <p:txEl>
                                              <p:pRg st="3" end="3"/>
                                            </p:txEl>
                                          </p:spTgt>
                                        </p:tgtEl>
                                      </p:cBhvr>
                                    </p:animEffect>
                                    <p:anim calcmode="lin" valueType="num">
                                      <p:cBhvr>
                                        <p:cTn id="49"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0"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fade">
                                      <p:cBhvr>
                                        <p:cTn id="57" dur="100"/>
                                        <p:tgtEl>
                                          <p:spTgt spid="3">
                                            <p:txEl>
                                              <p:pRg st="4" end="4"/>
                                            </p:txEl>
                                          </p:spTgt>
                                        </p:tgtEl>
                                      </p:cBhvr>
                                    </p:animEffect>
                                    <p:anim calcmode="lin" valueType="num">
                                      <p:cBhvr>
                                        <p:cTn id="58"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9"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dirty="0">
                <a:solidFill>
                  <a:schemeClr val="bg1"/>
                </a:solidFill>
              </a:rPr>
              <a:t>La muerte física no es la tragedia suprema para el cristiano. </a:t>
            </a:r>
          </a:p>
          <a:p>
            <a:r>
              <a:rPr lang="es-ES" b="1" dirty="0">
                <a:solidFill>
                  <a:schemeClr val="bg1"/>
                </a:solidFill>
              </a:rPr>
              <a:t>Morir es estar con Cristo, y es por tanto mucho mejor. </a:t>
            </a:r>
          </a:p>
          <a:p>
            <a:pPr algn="ctr"/>
            <a:r>
              <a:rPr lang="es-ES" b="1" u="sng" dirty="0">
                <a:highlight>
                  <a:srgbClr val="00FF00"/>
                </a:highlight>
              </a:rPr>
              <a:t>Filipenses.1:23.</a:t>
            </a:r>
          </a:p>
          <a:p>
            <a:r>
              <a:rPr lang="es-ES" b="1" dirty="0">
                <a:solidFill>
                  <a:schemeClr val="bg1"/>
                </a:solidFill>
              </a:rPr>
              <a:t>Pues de ambos lados me siento apremiado, </a:t>
            </a:r>
            <a:r>
              <a:rPr lang="es-ES" b="1" u="sng" dirty="0">
                <a:solidFill>
                  <a:schemeClr val="bg1"/>
                </a:solidFill>
                <a:highlight>
                  <a:srgbClr val="000080"/>
                </a:highlight>
              </a:rPr>
              <a:t>teniendo el deseo de partir y estar con Cristo, pues eso es mucho mejor; </a:t>
            </a:r>
          </a:p>
          <a:p>
            <a:r>
              <a:rPr lang="es-ES" b="1" dirty="0">
                <a:solidFill>
                  <a:schemeClr val="bg1"/>
                </a:solidFill>
              </a:rPr>
              <a:t>Por eso no hay que temer al hombre a la muerte.</a:t>
            </a:r>
          </a:p>
          <a:p>
            <a:r>
              <a:rPr lang="es-ES" b="1" dirty="0">
                <a:solidFill>
                  <a:schemeClr val="bg1"/>
                </a:solidFill>
              </a:rPr>
              <a:t>Sino ir al infierno a la condenación eterna.</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0"/>
            <a:ext cx="4235121" cy="3375212"/>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849" y="3375211"/>
            <a:ext cx="4235122" cy="3482787"/>
          </a:xfrm>
          <a:prstGeom prst="rect">
            <a:avLst/>
          </a:prstGeom>
        </p:spPr>
      </p:pic>
    </p:spTree>
    <p:extLst>
      <p:ext uri="{BB962C8B-B14F-4D97-AF65-F5344CB8AC3E}">
        <p14:creationId xmlns:p14="http://schemas.microsoft.com/office/powerpoint/2010/main" val="23830149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43"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100"/>
                                        <p:tgtEl>
                                          <p:spTgt spid="3">
                                            <p:txEl>
                                              <p:pRg st="2" end="2"/>
                                            </p:txEl>
                                          </p:spTgt>
                                        </p:tgtEl>
                                      </p:cBhvr>
                                    </p:animEffect>
                                    <p:anim calcmode="lin" valueType="num">
                                      <p:cBhvr>
                                        <p:cTn id="40"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42"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fade">
                                      <p:cBhvr>
                                        <p:cTn id="48" dur="100"/>
                                        <p:tgtEl>
                                          <p:spTgt spid="3">
                                            <p:txEl>
                                              <p:pRg st="3" end="3"/>
                                            </p:txEl>
                                          </p:spTgt>
                                        </p:tgtEl>
                                      </p:cBhvr>
                                    </p:animEffect>
                                    <p:anim calcmode="lin" valueType="num">
                                      <p:cBhvr>
                                        <p:cTn id="49"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0"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fade">
                                      <p:cBhvr>
                                        <p:cTn id="57" dur="100"/>
                                        <p:tgtEl>
                                          <p:spTgt spid="3">
                                            <p:txEl>
                                              <p:pRg st="4" end="4"/>
                                            </p:txEl>
                                          </p:spTgt>
                                        </p:tgtEl>
                                      </p:cBhvr>
                                    </p:animEffect>
                                    <p:anim calcmode="lin" valueType="num">
                                      <p:cBhvr>
                                        <p:cTn id="58"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9"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3" presetClass="entr" presetSubtype="0" fill="hold" nodeType="click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animEffect transition="in" filter="fade">
                                      <p:cBhvr>
                                        <p:cTn id="66" dur="100"/>
                                        <p:tgtEl>
                                          <p:spTgt spid="3">
                                            <p:txEl>
                                              <p:pRg st="5" end="5"/>
                                            </p:txEl>
                                          </p:spTgt>
                                        </p:tgtEl>
                                      </p:cBhvr>
                                    </p:animEffect>
                                    <p:anim calcmode="lin" valueType="num">
                                      <p:cBhvr>
                                        <p:cTn id="67"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8"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0"/>
            <a:ext cx="4948518" cy="6858000"/>
          </a:xfrm>
        </p:spPr>
        <p:txBody>
          <a:bodyPr>
            <a:normAutofit fontScale="92500" lnSpcReduction="10000"/>
          </a:bodyPr>
          <a:lstStyle/>
          <a:p>
            <a:r>
              <a:rPr lang="es-ES" b="1" dirty="0">
                <a:solidFill>
                  <a:schemeClr val="bg1"/>
                </a:solidFill>
              </a:rPr>
              <a:t>Ésta es la pérdida mayor.</a:t>
            </a:r>
          </a:p>
          <a:p>
            <a:r>
              <a:rPr lang="es-ES" b="1" dirty="0">
                <a:solidFill>
                  <a:schemeClr val="bg1"/>
                </a:solidFill>
              </a:rPr>
              <a:t>La separación eterna de Dios, de Cristo y de toda esperanza.</a:t>
            </a:r>
          </a:p>
          <a:p>
            <a:r>
              <a:rPr lang="es-ES" b="1" dirty="0">
                <a:solidFill>
                  <a:schemeClr val="bg1"/>
                </a:solidFill>
              </a:rPr>
              <a:t>La muerte espiritual es aquella pérdida que no puede ser medida y que debe ser evitada a toda costa.</a:t>
            </a:r>
          </a:p>
          <a:p>
            <a:r>
              <a:rPr lang="es-ES" b="1" dirty="0">
                <a:solidFill>
                  <a:schemeClr val="bg1"/>
                </a:solidFill>
              </a:rPr>
              <a:t>Porque es nuestra alma la que estaría allí por una eternidad sin descanso.</a:t>
            </a:r>
          </a:p>
          <a:p>
            <a:pPr algn="ctr"/>
            <a:r>
              <a:rPr lang="es-ES" b="1" u="sng" dirty="0">
                <a:highlight>
                  <a:srgbClr val="00FF00"/>
                </a:highlight>
              </a:rPr>
              <a:t>Apocalipsis.14:11.</a:t>
            </a:r>
          </a:p>
          <a:p>
            <a:r>
              <a:rPr lang="es-ES" b="1" dirty="0">
                <a:solidFill>
                  <a:schemeClr val="bg1"/>
                </a:solidFill>
              </a:rPr>
              <a:t>Y el humo de su tormento asciende por los siglos de los siglos; </a:t>
            </a:r>
            <a:r>
              <a:rPr lang="es-ES" b="1" u="sng" dirty="0">
                <a:solidFill>
                  <a:schemeClr val="bg1"/>
                </a:solidFill>
                <a:highlight>
                  <a:srgbClr val="FF00FF"/>
                </a:highlight>
              </a:rPr>
              <a:t>y no tienen reposo, ni de día ni de noche,</a:t>
            </a:r>
            <a:r>
              <a:rPr lang="es-ES" b="1" dirty="0">
                <a:solidFill>
                  <a:schemeClr val="bg1"/>
                </a:solidFill>
              </a:rPr>
              <a:t> los que adoran a la bestia y a su imagen, y cualquiera que reciba la marca de su nombre.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882" y="0"/>
            <a:ext cx="4032090" cy="6858000"/>
          </a:xfrm>
          <a:prstGeom prst="rect">
            <a:avLst/>
          </a:prstGeom>
        </p:spPr>
      </p:pic>
    </p:spTree>
    <p:extLst>
      <p:ext uri="{BB962C8B-B14F-4D97-AF65-F5344CB8AC3E}">
        <p14:creationId xmlns:p14="http://schemas.microsoft.com/office/powerpoint/2010/main" val="8320217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
                                        <p:tgtEl>
                                          <p:spTgt spid="3">
                                            <p:txEl>
                                              <p:pRg st="4" end="4"/>
                                            </p:txEl>
                                          </p:spTgt>
                                        </p:tgtEl>
                                      </p:cBhvr>
                                    </p:animEffect>
                                    <p:anim calcmode="lin" valueType="num">
                                      <p:cBhvr>
                                        <p:cTn id="51"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3" presetClass="entr" presetSubtype="0" fill="hold" grpId="0"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100"/>
                                        <p:tgtEl>
                                          <p:spTgt spid="3">
                                            <p:txEl>
                                              <p:pRg st="5" end="5"/>
                                            </p:txEl>
                                          </p:spTgt>
                                        </p:tgtEl>
                                      </p:cBhvr>
                                    </p:animEffect>
                                    <p:anim calcmode="lin" valueType="num">
                                      <p:cBhvr>
                                        <p:cTn id="60"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1"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62"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3"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10272"/>
            <a:ext cx="4975412" cy="6847728"/>
          </a:xfrm>
        </p:spPr>
        <p:txBody>
          <a:bodyPr/>
          <a:lstStyle/>
          <a:p>
            <a:r>
              <a:rPr lang="es-ES" b="1" dirty="0">
                <a:solidFill>
                  <a:schemeClr val="bg1"/>
                </a:solidFill>
              </a:rPr>
              <a:t>Este versículo nos recuerda que el infierno es un castigo eterno y consciente. </a:t>
            </a:r>
          </a:p>
          <a:p>
            <a:r>
              <a:rPr lang="es-ES" b="1" dirty="0">
                <a:solidFill>
                  <a:schemeClr val="bg1"/>
                </a:solidFill>
              </a:rPr>
              <a:t>La Biblia no enseña que los malvados muertos serán aniquilados. </a:t>
            </a:r>
          </a:p>
          <a:p>
            <a:r>
              <a:rPr lang="es-ES" b="1" dirty="0">
                <a:solidFill>
                  <a:schemeClr val="bg1"/>
                </a:solidFill>
              </a:rPr>
              <a:t>El humo de su tormento sube por los siglos de los siglos, perpetuamente, y no hay alivio de día ni de noche.</a:t>
            </a:r>
          </a:p>
          <a:p>
            <a:r>
              <a:rPr lang="es-ES" b="1" dirty="0">
                <a:solidFill>
                  <a:schemeClr val="bg1"/>
                </a:solidFill>
              </a:rPr>
              <a:t>Cuidemos lo mas valioso lo mas precioso que tenemos y eso es el alma.</a:t>
            </a:r>
          </a:p>
          <a:p>
            <a:r>
              <a:rPr lang="es-ES" b="1" dirty="0">
                <a:solidFill>
                  <a:schemeClr val="bg1"/>
                </a:solidFill>
              </a:rPr>
              <a:t>Para no ir a este lugar evitarlo debemos dar la importancia a nuestra alma.</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722" y="10272"/>
            <a:ext cx="4286250" cy="6847728"/>
          </a:xfrm>
          <a:prstGeom prst="rect">
            <a:avLst/>
          </a:prstGeom>
        </p:spPr>
      </p:pic>
    </p:spTree>
    <p:extLst>
      <p:ext uri="{BB962C8B-B14F-4D97-AF65-F5344CB8AC3E}">
        <p14:creationId xmlns:p14="http://schemas.microsoft.com/office/powerpoint/2010/main" val="10551325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
                                        <p:tgtEl>
                                          <p:spTgt spid="3">
                                            <p:txEl>
                                              <p:pRg st="4" end="4"/>
                                            </p:txEl>
                                          </p:spTgt>
                                        </p:tgtEl>
                                      </p:cBhvr>
                                    </p:animEffect>
                                    <p:anim calcmode="lin" valueType="num">
                                      <p:cBhvr>
                                        <p:cTn id="51"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056" y="0"/>
            <a:ext cx="9139944" cy="6858000"/>
          </a:xfrm>
          <a:prstGeom prst="rect">
            <a:avLst/>
          </a:prstGeom>
        </p:spPr>
      </p:pic>
      <p:sp>
        <p:nvSpPr>
          <p:cNvPr id="5" name="Cubo 4"/>
          <p:cNvSpPr/>
          <p:nvPr/>
        </p:nvSpPr>
        <p:spPr>
          <a:xfrm>
            <a:off x="1694329" y="-1"/>
            <a:ext cx="5741895" cy="1325563"/>
          </a:xfrm>
          <a:prstGeom prst="cube">
            <a:avLst/>
          </a:prstGeom>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1694328" y="336176"/>
            <a:ext cx="5419165" cy="1102659"/>
          </a:xfrm>
        </p:spPr>
        <p:txBody>
          <a:bodyPr/>
          <a:lstStyle/>
          <a:p>
            <a:pPr algn="ctr"/>
            <a:r>
              <a:rPr lang="es-ES" b="1" dirty="0">
                <a:ln w="22225">
                  <a:solidFill>
                    <a:schemeClr val="accent2"/>
                  </a:solidFill>
                  <a:prstDash val="solid"/>
                </a:ln>
                <a:solidFill>
                  <a:schemeClr val="accent2">
                    <a:lumMod val="40000"/>
                    <a:lumOff val="60000"/>
                  </a:schemeClr>
                </a:solidFill>
              </a:rPr>
              <a:t>CONCLUSION:</a:t>
            </a:r>
          </a:p>
        </p:txBody>
      </p:sp>
      <p:sp>
        <p:nvSpPr>
          <p:cNvPr id="3" name="Marcador de contenido 2"/>
          <p:cNvSpPr>
            <a:spLocks noGrp="1"/>
          </p:cNvSpPr>
          <p:nvPr>
            <p:ph idx="1"/>
          </p:nvPr>
        </p:nvSpPr>
        <p:spPr>
          <a:xfrm>
            <a:off x="0" y="1785284"/>
            <a:ext cx="9144000" cy="5072716"/>
          </a:xfrm>
        </p:spPr>
        <p:txBody>
          <a:bodyPr/>
          <a:lstStyle/>
          <a:p>
            <a:r>
              <a:rPr lang="es-ES" b="1" dirty="0">
                <a:solidFill>
                  <a:schemeClr val="bg1"/>
                </a:solidFill>
              </a:rPr>
              <a:t>El alma es lo mas importante para Dios.</a:t>
            </a:r>
          </a:p>
          <a:p>
            <a:r>
              <a:rPr lang="es-ES" b="1" dirty="0">
                <a:solidFill>
                  <a:schemeClr val="bg1"/>
                </a:solidFill>
              </a:rPr>
              <a:t>Debemos nosotros darle también la importancia que tiene nuestra el alma.</a:t>
            </a:r>
          </a:p>
          <a:p>
            <a:r>
              <a:rPr lang="es-ES" b="1" dirty="0">
                <a:solidFill>
                  <a:schemeClr val="bg1"/>
                </a:solidFill>
              </a:rPr>
              <a:t>¿Qué tan importante es su alma para Usted?</a:t>
            </a:r>
          </a:p>
          <a:p>
            <a:r>
              <a:rPr lang="es-ES" b="1" dirty="0">
                <a:solidFill>
                  <a:schemeClr val="bg1"/>
                </a:solidFill>
              </a:rPr>
              <a:t>¿Qué tanto esta haciendo por su alma, para cuidarla protegerla alimentar?</a:t>
            </a:r>
          </a:p>
          <a:p>
            <a:r>
              <a:rPr lang="es-ES" b="1" dirty="0">
                <a:solidFill>
                  <a:schemeClr val="bg1"/>
                </a:solidFill>
              </a:rPr>
              <a:t>¿Qué tanto esta invirtiendo en su alma?</a:t>
            </a:r>
          </a:p>
          <a:p>
            <a:r>
              <a:rPr lang="es-ES" b="1" dirty="0">
                <a:solidFill>
                  <a:schemeClr val="bg1"/>
                </a:solidFill>
              </a:rPr>
              <a:t>Invertimos mucho tiempo dinero en nuestro cuerpo físico, pero recuerde el cuerpo vuelve al polvo.</a:t>
            </a:r>
          </a:p>
          <a:p>
            <a:r>
              <a:rPr lang="es-ES" b="1" dirty="0">
                <a:solidFill>
                  <a:schemeClr val="bg1"/>
                </a:solidFill>
              </a:rPr>
              <a:t>Nuestra alma seguirá existiendo por una eternidad.</a:t>
            </a:r>
          </a:p>
        </p:txBody>
      </p:sp>
    </p:spTree>
    <p:extLst>
      <p:ext uri="{BB962C8B-B14F-4D97-AF65-F5344CB8AC3E}">
        <p14:creationId xmlns:p14="http://schemas.microsoft.com/office/powerpoint/2010/main" val="21471428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3"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
                                        <p:tgtEl>
                                          <p:spTgt spid="3">
                                            <p:txEl>
                                              <p:pRg st="0" end="0"/>
                                            </p:txEl>
                                          </p:spTgt>
                                        </p:tgtEl>
                                      </p:cBhvr>
                                    </p:animEffect>
                                    <p:anim calcmode="lin" valueType="num">
                                      <p:cBhvr>
                                        <p:cTn id="19"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3"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
                                        <p:tgtEl>
                                          <p:spTgt spid="3">
                                            <p:txEl>
                                              <p:pRg st="1" end="1"/>
                                            </p:txEl>
                                          </p:spTgt>
                                        </p:tgtEl>
                                      </p:cBhvr>
                                    </p:animEffect>
                                    <p:anim calcmode="lin" valueType="num">
                                      <p:cBhvr>
                                        <p:cTn id="28"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30"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3"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
                                        <p:tgtEl>
                                          <p:spTgt spid="3">
                                            <p:txEl>
                                              <p:pRg st="2" end="2"/>
                                            </p:txEl>
                                          </p:spTgt>
                                        </p:tgtEl>
                                      </p:cBhvr>
                                    </p:animEffect>
                                    <p:anim calcmode="lin" valueType="num">
                                      <p:cBhvr>
                                        <p:cTn id="37"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3" presetClass="entr" presetSubtype="0"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100"/>
                                        <p:tgtEl>
                                          <p:spTgt spid="3">
                                            <p:txEl>
                                              <p:pRg st="3" end="3"/>
                                            </p:txEl>
                                          </p:spTgt>
                                        </p:tgtEl>
                                      </p:cBhvr>
                                    </p:animEffect>
                                    <p:anim calcmode="lin" valueType="num">
                                      <p:cBhvr>
                                        <p:cTn id="46"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7"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8"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9"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3" presetClass="entr" presetSubtype="0" fill="hold" grpId="0"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fade">
                                      <p:cBhvr>
                                        <p:cTn id="54" dur="100"/>
                                        <p:tgtEl>
                                          <p:spTgt spid="3">
                                            <p:txEl>
                                              <p:pRg st="4" end="4"/>
                                            </p:txEl>
                                          </p:spTgt>
                                        </p:tgtEl>
                                      </p:cBhvr>
                                    </p:animEffect>
                                    <p:anim calcmode="lin" valueType="num">
                                      <p:cBhvr>
                                        <p:cTn id="55"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6"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7"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8"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3" presetClass="entr" presetSubtype="0" fill="hold" grpId="0" nodeType="click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animEffect transition="in" filter="fade">
                                      <p:cBhvr>
                                        <p:cTn id="63" dur="100"/>
                                        <p:tgtEl>
                                          <p:spTgt spid="3">
                                            <p:txEl>
                                              <p:pRg st="5" end="5"/>
                                            </p:txEl>
                                          </p:spTgt>
                                        </p:tgtEl>
                                      </p:cBhvr>
                                    </p:animEffect>
                                    <p:anim calcmode="lin" valueType="num">
                                      <p:cBhvr>
                                        <p:cTn id="64"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5"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66"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7"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3" presetClass="entr" presetSubtype="0" fill="hold" grpId="0" nodeType="clickEffect">
                                  <p:stCondLst>
                                    <p:cond delay="0"/>
                                  </p:stCondLst>
                                  <p:childTnLst>
                                    <p:set>
                                      <p:cBhvr>
                                        <p:cTn id="71" dur="1" fill="hold">
                                          <p:stCondLst>
                                            <p:cond delay="0"/>
                                          </p:stCondLst>
                                        </p:cTn>
                                        <p:tgtEl>
                                          <p:spTgt spid="3">
                                            <p:txEl>
                                              <p:pRg st="6" end="6"/>
                                            </p:txEl>
                                          </p:spTgt>
                                        </p:tgtEl>
                                        <p:attrNameLst>
                                          <p:attrName>style.visibility</p:attrName>
                                        </p:attrNameLst>
                                      </p:cBhvr>
                                      <p:to>
                                        <p:strVal val="visible"/>
                                      </p:to>
                                    </p:set>
                                    <p:animEffect transition="in" filter="fade">
                                      <p:cBhvr>
                                        <p:cTn id="72" dur="100"/>
                                        <p:tgtEl>
                                          <p:spTgt spid="3">
                                            <p:txEl>
                                              <p:pRg st="6" end="6"/>
                                            </p:txEl>
                                          </p:spTgt>
                                        </p:tgtEl>
                                      </p:cBhvr>
                                    </p:animEffect>
                                    <p:anim calcmode="lin" valueType="num">
                                      <p:cBhvr>
                                        <p:cTn id="73" dur="4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74" dur="400" fill="hold"/>
                                        <p:tgtEl>
                                          <p:spTgt spid="3">
                                            <p:txEl>
                                              <p:pRg st="6" end="6"/>
                                            </p:txEl>
                                          </p:spTgt>
                                        </p:tgtEl>
                                        <p:attrNameLst>
                                          <p:attrName>ppt_y</p:attrName>
                                        </p:attrNameLst>
                                      </p:cBhvr>
                                      <p:tavLst>
                                        <p:tav tm="0">
                                          <p:val>
                                            <p:strVal val="#ppt_y+0.31"/>
                                          </p:val>
                                        </p:tav>
                                        <p:tav tm="100000">
                                          <p:val>
                                            <p:strVal val="#ppt_y+0.31"/>
                                          </p:val>
                                        </p:tav>
                                      </p:tavLst>
                                    </p:anim>
                                    <p:anim calcmode="lin" valueType="num">
                                      <p:cBhvr>
                                        <p:cTn id="75" dur="600" decel="50000" fill="hold">
                                          <p:stCondLst>
                                            <p:cond delay="400"/>
                                          </p:stCondLst>
                                        </p:cTn>
                                        <p:tgtEl>
                                          <p:spTgt spid="3">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6" dur="600" decel="50000" fill="hold">
                                          <p:stCondLst>
                                            <p:cond delay="400"/>
                                          </p:stCondLst>
                                        </p:cTn>
                                        <p:tgtEl>
                                          <p:spTgt spid="3">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5486400"/>
            <a:ext cx="9144000" cy="1371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400" b="1" dirty="0">
                <a:ln w="22225">
                  <a:solidFill>
                    <a:schemeClr val="accent2"/>
                  </a:solidFill>
                  <a:prstDash val="solid"/>
                </a:ln>
                <a:solidFill>
                  <a:schemeClr val="accent2">
                    <a:lumMod val="40000"/>
                    <a:lumOff val="60000"/>
                  </a:schemeClr>
                </a:solidFill>
              </a:rPr>
              <a:t>DIOS NOS BENDIGA A TODOS.</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486400"/>
          </a:xfrm>
          <a:prstGeom prst="rect">
            <a:avLst/>
          </a:prstGeom>
        </p:spPr>
      </p:pic>
      <p:sp>
        <p:nvSpPr>
          <p:cNvPr id="6" name="Llamada de nube 5"/>
          <p:cNvSpPr/>
          <p:nvPr/>
        </p:nvSpPr>
        <p:spPr>
          <a:xfrm>
            <a:off x="4935071" y="0"/>
            <a:ext cx="4208929" cy="2675965"/>
          </a:xfrm>
          <a:prstGeom prst="cloudCallout">
            <a:avLst>
              <a:gd name="adj1" fmla="val -50545"/>
              <a:gd name="adj2" fmla="val 6601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ln w="22225">
                  <a:solidFill>
                    <a:schemeClr val="accent2"/>
                  </a:solidFill>
                  <a:prstDash val="solid"/>
                </a:ln>
                <a:solidFill>
                  <a:schemeClr val="accent2">
                    <a:lumMod val="40000"/>
                    <a:lumOff val="60000"/>
                  </a:schemeClr>
                </a:solidFill>
              </a:rPr>
              <a:t>POR SU FINA ATENCION.</a:t>
            </a:r>
          </a:p>
        </p:txBody>
      </p:sp>
    </p:spTree>
    <p:extLst>
      <p:ext uri="{BB962C8B-B14F-4D97-AF65-F5344CB8AC3E}">
        <p14:creationId xmlns:p14="http://schemas.microsoft.com/office/powerpoint/2010/main" val="407082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4"/>
                                        </p:tgtEl>
                                        <p:attrNameLst>
                                          <p:attrName>style.visibility</p:attrName>
                                        </p:attrNameLst>
                                      </p:cBhvr>
                                      <p:to>
                                        <p:strVal val="visible"/>
                                      </p:to>
                                    </p:set>
                                    <p:set>
                                      <p:cBhvr>
                                        <p:cTn id="21" dur="455" fill="hold">
                                          <p:stCondLst>
                                            <p:cond delay="0"/>
                                          </p:stCondLst>
                                        </p:cTn>
                                        <p:tgtEl>
                                          <p:spTgt spid="4"/>
                                        </p:tgtEl>
                                        <p:attrNameLst>
                                          <p:attrName>style.rotation</p:attrName>
                                        </p:attrNameLst>
                                      </p:cBhvr>
                                      <p:to>
                                        <p:strVal val="-45.0"/>
                                      </p:to>
                                    </p:set>
                                    <p:anim calcmode="lin" valueType="num">
                                      <p:cBhvr>
                                        <p:cTn id="22"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dirty="0">
                <a:solidFill>
                  <a:schemeClr val="bg1"/>
                </a:solidFill>
              </a:rPr>
              <a:t>Dios desea salvar el alma y por eso lo mas importante para Dios es el alma.</a:t>
            </a:r>
          </a:p>
          <a:p>
            <a:r>
              <a:rPr lang="es-ES" b="1" dirty="0">
                <a:solidFill>
                  <a:schemeClr val="bg1"/>
                </a:solidFill>
              </a:rPr>
              <a:t>El quiere dar descanso al alma.</a:t>
            </a:r>
          </a:p>
          <a:p>
            <a:pPr algn="ctr"/>
            <a:r>
              <a:rPr lang="es-ES" b="1" u="sng" dirty="0">
                <a:highlight>
                  <a:srgbClr val="00FF00"/>
                </a:highlight>
              </a:rPr>
              <a:t>Mateo.11:29.</a:t>
            </a:r>
          </a:p>
          <a:p>
            <a:r>
              <a:rPr lang="es-ES" b="1" dirty="0">
                <a:solidFill>
                  <a:schemeClr val="bg1"/>
                </a:solidFill>
              </a:rPr>
              <a:t>Tomad mi yugo sobre vosotros y aprended de mí, que soy manso y humilde de corazón, </a:t>
            </a:r>
            <a:r>
              <a:rPr lang="es-ES" b="1" u="sng" dirty="0">
                <a:solidFill>
                  <a:schemeClr val="bg1"/>
                </a:solidFill>
                <a:highlight>
                  <a:srgbClr val="000080"/>
                </a:highlight>
              </a:rPr>
              <a:t>y HALLAREIS DESCANSO PARA VUESTRAS ALMAS.</a:t>
            </a:r>
            <a:r>
              <a:rPr lang="es-ES" b="1" dirty="0">
                <a:solidFill>
                  <a:schemeClr val="bg1"/>
                </a:solidFill>
              </a:rPr>
              <a:t> </a:t>
            </a:r>
          </a:p>
          <a:p>
            <a:r>
              <a:rPr lang="es-ES" b="1" dirty="0">
                <a:solidFill>
                  <a:schemeClr val="bg1"/>
                </a:solidFill>
              </a:rPr>
              <a:t>Dios desea que cada alma halle el descanso la tranquila, aun al tomar puestos humildes.</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0"/>
            <a:ext cx="4341371" cy="6857999"/>
          </a:xfrm>
          <a:prstGeom prst="rect">
            <a:avLst/>
          </a:prstGeom>
        </p:spPr>
      </p:pic>
    </p:spTree>
    <p:extLst>
      <p:ext uri="{BB962C8B-B14F-4D97-AF65-F5344CB8AC3E}">
        <p14:creationId xmlns:p14="http://schemas.microsoft.com/office/powerpoint/2010/main" val="17705031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
                                        <p:tgtEl>
                                          <p:spTgt spid="3">
                                            <p:txEl>
                                              <p:pRg st="4" end="4"/>
                                            </p:txEl>
                                          </p:spTgt>
                                        </p:tgtEl>
                                      </p:cBhvr>
                                    </p:animEffect>
                                    <p:anim calcmode="lin" valueType="num">
                                      <p:cBhvr>
                                        <p:cTn id="51"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10000"/>
          </a:bodyPr>
          <a:lstStyle/>
          <a:p>
            <a:r>
              <a:rPr lang="es-ES" b="1" dirty="0">
                <a:solidFill>
                  <a:schemeClr val="bg1"/>
                </a:solidFill>
              </a:rPr>
              <a:t>Dios se preocupa mas por nuestra alma, nuestra vida espiritual.</a:t>
            </a:r>
          </a:p>
          <a:p>
            <a:pPr algn="ctr"/>
            <a:r>
              <a:rPr lang="es-ES" b="1" u="sng" dirty="0">
                <a:highlight>
                  <a:srgbClr val="00FF00"/>
                </a:highlight>
              </a:rPr>
              <a:t>Marcos.2:5.</a:t>
            </a:r>
          </a:p>
          <a:p>
            <a:r>
              <a:rPr lang="es-ES" b="1" dirty="0">
                <a:solidFill>
                  <a:schemeClr val="bg1"/>
                </a:solidFill>
              </a:rPr>
              <a:t>Viendo Jesús la fe de ellos, dijo* al paralítico: Hijo, </a:t>
            </a:r>
            <a:r>
              <a:rPr lang="es-ES" b="1" u="sng" dirty="0">
                <a:solidFill>
                  <a:schemeClr val="bg1"/>
                </a:solidFill>
                <a:highlight>
                  <a:srgbClr val="800080"/>
                </a:highlight>
              </a:rPr>
              <a:t>tus pecados te son perdonados.</a:t>
            </a:r>
            <a:r>
              <a:rPr lang="es-ES" b="1" dirty="0">
                <a:solidFill>
                  <a:schemeClr val="bg1"/>
                </a:solidFill>
              </a:rPr>
              <a:t> </a:t>
            </a:r>
          </a:p>
          <a:p>
            <a:r>
              <a:rPr lang="es-ES" b="1" dirty="0">
                <a:solidFill>
                  <a:schemeClr val="bg1"/>
                </a:solidFill>
              </a:rPr>
              <a:t>Éstas debieron parecer unas palabras muy extrañas. </a:t>
            </a:r>
          </a:p>
          <a:p>
            <a:r>
              <a:rPr lang="es-ES" b="1" dirty="0">
                <a:solidFill>
                  <a:schemeClr val="bg1"/>
                </a:solidFill>
              </a:rPr>
              <a:t>Era una cuestión de parálisis, y no de pecado, ¿no? Sí, pero Jesús fue más allá de los síntomas, a la causa. </a:t>
            </a:r>
          </a:p>
          <a:p>
            <a:r>
              <a:rPr lang="es-ES" b="1" dirty="0">
                <a:solidFill>
                  <a:schemeClr val="bg1"/>
                </a:solidFill>
              </a:rPr>
              <a:t>No podía sanar el cuerpo y descuidar el alma. No iba a dar remedio a una dolencia temporal y dejar intocada una dolencia eterna.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5121" cy="6858000"/>
          </a:xfrm>
          <a:prstGeom prst="rect">
            <a:avLst/>
          </a:prstGeom>
        </p:spPr>
      </p:pic>
    </p:spTree>
    <p:extLst>
      <p:ext uri="{BB962C8B-B14F-4D97-AF65-F5344CB8AC3E}">
        <p14:creationId xmlns:p14="http://schemas.microsoft.com/office/powerpoint/2010/main" val="26193766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
                                        <p:tgtEl>
                                          <p:spTgt spid="3">
                                            <p:txEl>
                                              <p:pRg st="4" end="4"/>
                                            </p:txEl>
                                          </p:spTgt>
                                        </p:tgtEl>
                                      </p:cBhvr>
                                    </p:animEffect>
                                    <p:anim calcmode="lin" valueType="num">
                                      <p:cBhvr>
                                        <p:cTn id="51"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3" presetClass="entr" presetSubtype="0" fill="hold" grpId="0"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100"/>
                                        <p:tgtEl>
                                          <p:spTgt spid="3">
                                            <p:txEl>
                                              <p:pRg st="5" end="5"/>
                                            </p:txEl>
                                          </p:spTgt>
                                        </p:tgtEl>
                                      </p:cBhvr>
                                    </p:animEffect>
                                    <p:anim calcmode="lin" valueType="num">
                                      <p:cBhvr>
                                        <p:cTn id="60"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1"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62"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3"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10000"/>
          </a:bodyPr>
          <a:lstStyle/>
          <a:p>
            <a:r>
              <a:rPr lang="es-ES" b="1" dirty="0">
                <a:solidFill>
                  <a:schemeClr val="bg1"/>
                </a:solidFill>
              </a:rPr>
              <a:t>Aquí vemos que lo mas importante para Jesucristo es lo espiritual.</a:t>
            </a:r>
          </a:p>
          <a:p>
            <a:r>
              <a:rPr lang="es-ES" b="1" dirty="0">
                <a:solidFill>
                  <a:schemeClr val="bg1"/>
                </a:solidFill>
              </a:rPr>
              <a:t>El alma de las personas.</a:t>
            </a:r>
          </a:p>
          <a:p>
            <a:pPr algn="ctr"/>
            <a:r>
              <a:rPr lang="es-ES" b="1" u="sng" dirty="0">
                <a:highlight>
                  <a:srgbClr val="00FF00"/>
                </a:highlight>
              </a:rPr>
              <a:t>Salmos.62:1.</a:t>
            </a:r>
          </a:p>
          <a:p>
            <a:r>
              <a:rPr lang="es-ES" b="1" u="sng" dirty="0">
                <a:solidFill>
                  <a:schemeClr val="bg1"/>
                </a:solidFill>
                <a:highlight>
                  <a:srgbClr val="FF00FF"/>
                </a:highlight>
              </a:rPr>
              <a:t>Sólo en Dios reposa mi alma;</a:t>
            </a:r>
            <a:r>
              <a:rPr lang="es-ES" b="1" dirty="0">
                <a:solidFill>
                  <a:schemeClr val="bg1"/>
                </a:solidFill>
              </a:rPr>
              <a:t> de él proviene mi salvación. </a:t>
            </a:r>
          </a:p>
          <a:p>
            <a:r>
              <a:rPr lang="es-ES" b="1" dirty="0">
                <a:solidFill>
                  <a:schemeClr val="bg1"/>
                </a:solidFill>
              </a:rPr>
              <a:t>Dios da reposo al alma, ya que el alma es lo mas importante para Dios.</a:t>
            </a:r>
          </a:p>
          <a:p>
            <a:pPr algn="ctr"/>
            <a:r>
              <a:rPr lang="es-ES" b="1" u="sng" dirty="0">
                <a:highlight>
                  <a:srgbClr val="00FF00"/>
                </a:highlight>
              </a:rPr>
              <a:t>Mateo.16:26.</a:t>
            </a:r>
          </a:p>
          <a:p>
            <a:r>
              <a:rPr lang="es-ES" b="1" dirty="0">
                <a:solidFill>
                  <a:schemeClr val="bg1"/>
                </a:solidFill>
              </a:rPr>
              <a:t>Pues ¿qué provecho obtendrá un hombre si gana el mundo entero, </a:t>
            </a:r>
            <a:r>
              <a:rPr lang="es-ES" b="1" u="sng" dirty="0">
                <a:solidFill>
                  <a:schemeClr val="bg1"/>
                </a:solidFill>
                <a:highlight>
                  <a:srgbClr val="0000FF"/>
                </a:highlight>
              </a:rPr>
              <a:t>pero pierde su alma? O ¿qué dará un hombre a cambio de su alma?</a:t>
            </a:r>
            <a:r>
              <a:rPr lang="es-ES" b="1" dirty="0">
                <a:solidFill>
                  <a:schemeClr val="bg1"/>
                </a:solidFill>
              </a:rPr>
              <a:t> </a:t>
            </a:r>
          </a:p>
          <a:p>
            <a:r>
              <a:rPr lang="es-ES" b="1" dirty="0">
                <a:solidFill>
                  <a:schemeClr val="bg1"/>
                </a:solidFill>
              </a:rPr>
              <a:t>Dios no desea que ganemos el mundo, sino nuestra alma.</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22581"/>
            <a:ext cx="4235121" cy="6835418"/>
          </a:xfrm>
          <a:prstGeom prst="rect">
            <a:avLst/>
          </a:prstGeom>
        </p:spPr>
      </p:pic>
    </p:spTree>
    <p:extLst>
      <p:ext uri="{BB962C8B-B14F-4D97-AF65-F5344CB8AC3E}">
        <p14:creationId xmlns:p14="http://schemas.microsoft.com/office/powerpoint/2010/main" val="14539448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
                                        <p:tgtEl>
                                          <p:spTgt spid="3">
                                            <p:txEl>
                                              <p:pRg st="4" end="4"/>
                                            </p:txEl>
                                          </p:spTgt>
                                        </p:tgtEl>
                                      </p:cBhvr>
                                    </p:animEffect>
                                    <p:anim calcmode="lin" valueType="num">
                                      <p:cBhvr>
                                        <p:cTn id="51"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3" presetClass="entr" presetSubtype="0" fill="hold" grpId="0"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100"/>
                                        <p:tgtEl>
                                          <p:spTgt spid="3">
                                            <p:txEl>
                                              <p:pRg st="5" end="5"/>
                                            </p:txEl>
                                          </p:spTgt>
                                        </p:tgtEl>
                                      </p:cBhvr>
                                    </p:animEffect>
                                    <p:anim calcmode="lin" valueType="num">
                                      <p:cBhvr>
                                        <p:cTn id="60"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1"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62"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3"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3" presetClass="entr" presetSubtype="0" fill="hold" grpId="0" nodeType="clickEffect">
                                  <p:stCondLst>
                                    <p:cond delay="0"/>
                                  </p:stCondLst>
                                  <p:childTnLst>
                                    <p:set>
                                      <p:cBhvr>
                                        <p:cTn id="67" dur="1" fill="hold">
                                          <p:stCondLst>
                                            <p:cond delay="0"/>
                                          </p:stCondLst>
                                        </p:cTn>
                                        <p:tgtEl>
                                          <p:spTgt spid="3">
                                            <p:txEl>
                                              <p:pRg st="6" end="6"/>
                                            </p:txEl>
                                          </p:spTgt>
                                        </p:tgtEl>
                                        <p:attrNameLst>
                                          <p:attrName>style.visibility</p:attrName>
                                        </p:attrNameLst>
                                      </p:cBhvr>
                                      <p:to>
                                        <p:strVal val="visible"/>
                                      </p:to>
                                    </p:set>
                                    <p:animEffect transition="in" filter="fade">
                                      <p:cBhvr>
                                        <p:cTn id="68" dur="100"/>
                                        <p:tgtEl>
                                          <p:spTgt spid="3">
                                            <p:txEl>
                                              <p:pRg st="6" end="6"/>
                                            </p:txEl>
                                          </p:spTgt>
                                        </p:tgtEl>
                                      </p:cBhvr>
                                    </p:animEffect>
                                    <p:anim calcmode="lin" valueType="num">
                                      <p:cBhvr>
                                        <p:cTn id="69" dur="4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70" dur="400" fill="hold"/>
                                        <p:tgtEl>
                                          <p:spTgt spid="3">
                                            <p:txEl>
                                              <p:pRg st="6" end="6"/>
                                            </p:txEl>
                                          </p:spTgt>
                                        </p:tgtEl>
                                        <p:attrNameLst>
                                          <p:attrName>ppt_y</p:attrName>
                                        </p:attrNameLst>
                                      </p:cBhvr>
                                      <p:tavLst>
                                        <p:tav tm="0">
                                          <p:val>
                                            <p:strVal val="#ppt_y+0.31"/>
                                          </p:val>
                                        </p:tav>
                                        <p:tav tm="100000">
                                          <p:val>
                                            <p:strVal val="#ppt_y+0.31"/>
                                          </p:val>
                                        </p:tav>
                                      </p:tavLst>
                                    </p:anim>
                                    <p:anim calcmode="lin" valueType="num">
                                      <p:cBhvr>
                                        <p:cTn id="71" dur="600" decel="50000" fill="hold">
                                          <p:stCondLst>
                                            <p:cond delay="400"/>
                                          </p:stCondLst>
                                        </p:cTn>
                                        <p:tgtEl>
                                          <p:spTgt spid="3">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2" dur="600" decel="50000" fill="hold">
                                          <p:stCondLst>
                                            <p:cond delay="400"/>
                                          </p:stCondLst>
                                        </p:cTn>
                                        <p:tgtEl>
                                          <p:spTgt spid="3">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3" presetClass="entr" presetSubtype="0" fill="hold" grpId="0" nodeType="clickEffect">
                                  <p:stCondLst>
                                    <p:cond delay="0"/>
                                  </p:stCondLst>
                                  <p:childTnLst>
                                    <p:set>
                                      <p:cBhvr>
                                        <p:cTn id="76" dur="1" fill="hold">
                                          <p:stCondLst>
                                            <p:cond delay="0"/>
                                          </p:stCondLst>
                                        </p:cTn>
                                        <p:tgtEl>
                                          <p:spTgt spid="3">
                                            <p:txEl>
                                              <p:pRg st="7" end="7"/>
                                            </p:txEl>
                                          </p:spTgt>
                                        </p:tgtEl>
                                        <p:attrNameLst>
                                          <p:attrName>style.visibility</p:attrName>
                                        </p:attrNameLst>
                                      </p:cBhvr>
                                      <p:to>
                                        <p:strVal val="visible"/>
                                      </p:to>
                                    </p:set>
                                    <p:animEffect transition="in" filter="fade">
                                      <p:cBhvr>
                                        <p:cTn id="77" dur="100"/>
                                        <p:tgtEl>
                                          <p:spTgt spid="3">
                                            <p:txEl>
                                              <p:pRg st="7" end="7"/>
                                            </p:txEl>
                                          </p:spTgt>
                                        </p:tgtEl>
                                      </p:cBhvr>
                                    </p:animEffect>
                                    <p:anim calcmode="lin" valueType="num">
                                      <p:cBhvr>
                                        <p:cTn id="78" dur="4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9" dur="400" fill="hold"/>
                                        <p:tgtEl>
                                          <p:spTgt spid="3">
                                            <p:txEl>
                                              <p:pRg st="7" end="7"/>
                                            </p:txEl>
                                          </p:spTgt>
                                        </p:tgtEl>
                                        <p:attrNameLst>
                                          <p:attrName>ppt_y</p:attrName>
                                        </p:attrNameLst>
                                      </p:cBhvr>
                                      <p:tavLst>
                                        <p:tav tm="0">
                                          <p:val>
                                            <p:strVal val="#ppt_y+0.31"/>
                                          </p:val>
                                        </p:tav>
                                        <p:tav tm="100000">
                                          <p:val>
                                            <p:strVal val="#ppt_y+0.31"/>
                                          </p:val>
                                        </p:tav>
                                      </p:tavLst>
                                    </p:anim>
                                    <p:anim calcmode="lin" valueType="num">
                                      <p:cBhvr>
                                        <p:cTn id="80" dur="600" decel="50000" fill="hold">
                                          <p:stCondLst>
                                            <p:cond delay="400"/>
                                          </p:stCondLst>
                                        </p:cTn>
                                        <p:tgtEl>
                                          <p:spTgt spid="3">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1" dur="600" decel="50000" fill="hold">
                                          <p:stCondLst>
                                            <p:cond delay="400"/>
                                          </p:stCondLst>
                                        </p:cTn>
                                        <p:tgtEl>
                                          <p:spTgt spid="3">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a:bodyPr>
          <a:lstStyle/>
          <a:p>
            <a:r>
              <a:rPr lang="es-ES" b="1" dirty="0">
                <a:solidFill>
                  <a:schemeClr val="bg1"/>
                </a:solidFill>
              </a:rPr>
              <a:t>Dios desea salvar nuestra alma.</a:t>
            </a:r>
          </a:p>
          <a:p>
            <a:pPr algn="ctr"/>
            <a:r>
              <a:rPr lang="es-ES" b="1" u="sng" dirty="0">
                <a:highlight>
                  <a:srgbClr val="00FF00"/>
                </a:highlight>
              </a:rPr>
              <a:t>Santiago.1:21.</a:t>
            </a:r>
          </a:p>
          <a:p>
            <a:r>
              <a:rPr lang="es-ES" b="1" dirty="0">
                <a:solidFill>
                  <a:schemeClr val="bg1"/>
                </a:solidFill>
              </a:rPr>
              <a:t>Por lo cual, desechando toda inmundicia y todo resto de malicia, recibid con humildad la palabra implantada, </a:t>
            </a:r>
            <a:r>
              <a:rPr lang="es-ES" b="1" u="sng" dirty="0">
                <a:solidFill>
                  <a:schemeClr val="bg1"/>
                </a:solidFill>
                <a:highlight>
                  <a:srgbClr val="FF0000"/>
                </a:highlight>
              </a:rPr>
              <a:t>que es poderosa para salvar vuestras almas.</a:t>
            </a:r>
            <a:r>
              <a:rPr lang="es-ES" b="1" dirty="0">
                <a:solidFill>
                  <a:schemeClr val="bg1"/>
                </a:solidFill>
              </a:rPr>
              <a:t> </a:t>
            </a:r>
          </a:p>
          <a:p>
            <a:pPr algn="ctr"/>
            <a:r>
              <a:rPr lang="es-ES" b="1" u="sng" dirty="0">
                <a:highlight>
                  <a:srgbClr val="00FF00"/>
                </a:highlight>
              </a:rPr>
              <a:t>I Pedro.1:9.</a:t>
            </a:r>
          </a:p>
          <a:p>
            <a:r>
              <a:rPr lang="es-ES" b="1" dirty="0">
                <a:solidFill>
                  <a:schemeClr val="bg1"/>
                </a:solidFill>
              </a:rPr>
              <a:t>obteniendo, como resultado de vuestra fe, </a:t>
            </a:r>
            <a:r>
              <a:rPr lang="es-ES" b="1" u="sng" dirty="0">
                <a:solidFill>
                  <a:schemeClr val="bg1"/>
                </a:solidFill>
                <a:highlight>
                  <a:srgbClr val="000080"/>
                </a:highlight>
              </a:rPr>
              <a:t>la salvación de vuestras almas.</a:t>
            </a:r>
            <a:r>
              <a:rPr lang="es-ES" b="1" dirty="0">
                <a:solidFill>
                  <a:schemeClr val="bg1"/>
                </a:solidFill>
              </a:rPr>
              <a:t> </a:t>
            </a:r>
          </a:p>
          <a:p>
            <a:r>
              <a:rPr lang="es-ES" b="1" dirty="0">
                <a:solidFill>
                  <a:schemeClr val="bg1"/>
                </a:solidFill>
              </a:rPr>
              <a:t>Por eso debemos luchar y trabajar para salvar el alma.</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22581"/>
            <a:ext cx="4235121" cy="6835418"/>
          </a:xfrm>
          <a:prstGeom prst="rect">
            <a:avLst/>
          </a:prstGeom>
        </p:spPr>
      </p:pic>
    </p:spTree>
    <p:extLst>
      <p:ext uri="{BB962C8B-B14F-4D97-AF65-F5344CB8AC3E}">
        <p14:creationId xmlns:p14="http://schemas.microsoft.com/office/powerpoint/2010/main" val="119863710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
                                        <p:tgtEl>
                                          <p:spTgt spid="3">
                                            <p:txEl>
                                              <p:pRg st="4" end="4"/>
                                            </p:txEl>
                                          </p:spTgt>
                                        </p:tgtEl>
                                      </p:cBhvr>
                                    </p:animEffect>
                                    <p:anim calcmode="lin" valueType="num">
                                      <p:cBhvr>
                                        <p:cTn id="51"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3" presetClass="entr" presetSubtype="0" fill="hold" grpId="0"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100"/>
                                        <p:tgtEl>
                                          <p:spTgt spid="3">
                                            <p:txEl>
                                              <p:pRg st="5" end="5"/>
                                            </p:txEl>
                                          </p:spTgt>
                                        </p:tgtEl>
                                      </p:cBhvr>
                                    </p:animEffect>
                                    <p:anim calcmode="lin" valueType="num">
                                      <p:cBhvr>
                                        <p:cTn id="60"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1"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62"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3"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pPr algn="ctr"/>
            <a:r>
              <a:rPr lang="es-ES" b="1" u="sng" dirty="0">
                <a:highlight>
                  <a:srgbClr val="00FF00"/>
                </a:highlight>
              </a:rPr>
              <a:t>Hebreos.10:39.</a:t>
            </a:r>
          </a:p>
          <a:p>
            <a:r>
              <a:rPr lang="es-ES" b="1" dirty="0">
                <a:solidFill>
                  <a:schemeClr val="bg1"/>
                </a:solidFill>
              </a:rPr>
              <a:t>Pero nosotros no somos de los que retroceden para perdición, </a:t>
            </a:r>
            <a:r>
              <a:rPr lang="es-ES" b="1" u="sng" dirty="0">
                <a:solidFill>
                  <a:schemeClr val="bg1"/>
                </a:solidFill>
                <a:highlight>
                  <a:srgbClr val="800080"/>
                </a:highlight>
              </a:rPr>
              <a:t>sino de los que tienen fe para la preservación del alma.</a:t>
            </a:r>
          </a:p>
          <a:p>
            <a:r>
              <a:rPr lang="es-ES" b="1" dirty="0">
                <a:solidFill>
                  <a:schemeClr val="bg1"/>
                </a:solidFill>
              </a:rPr>
              <a:t>Dios desea que salvemos nuestra alma.</a:t>
            </a:r>
          </a:p>
          <a:p>
            <a:r>
              <a:rPr lang="es-ES" b="1" dirty="0">
                <a:solidFill>
                  <a:schemeClr val="bg1"/>
                </a:solidFill>
              </a:rPr>
              <a:t>Y salvamos nuestra alma si nos mantenemos en la fe que nos ayuda para salvar el alma en aquel día final.</a:t>
            </a:r>
          </a:p>
          <a:p>
            <a:r>
              <a:rPr lang="es-ES" b="1" dirty="0">
                <a:solidFill>
                  <a:schemeClr val="bg1"/>
                </a:solidFill>
              </a:rPr>
              <a:t>¿En que esta invirtiendo Usted mas?</a:t>
            </a:r>
          </a:p>
          <a:p>
            <a:r>
              <a:rPr lang="es-ES" b="1" dirty="0">
                <a:solidFill>
                  <a:schemeClr val="bg1"/>
                </a:solidFill>
              </a:rPr>
              <a:t>En el alma.</a:t>
            </a:r>
          </a:p>
          <a:p>
            <a:r>
              <a:rPr lang="es-ES" b="1" dirty="0">
                <a:solidFill>
                  <a:schemeClr val="bg1"/>
                </a:solidFill>
              </a:rPr>
              <a:t>O </a:t>
            </a:r>
          </a:p>
          <a:p>
            <a:r>
              <a:rPr lang="es-ES" b="1" dirty="0">
                <a:solidFill>
                  <a:schemeClr val="bg1"/>
                </a:solidFill>
              </a:rPr>
              <a:t>En el cuerpo físico?.</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22581"/>
            <a:ext cx="4235121" cy="6835418"/>
          </a:xfrm>
          <a:prstGeom prst="rect">
            <a:avLst/>
          </a:prstGeom>
        </p:spPr>
      </p:pic>
    </p:spTree>
    <p:extLst>
      <p:ext uri="{BB962C8B-B14F-4D97-AF65-F5344CB8AC3E}">
        <p14:creationId xmlns:p14="http://schemas.microsoft.com/office/powerpoint/2010/main" val="39749719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
                                        <p:tgtEl>
                                          <p:spTgt spid="3">
                                            <p:txEl>
                                              <p:pRg st="4" end="4"/>
                                            </p:txEl>
                                          </p:spTgt>
                                        </p:tgtEl>
                                      </p:cBhvr>
                                    </p:animEffect>
                                    <p:anim calcmode="lin" valueType="num">
                                      <p:cBhvr>
                                        <p:cTn id="51"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3" presetClass="entr" presetSubtype="0" fill="hold" grpId="0"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100"/>
                                        <p:tgtEl>
                                          <p:spTgt spid="3">
                                            <p:txEl>
                                              <p:pRg st="5" end="5"/>
                                            </p:txEl>
                                          </p:spTgt>
                                        </p:tgtEl>
                                      </p:cBhvr>
                                    </p:animEffect>
                                    <p:anim calcmode="lin" valueType="num">
                                      <p:cBhvr>
                                        <p:cTn id="60"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1"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62"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3"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3" presetClass="entr" presetSubtype="0" fill="hold" grpId="0" nodeType="clickEffect">
                                  <p:stCondLst>
                                    <p:cond delay="0"/>
                                  </p:stCondLst>
                                  <p:childTnLst>
                                    <p:set>
                                      <p:cBhvr>
                                        <p:cTn id="67" dur="1" fill="hold">
                                          <p:stCondLst>
                                            <p:cond delay="0"/>
                                          </p:stCondLst>
                                        </p:cTn>
                                        <p:tgtEl>
                                          <p:spTgt spid="3">
                                            <p:txEl>
                                              <p:pRg st="6" end="6"/>
                                            </p:txEl>
                                          </p:spTgt>
                                        </p:tgtEl>
                                        <p:attrNameLst>
                                          <p:attrName>style.visibility</p:attrName>
                                        </p:attrNameLst>
                                      </p:cBhvr>
                                      <p:to>
                                        <p:strVal val="visible"/>
                                      </p:to>
                                    </p:set>
                                    <p:animEffect transition="in" filter="fade">
                                      <p:cBhvr>
                                        <p:cTn id="68" dur="100"/>
                                        <p:tgtEl>
                                          <p:spTgt spid="3">
                                            <p:txEl>
                                              <p:pRg st="6" end="6"/>
                                            </p:txEl>
                                          </p:spTgt>
                                        </p:tgtEl>
                                      </p:cBhvr>
                                    </p:animEffect>
                                    <p:anim calcmode="lin" valueType="num">
                                      <p:cBhvr>
                                        <p:cTn id="69" dur="4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70" dur="400" fill="hold"/>
                                        <p:tgtEl>
                                          <p:spTgt spid="3">
                                            <p:txEl>
                                              <p:pRg st="6" end="6"/>
                                            </p:txEl>
                                          </p:spTgt>
                                        </p:tgtEl>
                                        <p:attrNameLst>
                                          <p:attrName>ppt_y</p:attrName>
                                        </p:attrNameLst>
                                      </p:cBhvr>
                                      <p:tavLst>
                                        <p:tav tm="0">
                                          <p:val>
                                            <p:strVal val="#ppt_y+0.31"/>
                                          </p:val>
                                        </p:tav>
                                        <p:tav tm="100000">
                                          <p:val>
                                            <p:strVal val="#ppt_y+0.31"/>
                                          </p:val>
                                        </p:tav>
                                      </p:tavLst>
                                    </p:anim>
                                    <p:anim calcmode="lin" valueType="num">
                                      <p:cBhvr>
                                        <p:cTn id="71" dur="600" decel="50000" fill="hold">
                                          <p:stCondLst>
                                            <p:cond delay="400"/>
                                          </p:stCondLst>
                                        </p:cTn>
                                        <p:tgtEl>
                                          <p:spTgt spid="3">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2" dur="600" decel="50000" fill="hold">
                                          <p:stCondLst>
                                            <p:cond delay="400"/>
                                          </p:stCondLst>
                                        </p:cTn>
                                        <p:tgtEl>
                                          <p:spTgt spid="3">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3" presetClass="entr" presetSubtype="0" fill="hold" grpId="0" nodeType="clickEffect">
                                  <p:stCondLst>
                                    <p:cond delay="0"/>
                                  </p:stCondLst>
                                  <p:childTnLst>
                                    <p:set>
                                      <p:cBhvr>
                                        <p:cTn id="76" dur="1" fill="hold">
                                          <p:stCondLst>
                                            <p:cond delay="0"/>
                                          </p:stCondLst>
                                        </p:cTn>
                                        <p:tgtEl>
                                          <p:spTgt spid="3">
                                            <p:txEl>
                                              <p:pRg st="7" end="7"/>
                                            </p:txEl>
                                          </p:spTgt>
                                        </p:tgtEl>
                                        <p:attrNameLst>
                                          <p:attrName>style.visibility</p:attrName>
                                        </p:attrNameLst>
                                      </p:cBhvr>
                                      <p:to>
                                        <p:strVal val="visible"/>
                                      </p:to>
                                    </p:set>
                                    <p:animEffect transition="in" filter="fade">
                                      <p:cBhvr>
                                        <p:cTn id="77" dur="100"/>
                                        <p:tgtEl>
                                          <p:spTgt spid="3">
                                            <p:txEl>
                                              <p:pRg st="7" end="7"/>
                                            </p:txEl>
                                          </p:spTgt>
                                        </p:tgtEl>
                                      </p:cBhvr>
                                    </p:animEffect>
                                    <p:anim calcmode="lin" valueType="num">
                                      <p:cBhvr>
                                        <p:cTn id="78" dur="4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9" dur="400" fill="hold"/>
                                        <p:tgtEl>
                                          <p:spTgt spid="3">
                                            <p:txEl>
                                              <p:pRg st="7" end="7"/>
                                            </p:txEl>
                                          </p:spTgt>
                                        </p:tgtEl>
                                        <p:attrNameLst>
                                          <p:attrName>ppt_y</p:attrName>
                                        </p:attrNameLst>
                                      </p:cBhvr>
                                      <p:tavLst>
                                        <p:tav tm="0">
                                          <p:val>
                                            <p:strVal val="#ppt_y+0.31"/>
                                          </p:val>
                                        </p:tav>
                                        <p:tav tm="100000">
                                          <p:val>
                                            <p:strVal val="#ppt_y+0.31"/>
                                          </p:val>
                                        </p:tav>
                                      </p:tavLst>
                                    </p:anim>
                                    <p:anim calcmode="lin" valueType="num">
                                      <p:cBhvr>
                                        <p:cTn id="80" dur="600" decel="50000" fill="hold">
                                          <p:stCondLst>
                                            <p:cond delay="400"/>
                                          </p:stCondLst>
                                        </p:cTn>
                                        <p:tgtEl>
                                          <p:spTgt spid="3">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1" dur="600" decel="50000" fill="hold">
                                          <p:stCondLst>
                                            <p:cond delay="400"/>
                                          </p:stCondLst>
                                        </p:cTn>
                                        <p:tgtEl>
                                          <p:spTgt spid="3">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dirty="0">
                <a:solidFill>
                  <a:schemeClr val="bg1"/>
                </a:solidFill>
              </a:rPr>
              <a:t>Lo mas importante lo mas valioso es </a:t>
            </a:r>
            <a:r>
              <a:rPr lang="es-ES" b="1">
                <a:solidFill>
                  <a:schemeClr val="bg1"/>
                </a:solidFill>
              </a:rPr>
              <a:t>el alma.</a:t>
            </a:r>
            <a:endParaRPr lang="es-ES" b="1" dirty="0">
              <a:solidFill>
                <a:schemeClr val="bg1"/>
              </a:solidFill>
            </a:endParaRPr>
          </a:p>
          <a:p>
            <a:r>
              <a:rPr lang="es-ES" b="1" dirty="0">
                <a:solidFill>
                  <a:schemeClr val="bg1"/>
                </a:solidFill>
              </a:rPr>
              <a:t>¿Le estamos dando la importancia que tiene?</a:t>
            </a:r>
          </a:p>
          <a:p>
            <a:r>
              <a:rPr lang="es-ES" b="1" dirty="0">
                <a:solidFill>
                  <a:schemeClr val="bg1"/>
                </a:solidFill>
              </a:rPr>
              <a:t>Lamentablemente le damos mas importancia al cuerpo físico.</a:t>
            </a:r>
          </a:p>
          <a:p>
            <a:r>
              <a:rPr lang="es-ES" b="1" dirty="0">
                <a:solidFill>
                  <a:schemeClr val="bg1"/>
                </a:solidFill>
              </a:rPr>
              <a:t>Pero no al alma, podemos tener un cuerpo físico saludable.</a:t>
            </a:r>
          </a:p>
          <a:p>
            <a:r>
              <a:rPr lang="es-ES" b="1" dirty="0">
                <a:solidFill>
                  <a:schemeClr val="bg1"/>
                </a:solidFill>
              </a:rPr>
              <a:t>Pero tener un alma enferma. </a:t>
            </a:r>
          </a:p>
          <a:p>
            <a:r>
              <a:rPr lang="es-ES" b="1" dirty="0">
                <a:solidFill>
                  <a:schemeClr val="bg1"/>
                </a:solidFill>
              </a:rPr>
              <a:t>Sedienta.</a:t>
            </a:r>
          </a:p>
          <a:p>
            <a:r>
              <a:rPr lang="es-ES" b="1" dirty="0">
                <a:solidFill>
                  <a:schemeClr val="bg1"/>
                </a:solidFill>
              </a:rPr>
              <a:t>Hambrienta. </a:t>
            </a:r>
          </a:p>
          <a:p>
            <a:r>
              <a:rPr lang="es-ES" b="1" dirty="0">
                <a:solidFill>
                  <a:schemeClr val="bg1"/>
                </a:solidFill>
              </a:rPr>
              <a:t>Por eso debemos de buscar el sendero antiguo.</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22581"/>
            <a:ext cx="4237149" cy="3433313"/>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0874" y="3478475"/>
            <a:ext cx="4231097" cy="3336943"/>
          </a:xfrm>
          <a:prstGeom prst="rect">
            <a:avLst/>
          </a:prstGeom>
        </p:spPr>
      </p:pic>
    </p:spTree>
    <p:extLst>
      <p:ext uri="{BB962C8B-B14F-4D97-AF65-F5344CB8AC3E}">
        <p14:creationId xmlns:p14="http://schemas.microsoft.com/office/powerpoint/2010/main" val="34988719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
                                        <p:tgtEl>
                                          <p:spTgt spid="3">
                                            <p:txEl>
                                              <p:pRg st="1" end="1"/>
                                            </p:txEl>
                                          </p:spTgt>
                                        </p:tgtEl>
                                      </p:cBhvr>
                                    </p:animEffect>
                                    <p:anim calcmode="lin" valueType="num">
                                      <p:cBhvr>
                                        <p:cTn id="17"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
                                        <p:tgtEl>
                                          <p:spTgt spid="3">
                                            <p:txEl>
                                              <p:pRg st="2" end="2"/>
                                            </p:txEl>
                                          </p:spTgt>
                                        </p:tgtEl>
                                      </p:cBhvr>
                                    </p:animEffect>
                                    <p:anim calcmode="lin" valueType="num">
                                      <p:cBhvr>
                                        <p:cTn id="26"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fade">
                                      <p:cBhvr>
                                        <p:cTn id="48" dur="100"/>
                                        <p:tgtEl>
                                          <p:spTgt spid="3">
                                            <p:txEl>
                                              <p:pRg st="3" end="3"/>
                                            </p:txEl>
                                          </p:spTgt>
                                        </p:tgtEl>
                                      </p:cBhvr>
                                    </p:animEffect>
                                    <p:anim calcmode="lin" valueType="num">
                                      <p:cBhvr>
                                        <p:cTn id="49"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0"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fade">
                                      <p:cBhvr>
                                        <p:cTn id="57" dur="100"/>
                                        <p:tgtEl>
                                          <p:spTgt spid="3">
                                            <p:txEl>
                                              <p:pRg st="4" end="4"/>
                                            </p:txEl>
                                          </p:spTgt>
                                        </p:tgtEl>
                                      </p:cBhvr>
                                    </p:animEffect>
                                    <p:anim calcmode="lin" valueType="num">
                                      <p:cBhvr>
                                        <p:cTn id="58"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9"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3" presetClass="entr" presetSubtype="0" fill="hold" nodeType="click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animEffect transition="in" filter="fade">
                                      <p:cBhvr>
                                        <p:cTn id="66" dur="100"/>
                                        <p:tgtEl>
                                          <p:spTgt spid="3">
                                            <p:txEl>
                                              <p:pRg st="5" end="5"/>
                                            </p:txEl>
                                          </p:spTgt>
                                        </p:tgtEl>
                                      </p:cBhvr>
                                    </p:animEffect>
                                    <p:anim calcmode="lin" valueType="num">
                                      <p:cBhvr>
                                        <p:cTn id="67"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8"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3" presetClass="entr" presetSubtype="0" fill="hold" nodeType="clickEffect">
                                  <p:stCondLst>
                                    <p:cond delay="0"/>
                                  </p:stCondLst>
                                  <p:childTnLst>
                                    <p:set>
                                      <p:cBhvr>
                                        <p:cTn id="74" dur="1" fill="hold">
                                          <p:stCondLst>
                                            <p:cond delay="0"/>
                                          </p:stCondLst>
                                        </p:cTn>
                                        <p:tgtEl>
                                          <p:spTgt spid="3">
                                            <p:txEl>
                                              <p:pRg st="6" end="6"/>
                                            </p:txEl>
                                          </p:spTgt>
                                        </p:tgtEl>
                                        <p:attrNameLst>
                                          <p:attrName>style.visibility</p:attrName>
                                        </p:attrNameLst>
                                      </p:cBhvr>
                                      <p:to>
                                        <p:strVal val="visible"/>
                                      </p:to>
                                    </p:set>
                                    <p:animEffect transition="in" filter="fade">
                                      <p:cBhvr>
                                        <p:cTn id="75" dur="100"/>
                                        <p:tgtEl>
                                          <p:spTgt spid="3">
                                            <p:txEl>
                                              <p:pRg st="6" end="6"/>
                                            </p:txEl>
                                          </p:spTgt>
                                        </p:tgtEl>
                                      </p:cBhvr>
                                    </p:animEffect>
                                    <p:anim calcmode="lin" valueType="num">
                                      <p:cBhvr>
                                        <p:cTn id="76" dur="4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77" dur="400" fill="hold"/>
                                        <p:tgtEl>
                                          <p:spTgt spid="3">
                                            <p:txEl>
                                              <p:pRg st="6" end="6"/>
                                            </p:txEl>
                                          </p:spTgt>
                                        </p:tgtEl>
                                        <p:attrNameLst>
                                          <p:attrName>ppt_y</p:attrName>
                                        </p:attrNameLst>
                                      </p:cBhvr>
                                      <p:tavLst>
                                        <p:tav tm="0">
                                          <p:val>
                                            <p:strVal val="#ppt_y+0.31"/>
                                          </p:val>
                                        </p:tav>
                                        <p:tav tm="100000">
                                          <p:val>
                                            <p:strVal val="#ppt_y+0.31"/>
                                          </p:val>
                                        </p:tav>
                                      </p:tavLst>
                                    </p:anim>
                                    <p:anim calcmode="lin" valueType="num">
                                      <p:cBhvr>
                                        <p:cTn id="78" dur="600" decel="50000" fill="hold">
                                          <p:stCondLst>
                                            <p:cond delay="400"/>
                                          </p:stCondLst>
                                        </p:cTn>
                                        <p:tgtEl>
                                          <p:spTgt spid="3">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9" dur="600" decel="50000" fill="hold">
                                          <p:stCondLst>
                                            <p:cond delay="400"/>
                                          </p:stCondLst>
                                        </p:cTn>
                                        <p:tgtEl>
                                          <p:spTgt spid="3">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3" presetClass="entr" presetSubtype="0" fill="hold" nodeType="clickEffect">
                                  <p:stCondLst>
                                    <p:cond delay="0"/>
                                  </p:stCondLst>
                                  <p:childTnLst>
                                    <p:set>
                                      <p:cBhvr>
                                        <p:cTn id="83" dur="1" fill="hold">
                                          <p:stCondLst>
                                            <p:cond delay="0"/>
                                          </p:stCondLst>
                                        </p:cTn>
                                        <p:tgtEl>
                                          <p:spTgt spid="3">
                                            <p:txEl>
                                              <p:pRg st="7" end="7"/>
                                            </p:txEl>
                                          </p:spTgt>
                                        </p:tgtEl>
                                        <p:attrNameLst>
                                          <p:attrName>style.visibility</p:attrName>
                                        </p:attrNameLst>
                                      </p:cBhvr>
                                      <p:to>
                                        <p:strVal val="visible"/>
                                      </p:to>
                                    </p:set>
                                    <p:animEffect transition="in" filter="fade">
                                      <p:cBhvr>
                                        <p:cTn id="84" dur="100"/>
                                        <p:tgtEl>
                                          <p:spTgt spid="3">
                                            <p:txEl>
                                              <p:pRg st="7" end="7"/>
                                            </p:txEl>
                                          </p:spTgt>
                                        </p:tgtEl>
                                      </p:cBhvr>
                                    </p:animEffect>
                                    <p:anim calcmode="lin" valueType="num">
                                      <p:cBhvr>
                                        <p:cTn id="85" dur="4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86" dur="400" fill="hold"/>
                                        <p:tgtEl>
                                          <p:spTgt spid="3">
                                            <p:txEl>
                                              <p:pRg st="7" end="7"/>
                                            </p:txEl>
                                          </p:spTgt>
                                        </p:tgtEl>
                                        <p:attrNameLst>
                                          <p:attrName>ppt_y</p:attrName>
                                        </p:attrNameLst>
                                      </p:cBhvr>
                                      <p:tavLst>
                                        <p:tav tm="0">
                                          <p:val>
                                            <p:strVal val="#ppt_y+0.31"/>
                                          </p:val>
                                        </p:tav>
                                        <p:tav tm="100000">
                                          <p:val>
                                            <p:strVal val="#ppt_y+0.31"/>
                                          </p:val>
                                        </p:tav>
                                      </p:tavLst>
                                    </p:anim>
                                    <p:anim calcmode="lin" valueType="num">
                                      <p:cBhvr>
                                        <p:cTn id="87" dur="600" decel="50000" fill="hold">
                                          <p:stCondLst>
                                            <p:cond delay="400"/>
                                          </p:stCondLst>
                                        </p:cTn>
                                        <p:tgtEl>
                                          <p:spTgt spid="3">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8" dur="600" decel="50000" fill="hold">
                                          <p:stCondLst>
                                            <p:cond delay="400"/>
                                          </p:stCondLst>
                                        </p:cTn>
                                        <p:tgtEl>
                                          <p:spTgt spid="3">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pPr algn="ctr"/>
            <a:r>
              <a:rPr lang="es-ES" b="1" u="sng" dirty="0">
                <a:highlight>
                  <a:srgbClr val="00FF00"/>
                </a:highlight>
              </a:rPr>
              <a:t>Jeremias.6:16.</a:t>
            </a:r>
          </a:p>
          <a:p>
            <a:r>
              <a:rPr lang="es-ES" b="1" dirty="0">
                <a:solidFill>
                  <a:schemeClr val="bg1"/>
                </a:solidFill>
              </a:rPr>
              <a:t>Así dice el SEÑOR: Paraos en los caminos y mirad, y preguntad por los senderos antiguos cuál es el buen camino, y andad por él; </a:t>
            </a:r>
            <a:r>
              <a:rPr lang="es-ES" b="1" u="sng" dirty="0">
                <a:solidFill>
                  <a:schemeClr val="bg1"/>
                </a:solidFill>
                <a:highlight>
                  <a:srgbClr val="FF00FF"/>
                </a:highlight>
              </a:rPr>
              <a:t>y hallaréis descanso para vuestras almas.</a:t>
            </a:r>
            <a:r>
              <a:rPr lang="es-ES" b="1" dirty="0">
                <a:solidFill>
                  <a:schemeClr val="bg1"/>
                </a:solidFill>
              </a:rPr>
              <a:t> Pero dijeron: "No andaremos en él." </a:t>
            </a:r>
          </a:p>
          <a:p>
            <a:r>
              <a:rPr lang="es-ES" b="1" dirty="0">
                <a:solidFill>
                  <a:schemeClr val="bg1"/>
                </a:solidFill>
              </a:rPr>
              <a:t>El descanso de nuestra alma es andar por el camino que Dios nos indica y seguir sus mandamientos siempre.</a:t>
            </a:r>
          </a:p>
          <a:p>
            <a:r>
              <a:rPr lang="es-ES" b="1" dirty="0">
                <a:solidFill>
                  <a:schemeClr val="bg1"/>
                </a:solidFill>
              </a:rPr>
              <a:t>Por eso nuestra alma debe prosperar.</a:t>
            </a:r>
          </a:p>
          <a:p>
            <a:pPr algn="ctr"/>
            <a:r>
              <a:rPr lang="es-ES" b="1" u="sng" dirty="0">
                <a:highlight>
                  <a:srgbClr val="00FF00"/>
                </a:highlight>
              </a:rPr>
              <a:t>III Juan.1:2.</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154" y="-1"/>
            <a:ext cx="4354818" cy="6857999"/>
          </a:xfrm>
          <a:prstGeom prst="rect">
            <a:avLst/>
          </a:prstGeom>
        </p:spPr>
      </p:pic>
    </p:spTree>
    <p:extLst>
      <p:ext uri="{BB962C8B-B14F-4D97-AF65-F5344CB8AC3E}">
        <p14:creationId xmlns:p14="http://schemas.microsoft.com/office/powerpoint/2010/main" val="27631891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
                                        <p:tgtEl>
                                          <p:spTgt spid="3">
                                            <p:txEl>
                                              <p:pRg st="2" end="2"/>
                                            </p:txEl>
                                          </p:spTgt>
                                        </p:tgtEl>
                                      </p:cBhvr>
                                    </p:animEffect>
                                    <p:anim calcmode="lin" valueType="num">
                                      <p:cBhvr>
                                        <p:cTn id="33"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
                                        <p:tgtEl>
                                          <p:spTgt spid="3">
                                            <p:txEl>
                                              <p:pRg st="3" end="3"/>
                                            </p:txEl>
                                          </p:spTgt>
                                        </p:tgtEl>
                                      </p:cBhvr>
                                    </p:animEffect>
                                    <p:anim calcmode="lin" valueType="num">
                                      <p:cBhvr>
                                        <p:cTn id="4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
                                        <p:tgtEl>
                                          <p:spTgt spid="3">
                                            <p:txEl>
                                              <p:pRg st="4" end="4"/>
                                            </p:txEl>
                                          </p:spTgt>
                                        </p:tgtEl>
                                      </p:cBhvr>
                                    </p:animEffect>
                                    <p:anim calcmode="lin" valueType="num">
                                      <p:cBhvr>
                                        <p:cTn id="51"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251</TotalTime>
  <Words>2172</Words>
  <Application>Microsoft Office PowerPoint</Application>
  <PresentationFormat>Presentación en pantalla (4:3)</PresentationFormat>
  <Paragraphs>159</Paragraphs>
  <Slides>27</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27</vt:i4>
      </vt:variant>
    </vt:vector>
  </HeadingPairs>
  <TitlesOfParts>
    <vt:vector size="31" baseType="lpstr">
      <vt:lpstr>Arial</vt:lpstr>
      <vt:lpstr>Calibri</vt:lpstr>
      <vt:lpstr>Calibri Light</vt:lpstr>
      <vt:lpstr>Tema de Office</vt:lpstr>
      <vt:lpstr>EL ALMA ES LO MAS IMPORTANTE PARA DIOS.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MARIO</dc:creator>
  <cp:lastModifiedBy>Mario Moreno</cp:lastModifiedBy>
  <cp:revision>34</cp:revision>
  <dcterms:created xsi:type="dcterms:W3CDTF">2019-05-13T16:03:36Z</dcterms:created>
  <dcterms:modified xsi:type="dcterms:W3CDTF">2023-04-22T23:34:22Z</dcterms:modified>
</cp:coreProperties>
</file>