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96" r:id="rId13"/>
    <p:sldId id="295" r:id="rId14"/>
    <p:sldId id="294" r:id="rId15"/>
    <p:sldId id="298" r:id="rId16"/>
    <p:sldId id="267" r:id="rId17"/>
    <p:sldId id="268" r:id="rId18"/>
    <p:sldId id="269" r:id="rId19"/>
    <p:sldId id="270" r:id="rId20"/>
    <p:sldId id="271" r:id="rId21"/>
    <p:sldId id="293" r:id="rId22"/>
    <p:sldId id="297" r:id="rId23"/>
    <p:sldId id="272" r:id="rId24"/>
    <p:sldId id="273" r:id="rId25"/>
    <p:sldId id="299" r:id="rId26"/>
    <p:sldId id="301" r:id="rId27"/>
    <p:sldId id="274" r:id="rId28"/>
    <p:sldId id="275" r:id="rId29"/>
    <p:sldId id="300" r:id="rId30"/>
    <p:sldId id="276" r:id="rId31"/>
    <p:sldId id="277" r:id="rId32"/>
    <p:sldId id="278" r:id="rId33"/>
    <p:sldId id="303" r:id="rId34"/>
    <p:sldId id="279" r:id="rId35"/>
    <p:sldId id="304" r:id="rId36"/>
    <p:sldId id="280" r:id="rId37"/>
    <p:sldId id="281" r:id="rId38"/>
    <p:sldId id="302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305" r:id="rId49"/>
    <p:sldId id="306" r:id="rId50"/>
    <p:sldId id="307" r:id="rId51"/>
    <p:sldId id="291" r:id="rId52"/>
    <p:sldId id="292" r:id="rId53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D42D2-493D-681F-3B6D-5FE6C5368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AB4C0-D4F4-5174-36E9-CDE420D33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76BA5-3850-E304-79B9-2741ECAF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FFB204-78EA-8E2B-BA3E-11B11E8E9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B2AD81-2AA6-5153-55FF-338547B92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3276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298A85-3578-9435-0D62-E34058957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3ACEBE-B039-D3BF-B381-87D62C65A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67A774-338F-DC25-51E0-DAFCF036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AA1B57-C103-66F2-FA68-DE8D5AFE4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D3C05A-F046-3197-6096-9622EEBD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56435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830B1E-AFF4-5C6D-13A5-84865E16C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15BC53-5B21-DDF8-DC77-E3AC49FA3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D8DCCE-144D-FF8A-3C4F-622AA920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D47B68-B491-59ED-0FA7-E57C29E42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A308A3-F930-CBFB-00CB-89B395BB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11529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02CBD-63B4-3670-C423-F286BC777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EE5D-9F0E-2E26-423F-EEE022BAD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D5C37-50E1-4DAD-151A-E1B6927D5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5B570B-083B-79B4-A15B-013EC6E8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08BA1A-113F-2F7B-1BA9-085D81C8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4656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E11EC-E6DE-9BE4-0DF7-D59E52DB5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E2BEDE-77A2-E7EC-4A01-1FEDE31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34AE13-CB26-2BAD-E82D-E836C7197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1DD910-5E0E-0A42-F5D3-4333AB8C0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F77170-CF63-EF71-C3DF-3ED4C8F67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0746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801B9-8D72-C824-8535-65C7A4428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2D65BC-6273-ACCB-C98B-FA4CF20E26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95BA0E-9806-9ABA-7B9A-1F57B5A08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77C557-2CAA-2D38-FFA7-B3DC1E38E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30BFE4-33B4-3E1C-77CB-0E1794B9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EEB74F-7EEF-DC36-C709-E96AED5F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93769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0BDF4-2948-4778-3ECD-3C197D7F0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ADBEA7-AFDC-0B2A-1334-0EB879CD0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647554-0B21-CD04-0D44-54820D7B9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14E200-12B9-A760-9984-73B9F3665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541B12-41B3-A197-93D0-DEBCB19677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91310AA-B7C3-7F20-038F-1BDAD2C2E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DDA788-F380-0681-EE67-31020971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A5F362-194F-5522-CB1D-73C69DA0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4342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7D4EDD-A633-4DC8-6D06-3DA87DF9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7EE991-06B6-EA73-4DFA-2E1ADC3F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477319-E36E-9F5E-BF45-2FF2BCD63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4DA20B-4BCB-F181-A758-D6CF3303B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4942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54F218-8190-131B-317C-96B95508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ED5C3AA-3413-8A65-0CDB-AE2ABFC8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CED3D11-042F-D81D-CDFA-16DE7AC7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766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0DBD3-A0B3-19E1-745D-5D4AFEEBA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617939-076E-1FA8-F5A0-8C579A17B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3A61C6-B61A-0639-C2C9-5781C3015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842358-5E94-4256-445F-944DCE5EF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D0E395-9A53-5A97-765E-C72E34DE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6206A8-40A9-754B-1788-58047B36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6561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15BF6-4311-0D2D-618C-F1680656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96C4308-2C1E-EBE3-5700-626635778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077071-CABC-473A-A1A9-C67FF3E94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66A50D-76D2-D683-2E4F-4B56804E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0813A6-5FA7-DF1D-D6B6-930E8ED8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63DC3E-4A0B-4F4A-968D-B6AC46FC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9810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365DDA-E624-DDB2-2B45-6E94CF21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1A945B-E28F-44D9-486C-7567DFA4A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D17A1A-B38C-F13B-57DD-820393B7C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27D1-AADF-4A63-851D-C64EDA34C481}" type="datetimeFigureOut">
              <a:rPr lang="es-NI" smtClean="0"/>
              <a:t>9/10/2023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35FDD1-A93A-112B-60CA-400481993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1B8A1A-4A40-4579-E1A9-3D1A8BC1B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95AA-1B16-4A6B-A17C-38D0F2F730E1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5244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primera vez que leemos el capítulo 25 nos sentimos tentados a bostezar.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 hemos visto todo antes: Pablo sometido a juicio, un gobernador débil, un concilio vengativo y un complot diabólico.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sepamos, a nadie le gustan los reestrenos.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Hay gente a la que le gusta leer un mismo libro una y otra vez, pero no es a todos nosotros.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obstante, cuando leemos o miramos un reestreno, invariablemente vemos los detalles que se nos olvidaron o los que no observamos la primera vez.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capítulo 25 es algo parecido al capítulo 24.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89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Lo que vemos aquí es lo mismo que le paso a Jesús. Muchos lo acusaban pero no podían probar sus acusaciones.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Mateo.26:59-60.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los principales sacerdotes y todo el Concilio procuraban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obtener falso testimonio contra Él, con el fin de dar muerte a Jesús,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V.60.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no lo hallaron a pesar de que se presentaron muchos falsos testigos.</a:t>
            </a:r>
            <a:r>
              <a:rPr lang="es-ES" b="1" dirty="0">
                <a:latin typeface="Maiandra GD" panose="020E0502030308020204" pitchFamily="34" charset="0"/>
              </a:rPr>
              <a:t> Pero más tarde se presentaron dos,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Una cosa es acusar otra es probar.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8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Pablo sigue con la verdad que Él no ha hecho nada, es inocente.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mientras Pablo decía en defensa propia: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«No he cometido ningún delito,</a:t>
            </a:r>
            <a:r>
              <a:rPr lang="es-ES" b="1" dirty="0">
                <a:latin typeface="Maiandra GD" panose="020E0502030308020204" pitchFamily="34" charset="0"/>
              </a:rPr>
              <a:t> ni contra la ley de los judíos, ni contra el templo, ni contra César».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especificaciones que hace Pablo en su defensa son las mismas que en su defensa contra los cargos presentados por Tértulo antes que Félix.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Hechos.24:10-21.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Después que el gobernador le hizo una señal para que hablara, Pablo respondió: «Sabiendo que por muchos años usted ha sido juez de esta nación, con gusto presento mi defensa,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3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V.11.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puesto que usted puede comprobar el hecho de que no hace más de doce días que subí a Jerusalén a adorar.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V.12.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»Y ni en el templo, ni en las sinagogas, ni en la ciudad misma me encontraron discutiendo con nadie o provocando un tumulto.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V.13.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»Ni tampoco pueden probar de lo que ahora me acusan.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V.14.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0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»Pero esto admito ante usted, que según el Camino que ellos llaman secta, yo sirvo al Dios de nuestros padres, creyendo todo lo que es conforme a la ley y lo que está escrito en los profetas;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teniendo la misma esperanza en Dios que estos también abrigan, de que ciertamente habrá una resurrección tanto de los justos como de los impíos.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V.16.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 esto, yo también me esfuerzo por conservar siempre una conciencia irreprensible delante de Dios y delante de los hombres.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V.17.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0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»Después de varios años, he venido para traer limosnas a mi nación y a presentar ofrendas.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V.18.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»En esto estaba cuando me encontraron en el templo, después de haberme purificado, no con multitud ni con alboroto. Pero estaban allí ciertos judíos de Asia,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V.19.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que deberían haberse presentado aquí ante usted y acusarme si tuvieran algo contra mí.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V.20.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»O si no, que estos mismos digan qué delito encontraron cuando comparecí ante el Concilio,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14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V.21.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no ser por esta sola declaración que hice en voz alta mientras estaba entre ellos: “Por la resurrección de los muertos soy juzgado hoy ante ustedes”».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Mostrando que las acusaciones también eran los mismas.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Ser “cabecilla de la secta de los nazarenos” fue su pecado contra la ley;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Intentar profanar el templo, su pecado contra el lugar santo;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la incitación a las insurrecciones entre los Judíos.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pecado contra César.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quiere quedar bien con los judíos.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40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Pero Festo, queriendo hacer un favor a los judíos,</a:t>
            </a:r>
            <a:r>
              <a:rPr lang="es-ES" b="1" dirty="0">
                <a:latin typeface="Maiandra GD" panose="020E0502030308020204" pitchFamily="34" charset="0"/>
              </a:rPr>
              <a:t> respondió a Pablo, y dijo: «¿Estás dispuesto a subir a Jerusalén y a ser juzgado delante de mí por estas acusaciones?».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los acusadores no pudieron probar sus acusaciones.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el prisionero se declaró “no culpable” de cada uno de ellos, debería haber sido puesto en libertad incondicional;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Festo, en este punto, permitió que su sentido de la justicia se viera sesgado por su deseo de popularidad.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 mismo que hizo Pilato.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30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Lucas.23:4.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Pilato dijo a los principales sacerdotes y a la multitud: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«No encuentro delito en este hombre».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 no lo soltó?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Cesárea era la sede del gobierno de la provincia, no tenía derecho a ordenar el juicio de un ciudadano en otro lugar; de ahí la pregunta de si Pablo estaba dispuesto a ser juzgado en Jerusalén.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Apóstol Pablo está dispuesto a ir al Cesar y morir.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Él esta seguro de lo que ha hecho y cree y defiende.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45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Hechos.25:10-12.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Pablo respondió: «Ante el tribunal de César estoy, que es donde debo ser juzgado.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Ningún agravio he hecho a los judíos, como también usted muy bien sabe.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está seguro de como Él sea conducido en esta vida.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»Si soy, pues, un malhechor y he hecho algo digno de muerte, no rehúso morir. Pero si ninguna de esas cosas de que estos me acusan es verdad, nadie puede entregarme a ellos. Apelo a César».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reconoce que si Él ha hecho algo digno de muerte, entonces Él está decidido a morir.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2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Apóstol Pablo siempre estaba dispuesto a morir por la causa de Cristo.</a:t>
            </a:r>
            <a:endParaRPr lang="es-ES" b="1" dirty="0">
              <a:highlight>
                <a:srgbClr val="FFFF00"/>
              </a:highlight>
              <a:latin typeface="Maiandra GD" panose="020E0502030308020204" pitchFamily="34" charset="0"/>
            </a:endParaRP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Hechos.20:24.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»Pero en ninguna manera estimo mi vida como valiosa para mí mismo,</a:t>
            </a:r>
            <a:r>
              <a:rPr lang="es-ES" b="1" dirty="0">
                <a:latin typeface="Maiandra GD" panose="020E0502030308020204" pitchFamily="34" charset="0"/>
              </a:rPr>
              <a:t> a fin de poder terminar mi carrera y el ministerio que recibí del Señor Jesús, para dar testimonio solemnemente del evangelio de la gracia de Dios.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para Él, el morir era ganancia.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Filipenses.1:20-21.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conforme a mi anhelo y esperanza de que en nada seré avergonzado, sino que con toda confianza, aun ahora, como siempre, Cristo será exaltado en mi cuerpo, ya sea por vida o por muerte. 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9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Siga leyéndolo, aun cuando parece que es territorio ya recorrido, puede ser que descubra ideas y verdades que tal vez no habíamos visto antes.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mismos personajes.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Hechos.25:1–2.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Festo, entonces, tres días después de haber llegado a la provincia,</a:t>
            </a:r>
            <a:r>
              <a:rPr lang="es-ES" b="1" dirty="0">
                <a:latin typeface="Maiandra GD" panose="020E0502030308020204" pitchFamily="34" charset="0"/>
              </a:rPr>
              <a:t> subió a Jerusalén desde Cesarea.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 los principales sacerdotes y los judíos más influyentes</a:t>
            </a:r>
            <a:r>
              <a:rPr lang="es-ES" b="1" dirty="0">
                <a:latin typeface="Maiandra GD" panose="020E0502030308020204" pitchFamily="34" charset="0"/>
              </a:rPr>
              <a:t> le presentaron acusaciones contra Pablo, e insistían con Festo,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historia comienza de la misma manera que en el capítulo 24.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4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V.21.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para mí,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el vivir es Cristo y el morir es ganancia.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Hermanos preguntémonos: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¿Estoy dispuesto Usted, Yo a morir por Cristo?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Respondámonos sinceramente.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era una muestra de ser seguidor de Cristo.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Lucas.14:25-27.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Grandes multitudes acompañaban a Jesús;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 Él, volviéndose, les dijo: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32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«Si alguien viene a Mí, y no aborrece a su padre y madre, a su mujer e hijos, a sus hermanos y hermanas, y aun hasta su propia vida, no puede ser Mi discípulo.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»El que no carga su cruz y me sigue,</a:t>
            </a:r>
            <a:r>
              <a:rPr lang="es-ES" b="1" dirty="0">
                <a:latin typeface="Maiandra GD" panose="020E0502030308020204" pitchFamily="34" charset="0"/>
              </a:rPr>
              <a:t> no puede ser Mi discípulo.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Hermanos preguntémonos: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¿Estoy dispuesto Usted, Yo a morir por Cristo?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Respondámonos sinceramente.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¿Qué tan dispuestos estamos por la causa de Cristo, aunque nuestra vida este en peligro?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5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 no hay nada de esta índole, entonces no es justo que Él este en la cárcel por algo que no puede ser probado.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apela a sus derechos como ser humano, algo normal de hacer en una situación como esta.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Todos tenemos este mismo derecho antes las autoridades.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Romanos.13:3-4.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Porque los gobernantes no son motivo de temor para los de buena conducta, sino para el que hace el mal.</a:t>
            </a:r>
            <a:r>
              <a:rPr lang="es-ES" b="1" dirty="0">
                <a:latin typeface="Maiandra GD" panose="020E0502030308020204" pitchFamily="34" charset="0"/>
              </a:rPr>
              <a:t> ¿Deseas, pues, no temer a la autoridad? Haz lo bueno y tendrás elogios de ella,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4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pues es para ti un ministro de Dios para bien.</a:t>
            </a:r>
            <a:r>
              <a:rPr lang="es-ES" b="1" dirty="0">
                <a:latin typeface="Maiandra GD" panose="020E0502030308020204" pitchFamily="34" charset="0"/>
              </a:rPr>
              <a:t> Pero si haces lo malo, teme. Porque no en vano lleva la espada, pues es ministro de Dios, un vengador que castiga al que practica lo malo.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Podemos ir a las autoridades y esperar que ellas nos protejan de cualquier dificultad.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le cumple la petición a Pablo.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Festo, habiendo deliberado con el consejo, respondió: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«A César has apelado, a César irás».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Vemos como Pablo apela al Cesar y se le es concedido ir con Él.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8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Pablo apela al Cesar porque recordaba lo que Jesús le había dicho.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Hechos.23:11.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A la noche siguiente el Señor se le apareció a Pablo y le dijo: «Ten ánimo,</a:t>
            </a:r>
            <a:r>
              <a:rPr lang="es-ES" b="1" dirty="0">
                <a:latin typeface="Maiandra GD" panose="020E0502030308020204" pitchFamily="34" charset="0"/>
              </a:rPr>
              <a:t> porque como has testificado fielmente de Mi causa en Jerusalén, así has de testificar también en Roma».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Donde le dijo que era necesario que fuera a roma.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también Él o hizo porque se vio obligado.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Hechos.28:19.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»Pero cuando los judíos se opusieron, me vi obligado a apelar a César,</a:t>
            </a:r>
            <a:r>
              <a:rPr lang="es-ES" b="1" dirty="0">
                <a:latin typeface="Maiandra GD" panose="020E0502030308020204" pitchFamily="34" charset="0"/>
              </a:rPr>
              <a:t> pero no porque tuviera acusación alguna contra mi pueblo. 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61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¡Qué palabra más suave para describir la amarga enemistad y conducta de los judíos! Pablo no habla de la malicia de los judíos, sino que emplea una palabra suave.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en la manera que debemos responder siempre.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Proverbios.15:1.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La suave respuesta aparta el furor,</a:t>
            </a:r>
            <a:r>
              <a:rPr lang="es-ES" b="1" dirty="0">
                <a:latin typeface="Maiandra GD" panose="020E0502030308020204" pitchFamily="34" charset="0"/>
              </a:rPr>
              <a:t> Pero la palabra hiriente hace subir la ira.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 estaba en las manos de Dios, por eso hermano debemos dejar todo en las manos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Todas las cosas cooperan para bien.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Romanos.8:28.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20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Y sabemos que para los que aman a Dios, todas las cosas cooperan para bien,</a:t>
            </a:r>
            <a:r>
              <a:rPr lang="es-ES" b="1" dirty="0">
                <a:latin typeface="Maiandra GD" panose="020E0502030308020204" pitchFamily="34" charset="0"/>
              </a:rPr>
              <a:t> esto es, para los que son llamados conforme a Su propósito.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Confiar en los planes y propósitos de Dios, sus planes son los mejores y perfectos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judíos tratan de todas las maneras posible acusar para matar a Pablo, los gobernantes quieren complacer y quedar bien con ellos.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todo depende de Dios no de los hombres.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Proverbios.16:9.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mente del hombre planea su camino,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Pero el SEÑOR dirige sus pasos.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es que debemos siempre dejar que Dios actúe.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45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costumbre entre los príncipes de extender  felicitaciones a aquellos de igual rango que eran nombrados recientemente en las provincias vecinas,  condujo al siguiente incidente registrado del confinamiento de Pablo.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Varios días atrás, Él joven rey Agripa II y su hermana Berenice habían venido a presentar sus respetos a Festo, Él nuevo gobernador de Judea.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Pasados varios días,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el rey Herodes Agripa II</a:t>
            </a:r>
            <a:r>
              <a:rPr lang="es-ES" b="1" dirty="0">
                <a:latin typeface="Maiandra GD" panose="020E0502030308020204" pitchFamily="34" charset="0"/>
              </a:rPr>
              <a:t> y Berenice llegaron a Cesarea y fueron a saludar a Festo. 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31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Agripa tenía sólo diecisiete años cuando su padre murió este Agripa era el único hijo del Herodes que había asesinado al apóstol Jacobo.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Hechos.12:1-3.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Por aquel tiempo el rey Herodes</a:t>
            </a:r>
            <a:r>
              <a:rPr lang="es-ES" b="1" dirty="0">
                <a:latin typeface="Maiandra GD" panose="020E0502030308020204" pitchFamily="34" charset="0"/>
              </a:rPr>
              <a:t> echó mano a algunos que pertenecían a la iglesia para maltratarlos.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Hizo matar a espada a Jacobo,</a:t>
            </a:r>
            <a:r>
              <a:rPr lang="es-ES" b="1" dirty="0">
                <a:latin typeface="Maiandra GD" panose="020E0502030308020204" pitchFamily="34" charset="0"/>
              </a:rPr>
              <a:t> el hermano de Juan.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 viendo que esto agradaba a los judíos, hizo arrestar también a Pedro.</a:t>
            </a:r>
            <a:r>
              <a:rPr lang="es-ES" b="1" dirty="0">
                <a:latin typeface="Maiandra GD" panose="020E0502030308020204" pitchFamily="34" charset="0"/>
              </a:rPr>
              <a:t> Esto sucedió durante los días de los Panes sin Levadura. 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De manera que no se le concedió el extendido dominio de su padre.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Más bien, unos pocos años después, se le concedió un territorio insignificante al norte de Palestina.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Berenice era su hermana, y al igual que la hermana menor Drusila quien era la esposa de Félix, destacaba por su belleza.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Había sido la esposa de su propio tío, el anterior rey de Calcis, pero ahora era viuda y vivía con su hermano. Josefo Antigüedades De Los judíos.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esta sección de la Escritura leemos como Pablo es traído ante Él rey Agripa, después de haber estado con Félix y Festo.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35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Uno de los participantes más importantes es un gobernador romano.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la misma persona, pero gobernador romano al fin y al cabo.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último versículo del capítulo 24 estableció que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“Recibió Félix por sucesor a Porcio Festo”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Hechos.24:27.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Pero transcurridos dos años, Porcio Festo llegó como sucesor de Félix,</a:t>
            </a:r>
            <a:r>
              <a:rPr lang="es-ES" b="1" dirty="0">
                <a:latin typeface="Maiandra GD" panose="020E0502030308020204" pitchFamily="34" charset="0"/>
              </a:rPr>
              <a:t> y deseando hacer un favor a los judíos, Félix dejó preso a Pablo.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capítulo comienza con “Llegado, pues, Festo a la provincia”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3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Hechos.25:14.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estuvieron allí muchos días,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Festo presentó el caso de Pablo ante el rey,</a:t>
            </a:r>
            <a:r>
              <a:rPr lang="es-ES" b="1" dirty="0">
                <a:latin typeface="Maiandra GD" panose="020E0502030308020204" pitchFamily="34" charset="0"/>
              </a:rPr>
              <a:t> diciendo: «Hay un hombre que Félix dejó preso,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Le expone el caso.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acerca del cual, estando yo en Jerusalén, los principales sacerdotes y los ancianos de los judíos presentaron acusaciones contra él,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pidiendo sentencia condenatoria contra él.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Sabemos las acusaciones sin fundamentos que ellos habían hechos contra Pablo.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V.16.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0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»Yo les respondí que no es costumbre de los romanos entregar a un hombre sin que antes el acusado</a:t>
            </a:r>
            <a:r>
              <a:rPr lang="es-ES" b="1" dirty="0">
                <a:latin typeface="Maiandra GD" panose="020E0502030308020204" pitchFamily="34" charset="0"/>
              </a:rPr>
              <a:t> confronte a sus acusadores, y tenga la oportunidad de defenderse de los cargos.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hablar de la "costumbre de los romanos" este gobernador cobarde lo que está haciendo es burlase de la justicia romana.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¿Era costumbre de los romanos detener a alguno aun después de que confrontara a sus acusadores y éstos no pudieran probar ninguna de sus acusaciones? 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¿Era costumbre de los romanos de que un oficial (como Félix) custodiara a alguno con la esperanza de que comprara su libertad? No.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5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¿Era costumbre de los romanos de que algún oficial (como Festo) menospreciara la justicia para congraciarse con los judíos? 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hubieran echo lo que hizo Galión.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Hechos.18:14-16.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Pablo iba a hablar, Galión dijo a los judíos: «Si fuera cuestión de una injusticia o de un crimen depravado, oh judíos,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yo les toleraría, como sería razonable.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»Pero si son cuestiones de palabras y nombres, y de su propia ley, allá ustedes;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yo no estoy dispuesto a ser juez de estas cosas».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V.16.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6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los echó</a:t>
            </a:r>
            <a:r>
              <a:rPr lang="es-ES" b="1" dirty="0">
                <a:latin typeface="Maiandra GD" panose="020E0502030308020204" pitchFamily="34" charset="0"/>
              </a:rPr>
              <a:t> del tribunal.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 se prestó para esa injusticia que los judíos desean hacer contra Él Apóstol Pablo, ellos si fueran justo hubieran hecho lo mismo.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ellos querían quedar bien con los judíos que tenían cierto poder.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Le narra todo lo sucedido.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»Así que cuando se reunieron aquí, sin ninguna demora, al día siguiente me senté en el tribunal y ordené traer al hombre.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56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»Levantándose los acusadores, presentaban acusaciones contra él,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pero no de la clase de crímenes que yo suponía,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ejemplo, actos de sedición contra Roma.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sino que simplemente tenían contra él ciertas cuestiones sobre su propia religión,</a:t>
            </a:r>
            <a:r>
              <a:rPr lang="es-ES" b="1" dirty="0">
                <a:latin typeface="Maiandra GD" panose="020E0502030308020204" pitchFamily="34" charset="0"/>
              </a:rPr>
              <a:t> y sobre cierto Jesús, ya muerto, de quien Pablo afirmaba que estaba vivo.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su religión (</a:t>
            </a:r>
            <a:r>
              <a:rPr lang="es-ES" b="1" dirty="0" err="1">
                <a:latin typeface="Maiandra GD" panose="020E0502030308020204" pitchFamily="34" charset="0"/>
              </a:rPr>
              <a:t>deisidaimonías</a:t>
            </a:r>
            <a:r>
              <a:rPr lang="es-ES" b="1" dirty="0">
                <a:latin typeface="Maiandra GD" panose="020E0502030308020204" pitchFamily="34" charset="0"/>
              </a:rPr>
              <a:t>)- Esta palabra puede ser traducida superstición o religión, pero como Pablo no la hubiera usado para insultar a los atenienses.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Hechos.17:22.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Pablo poniéndose en pie en medio del Areópago,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«Varones atenienses, percibo que ustedes son muy religiosos en todo sentido.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tener cierto tacto para enseñar la palabra de Dios y no ir confrontativos.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Timoteo.2:24-25.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El siervo del Señor no debe ser rencilloso,</a:t>
            </a:r>
            <a:r>
              <a:rPr lang="es-ES" b="1" dirty="0">
                <a:latin typeface="Maiandra GD" panose="020E0502030308020204" pitchFamily="34" charset="0"/>
              </a:rPr>
              <a:t> sino amable para con todos, apto para enseñar, sufrido.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Debe reprender tiernamente a los que se oponen, por si acaso Dios les da el arrepentimiento</a:t>
            </a:r>
            <a:r>
              <a:rPr lang="es-ES" b="1" dirty="0">
                <a:latin typeface="Maiandra GD" panose="020E0502030308020204" pitchFamily="34" charset="0"/>
              </a:rPr>
              <a:t> que conduce al pleno conocimiento de la verdad,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7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Hechos.25:20.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»Pero estando yo perplejo cómo investigar estas cuestiones,</a:t>
            </a:r>
            <a:r>
              <a:rPr lang="es-ES" b="1" dirty="0">
                <a:latin typeface="Maiandra GD" panose="020E0502030308020204" pitchFamily="34" charset="0"/>
              </a:rPr>
              <a:t> le pregunté si estaba dispuesto a ir a Jerusalén y ser juzgado de estas cosas allá.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Lucas explica la razón verdadera de su pregunta: quería congraciarse con los judíos.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Pero Festo, queriendo hacer un favor a los judíos,</a:t>
            </a:r>
            <a:r>
              <a:rPr lang="es-ES" b="1" dirty="0">
                <a:latin typeface="Maiandra GD" panose="020E0502030308020204" pitchFamily="34" charset="0"/>
              </a:rPr>
              <a:t> respondió a Pablo, y dijo: «¿Estás dispuesto a subir a Jerusalén y a ser juzgado delante de mí por estas acusaciones?».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un verdadero juez romano hubiera hecho como Galión quien "los echó del tribunal"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8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Hechos.18:16.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los echó</a:t>
            </a:r>
            <a:r>
              <a:rPr lang="es-ES" b="1" dirty="0">
                <a:latin typeface="Maiandra GD" panose="020E0502030308020204" pitchFamily="34" charset="0"/>
              </a:rPr>
              <a:t> del tribunal.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Aprendemos aquí que Pablo había hablado no solamente de la crucifixión de Jesús, sino también de su resurrección.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no entendía nada de eso pero, por lo menos, había escuchado la defensa de Pablo.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expresó su indiferencia hacia la muerte y resurrección de Jesús, como si este evento tan importante no le afectara a Él.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Corintios.15:1-4.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Ahora les hago saber, hermanos,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el evangelio que les prediqué,</a:t>
            </a:r>
            <a:r>
              <a:rPr lang="es-ES" b="1" dirty="0">
                <a:latin typeface="Maiandra GD" panose="020E0502030308020204" pitchFamily="34" charset="0"/>
              </a:rPr>
              <a:t> el cual también ustedes recibieron, en el cual también están firmes, 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73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por el cual también son salvos,</a:t>
            </a:r>
            <a:r>
              <a:rPr lang="es-ES" b="1" dirty="0">
                <a:latin typeface="Maiandra GD" panose="020E0502030308020204" pitchFamily="34" charset="0"/>
              </a:rPr>
              <a:t> si retienen la palabra que les prediqué, a no ser que hayan creído en vano.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yo les entregué en primer lugar lo mismo que recibí: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que Cristo murió por nuestros pecados,</a:t>
            </a:r>
            <a:r>
              <a:rPr lang="es-ES" b="1" dirty="0">
                <a:latin typeface="Maiandra GD" panose="020E0502030308020204" pitchFamily="34" charset="0"/>
              </a:rPr>
              <a:t> conforme a las Escrituras;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que fue sepultado y que resucitó al tercer día,</a:t>
            </a:r>
            <a:r>
              <a:rPr lang="es-ES" b="1" dirty="0">
                <a:latin typeface="Maiandra GD" panose="020E0502030308020204" pitchFamily="34" charset="0"/>
              </a:rPr>
              <a:t> conforme a las Escrituras;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hoy en día pasa lo mismo el evento más grandioso la gente no lo admira, lo menosprecia.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4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»Pero como Pablo apeló que se le tuviera bajo custodia para que el emperador Nerón diera el fallo,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ordené que continuara bajo custodia hasta que yo lo enviara a César».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no cree conveniente que Él le escriba a Cesar sin mandar alguna acusación formal por parte de ellos, esto es, Félix, o Agripa.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Agripa II dijo a Festo: «A mí también me gustaría oír al hombre».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«Mañana lo oirás», dijo* Festo.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Agripa ya sabía bastante acerca del Camino.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6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Festo, entonces, tres días después de haber llegado a la provincia,</a:t>
            </a:r>
            <a:r>
              <a:rPr lang="es-ES" b="1" dirty="0">
                <a:latin typeface="Maiandra GD" panose="020E0502030308020204" pitchFamily="34" charset="0"/>
              </a:rPr>
              <a:t> subió a Jerusalén desde Cesarea.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es mucho lo que conocemos acerca de Festo.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Era, aparentemente, un miembro de una de las familias nobles de Roma.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historiador Josefo lo describió como un hombre sabio, justo y agradable.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Podríamos estar de acuerdo en que era más justo y moderado que su predecesor o sus sucesores.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Josefo también dijo que Festo hizo bastante por librar la provincia de Judea de ladrones y asesinos.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Desafortunadamente, murió tan sólo dos años después de estar en su puesto.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1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Hechos.26:26.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»Porque el rey entiende estas cosas, y también le hablo con confianza,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porque estoy persuadido de que él no ignora nada de esto; pues esto no se ha hecho en secreto.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bisabuelo era Él que trató de matar a Jesús.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tío mató a Juan y juzgó a Jesús.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padre mató a Jacobo y quería matar a Pedro.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La mayoría de su familia estuvo involucrada con el plan de Dios.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Pero de una manera negativa actuaron sin darse cuenta contra el plan de Dios.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0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"Este deseo de Agripa hizo posible la ocasión para la defensa más noble que jamás se haya oído delante de cualquier tribunal, y para una elocuencia tan espléndida como la que se pueda encontrar en cualquier idioma.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Así que al día siguiente, cuando Agripa II y Berenice entraron al auditorio en medio de gran pompa,</a:t>
            </a:r>
            <a:r>
              <a:rPr lang="es-ES" b="1" dirty="0">
                <a:latin typeface="Maiandra GD" panose="020E0502030308020204" pitchFamily="34" charset="0"/>
              </a:rPr>
              <a:t> acompañados por los comandantes y los hombres importantes de la ciudad, por orden de Festo, fue traído Pablo. </a:t>
            </a:r>
          </a:p>
          <a:p>
            <a:r>
              <a:rPr lang="es-NI" b="1" dirty="0">
                <a:latin typeface="Maiandra GD" panose="020E0502030308020204" pitchFamily="34" charset="0"/>
              </a:rPr>
              <a:t>La palabra “Pompa” viene del Griego FANTASIAS que significa: Un show, una vana presentación (Vine)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30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¿No recordaron lo que le había costado el orgullo de su padre?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Hechos.12:23.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instante un ángel del Señor lo hirió,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por no haber dado la gloria a Dios;</a:t>
            </a:r>
            <a:r>
              <a:rPr lang="es-ES" b="1" dirty="0">
                <a:latin typeface="Maiandra GD" panose="020E0502030308020204" pitchFamily="34" charset="0"/>
              </a:rPr>
              <a:t> y Herodes murió comido de gusanos.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dice </a:t>
            </a:r>
            <a:r>
              <a:rPr lang="es-ES" b="1" dirty="0" err="1">
                <a:latin typeface="Maiandra GD" panose="020E0502030308020204" pitchFamily="34" charset="0"/>
              </a:rPr>
              <a:t>Barclay</a:t>
            </a:r>
            <a:r>
              <a:rPr lang="es-ES" b="1" dirty="0">
                <a:latin typeface="Maiandra GD" panose="020E0502030308020204" pitchFamily="34" charset="0"/>
              </a:rPr>
              <a:t>, "Seguramente estaban revestidos con los mantos reales de púrpura y llevaban sobre sus cabezas las coronas de oro. Sin duda alguna, para la ocasión Festo habría vestido la túnica escarlata que todo gobernador lucía en ocasiones de ese tipo.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el ser humano olvida rápidamente las cosas.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7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Aquí se cumple lo que Jesús ya les había dicho a sus discípulos.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había dicho a sus apóstoles que.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Mateo.10:18.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y hasta serán llevados delante de gobernadores y reyes por Mi causa,</a:t>
            </a:r>
            <a:r>
              <a:rPr lang="es-ES" b="1" dirty="0">
                <a:latin typeface="Maiandra GD" panose="020E0502030308020204" pitchFamily="34" charset="0"/>
              </a:rPr>
              <a:t> como un testimonio a ellos y a los gentiles.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Señor le dijo a Ananías acerca de Saulo de Tarso,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Hechos.9:15.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el Señor le dijo: «Ve, porque él es Mi instrumento escogido, para llevar Mi nombre en presencia de los gentiles,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de los reyes y de los israelitas;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4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Ahora se cumplen esta profecía.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"La providencia divina ordenaba estas circunstancias para que el embajador del Cielo pudiese dar su mensaje y testimonio ante un auditorio compuesto de la aristocracia de Palestina de la época.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Festo dijo*: «Rey Agripa y todos los demás aquí presentes con nosotros;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este es el hombre acerca del cual los judíos,</a:t>
            </a:r>
            <a:r>
              <a:rPr lang="es-ES" b="1" dirty="0">
                <a:latin typeface="Maiandra GD" panose="020E0502030308020204" pitchFamily="34" charset="0"/>
              </a:rPr>
              <a:t> tanto en Jerusalén como aquí, me hicieron una petición declarando a gritos que no debe vivir más.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judíos "influyentes" le habían convencido que todos los judíos decían que Pablo debía morir.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tomaron en cuenta los muchos judíos cristianos.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4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»Pero a mí me parece que no ha hecho nada digno de muerte,</a:t>
            </a:r>
            <a:r>
              <a:rPr lang="es-ES" b="1" dirty="0">
                <a:latin typeface="Maiandra GD" panose="020E0502030308020204" pitchFamily="34" charset="0"/>
              </a:rPr>
              <a:t> pero como él mismo apeló al emperador, he decidido enviarlo a Roma.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Festo había hallado que "ninguna cosa digna de muerte ha hecho"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 le preguntó si quería ir a Jerusalén?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Aquí está otro de los varios oficiales romanos que testificaban que Pablo era inocente.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surge la pregunta: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qué no lo suelta?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Hechos.25:26.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81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»Sin embargo, no tengo nada definido sobre él para escribirle a mi señor. Por eso lo he traído ante ustedes, y especialmente ante ti,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rey Agripa, para que después de que se le interrogue, yo tenga algo que escribir.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"Todas las acusaciones del Sanedrín se desvanecieron o tropezaron con Pablo.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confiesa aquí que no le quedaba nada, y por ello se traiciona a sí mismo como culpable de una burda insinceridad en su proposición a Pablo en el versículo 9 acerca de ir a Jerusalén.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su propia declaración tenía que haber liberado a Pablo"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0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era, pues, un juicio, sino solamente una oportunidad para que Él rey Agripa escuchara la defensa de Pablo con el propósito de ayudar a Festo a formular un cargo oficial contra Pablo.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Hechos.25:27.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»Porque me parece absurdo, al enviar un preso,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no informar también de los cargos en su contra».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Probablemente Pablo sería el primer preso que llegaría a Roma para apelar a la corte suprema del imperio sin que hubiera cargo formal contra Él.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entendía que todas las acusaciones de los judíos eran simplemente una disputa religiosa.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3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Pero estaba resuelto a fabricar una acusación contra Pablo de algún crimen contra Roma, para que el caso no pareciera absurdo ante los ojos del emperador.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Aunque esto le podía costar su puesto, es lamentable como la gente por agradar a otros no les importa aun arriesgar su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los soldados.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Mateo.28:11-14.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Mientras ellas iban,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algunos de la guardia fueron a la ciudad e informaron a los principales sacerdotes</a:t>
            </a:r>
            <a:r>
              <a:rPr lang="es-ES" b="1" dirty="0">
                <a:latin typeface="Maiandra GD" panose="020E0502030308020204" pitchFamily="34" charset="0"/>
              </a:rPr>
              <a:t> de todo lo que había sucedido.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8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Después de reunirse con los ancianos y deliberar con ellos,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dieron una gran cantidad de dinero a los soldados,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V.13.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diciendo: «Digan esto: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“Sus discípulos vinieron de noche y robaron el cuerpo mientras nosotros dormíamos”.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V.14.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»Y si esto llega a oídos del gobernador,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nosotros lo convenceremos y les evitaremos dificultades».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arriesguemos nuestra salvación por querer agradar o quedar bien con otros.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4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Félix y Festo no eran parecidos en todos los respectos; pero como gobernadores romanos que eran, en Palestina, los dos tenían el deseo de apaciguar a los judíos como lo veremos.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Inicialmente, nos impresiona la determinación de Festo de ser un buen gobernador.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Tan sólo tres días después de haber llegado al territorio.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“Subió de Cesarea a Jerusalén”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Festo tenía muchas razones para reunirse inmediatamente con los gobernantes judíos que estaban en Jerusalén: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67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ANTE AGRIPA II.</a:t>
            </a:r>
            <a:b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HECHOS.25:13-27.</a:t>
            </a:r>
            <a:endParaRPr lang="es-NI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¿Cómo podía confiar en aquellos que antes habían dicho a Judas?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Mateo.27:4.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«He pecado entregando sangre inocente», dijo Judas.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«A nosotros, ¿qué? ¡Allá tú!», dijeron ellos.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lamentablemente es el precio que la gente quiere pagar, por no querer oír la verdad.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Galatas.4:16.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¿Me he vuelto, por tanto,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enemigo de ustedes al decirles la verdad?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¿Qué le gusta más a Usted?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¿La verdad o la mentira?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77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/>
          </a:bodyPr>
          <a:lstStyle/>
          <a:p>
            <a:pPr algn="ctr"/>
            <a:r>
              <a:rPr lang="es-E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s-NI" sz="6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Aquí encontramos el juicio injusto que se le sigue al Apóstol Pablo.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Encontramos siempre las injusticias que suceden en los tribunales humanos.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Aunque todo esto era difícil estar en la cárcel enfrentar a emperadores corrupto, todo esto estaba siempre bajo el control de Dios.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Era algo que Dios permitía para que se cumpliera lo que Jesús les había dicho a sus discípulos.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Que tenían que ser llevados antes gobernantes.</a:t>
            </a:r>
          </a:p>
          <a:p>
            <a:r>
              <a:rPr lang="es-NI" b="1">
                <a:latin typeface="Maiandra GD" panose="020E0502030308020204" pitchFamily="34" charset="0"/>
              </a:rPr>
              <a:t>Confiemos siempre en </a:t>
            </a:r>
            <a:r>
              <a:rPr lang="es-NI" b="1" dirty="0">
                <a:latin typeface="Maiandra GD" panose="020E0502030308020204" pitchFamily="34" charset="0"/>
              </a:rPr>
              <a:t>la providencia de Dios, aunque la justicia sea corrupta, Dios tiene un propósito siempre.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0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90BFB256-0080-C9E0-D978-93DAFA187500}"/>
              </a:ext>
            </a:extLst>
          </p:cNvPr>
          <p:cNvSpPr/>
          <p:nvPr/>
        </p:nvSpPr>
        <p:spPr>
          <a:xfrm>
            <a:off x="0" y="5744817"/>
            <a:ext cx="12192000" cy="11131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</a:t>
            </a:r>
            <a:endParaRPr lang="es-NI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D5EC102-9BEA-1D32-2001-C83D771F7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574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4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Aquí vemos como Pablo es presentado ante Festo, otra persona que deseaba congraciarse con los judíos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Pero Festo, queriendo hacer un favor a los judíos,</a:t>
            </a:r>
            <a:r>
              <a:rPr lang="es-ES" b="1" dirty="0">
                <a:latin typeface="Maiandra GD" panose="020E0502030308020204" pitchFamily="34" charset="0"/>
              </a:rPr>
              <a:t> respondió a Pablo, y dijo: «¿Estás dispuesto a subir a Jerusalén y a ser juzgado delante de mí por estas acusaciones?».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judíos más influyente presentan acusaciones contra Pablo.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lo habían hecho en el Capítulo 24. Acusaciones falsas que no podían probar.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Traman de nuevo un complot para matar a Pablo.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04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pidiéndole, el favor de que hiciera traer a Pablo a Jerusalén, preparando ellos, al mismo tiempo,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una emboscada para matarlo en el camino.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Hechos.9:23-24.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Después de muchos días,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los judíos tramaron deshacerse de él,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V.24.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pero su plan llegó al conocimiento de Saulo.</a:t>
            </a:r>
            <a:r>
              <a:rPr lang="es-ES" b="1" dirty="0">
                <a:latin typeface="Maiandra GD" panose="020E0502030308020204" pitchFamily="34" charset="0"/>
              </a:rPr>
              <a:t> Y aun vigilaban las puertas día y noche con el intento de matarlo;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Hechos.23:12.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11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Cuando se hizo de día,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los judíos tramaron una conspiración y se comprometieron bajo juramento,</a:t>
            </a:r>
            <a:r>
              <a:rPr lang="es-ES" b="1" dirty="0">
                <a:latin typeface="Maiandra GD" panose="020E0502030308020204" pitchFamily="34" charset="0"/>
              </a:rPr>
              <a:t> diciendo que no comerían ni beberían hasta que hubieran matado a Pablo.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</a:t>
            </a:r>
            <a:r>
              <a:rPr lang="es-ES" b="1">
                <a:latin typeface="Maiandra GD" panose="020E0502030308020204" pitchFamily="34" charset="0"/>
              </a:rPr>
              <a:t>plan se cae.</a:t>
            </a:r>
            <a:endParaRPr lang="es-ES" b="1" dirty="0">
              <a:latin typeface="Maiandra GD" panose="020E0502030308020204" pitchFamily="34" charset="0"/>
            </a:endParaRP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Hechos.25:4-5.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Festo respondió que Pablo estaba bajo custodia en Cesarea,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y que en breve él mismo saldría para allá.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V.5.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tanto dijo*: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«Que los más influyentes de ustedes vayan allá conmigo,</a:t>
            </a:r>
            <a:r>
              <a:rPr lang="es-ES" b="1" dirty="0">
                <a:latin typeface="Maiandra GD" panose="020E0502030308020204" pitchFamily="34" charset="0"/>
              </a:rPr>
              <a:t> y si hay algo malo en el hombre, que lo acusen».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5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117A22-D3DF-B147-6D0D-FBB8D9899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FE4B211-6D24-5DF9-FF37-2E08358F9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237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4386F1F-90F8-9C31-5581-04CDBEBE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189"/>
            <a:ext cx="12192000" cy="111918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APOSTOL PABLO APELA AL CESAR.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HECHOS.25:1-12.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373E49C-8D09-F900-4CC1-50745A97D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8330" y="1222374"/>
            <a:ext cx="8653670" cy="5635626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 se demoró en concederles la audiencia prometida.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Después de haberse quedado no más de ocho o diez días entre ellos, descendió a Cesarea,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y al día siguiente se sentó en el tribunal y ordenó que trajeran a Pablo.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Vuelven a acusar a Pablo pero no podían probar.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Hechos.25:7.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este llegó, lo rodearon los judíos que habían descendido de Jerusalén,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presentando contra él muchas y graves acusaciones que no podían probar,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8DAB81-0DB0-8138-CBDB-DCA332D86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2373"/>
            <a:ext cx="3538330" cy="563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8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5588</Words>
  <Application>Microsoft Office PowerPoint</Application>
  <PresentationFormat>Panorámica</PresentationFormat>
  <Paragraphs>376</Paragraphs>
  <Slides>52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7" baseType="lpstr">
      <vt:lpstr>Arial</vt:lpstr>
      <vt:lpstr>Calibri</vt:lpstr>
      <vt:lpstr>Calibri Light</vt:lpstr>
      <vt:lpstr>Maiandra GD</vt:lpstr>
      <vt:lpstr>Tema de Office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APELA AL CESAR. HECHOS.25:1-12.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EL APOSTOL PABLO ANTE AGRIPA II. HECHOS.25:13-27.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APOSTOL PABLO APELA AL CESAR. HECHOS.25:</dc:title>
  <dc:creator>MARIO MORENO</dc:creator>
  <cp:lastModifiedBy>MARIO MORENO</cp:lastModifiedBy>
  <cp:revision>15</cp:revision>
  <dcterms:created xsi:type="dcterms:W3CDTF">2023-09-27T13:40:21Z</dcterms:created>
  <dcterms:modified xsi:type="dcterms:W3CDTF">2023-10-10T05:32:25Z</dcterms:modified>
</cp:coreProperties>
</file>