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2" r:id="rId7"/>
    <p:sldId id="263" r:id="rId8"/>
    <p:sldId id="261" r:id="rId9"/>
    <p:sldId id="271" r:id="rId10"/>
    <p:sldId id="264" r:id="rId11"/>
    <p:sldId id="292" r:id="rId12"/>
    <p:sldId id="276" r:id="rId13"/>
    <p:sldId id="265" r:id="rId14"/>
    <p:sldId id="266" r:id="rId15"/>
    <p:sldId id="267" r:id="rId16"/>
    <p:sldId id="268" r:id="rId17"/>
    <p:sldId id="269" r:id="rId18"/>
    <p:sldId id="270" r:id="rId19"/>
    <p:sldId id="272" r:id="rId20"/>
    <p:sldId id="311" r:id="rId21"/>
    <p:sldId id="273" r:id="rId22"/>
    <p:sldId id="274" r:id="rId23"/>
    <p:sldId id="275" r:id="rId24"/>
    <p:sldId id="277" r:id="rId25"/>
    <p:sldId id="278" r:id="rId26"/>
    <p:sldId id="279" r:id="rId27"/>
    <p:sldId id="280" r:id="rId28"/>
    <p:sldId id="294" r:id="rId29"/>
    <p:sldId id="297" r:id="rId30"/>
    <p:sldId id="298" r:id="rId31"/>
    <p:sldId id="282" r:id="rId32"/>
    <p:sldId id="283" r:id="rId33"/>
    <p:sldId id="284" r:id="rId34"/>
    <p:sldId id="296" r:id="rId35"/>
    <p:sldId id="285" r:id="rId36"/>
    <p:sldId id="299" r:id="rId37"/>
    <p:sldId id="300" r:id="rId38"/>
    <p:sldId id="286" r:id="rId39"/>
    <p:sldId id="301" r:id="rId40"/>
    <p:sldId id="287" r:id="rId41"/>
    <p:sldId id="303" r:id="rId42"/>
    <p:sldId id="304" r:id="rId43"/>
    <p:sldId id="305" r:id="rId44"/>
    <p:sldId id="307" r:id="rId45"/>
    <p:sldId id="306" r:id="rId46"/>
    <p:sldId id="308" r:id="rId47"/>
    <p:sldId id="309" r:id="rId48"/>
    <p:sldId id="310" r:id="rId49"/>
    <p:sldId id="302" r:id="rId50"/>
    <p:sldId id="288" r:id="rId51"/>
    <p:sldId id="291" r:id="rId52"/>
    <p:sldId id="289" r:id="rId53"/>
    <p:sldId id="290" r:id="rId54"/>
  </p:sldIdLst>
  <p:sldSz cx="12192000" cy="6858000"/>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B09CD-6DB9-99FF-ACBC-CF08DE69B5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NI"/>
          </a:p>
        </p:txBody>
      </p:sp>
      <p:sp>
        <p:nvSpPr>
          <p:cNvPr id="3" name="Subtítulo 2">
            <a:extLst>
              <a:ext uri="{FF2B5EF4-FFF2-40B4-BE49-F238E27FC236}">
                <a16:creationId xmlns:a16="http://schemas.microsoft.com/office/drawing/2014/main" id="{EB6F90B1-6A0E-28A3-AC52-6D19CCAAA5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NI"/>
          </a:p>
        </p:txBody>
      </p:sp>
      <p:sp>
        <p:nvSpPr>
          <p:cNvPr id="4" name="Marcador de fecha 3">
            <a:extLst>
              <a:ext uri="{FF2B5EF4-FFF2-40B4-BE49-F238E27FC236}">
                <a16:creationId xmlns:a16="http://schemas.microsoft.com/office/drawing/2014/main" id="{1C25CF2E-E454-E462-A784-6E65AB5753C4}"/>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6371BD73-A33D-87F3-634B-149BE7144B3E}"/>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655D2624-E193-50A0-BBDB-29B0C11C479C}"/>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266587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C7B36-3E16-D6F3-D5D7-4B9EE5856A1A}"/>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A768568B-7062-24A9-215F-54534216ECE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9D9DAC5E-EE26-8C56-1CB4-4D4D8C466593}"/>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7B03944C-8354-1FD7-1F31-97EFF9C0EC7D}"/>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BD85559D-1BAC-8FAA-47D2-40D3CBF8132A}"/>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309267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F05536-3C9A-334B-C79F-B1A62F6A30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NI"/>
          </a:p>
        </p:txBody>
      </p:sp>
      <p:sp>
        <p:nvSpPr>
          <p:cNvPr id="3" name="Marcador de texto vertical 2">
            <a:extLst>
              <a:ext uri="{FF2B5EF4-FFF2-40B4-BE49-F238E27FC236}">
                <a16:creationId xmlns:a16="http://schemas.microsoft.com/office/drawing/2014/main" id="{F2A553FE-4CA5-DCA6-EF86-53743BE2E9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BC3DF47B-4B6F-6CF9-23CA-057C8EFD4B18}"/>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270A7701-34F4-7FEE-19F3-35F3B1C43DCB}"/>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C7DC662D-B52C-97DF-D70E-594E08EC99B1}"/>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3920658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E0516-73A6-5B37-7BE7-575BF11670CE}"/>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A5E58124-34B8-F721-527B-2E0E2AC18FE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5D0099C4-BA58-E428-2D10-A7EFCDF8B318}"/>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64BA4D33-1DED-A5FE-363E-FA076C5ABB84}"/>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298D6D2A-D71C-A4CD-B978-D5200AE2F9A4}"/>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428979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27A8AF-C9F0-6EF0-4066-EA7D474BAC3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584A5720-D080-2E0D-C79B-284B3F9A96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B3D77F3-25CE-2D5D-0A94-DE3D3FEDE5CE}"/>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03BE2E2F-B0BB-88B9-9FF7-FB4EDABE0E31}"/>
              </a:ext>
            </a:extLst>
          </p:cNvPr>
          <p:cNvSpPr>
            <a:spLocks noGrp="1"/>
          </p:cNvSpPr>
          <p:nvPr>
            <p:ph type="ftr" sz="quarter" idx="11"/>
          </p:nvPr>
        </p:nvSpPr>
        <p:spPr/>
        <p:txBody>
          <a:bodyPr/>
          <a:lstStyle/>
          <a:p>
            <a:endParaRPr lang="es-NI"/>
          </a:p>
        </p:txBody>
      </p:sp>
      <p:sp>
        <p:nvSpPr>
          <p:cNvPr id="6" name="Marcador de número de diapositiva 5">
            <a:extLst>
              <a:ext uri="{FF2B5EF4-FFF2-40B4-BE49-F238E27FC236}">
                <a16:creationId xmlns:a16="http://schemas.microsoft.com/office/drawing/2014/main" id="{02B44FE6-A819-F2CE-E1F1-3F12EAC0F94D}"/>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3255137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53054C-22EA-8BD6-4C66-CFDF6633795A}"/>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F769066A-65D6-EFDE-86F9-3AC484AEA69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contenido 3">
            <a:extLst>
              <a:ext uri="{FF2B5EF4-FFF2-40B4-BE49-F238E27FC236}">
                <a16:creationId xmlns:a16="http://schemas.microsoft.com/office/drawing/2014/main" id="{6645E656-573D-05F3-F5C7-D859C43E4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fecha 4">
            <a:extLst>
              <a:ext uri="{FF2B5EF4-FFF2-40B4-BE49-F238E27FC236}">
                <a16:creationId xmlns:a16="http://schemas.microsoft.com/office/drawing/2014/main" id="{39E7759A-C0F9-C13A-1CCC-01FEA85C6C3C}"/>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6" name="Marcador de pie de página 5">
            <a:extLst>
              <a:ext uri="{FF2B5EF4-FFF2-40B4-BE49-F238E27FC236}">
                <a16:creationId xmlns:a16="http://schemas.microsoft.com/office/drawing/2014/main" id="{FA7AE5D6-558E-34CB-DF01-CC357164B587}"/>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6EB16776-DE95-8283-325B-7E7CE82B0D25}"/>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41298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49DF6-B50A-DD14-9B73-4CA520280C0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F85CDF79-ED7D-0DEB-6804-AFD06A6C81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393C054-994C-DD19-5DDA-1CDAFB0F116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Marcador de texto 4">
            <a:extLst>
              <a:ext uri="{FF2B5EF4-FFF2-40B4-BE49-F238E27FC236}">
                <a16:creationId xmlns:a16="http://schemas.microsoft.com/office/drawing/2014/main" id="{0F733DF0-A7FC-6DFB-CBC1-5CB16C7B66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A50102-03F4-CE01-4B48-00A2E833400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Marcador de fecha 6">
            <a:extLst>
              <a:ext uri="{FF2B5EF4-FFF2-40B4-BE49-F238E27FC236}">
                <a16:creationId xmlns:a16="http://schemas.microsoft.com/office/drawing/2014/main" id="{048FF204-FD47-3BB1-3528-2E1CE56497DF}"/>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8" name="Marcador de pie de página 7">
            <a:extLst>
              <a:ext uri="{FF2B5EF4-FFF2-40B4-BE49-F238E27FC236}">
                <a16:creationId xmlns:a16="http://schemas.microsoft.com/office/drawing/2014/main" id="{A33574CA-531E-6A8A-C69A-EDCB25E4051B}"/>
              </a:ext>
            </a:extLst>
          </p:cNvPr>
          <p:cNvSpPr>
            <a:spLocks noGrp="1"/>
          </p:cNvSpPr>
          <p:nvPr>
            <p:ph type="ftr" sz="quarter" idx="11"/>
          </p:nvPr>
        </p:nvSpPr>
        <p:spPr/>
        <p:txBody>
          <a:bodyPr/>
          <a:lstStyle/>
          <a:p>
            <a:endParaRPr lang="es-NI"/>
          </a:p>
        </p:txBody>
      </p:sp>
      <p:sp>
        <p:nvSpPr>
          <p:cNvPr id="9" name="Marcador de número de diapositiva 8">
            <a:extLst>
              <a:ext uri="{FF2B5EF4-FFF2-40B4-BE49-F238E27FC236}">
                <a16:creationId xmlns:a16="http://schemas.microsoft.com/office/drawing/2014/main" id="{74C96EC6-BED2-F94A-1BB8-7ED932F9136E}"/>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1509559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3D6EC-A226-1C9A-65FE-6AD44F3B771E}"/>
              </a:ext>
            </a:extLst>
          </p:cNvPr>
          <p:cNvSpPr>
            <a:spLocks noGrp="1"/>
          </p:cNvSpPr>
          <p:nvPr>
            <p:ph type="title"/>
          </p:nvPr>
        </p:nvSpPr>
        <p:spPr/>
        <p:txBody>
          <a:bodyPr/>
          <a:lstStyle/>
          <a:p>
            <a:r>
              <a:rPr lang="es-ES"/>
              <a:t>Haga clic para modificar el estilo de título del patrón</a:t>
            </a:r>
            <a:endParaRPr lang="es-NI"/>
          </a:p>
        </p:txBody>
      </p:sp>
      <p:sp>
        <p:nvSpPr>
          <p:cNvPr id="3" name="Marcador de fecha 2">
            <a:extLst>
              <a:ext uri="{FF2B5EF4-FFF2-40B4-BE49-F238E27FC236}">
                <a16:creationId xmlns:a16="http://schemas.microsoft.com/office/drawing/2014/main" id="{DC926EE4-5905-BB02-7FCD-E893862AAD57}"/>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4" name="Marcador de pie de página 3">
            <a:extLst>
              <a:ext uri="{FF2B5EF4-FFF2-40B4-BE49-F238E27FC236}">
                <a16:creationId xmlns:a16="http://schemas.microsoft.com/office/drawing/2014/main" id="{ED3D037E-B18C-39C6-FAE2-4BCBD68191BF}"/>
              </a:ext>
            </a:extLst>
          </p:cNvPr>
          <p:cNvSpPr>
            <a:spLocks noGrp="1"/>
          </p:cNvSpPr>
          <p:nvPr>
            <p:ph type="ftr" sz="quarter" idx="11"/>
          </p:nvPr>
        </p:nvSpPr>
        <p:spPr/>
        <p:txBody>
          <a:bodyPr/>
          <a:lstStyle/>
          <a:p>
            <a:endParaRPr lang="es-NI"/>
          </a:p>
        </p:txBody>
      </p:sp>
      <p:sp>
        <p:nvSpPr>
          <p:cNvPr id="5" name="Marcador de número de diapositiva 4">
            <a:extLst>
              <a:ext uri="{FF2B5EF4-FFF2-40B4-BE49-F238E27FC236}">
                <a16:creationId xmlns:a16="http://schemas.microsoft.com/office/drawing/2014/main" id="{85A7CB29-6196-2112-FAC7-BD44A1B60DC3}"/>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353745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88AA57F-6FCA-01D9-0F36-FE50AF074266}"/>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3" name="Marcador de pie de página 2">
            <a:extLst>
              <a:ext uri="{FF2B5EF4-FFF2-40B4-BE49-F238E27FC236}">
                <a16:creationId xmlns:a16="http://schemas.microsoft.com/office/drawing/2014/main" id="{CE9A9265-AC6C-005A-EE44-9B0C1A22CEAD}"/>
              </a:ext>
            </a:extLst>
          </p:cNvPr>
          <p:cNvSpPr>
            <a:spLocks noGrp="1"/>
          </p:cNvSpPr>
          <p:nvPr>
            <p:ph type="ftr" sz="quarter" idx="11"/>
          </p:nvPr>
        </p:nvSpPr>
        <p:spPr/>
        <p:txBody>
          <a:bodyPr/>
          <a:lstStyle/>
          <a:p>
            <a:endParaRPr lang="es-NI"/>
          </a:p>
        </p:txBody>
      </p:sp>
      <p:sp>
        <p:nvSpPr>
          <p:cNvPr id="4" name="Marcador de número de diapositiva 3">
            <a:extLst>
              <a:ext uri="{FF2B5EF4-FFF2-40B4-BE49-F238E27FC236}">
                <a16:creationId xmlns:a16="http://schemas.microsoft.com/office/drawing/2014/main" id="{8260C741-34E8-D307-AF33-6C2B047A368A}"/>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163082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6B36D3-D171-540D-9991-49E8103EF2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contenido 2">
            <a:extLst>
              <a:ext uri="{FF2B5EF4-FFF2-40B4-BE49-F238E27FC236}">
                <a16:creationId xmlns:a16="http://schemas.microsoft.com/office/drawing/2014/main" id="{4C093194-CF54-605F-C7CF-148756AC7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texto 3">
            <a:extLst>
              <a:ext uri="{FF2B5EF4-FFF2-40B4-BE49-F238E27FC236}">
                <a16:creationId xmlns:a16="http://schemas.microsoft.com/office/drawing/2014/main" id="{7126352F-9A63-B292-6577-F77D9C2967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E41441D-90C4-77A2-C666-6FA6779A4DFD}"/>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6" name="Marcador de pie de página 5">
            <a:extLst>
              <a:ext uri="{FF2B5EF4-FFF2-40B4-BE49-F238E27FC236}">
                <a16:creationId xmlns:a16="http://schemas.microsoft.com/office/drawing/2014/main" id="{A5D930B9-99B7-6AB3-0856-40E65971B2EC}"/>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53268910-E3CB-F833-E8AB-8D25D95304CF}"/>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381604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96963-0364-C572-9A89-AE1F3D50E8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NI"/>
          </a:p>
        </p:txBody>
      </p:sp>
      <p:sp>
        <p:nvSpPr>
          <p:cNvPr id="3" name="Marcador de posición de imagen 2">
            <a:extLst>
              <a:ext uri="{FF2B5EF4-FFF2-40B4-BE49-F238E27FC236}">
                <a16:creationId xmlns:a16="http://schemas.microsoft.com/office/drawing/2014/main" id="{13AFA542-50CB-9AEC-FD63-2B5BEBF583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Marcador de texto 3">
            <a:extLst>
              <a:ext uri="{FF2B5EF4-FFF2-40B4-BE49-F238E27FC236}">
                <a16:creationId xmlns:a16="http://schemas.microsoft.com/office/drawing/2014/main" id="{1C078757-4401-CD22-F754-B1C047641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772130-FD89-0754-146E-241C2797636A}"/>
              </a:ext>
            </a:extLst>
          </p:cNvPr>
          <p:cNvSpPr>
            <a:spLocks noGrp="1"/>
          </p:cNvSpPr>
          <p:nvPr>
            <p:ph type="dt" sz="half" idx="10"/>
          </p:nvPr>
        </p:nvSpPr>
        <p:spPr/>
        <p:txBody>
          <a:bodyPr/>
          <a:lstStyle/>
          <a:p>
            <a:fld id="{7FD70478-9FD0-4E11-9510-5904ACE4DD04}" type="datetimeFigureOut">
              <a:rPr lang="es-NI" smtClean="0"/>
              <a:t>24/7/2023</a:t>
            </a:fld>
            <a:endParaRPr lang="es-NI"/>
          </a:p>
        </p:txBody>
      </p:sp>
      <p:sp>
        <p:nvSpPr>
          <p:cNvPr id="6" name="Marcador de pie de página 5">
            <a:extLst>
              <a:ext uri="{FF2B5EF4-FFF2-40B4-BE49-F238E27FC236}">
                <a16:creationId xmlns:a16="http://schemas.microsoft.com/office/drawing/2014/main" id="{AB4A61A6-4126-C883-1228-D050C18195C1}"/>
              </a:ext>
            </a:extLst>
          </p:cNvPr>
          <p:cNvSpPr>
            <a:spLocks noGrp="1"/>
          </p:cNvSpPr>
          <p:nvPr>
            <p:ph type="ftr" sz="quarter" idx="11"/>
          </p:nvPr>
        </p:nvSpPr>
        <p:spPr/>
        <p:txBody>
          <a:bodyPr/>
          <a:lstStyle/>
          <a:p>
            <a:endParaRPr lang="es-NI"/>
          </a:p>
        </p:txBody>
      </p:sp>
      <p:sp>
        <p:nvSpPr>
          <p:cNvPr id="7" name="Marcador de número de diapositiva 6">
            <a:extLst>
              <a:ext uri="{FF2B5EF4-FFF2-40B4-BE49-F238E27FC236}">
                <a16:creationId xmlns:a16="http://schemas.microsoft.com/office/drawing/2014/main" id="{522E613C-A0EF-74BB-2B3E-763287A4A0FA}"/>
              </a:ext>
            </a:extLst>
          </p:cNvPr>
          <p:cNvSpPr>
            <a:spLocks noGrp="1"/>
          </p:cNvSpPr>
          <p:nvPr>
            <p:ph type="sldNum" sz="quarter" idx="12"/>
          </p:nvPr>
        </p:nvSpPr>
        <p:spPr/>
        <p:txBody>
          <a:bodyPr/>
          <a:lstStyle/>
          <a:p>
            <a:fld id="{4F205881-D40D-4711-9B52-C16A5DDD94E4}" type="slidenum">
              <a:rPr lang="es-NI" smtClean="0"/>
              <a:t>‹Nº›</a:t>
            </a:fld>
            <a:endParaRPr lang="es-NI"/>
          </a:p>
        </p:txBody>
      </p:sp>
    </p:spTree>
    <p:extLst>
      <p:ext uri="{BB962C8B-B14F-4D97-AF65-F5344CB8AC3E}">
        <p14:creationId xmlns:p14="http://schemas.microsoft.com/office/powerpoint/2010/main" val="4120999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A6BE3A-CBC1-C610-2F15-C49EE0EFFB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Marcador de texto 2">
            <a:extLst>
              <a:ext uri="{FF2B5EF4-FFF2-40B4-BE49-F238E27FC236}">
                <a16:creationId xmlns:a16="http://schemas.microsoft.com/office/drawing/2014/main" id="{1E7C1A13-13CF-FDDA-6CC1-1C5BA1D10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Marcador de fecha 3">
            <a:extLst>
              <a:ext uri="{FF2B5EF4-FFF2-40B4-BE49-F238E27FC236}">
                <a16:creationId xmlns:a16="http://schemas.microsoft.com/office/drawing/2014/main" id="{FE0AFFD8-AED4-614C-C872-4AD9B99CE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70478-9FD0-4E11-9510-5904ACE4DD04}" type="datetimeFigureOut">
              <a:rPr lang="es-NI" smtClean="0"/>
              <a:t>24/7/2023</a:t>
            </a:fld>
            <a:endParaRPr lang="es-NI"/>
          </a:p>
        </p:txBody>
      </p:sp>
      <p:sp>
        <p:nvSpPr>
          <p:cNvPr id="5" name="Marcador de pie de página 4">
            <a:extLst>
              <a:ext uri="{FF2B5EF4-FFF2-40B4-BE49-F238E27FC236}">
                <a16:creationId xmlns:a16="http://schemas.microsoft.com/office/drawing/2014/main" id="{2D80031C-B70E-EDAD-CE18-DBEC1E1BE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Marcador de número de diapositiva 5">
            <a:extLst>
              <a:ext uri="{FF2B5EF4-FFF2-40B4-BE49-F238E27FC236}">
                <a16:creationId xmlns:a16="http://schemas.microsoft.com/office/drawing/2014/main" id="{9236EB79-D95B-BA7F-26F5-9D75D1428A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05881-D40D-4711-9B52-C16A5DDD94E4}" type="slidenum">
              <a:rPr lang="es-NI" smtClean="0"/>
              <a:t>‹Nº›</a:t>
            </a:fld>
            <a:endParaRPr lang="es-NI"/>
          </a:p>
        </p:txBody>
      </p:sp>
    </p:spTree>
    <p:extLst>
      <p:ext uri="{BB962C8B-B14F-4D97-AF65-F5344CB8AC3E}">
        <p14:creationId xmlns:p14="http://schemas.microsoft.com/office/powerpoint/2010/main" val="714680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u="sng" dirty="0">
                <a:highlight>
                  <a:srgbClr val="FFFF00"/>
                </a:highlight>
                <a:latin typeface="Maiandra GD" panose="020E0502030308020204" pitchFamily="34" charset="0"/>
              </a:rPr>
              <a:t>INTRODUCCIÓN:</a:t>
            </a:r>
          </a:p>
          <a:p>
            <a:r>
              <a:rPr lang="es-ES" b="1" dirty="0">
                <a:latin typeface="Maiandra GD" panose="020E0502030308020204" pitchFamily="34" charset="0"/>
              </a:rPr>
              <a:t>Él Apóstol Pablo llega Derbe y Listra.</a:t>
            </a:r>
          </a:p>
          <a:p>
            <a:pPr algn="ctr"/>
            <a:r>
              <a:rPr lang="es-ES" b="1" u="sng" dirty="0">
                <a:highlight>
                  <a:srgbClr val="FFFF00"/>
                </a:highlight>
                <a:latin typeface="Maiandra GD" panose="020E0502030308020204" pitchFamily="34" charset="0"/>
              </a:rPr>
              <a:t>Hechos.16:1.</a:t>
            </a:r>
          </a:p>
          <a:p>
            <a:r>
              <a:rPr lang="es-ES" b="1" dirty="0">
                <a:latin typeface="Maiandra GD" panose="020E0502030308020204" pitchFamily="34" charset="0"/>
              </a:rPr>
              <a:t>Llegó también a Derbe y a Listra. </a:t>
            </a:r>
            <a:r>
              <a:rPr lang="es-ES" b="1" u="sng" dirty="0">
                <a:highlight>
                  <a:srgbClr val="00FF00"/>
                </a:highlight>
                <a:latin typeface="Maiandra GD" panose="020E0502030308020204" pitchFamily="34" charset="0"/>
              </a:rPr>
              <a:t>Y estaba allí cierto discípulo llamado Timoteo,</a:t>
            </a:r>
            <a:r>
              <a:rPr lang="es-ES" b="1" dirty="0">
                <a:latin typeface="Maiandra GD" panose="020E0502030308020204" pitchFamily="34" charset="0"/>
              </a:rPr>
              <a:t> hijo de una mujer judía creyente, pero de padre griego, </a:t>
            </a:r>
          </a:p>
          <a:p>
            <a:r>
              <a:rPr lang="es-ES" b="1" dirty="0">
                <a:latin typeface="Maiandra GD" panose="020E0502030308020204" pitchFamily="34" charset="0"/>
              </a:rPr>
              <a:t>Después que había confirmado a los hermanos de Siria y Cilicia.</a:t>
            </a:r>
          </a:p>
          <a:p>
            <a:pPr algn="ctr"/>
            <a:r>
              <a:rPr lang="es-ES" b="1" u="sng" dirty="0">
                <a:highlight>
                  <a:srgbClr val="FFFF00"/>
                </a:highlight>
                <a:latin typeface="Maiandra GD" panose="020E0502030308020204" pitchFamily="34" charset="0"/>
              </a:rPr>
              <a:t>Hechos.15:41.</a:t>
            </a:r>
          </a:p>
          <a:p>
            <a:r>
              <a:rPr lang="es-ES" b="1" dirty="0">
                <a:latin typeface="Maiandra GD" panose="020E0502030308020204" pitchFamily="34" charset="0"/>
              </a:rPr>
              <a:t>Y viajaba por Siria y Cilicia </a:t>
            </a:r>
            <a:r>
              <a:rPr lang="es-ES" b="1" u="sng" dirty="0">
                <a:solidFill>
                  <a:schemeClr val="bg1"/>
                </a:solidFill>
                <a:highlight>
                  <a:srgbClr val="FF00FF"/>
                </a:highlight>
                <a:latin typeface="Maiandra GD" panose="020E0502030308020204" pitchFamily="34" charset="0"/>
              </a:rPr>
              <a:t>confirmando a las iglesias.</a:t>
            </a:r>
            <a:r>
              <a:rPr lang="es-ES" b="1" dirty="0">
                <a:latin typeface="Maiandra GD" panose="020E0502030308020204" pitchFamily="34" charset="0"/>
              </a:rPr>
              <a:t> </a:t>
            </a:r>
          </a:p>
        </p:txBody>
      </p:sp>
      <p:pic>
        <p:nvPicPr>
          <p:cNvPr id="6" name="Imagen 5">
            <a:extLst>
              <a:ext uri="{FF2B5EF4-FFF2-40B4-BE49-F238E27FC236}">
                <a16:creationId xmlns:a16="http://schemas.microsoft.com/office/drawing/2014/main" id="{5BFBAE7F-B086-435F-F52A-E23C814B925D}"/>
              </a:ext>
            </a:extLst>
          </p:cNvPr>
          <p:cNvPicPr>
            <a:picLocks noChangeAspect="1"/>
          </p:cNvPicPr>
          <p:nvPr/>
        </p:nvPicPr>
        <p:blipFill>
          <a:blip r:embed="rId3"/>
          <a:stretch>
            <a:fillRect/>
          </a:stretch>
        </p:blipFill>
        <p:spPr>
          <a:xfrm>
            <a:off x="0" y="1343818"/>
            <a:ext cx="3886199" cy="5514181"/>
          </a:xfrm>
          <a:prstGeom prst="rect">
            <a:avLst/>
          </a:prstGeom>
        </p:spPr>
      </p:pic>
    </p:spTree>
    <p:extLst>
      <p:ext uri="{BB962C8B-B14F-4D97-AF65-F5344CB8AC3E}">
        <p14:creationId xmlns:p14="http://schemas.microsoft.com/office/powerpoint/2010/main" val="752862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barn(inVertical)">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barn(inVertical)">
                                      <p:cBhvr>
                                        <p:cTn id="4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Timoteo es compañero de Pablo para entregar los acuerdos tomados en Hechos.15:28.</a:t>
            </a:r>
          </a:p>
          <a:p>
            <a:pPr algn="ctr"/>
            <a:r>
              <a:rPr lang="es-ES" b="1" u="sng" dirty="0">
                <a:highlight>
                  <a:srgbClr val="FFFF00"/>
                </a:highlight>
                <a:latin typeface="Maiandra GD" panose="020E0502030308020204" pitchFamily="34" charset="0"/>
              </a:rPr>
              <a:t>Hechos.16:4-5.</a:t>
            </a:r>
          </a:p>
          <a:p>
            <a:r>
              <a:rPr lang="es-ES" b="1" dirty="0">
                <a:latin typeface="Maiandra GD" panose="020E0502030308020204" pitchFamily="34" charset="0"/>
              </a:rPr>
              <a:t>Y conforme pasaban por las ciudades, </a:t>
            </a:r>
            <a:r>
              <a:rPr lang="es-ES" b="1" u="sng" dirty="0">
                <a:solidFill>
                  <a:schemeClr val="bg1"/>
                </a:solidFill>
                <a:highlight>
                  <a:srgbClr val="000000"/>
                </a:highlight>
                <a:latin typeface="Maiandra GD" panose="020E0502030308020204" pitchFamily="34" charset="0"/>
              </a:rPr>
              <a:t>entregaban los acuerdos tomados por los apóstoles y los ancianos que estaban en Jerusalén,</a:t>
            </a:r>
            <a:r>
              <a:rPr lang="es-ES" b="1" dirty="0">
                <a:latin typeface="Maiandra GD" panose="020E0502030308020204" pitchFamily="34" charset="0"/>
              </a:rPr>
              <a:t> para que los observaran. </a:t>
            </a:r>
          </a:p>
          <a:p>
            <a:pPr algn="ctr"/>
            <a:r>
              <a:rPr lang="es-ES" b="1" u="sng" dirty="0">
                <a:highlight>
                  <a:srgbClr val="FFFF00"/>
                </a:highlight>
                <a:latin typeface="Maiandra GD" panose="020E0502030308020204" pitchFamily="34" charset="0"/>
              </a:rPr>
              <a:t>V.5.  </a:t>
            </a:r>
          </a:p>
          <a:p>
            <a:r>
              <a:rPr lang="es-ES" b="1" dirty="0">
                <a:latin typeface="Maiandra GD" panose="020E0502030308020204" pitchFamily="34" charset="0"/>
              </a:rPr>
              <a:t>Así que las iglesias eran confirmadas en la fe, </a:t>
            </a:r>
            <a:r>
              <a:rPr lang="es-ES" b="1" u="sng" dirty="0">
                <a:highlight>
                  <a:srgbClr val="00FF00"/>
                </a:highlight>
                <a:latin typeface="Maiandra GD" panose="020E0502030308020204" pitchFamily="34" charset="0"/>
              </a:rPr>
              <a:t>y diariamente crecían en número.</a:t>
            </a:r>
            <a:r>
              <a:rPr lang="es-ES" b="1" dirty="0">
                <a:latin typeface="Maiandra GD" panose="020E0502030308020204" pitchFamily="34" charset="0"/>
              </a:rPr>
              <a:t> </a:t>
            </a:r>
          </a:p>
          <a:p>
            <a:r>
              <a:rPr lang="es-ES" b="1" dirty="0">
                <a:latin typeface="Maiandra GD" panose="020E0502030308020204" pitchFamily="34" charset="0"/>
              </a:rPr>
              <a:t>Esto ayudo a fortalecer a las iglesias, las iglesias crecían.</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F8703FA1-300A-1BFB-0367-DBF92EE2393F}"/>
              </a:ext>
            </a:extLst>
          </p:cNvPr>
          <p:cNvPicPr>
            <a:picLocks noChangeAspect="1"/>
          </p:cNvPicPr>
          <p:nvPr/>
        </p:nvPicPr>
        <p:blipFill>
          <a:blip r:embed="rId3"/>
          <a:stretch>
            <a:fillRect/>
          </a:stretch>
        </p:blipFill>
        <p:spPr>
          <a:xfrm>
            <a:off x="-1" y="1343817"/>
            <a:ext cx="3886201" cy="5514181"/>
          </a:xfrm>
          <a:prstGeom prst="rect">
            <a:avLst/>
          </a:prstGeom>
        </p:spPr>
      </p:pic>
    </p:spTree>
    <p:extLst>
      <p:ext uri="{BB962C8B-B14F-4D97-AF65-F5344CB8AC3E}">
        <p14:creationId xmlns:p14="http://schemas.microsoft.com/office/powerpoint/2010/main" val="3187846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a:bodyPr>
          <a:lstStyle/>
          <a:p>
            <a:r>
              <a:rPr lang="es-ES" b="1" dirty="0">
                <a:latin typeface="Maiandra GD" panose="020E0502030308020204" pitchFamily="34" charset="0"/>
              </a:rPr>
              <a:t>Timoteo es compañero de Pablo para entregar los acuerdos tomados en: </a:t>
            </a:r>
          </a:p>
          <a:p>
            <a:pPr algn="ctr"/>
            <a:r>
              <a:rPr lang="es-ES" b="1" u="sng" dirty="0">
                <a:highlight>
                  <a:srgbClr val="FFFF00"/>
                </a:highlight>
                <a:latin typeface="Maiandra GD" panose="020E0502030308020204" pitchFamily="34" charset="0"/>
              </a:rPr>
              <a:t>Hechos.15:28.</a:t>
            </a:r>
          </a:p>
          <a:p>
            <a:r>
              <a:rPr lang="es-ES" b="1" u="sng" dirty="0">
                <a:solidFill>
                  <a:schemeClr val="bg1"/>
                </a:solidFill>
                <a:highlight>
                  <a:srgbClr val="FF00FF"/>
                </a:highlight>
                <a:latin typeface="Maiandra GD" panose="020E0502030308020204" pitchFamily="34" charset="0"/>
              </a:rPr>
              <a:t>Porque pareció bien al Espíritu Santo</a:t>
            </a:r>
            <a:r>
              <a:rPr lang="es-ES" b="1" dirty="0">
                <a:latin typeface="Maiandra GD" panose="020E0502030308020204" pitchFamily="34" charset="0"/>
              </a:rPr>
              <a:t> y a nosotros no imponeros mayor carga que estas cosas esenciales:</a:t>
            </a:r>
          </a:p>
          <a:p>
            <a:pPr algn="ctr"/>
            <a:r>
              <a:rPr lang="es-ES" b="1" u="sng" dirty="0">
                <a:highlight>
                  <a:srgbClr val="FFFF00"/>
                </a:highlight>
                <a:latin typeface="Maiandra GD" panose="020E0502030308020204" pitchFamily="34" charset="0"/>
              </a:rPr>
              <a:t>Hechos.16:4-5.</a:t>
            </a:r>
          </a:p>
          <a:p>
            <a:r>
              <a:rPr lang="es-ES" b="1" dirty="0">
                <a:latin typeface="Maiandra GD" panose="020E0502030308020204" pitchFamily="34" charset="0"/>
              </a:rPr>
              <a:t>Y conforme pasaban por las ciudades, </a:t>
            </a:r>
            <a:r>
              <a:rPr lang="es-ES" b="1" u="sng" dirty="0">
                <a:solidFill>
                  <a:schemeClr val="bg1"/>
                </a:solidFill>
                <a:highlight>
                  <a:srgbClr val="000000"/>
                </a:highlight>
                <a:latin typeface="Maiandra GD" panose="020E0502030308020204" pitchFamily="34" charset="0"/>
              </a:rPr>
              <a:t>entregaban los acuerdos tomados por los apóstoles y los ancianos que estaban en Jerusalén,</a:t>
            </a:r>
            <a:r>
              <a:rPr lang="es-ES" b="1" dirty="0">
                <a:latin typeface="Maiandra GD" panose="020E0502030308020204" pitchFamily="34" charset="0"/>
              </a:rPr>
              <a:t> para que los observaran. </a:t>
            </a:r>
          </a:p>
          <a:p>
            <a:pPr algn="ctr"/>
            <a:r>
              <a:rPr lang="es-ES" b="1" u="sng" dirty="0">
                <a:highlight>
                  <a:srgbClr val="FFFF00"/>
                </a:highlight>
                <a:latin typeface="Maiandra GD" panose="020E0502030308020204" pitchFamily="34" charset="0"/>
              </a:rPr>
              <a:t>V.5.  </a:t>
            </a:r>
          </a:p>
          <a:p>
            <a:r>
              <a:rPr lang="es-ES" b="1" dirty="0">
                <a:latin typeface="Maiandra GD" panose="020E0502030308020204" pitchFamily="34" charset="0"/>
              </a:rPr>
              <a:t>Así que las iglesias eran confirmadas en la fe, </a:t>
            </a:r>
            <a:r>
              <a:rPr lang="es-ES" b="1" u="sng" dirty="0">
                <a:highlight>
                  <a:srgbClr val="00FF00"/>
                </a:highlight>
                <a:latin typeface="Maiandra GD" panose="020E0502030308020204" pitchFamily="34" charset="0"/>
              </a:rPr>
              <a:t>y diariamente crecían en número.</a:t>
            </a:r>
            <a:r>
              <a:rPr lang="es-ES" b="1" dirty="0">
                <a:latin typeface="Maiandra GD" panose="020E0502030308020204" pitchFamily="34" charset="0"/>
              </a:rPr>
              <a:t> </a:t>
            </a:r>
          </a:p>
        </p:txBody>
      </p:sp>
      <p:pic>
        <p:nvPicPr>
          <p:cNvPr id="2" name="Imagen 1">
            <a:extLst>
              <a:ext uri="{FF2B5EF4-FFF2-40B4-BE49-F238E27FC236}">
                <a16:creationId xmlns:a16="http://schemas.microsoft.com/office/drawing/2014/main" id="{F8703FA1-300A-1BFB-0367-DBF92EE2393F}"/>
              </a:ext>
            </a:extLst>
          </p:cNvPr>
          <p:cNvPicPr>
            <a:picLocks noChangeAspect="1"/>
          </p:cNvPicPr>
          <p:nvPr/>
        </p:nvPicPr>
        <p:blipFill>
          <a:blip r:embed="rId3"/>
          <a:stretch>
            <a:fillRect/>
          </a:stretch>
        </p:blipFill>
        <p:spPr>
          <a:xfrm>
            <a:off x="-1" y="1343817"/>
            <a:ext cx="3886201" cy="5514181"/>
          </a:xfrm>
          <a:prstGeom prst="rect">
            <a:avLst/>
          </a:prstGeom>
        </p:spPr>
      </p:pic>
    </p:spTree>
    <p:extLst>
      <p:ext uri="{BB962C8B-B14F-4D97-AF65-F5344CB8AC3E}">
        <p14:creationId xmlns:p14="http://schemas.microsoft.com/office/powerpoint/2010/main" val="3109063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Esto ayudo a fortalecer a las iglesias, las iglesias crecían.</a:t>
            </a:r>
          </a:p>
          <a:p>
            <a:r>
              <a:rPr lang="es-ES" b="1" dirty="0">
                <a:latin typeface="Maiandra GD" panose="020E0502030308020204" pitchFamily="34" charset="0"/>
              </a:rPr>
              <a:t>Es interesante notar que la palabra- “Confirmadas” (stereoo) del verso 5 significa que las Iglesias eran solidificadas, fortalecidas, animadas, establecidas. </a:t>
            </a:r>
          </a:p>
          <a:p>
            <a:r>
              <a:rPr lang="es-ES" b="1" dirty="0">
                <a:latin typeface="Maiandra GD" panose="020E0502030308020204" pitchFamily="34" charset="0"/>
              </a:rPr>
              <a:t>Está palabra la encontramos </a:t>
            </a:r>
          </a:p>
          <a:p>
            <a:pPr algn="ctr"/>
            <a:r>
              <a:rPr lang="es-ES" b="1" u="sng" dirty="0">
                <a:highlight>
                  <a:srgbClr val="FFFF00"/>
                </a:highlight>
                <a:latin typeface="Maiandra GD" panose="020E0502030308020204" pitchFamily="34" charset="0"/>
              </a:rPr>
              <a:t>Hechos.15:32, 41. </a:t>
            </a:r>
          </a:p>
          <a:p>
            <a:r>
              <a:rPr lang="es-ES" b="1" dirty="0">
                <a:latin typeface="Maiandra GD" panose="020E0502030308020204" pitchFamily="34" charset="0"/>
              </a:rPr>
              <a:t>Siendo Judas y Silas también profetas, </a:t>
            </a:r>
            <a:r>
              <a:rPr lang="es-ES" b="1" u="sng" dirty="0">
                <a:solidFill>
                  <a:schemeClr val="bg1"/>
                </a:solidFill>
                <a:highlight>
                  <a:srgbClr val="FF00FF"/>
                </a:highlight>
                <a:latin typeface="Maiandra GD" panose="020E0502030308020204" pitchFamily="34" charset="0"/>
              </a:rPr>
              <a:t>exhortaron y confortaron a los hermanos</a:t>
            </a:r>
            <a:r>
              <a:rPr lang="es-ES" b="1" dirty="0">
                <a:latin typeface="Maiandra GD" panose="020E0502030308020204" pitchFamily="34" charset="0"/>
              </a:rPr>
              <a:t> con un largo mensaje. </a:t>
            </a:r>
          </a:p>
          <a:p>
            <a:pPr algn="ctr"/>
            <a:r>
              <a:rPr lang="es-ES" b="1" u="sng" dirty="0">
                <a:highlight>
                  <a:srgbClr val="FFFF00"/>
                </a:highlight>
                <a:latin typeface="Maiandra GD" panose="020E0502030308020204" pitchFamily="34" charset="0"/>
              </a:rPr>
              <a:t>V.41.</a:t>
            </a:r>
          </a:p>
          <a:p>
            <a:r>
              <a:rPr lang="es-ES" b="1" dirty="0">
                <a:latin typeface="Maiandra GD" panose="020E0502030308020204" pitchFamily="34" charset="0"/>
              </a:rPr>
              <a:t>Y viajaba por Siria y Cilicia </a:t>
            </a:r>
            <a:r>
              <a:rPr lang="es-ES" b="1" u="sng" dirty="0">
                <a:solidFill>
                  <a:schemeClr val="bg1"/>
                </a:solidFill>
                <a:highlight>
                  <a:srgbClr val="0000FF"/>
                </a:highlight>
                <a:latin typeface="Maiandra GD" panose="020E0502030308020204" pitchFamily="34" charset="0"/>
              </a:rPr>
              <a:t>confirmando a las iglesias.</a:t>
            </a:r>
            <a:r>
              <a:rPr lang="es-ES" b="1" dirty="0">
                <a:latin typeface="Maiandra GD" panose="020E0502030308020204" pitchFamily="34" charset="0"/>
              </a:rPr>
              <a:t> </a:t>
            </a:r>
          </a:p>
        </p:txBody>
      </p:sp>
      <p:pic>
        <p:nvPicPr>
          <p:cNvPr id="2" name="Imagen 1">
            <a:extLst>
              <a:ext uri="{FF2B5EF4-FFF2-40B4-BE49-F238E27FC236}">
                <a16:creationId xmlns:a16="http://schemas.microsoft.com/office/drawing/2014/main" id="{79090128-5BCE-9CE0-F9E8-EFAC5E10C05E}"/>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2725166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EL ESPIRITU SANTO LES IMPIDE PREDICAR.</a:t>
            </a:r>
            <a:br>
              <a:rPr lang="es-ES" b="1" u="sng" dirty="0">
                <a:latin typeface="Maiandra GD" panose="020E0502030308020204" pitchFamily="34" charset="0"/>
              </a:rPr>
            </a:br>
            <a:r>
              <a:rPr lang="es-ES" b="1" u="sng" dirty="0">
                <a:latin typeface="Maiandra GD" panose="020E0502030308020204" pitchFamily="34" charset="0"/>
              </a:rPr>
              <a:t>HECHOS.16:6-10.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dirty="0">
                <a:latin typeface="Maiandra GD" panose="020E0502030308020204" pitchFamily="34" charset="0"/>
              </a:rPr>
              <a:t>Pasaron por la región de Frigia y Galacia, habiendo sido impedidos por Él Espíritu Santo de hablar la palabra en Asia, </a:t>
            </a:r>
          </a:p>
          <a:p>
            <a:r>
              <a:rPr lang="es-ES" b="1" dirty="0">
                <a:latin typeface="Maiandra GD" panose="020E0502030308020204" pitchFamily="34" charset="0"/>
              </a:rPr>
              <a:t>Les fue prohibido por Él Espíritu Santo predicar en Asia.</a:t>
            </a:r>
          </a:p>
          <a:p>
            <a:pPr algn="ctr"/>
            <a:r>
              <a:rPr lang="es-ES" b="1" u="sng" dirty="0">
                <a:highlight>
                  <a:srgbClr val="FFFF00"/>
                </a:highlight>
                <a:latin typeface="Maiandra GD" panose="020E0502030308020204" pitchFamily="34" charset="0"/>
              </a:rPr>
              <a:t>V.7.</a:t>
            </a:r>
          </a:p>
          <a:p>
            <a:r>
              <a:rPr lang="es-ES" b="1" dirty="0">
                <a:latin typeface="Maiandra GD" panose="020E0502030308020204" pitchFamily="34" charset="0"/>
              </a:rPr>
              <a:t>y cuando llegaron a Misia, </a:t>
            </a:r>
            <a:r>
              <a:rPr lang="es-ES" b="1" u="sng" dirty="0">
                <a:solidFill>
                  <a:schemeClr val="bg1"/>
                </a:solidFill>
                <a:highlight>
                  <a:srgbClr val="FF0000"/>
                </a:highlight>
                <a:latin typeface="Maiandra GD" panose="020E0502030308020204" pitchFamily="34" charset="0"/>
              </a:rPr>
              <a:t>intentaron ir a Bitinia, pero el Espíritu de Jesús no se lo permitió.</a:t>
            </a:r>
            <a:r>
              <a:rPr lang="es-ES" b="1" dirty="0">
                <a:latin typeface="Maiandra GD" panose="020E0502030308020204" pitchFamily="34" charset="0"/>
              </a:rPr>
              <a:t> </a:t>
            </a:r>
          </a:p>
          <a:p>
            <a:r>
              <a:rPr lang="es-ES" b="1" dirty="0">
                <a:latin typeface="Maiandra GD" panose="020E0502030308020204" pitchFamily="34" charset="0"/>
              </a:rPr>
              <a:t>De la misma manera Él Espíritu Santo les prohíbe predicar en Bitinia.</a:t>
            </a:r>
          </a:p>
          <a:p>
            <a:r>
              <a:rPr lang="es-ES" b="1" dirty="0">
                <a:latin typeface="Maiandra GD" panose="020E0502030308020204" pitchFamily="34" charset="0"/>
              </a:rPr>
              <a:t>Este texto bien ilustra lo que dicen. </a:t>
            </a:r>
          </a:p>
          <a:p>
            <a:pPr algn="ctr"/>
            <a:r>
              <a:rPr lang="es-ES" b="1" u="sng" dirty="0">
                <a:highlight>
                  <a:srgbClr val="FFFF00"/>
                </a:highlight>
                <a:latin typeface="Maiandra GD" panose="020E0502030308020204" pitchFamily="34" charset="0"/>
              </a:rPr>
              <a:t>Jeremias.10:23.</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675DD9E9-31FA-ACD4-4DDD-CC765EFE1803}"/>
              </a:ext>
            </a:extLst>
          </p:cNvPr>
          <p:cNvPicPr>
            <a:picLocks noChangeAspect="1"/>
          </p:cNvPicPr>
          <p:nvPr/>
        </p:nvPicPr>
        <p:blipFill>
          <a:blip r:embed="rId3"/>
          <a:stretch>
            <a:fillRect/>
          </a:stretch>
        </p:blipFill>
        <p:spPr>
          <a:xfrm>
            <a:off x="0" y="1353759"/>
            <a:ext cx="3886200" cy="5514180"/>
          </a:xfrm>
          <a:prstGeom prst="rect">
            <a:avLst/>
          </a:prstGeom>
        </p:spPr>
      </p:pic>
    </p:spTree>
    <p:extLst>
      <p:ext uri="{BB962C8B-B14F-4D97-AF65-F5344CB8AC3E}">
        <p14:creationId xmlns:p14="http://schemas.microsoft.com/office/powerpoint/2010/main" val="1754382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barn(inVertical)">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barn(inVertical)">
                                      <p:cBhvr>
                                        <p:cTn id="4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EL ESPIRITU SANTO LES IMPIDE PREDICAR.</a:t>
            </a:r>
            <a:br>
              <a:rPr lang="es-ES" b="1" u="sng" dirty="0">
                <a:latin typeface="Maiandra GD" panose="020E0502030308020204" pitchFamily="34" charset="0"/>
              </a:rPr>
            </a:br>
            <a:r>
              <a:rPr lang="es-ES" b="1" u="sng" dirty="0">
                <a:latin typeface="Maiandra GD" panose="020E0502030308020204" pitchFamily="34" charset="0"/>
              </a:rPr>
              <a:t>HECHOS.16:6-10.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u="sng" dirty="0">
                <a:solidFill>
                  <a:schemeClr val="bg1"/>
                </a:solidFill>
                <a:highlight>
                  <a:srgbClr val="000080"/>
                </a:highlight>
                <a:latin typeface="Maiandra GD" panose="020E0502030308020204" pitchFamily="34" charset="0"/>
              </a:rPr>
              <a:t>Yo sé, oh SEÑOR, que no depende del hombre su camino,</a:t>
            </a:r>
            <a:r>
              <a:rPr lang="es-ES" b="1" dirty="0">
                <a:latin typeface="Maiandra GD" panose="020E0502030308020204" pitchFamily="34" charset="0"/>
              </a:rPr>
              <a:t> ni de quien anda el dirigir sus pasos. </a:t>
            </a:r>
          </a:p>
          <a:p>
            <a:pPr algn="ctr"/>
            <a:r>
              <a:rPr lang="es-ES" b="1" u="sng" dirty="0">
                <a:highlight>
                  <a:srgbClr val="FFFF00"/>
                </a:highlight>
                <a:latin typeface="Maiandra GD" panose="020E0502030308020204" pitchFamily="34" charset="0"/>
              </a:rPr>
              <a:t>Proverbios.16:9.</a:t>
            </a:r>
          </a:p>
          <a:p>
            <a:r>
              <a:rPr lang="es-ES" b="1" dirty="0">
                <a:latin typeface="Maiandra GD" panose="020E0502030308020204" pitchFamily="34" charset="0"/>
              </a:rPr>
              <a:t>La mente del hombre planea su camino, </a:t>
            </a:r>
            <a:r>
              <a:rPr lang="es-ES" b="1" u="sng" dirty="0">
                <a:solidFill>
                  <a:schemeClr val="bg1"/>
                </a:solidFill>
                <a:highlight>
                  <a:srgbClr val="008080"/>
                </a:highlight>
                <a:latin typeface="Maiandra GD" panose="020E0502030308020204" pitchFamily="34" charset="0"/>
              </a:rPr>
              <a:t>pero el SEÑOR dirige sus pasos.</a:t>
            </a:r>
            <a:r>
              <a:rPr lang="es-ES" b="1" dirty="0">
                <a:latin typeface="Maiandra GD" panose="020E0502030308020204" pitchFamily="34" charset="0"/>
              </a:rPr>
              <a:t>  </a:t>
            </a:r>
          </a:p>
          <a:p>
            <a:r>
              <a:rPr lang="es-ES" b="1" dirty="0">
                <a:latin typeface="Maiandra GD" panose="020E0502030308020204" pitchFamily="34" charset="0"/>
              </a:rPr>
              <a:t>Él hombre propone pero Él Señor dispone.</a:t>
            </a:r>
          </a:p>
          <a:p>
            <a:r>
              <a:rPr lang="es-ES" b="1" dirty="0">
                <a:latin typeface="Maiandra GD" panose="020E0502030308020204" pitchFamily="34" charset="0"/>
              </a:rPr>
              <a:t>Después Pablo sí predicó en Asia. </a:t>
            </a:r>
          </a:p>
          <a:p>
            <a:pPr algn="ctr"/>
            <a:r>
              <a:rPr lang="es-ES" b="1" u="sng" dirty="0">
                <a:highlight>
                  <a:srgbClr val="FFFF00"/>
                </a:highlight>
                <a:latin typeface="Maiandra GD" panose="020E0502030308020204" pitchFamily="34" charset="0"/>
              </a:rPr>
              <a:t>Hechos.18:19.</a:t>
            </a:r>
          </a:p>
          <a:p>
            <a:r>
              <a:rPr lang="es-ES" b="1" dirty="0">
                <a:latin typeface="Maiandra GD" panose="020E0502030308020204" pitchFamily="34" charset="0"/>
              </a:rPr>
              <a:t>Llegaron a </a:t>
            </a:r>
            <a:r>
              <a:rPr lang="es-ES" b="1" dirty="0" err="1">
                <a:latin typeface="Maiandra GD" panose="020E0502030308020204" pitchFamily="34" charset="0"/>
              </a:rPr>
              <a:t>Efeso</a:t>
            </a:r>
            <a:r>
              <a:rPr lang="es-ES" b="1" dirty="0">
                <a:latin typeface="Maiandra GD" panose="020E0502030308020204" pitchFamily="34" charset="0"/>
              </a:rPr>
              <a:t> y los dejó allí. </a:t>
            </a:r>
            <a:r>
              <a:rPr lang="es-ES" b="1" u="sng" dirty="0">
                <a:solidFill>
                  <a:schemeClr val="bg1"/>
                </a:solidFill>
                <a:highlight>
                  <a:srgbClr val="008000"/>
                </a:highlight>
                <a:latin typeface="Maiandra GD" panose="020E0502030308020204" pitchFamily="34" charset="0"/>
              </a:rPr>
              <a:t>Y entrando él a la sinagoga, discutía con los judíos.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Hechos.19:10. </a:t>
            </a:r>
          </a:p>
        </p:txBody>
      </p:sp>
      <p:pic>
        <p:nvPicPr>
          <p:cNvPr id="2" name="Imagen 1">
            <a:extLst>
              <a:ext uri="{FF2B5EF4-FFF2-40B4-BE49-F238E27FC236}">
                <a16:creationId xmlns:a16="http://schemas.microsoft.com/office/drawing/2014/main" id="{CD882E0C-FA39-8E74-D7FD-0EDC448CD1CB}"/>
              </a:ext>
            </a:extLst>
          </p:cNvPr>
          <p:cNvPicPr>
            <a:picLocks noChangeAspect="1"/>
          </p:cNvPicPr>
          <p:nvPr/>
        </p:nvPicPr>
        <p:blipFill>
          <a:blip r:embed="rId3"/>
          <a:stretch>
            <a:fillRect/>
          </a:stretch>
        </p:blipFill>
        <p:spPr>
          <a:xfrm>
            <a:off x="-3385" y="1339053"/>
            <a:ext cx="3889585" cy="5517358"/>
          </a:xfrm>
          <a:prstGeom prst="rect">
            <a:avLst/>
          </a:prstGeom>
        </p:spPr>
      </p:pic>
    </p:spTree>
    <p:extLst>
      <p:ext uri="{BB962C8B-B14F-4D97-AF65-F5344CB8AC3E}">
        <p14:creationId xmlns:p14="http://schemas.microsoft.com/office/powerpoint/2010/main" val="2053856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EL ESPIRITU SANTO LES IMPIDE PREDICAR.</a:t>
            </a:r>
            <a:br>
              <a:rPr lang="es-ES" b="1" u="sng" dirty="0">
                <a:latin typeface="Maiandra GD" panose="020E0502030308020204" pitchFamily="34" charset="0"/>
              </a:rPr>
            </a:br>
            <a:r>
              <a:rPr lang="es-ES" b="1" u="sng" dirty="0">
                <a:latin typeface="Maiandra GD" panose="020E0502030308020204" pitchFamily="34" charset="0"/>
              </a:rPr>
              <a:t>HECHOS.16:6-10.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Esto continuó por dos años, de manera que todos </a:t>
            </a:r>
            <a:r>
              <a:rPr lang="es-ES" b="1" u="sng" dirty="0">
                <a:solidFill>
                  <a:schemeClr val="bg1"/>
                </a:solidFill>
                <a:highlight>
                  <a:srgbClr val="800080"/>
                </a:highlight>
                <a:latin typeface="Maiandra GD" panose="020E0502030308020204" pitchFamily="34" charset="0"/>
              </a:rPr>
              <a:t>los que vivían en Asia oyeron la palabra del Señor,</a:t>
            </a:r>
            <a:r>
              <a:rPr lang="es-ES" b="1" dirty="0">
                <a:latin typeface="Maiandra GD" panose="020E0502030308020204" pitchFamily="34" charset="0"/>
              </a:rPr>
              <a:t> tanto judíos como griegos. </a:t>
            </a:r>
          </a:p>
          <a:p>
            <a:r>
              <a:rPr lang="es-ES" b="1" dirty="0">
                <a:latin typeface="Maiandra GD" panose="020E0502030308020204" pitchFamily="34" charset="0"/>
              </a:rPr>
              <a:t>También la Palabra fue predicada en Bitinia. </a:t>
            </a:r>
          </a:p>
          <a:p>
            <a:pPr algn="ctr"/>
            <a:r>
              <a:rPr lang="es-ES" b="1" u="sng" dirty="0">
                <a:highlight>
                  <a:srgbClr val="FFFF00"/>
                </a:highlight>
                <a:latin typeface="Maiandra GD" panose="020E0502030308020204" pitchFamily="34" charset="0"/>
              </a:rPr>
              <a:t>I Pedro.1:1.</a:t>
            </a:r>
          </a:p>
          <a:p>
            <a:r>
              <a:rPr lang="es-ES" b="1" dirty="0">
                <a:latin typeface="Maiandra GD" panose="020E0502030308020204" pitchFamily="34" charset="0"/>
              </a:rPr>
              <a:t>Pedro, apóstol de Jesucristo: A los expatriados, </a:t>
            </a:r>
            <a:r>
              <a:rPr lang="es-ES" b="1" u="sng" dirty="0">
                <a:solidFill>
                  <a:schemeClr val="bg1"/>
                </a:solidFill>
                <a:highlight>
                  <a:srgbClr val="800000"/>
                </a:highlight>
                <a:latin typeface="Maiandra GD" panose="020E0502030308020204" pitchFamily="34" charset="0"/>
              </a:rPr>
              <a:t>de la dispersión en el Ponto, Galacia, Capadocia, Asia y Bitinia, elegidos</a:t>
            </a:r>
            <a:r>
              <a:rPr lang="es-ES" b="1" dirty="0">
                <a:latin typeface="Maiandra GD" panose="020E0502030308020204" pitchFamily="34" charset="0"/>
              </a:rPr>
              <a:t>  </a:t>
            </a:r>
          </a:p>
          <a:p>
            <a:r>
              <a:rPr lang="es-ES" b="1" dirty="0">
                <a:latin typeface="Maiandra GD" panose="020E0502030308020204" pitchFamily="34" charset="0"/>
              </a:rPr>
              <a:t>Sin embargo, Él Espíritu Santo quería que fueran primero a Europa.</a:t>
            </a:r>
          </a:p>
          <a:p>
            <a:r>
              <a:rPr lang="es-ES" b="1" dirty="0">
                <a:latin typeface="Maiandra GD" panose="020E0502030308020204" pitchFamily="34" charset="0"/>
              </a:rPr>
              <a:t>Al Apóstol Pablo se le muestra una visión.</a:t>
            </a:r>
          </a:p>
          <a:p>
            <a:pPr algn="ctr"/>
            <a:r>
              <a:rPr lang="es-ES" b="1" u="sng" dirty="0">
                <a:highlight>
                  <a:srgbClr val="FFFF00"/>
                </a:highlight>
                <a:latin typeface="Maiandra GD" panose="020E0502030308020204" pitchFamily="34" charset="0"/>
              </a:rPr>
              <a:t>Hechos.16:8-10.</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C369C0BB-A9AE-0937-4FC2-876327789916}"/>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3177699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EL ESPIRITU SANTO LES IMPIDE PREDICAR.</a:t>
            </a:r>
            <a:br>
              <a:rPr lang="es-ES" b="1" u="sng" dirty="0">
                <a:latin typeface="Maiandra GD" panose="020E0502030308020204" pitchFamily="34" charset="0"/>
              </a:rPr>
            </a:br>
            <a:r>
              <a:rPr lang="es-ES" b="1" u="sng" dirty="0">
                <a:latin typeface="Maiandra GD" panose="020E0502030308020204" pitchFamily="34" charset="0"/>
              </a:rPr>
              <a:t>HECHOS.16:6-10.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pasando por Misia, </a:t>
            </a:r>
            <a:r>
              <a:rPr lang="es-ES" b="1" u="sng" dirty="0">
                <a:solidFill>
                  <a:schemeClr val="bg1"/>
                </a:solidFill>
                <a:highlight>
                  <a:srgbClr val="808000"/>
                </a:highlight>
                <a:latin typeface="Maiandra GD" panose="020E0502030308020204" pitchFamily="34" charset="0"/>
              </a:rPr>
              <a:t>descendieron a </a:t>
            </a:r>
            <a:r>
              <a:rPr lang="es-ES" b="1" u="sng" dirty="0" err="1">
                <a:solidFill>
                  <a:schemeClr val="bg1"/>
                </a:solidFill>
                <a:highlight>
                  <a:srgbClr val="808000"/>
                </a:highlight>
                <a:latin typeface="Maiandra GD" panose="020E0502030308020204" pitchFamily="34" charset="0"/>
              </a:rPr>
              <a:t>Troas</a:t>
            </a:r>
            <a:r>
              <a:rPr lang="es-ES" b="1" u="sng" dirty="0">
                <a:solidFill>
                  <a:schemeClr val="bg1"/>
                </a:solidFill>
                <a:highlight>
                  <a:srgbClr val="808000"/>
                </a:highlight>
                <a:latin typeface="Maiandra GD" panose="020E0502030308020204" pitchFamily="34" charset="0"/>
              </a:rPr>
              <a:t>.</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V.9.  </a:t>
            </a:r>
          </a:p>
          <a:p>
            <a:r>
              <a:rPr lang="es-ES" b="1" dirty="0">
                <a:latin typeface="Maiandra GD" panose="020E0502030308020204" pitchFamily="34" charset="0"/>
              </a:rPr>
              <a:t>Por la noche se le mostró a Pablo una visión: </a:t>
            </a:r>
            <a:r>
              <a:rPr lang="es-ES" b="1" u="sng" dirty="0">
                <a:solidFill>
                  <a:schemeClr val="bg1"/>
                </a:solidFill>
                <a:highlight>
                  <a:srgbClr val="000000"/>
                </a:highlight>
                <a:latin typeface="Maiandra GD" panose="020E0502030308020204" pitchFamily="34" charset="0"/>
              </a:rPr>
              <a:t>un hombre de Macedonia estaba de pie,</a:t>
            </a:r>
            <a:r>
              <a:rPr lang="es-ES" b="1" dirty="0">
                <a:latin typeface="Maiandra GD" panose="020E0502030308020204" pitchFamily="34" charset="0"/>
              </a:rPr>
              <a:t> suplicándole y diciendo: Pasa a Macedonia y ayúdanos. </a:t>
            </a:r>
          </a:p>
          <a:p>
            <a:pPr algn="ctr"/>
            <a:r>
              <a:rPr lang="es-ES" b="1" u="sng" dirty="0">
                <a:highlight>
                  <a:srgbClr val="FFFF00"/>
                </a:highlight>
                <a:latin typeface="Maiandra GD" panose="020E0502030308020204" pitchFamily="34" charset="0"/>
              </a:rPr>
              <a:t>V.10.  </a:t>
            </a:r>
          </a:p>
          <a:p>
            <a:r>
              <a:rPr lang="es-ES" b="1" dirty="0">
                <a:latin typeface="Maiandra GD" panose="020E0502030308020204" pitchFamily="34" charset="0"/>
              </a:rPr>
              <a:t>Cuando tuvo la visión, enseguida procuramos ir a Macedonia, </a:t>
            </a:r>
            <a:r>
              <a:rPr lang="es-ES" b="1" u="sng" dirty="0">
                <a:highlight>
                  <a:srgbClr val="00FF00"/>
                </a:highlight>
                <a:latin typeface="Maiandra GD" panose="020E0502030308020204" pitchFamily="34" charset="0"/>
              </a:rPr>
              <a:t>persuadidos de que Dios nos había llamado para anunciarles el evangelio.</a:t>
            </a:r>
            <a:r>
              <a:rPr lang="es-ES" b="1" dirty="0">
                <a:latin typeface="Maiandra GD" panose="020E0502030308020204" pitchFamily="34" charset="0"/>
              </a:rPr>
              <a:t> </a:t>
            </a:r>
          </a:p>
          <a:p>
            <a:r>
              <a:rPr lang="es-ES" b="1" dirty="0">
                <a:latin typeface="Maiandra GD" panose="020E0502030308020204" pitchFamily="34" charset="0"/>
              </a:rPr>
              <a:t>Ahora Pablo entendía por qué Él Espíritu Santo no les permitió "hablar la palabra en Asia".</a:t>
            </a:r>
          </a:p>
          <a:p>
            <a:r>
              <a:rPr lang="es-ES" b="1" dirty="0">
                <a:latin typeface="Maiandra GD" panose="020E0502030308020204" pitchFamily="34" charset="0"/>
              </a:rPr>
              <a:t>Había necesidad del evangelio en macedonia.</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B708BA2E-836C-3B0A-D21C-AF5B53BF17D1}"/>
              </a:ext>
            </a:extLst>
          </p:cNvPr>
          <p:cNvPicPr>
            <a:picLocks noChangeAspect="1"/>
          </p:cNvPicPr>
          <p:nvPr/>
        </p:nvPicPr>
        <p:blipFill>
          <a:blip r:embed="rId3"/>
          <a:stretch>
            <a:fillRect/>
          </a:stretch>
        </p:blipFill>
        <p:spPr>
          <a:xfrm>
            <a:off x="-3385" y="1342230"/>
            <a:ext cx="3889585" cy="5517358"/>
          </a:xfrm>
          <a:prstGeom prst="rect">
            <a:avLst/>
          </a:prstGeom>
        </p:spPr>
      </p:pic>
    </p:spTree>
    <p:extLst>
      <p:ext uri="{BB962C8B-B14F-4D97-AF65-F5344CB8AC3E}">
        <p14:creationId xmlns:p14="http://schemas.microsoft.com/office/powerpoint/2010/main" val="919386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u="sng" dirty="0">
                <a:solidFill>
                  <a:schemeClr val="bg1"/>
                </a:solidFill>
                <a:highlight>
                  <a:srgbClr val="FF00FF"/>
                </a:highlight>
                <a:latin typeface="Maiandra GD" panose="020E0502030308020204" pitchFamily="34" charset="0"/>
              </a:rPr>
              <a:t>Así que, zarpando de </a:t>
            </a:r>
            <a:r>
              <a:rPr lang="es-ES" b="1" u="sng" dirty="0" err="1">
                <a:solidFill>
                  <a:schemeClr val="bg1"/>
                </a:solidFill>
                <a:highlight>
                  <a:srgbClr val="FF00FF"/>
                </a:highlight>
                <a:latin typeface="Maiandra GD" panose="020E0502030308020204" pitchFamily="34" charset="0"/>
              </a:rPr>
              <a:t>Troas</a:t>
            </a:r>
            <a:r>
              <a:rPr lang="es-ES" b="1" u="sng" dirty="0">
                <a:solidFill>
                  <a:schemeClr val="bg1"/>
                </a:solidFill>
                <a:highlight>
                  <a:srgbClr val="FF00FF"/>
                </a:highlight>
                <a:latin typeface="Maiandra GD" panose="020E0502030308020204" pitchFamily="34" charset="0"/>
              </a:rPr>
              <a:t>,</a:t>
            </a:r>
            <a:r>
              <a:rPr lang="es-ES" b="1" dirty="0">
                <a:latin typeface="Maiandra GD" panose="020E0502030308020204" pitchFamily="34" charset="0"/>
              </a:rPr>
              <a:t> navegamos con rumbo directo a Samotracia, y al día siguiente a </a:t>
            </a:r>
            <a:r>
              <a:rPr lang="es-ES" b="1" dirty="0" err="1">
                <a:latin typeface="Maiandra GD" panose="020E0502030308020204" pitchFamily="34" charset="0"/>
              </a:rPr>
              <a:t>Neápolis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V.12.  </a:t>
            </a:r>
          </a:p>
          <a:p>
            <a:r>
              <a:rPr lang="es-ES" b="1" dirty="0">
                <a:latin typeface="Maiandra GD" panose="020E0502030308020204" pitchFamily="34" charset="0"/>
              </a:rPr>
              <a:t>y de allí a Filipos, que es una ciudad principal de la provincia de Macedonia, una colonia romana; </a:t>
            </a:r>
            <a:r>
              <a:rPr lang="es-ES" b="1" u="sng" dirty="0">
                <a:solidFill>
                  <a:schemeClr val="bg1"/>
                </a:solidFill>
                <a:highlight>
                  <a:srgbClr val="0000FF"/>
                </a:highlight>
                <a:latin typeface="Maiandra GD" panose="020E0502030308020204" pitchFamily="34" charset="0"/>
              </a:rPr>
              <a:t>en esta ciudad nos quedamos por varios días.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V.13.  </a:t>
            </a:r>
          </a:p>
          <a:p>
            <a:r>
              <a:rPr lang="es-ES" b="1" dirty="0">
                <a:latin typeface="Maiandra GD" panose="020E0502030308020204" pitchFamily="34" charset="0"/>
              </a:rPr>
              <a:t>Y en el día de reposo salimos fuera de la puerta, a la orilla de un río, donde pensábamos que habría un lugar de oración; </a:t>
            </a:r>
            <a:r>
              <a:rPr lang="es-ES" b="1" u="sng" dirty="0">
                <a:solidFill>
                  <a:schemeClr val="bg1"/>
                </a:solidFill>
                <a:highlight>
                  <a:srgbClr val="FF0000"/>
                </a:highlight>
                <a:latin typeface="Maiandra GD" panose="020E0502030308020204" pitchFamily="34" charset="0"/>
              </a:rPr>
              <a:t>nos sentamos y comenzamos a hablar a las mujeres que se habían reunido.</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9" name="Imagen 8">
            <a:extLst>
              <a:ext uri="{FF2B5EF4-FFF2-40B4-BE49-F238E27FC236}">
                <a16:creationId xmlns:a16="http://schemas.microsoft.com/office/drawing/2014/main" id="{F1BDBE3E-EF70-5ED0-D0B1-1FFF863D8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818"/>
            <a:ext cx="3886200" cy="5514181"/>
          </a:xfrm>
          <a:prstGeom prst="rect">
            <a:avLst/>
          </a:prstGeom>
        </p:spPr>
      </p:pic>
    </p:spTree>
    <p:extLst>
      <p:ext uri="{BB962C8B-B14F-4D97-AF65-F5344CB8AC3E}">
        <p14:creationId xmlns:p14="http://schemas.microsoft.com/office/powerpoint/2010/main" val="21888203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El hecho de que hayan ido a la orilla del río para orar implica que en ese lugar no había sinagoga. </a:t>
            </a:r>
          </a:p>
          <a:p>
            <a:r>
              <a:rPr lang="es-ES" b="1" dirty="0">
                <a:latin typeface="Maiandra GD" panose="020E0502030308020204" pitchFamily="34" charset="0"/>
              </a:rPr>
              <a:t>El apóstol Pablo les predica a las mujeres que estaban presentes en tal lugar. </a:t>
            </a:r>
          </a:p>
          <a:p>
            <a:r>
              <a:rPr lang="es-ES" b="1" dirty="0">
                <a:latin typeface="Maiandra GD" panose="020E0502030308020204" pitchFamily="34" charset="0"/>
              </a:rPr>
              <a:t>Esto indica que Pablo no hacia acepción de personas, como algunos judíos lo hacían, al tratar a las mujeres de una manera diferente. </a:t>
            </a:r>
          </a:p>
          <a:p>
            <a:pPr algn="ctr"/>
            <a:r>
              <a:rPr lang="es-ES" b="1" u="sng" dirty="0">
                <a:highlight>
                  <a:srgbClr val="FFFF00"/>
                </a:highlight>
                <a:latin typeface="Maiandra GD" panose="020E0502030308020204" pitchFamily="34" charset="0"/>
              </a:rPr>
              <a:t>Juan.4:27.</a:t>
            </a:r>
          </a:p>
          <a:p>
            <a:r>
              <a:rPr lang="es-ES" b="1" dirty="0">
                <a:latin typeface="Maiandra GD" panose="020E0502030308020204" pitchFamily="34" charset="0"/>
              </a:rPr>
              <a:t>En esto llegaron sus discípulos y </a:t>
            </a:r>
            <a:r>
              <a:rPr lang="es-ES" b="1" u="sng" dirty="0">
                <a:solidFill>
                  <a:schemeClr val="bg1"/>
                </a:solidFill>
                <a:highlight>
                  <a:srgbClr val="000080"/>
                </a:highlight>
                <a:latin typeface="Maiandra GD" panose="020E0502030308020204" pitchFamily="34" charset="0"/>
              </a:rPr>
              <a:t>se admiraron de que hablara con una mujer,</a:t>
            </a:r>
            <a:r>
              <a:rPr lang="es-ES" b="1" dirty="0">
                <a:latin typeface="Maiandra GD" panose="020E0502030308020204" pitchFamily="34" charset="0"/>
              </a:rPr>
              <a:t> pero ninguno le preguntó: ¿Qué tratas de averiguar? o: ¿Por qué hablas con ella?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FAC05D86-1C54-41ED-E7A0-FE1F319C5A4A}"/>
              </a:ext>
            </a:extLst>
          </p:cNvPr>
          <p:cNvPicPr>
            <a:picLocks noChangeAspect="1"/>
          </p:cNvPicPr>
          <p:nvPr/>
        </p:nvPicPr>
        <p:blipFill>
          <a:blip r:embed="rId3"/>
          <a:stretch>
            <a:fillRect/>
          </a:stretch>
        </p:blipFill>
        <p:spPr>
          <a:xfrm>
            <a:off x="-3385" y="1339053"/>
            <a:ext cx="3889585" cy="5517358"/>
          </a:xfrm>
          <a:prstGeom prst="rect">
            <a:avLst/>
          </a:prstGeom>
        </p:spPr>
      </p:pic>
    </p:spTree>
    <p:extLst>
      <p:ext uri="{BB962C8B-B14F-4D97-AF65-F5344CB8AC3E}">
        <p14:creationId xmlns:p14="http://schemas.microsoft.com/office/powerpoint/2010/main" val="19113580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Hechos.16:14.</a:t>
            </a:r>
          </a:p>
          <a:p>
            <a:r>
              <a:rPr lang="es-ES" b="1" u="sng" dirty="0">
                <a:solidFill>
                  <a:schemeClr val="bg1"/>
                </a:solidFill>
                <a:highlight>
                  <a:srgbClr val="008080"/>
                </a:highlight>
                <a:latin typeface="Maiandra GD" panose="020E0502030308020204" pitchFamily="34" charset="0"/>
              </a:rPr>
              <a:t>Y estaba escuchando cierta mujer llamada Lidia,</a:t>
            </a:r>
            <a:r>
              <a:rPr lang="es-ES" b="1" dirty="0">
                <a:latin typeface="Maiandra GD" panose="020E0502030308020204" pitchFamily="34" charset="0"/>
              </a:rPr>
              <a:t> de la ciudad de </a:t>
            </a:r>
            <a:r>
              <a:rPr lang="es-ES" b="1" dirty="0" err="1">
                <a:latin typeface="Maiandra GD" panose="020E0502030308020204" pitchFamily="34" charset="0"/>
              </a:rPr>
              <a:t>Tiatira</a:t>
            </a:r>
            <a:r>
              <a:rPr lang="es-ES" b="1" dirty="0">
                <a:latin typeface="Maiandra GD" panose="020E0502030308020204" pitchFamily="34" charset="0"/>
              </a:rPr>
              <a:t>, vendedora de telas de púrpura, que adoraba a Dios; y el Señor abrió su corazón para que recibiera lo que Pablo decía. </a:t>
            </a:r>
          </a:p>
          <a:p>
            <a:r>
              <a:rPr lang="es-ES" b="1" dirty="0">
                <a:latin typeface="Maiandra GD" panose="020E0502030308020204" pitchFamily="34" charset="0"/>
              </a:rPr>
              <a:t>Lidia, como podemos leer, se encontraba escuchando atentamente a la predicación del Evangelio. </a:t>
            </a:r>
          </a:p>
          <a:p>
            <a:r>
              <a:rPr lang="es-ES" b="1" dirty="0">
                <a:latin typeface="Maiandra GD" panose="020E0502030308020204" pitchFamily="34" charset="0"/>
              </a:rPr>
              <a:t>La frase “Él Señor abrió el corazón de ella” no significa que Lidia fue salva en contra de su voluntad como Juan Calvino enseña. </a:t>
            </a:r>
          </a:p>
          <a:p>
            <a:r>
              <a:rPr lang="es-ES" b="1" dirty="0">
                <a:latin typeface="Maiandra GD" panose="020E0502030308020204" pitchFamily="34" charset="0"/>
              </a:rPr>
              <a:t>Dios no es una persona que viola el libre albedrío de los seres humanos. </a:t>
            </a:r>
          </a:p>
        </p:txBody>
      </p:sp>
      <p:pic>
        <p:nvPicPr>
          <p:cNvPr id="2" name="Imagen 1">
            <a:extLst>
              <a:ext uri="{FF2B5EF4-FFF2-40B4-BE49-F238E27FC236}">
                <a16:creationId xmlns:a16="http://schemas.microsoft.com/office/drawing/2014/main" id="{941AE611-9099-C3EA-D32A-1AB87DADDB37}"/>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1481286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Puesto que Pablo provino del este y no del oeste, Derbe es mencionada antes que Listra.</a:t>
            </a:r>
          </a:p>
          <a:p>
            <a:r>
              <a:rPr lang="es-ES" b="1" dirty="0">
                <a:latin typeface="Maiandra GD" panose="020E0502030308020204" pitchFamily="34" charset="0"/>
              </a:rPr>
              <a:t>Derbe era una ciudad en el distrito de Licaonia en la provincia romana de Galacia en la parte central del sur de Asia Menor. Estaba ubicada en una ruta principal que conectaba Iconio y Laranda y quedaba a 97 Km (60 </a:t>
            </a:r>
            <a:r>
              <a:rPr lang="es-ES" b="1" dirty="0" err="1">
                <a:latin typeface="Maiandra GD" panose="020E0502030308020204" pitchFamily="34" charset="0"/>
              </a:rPr>
              <a:t>Kilom</a:t>
            </a:r>
            <a:r>
              <a:rPr lang="es-ES" b="1" dirty="0">
                <a:latin typeface="Maiandra GD" panose="020E0502030308020204" pitchFamily="34" charset="0"/>
              </a:rPr>
              <a:t>) de Listra.</a:t>
            </a:r>
          </a:p>
          <a:p>
            <a:r>
              <a:rPr lang="es-ES" b="1" dirty="0">
                <a:latin typeface="Maiandra GD" panose="020E0502030308020204" pitchFamily="34" charset="0"/>
              </a:rPr>
              <a:t>Aquí se encuentra a un joven que se llamaba Timoteo.</a:t>
            </a:r>
          </a:p>
          <a:p>
            <a:r>
              <a:rPr lang="es-ES" b="1" dirty="0">
                <a:latin typeface="Maiandra GD" panose="020E0502030308020204" pitchFamily="34" charset="0"/>
              </a:rPr>
              <a:t>Sabemos por la segunda carta del Apóstol Pablo a Timoteo que su madre se llama Eunice y su abuela Loida.</a:t>
            </a:r>
          </a:p>
          <a:p>
            <a:pPr algn="ctr"/>
            <a:r>
              <a:rPr lang="es-ES" b="1" u="sng" dirty="0">
                <a:highlight>
                  <a:srgbClr val="FFFF00"/>
                </a:highlight>
                <a:latin typeface="Maiandra GD" panose="020E0502030308020204" pitchFamily="34" charset="0"/>
              </a:rPr>
              <a:t>II Timoteo.1:5.</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E97F04B5-AAAA-2207-E58F-7FD25F1E1CFF}"/>
              </a:ext>
            </a:extLst>
          </p:cNvPr>
          <p:cNvPicPr>
            <a:picLocks noChangeAspect="1"/>
          </p:cNvPicPr>
          <p:nvPr/>
        </p:nvPicPr>
        <p:blipFill>
          <a:blip r:embed="rId3"/>
          <a:stretch>
            <a:fillRect/>
          </a:stretch>
        </p:blipFill>
        <p:spPr>
          <a:xfrm>
            <a:off x="0" y="1343817"/>
            <a:ext cx="3886199" cy="5514183"/>
          </a:xfrm>
          <a:prstGeom prst="rect">
            <a:avLst/>
          </a:prstGeom>
        </p:spPr>
      </p:pic>
    </p:spTree>
    <p:extLst>
      <p:ext uri="{BB962C8B-B14F-4D97-AF65-F5344CB8AC3E}">
        <p14:creationId xmlns:p14="http://schemas.microsoft.com/office/powerpoint/2010/main" val="647706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dirty="0">
                <a:latin typeface="Maiandra GD" panose="020E0502030308020204" pitchFamily="34" charset="0"/>
              </a:rPr>
              <a:t>Vemos que Dios no entra a fuerza y hace que la gente obedece en contra de su voluntad.</a:t>
            </a:r>
          </a:p>
          <a:p>
            <a:pPr algn="ctr"/>
            <a:r>
              <a:rPr lang="es-ES" b="1" u="sng" dirty="0">
                <a:highlight>
                  <a:srgbClr val="FFFF00"/>
                </a:highlight>
                <a:latin typeface="Maiandra GD" panose="020E0502030308020204" pitchFamily="34" charset="0"/>
              </a:rPr>
              <a:t>Apocalipsis.3:20.</a:t>
            </a:r>
          </a:p>
          <a:p>
            <a:r>
              <a:rPr lang="es-ES" b="1" dirty="0">
                <a:latin typeface="Maiandra GD" panose="020E0502030308020204" pitchFamily="34" charset="0"/>
              </a:rPr>
              <a:t>’Yo estoy a la puerta y llamo; </a:t>
            </a:r>
            <a:r>
              <a:rPr lang="es-ES" b="1" u="sng" dirty="0">
                <a:solidFill>
                  <a:schemeClr val="bg1"/>
                </a:solidFill>
                <a:highlight>
                  <a:srgbClr val="FF00FF"/>
                </a:highlight>
                <a:latin typeface="Maiandra GD" panose="020E0502030308020204" pitchFamily="34" charset="0"/>
              </a:rPr>
              <a:t>si alguien oye Mi voz y abre la puerta,</a:t>
            </a:r>
            <a:r>
              <a:rPr lang="es-ES" b="1" dirty="0">
                <a:latin typeface="Maiandra GD" panose="020E0502030308020204" pitchFamily="34" charset="0"/>
              </a:rPr>
              <a:t> entraré a él, y cenaré con él y él conmigo. </a:t>
            </a:r>
          </a:p>
          <a:p>
            <a:r>
              <a:rPr lang="es-ES" b="1" dirty="0">
                <a:latin typeface="Maiandra GD" panose="020E0502030308020204" pitchFamily="34" charset="0"/>
              </a:rPr>
              <a:t>Jesús está a la puerta esta tocando su corazón atraves de su palabra, el evangelio.</a:t>
            </a:r>
          </a:p>
          <a:p>
            <a:pPr algn="ctr"/>
            <a:r>
              <a:rPr lang="es-ES" b="1" u="sng" dirty="0">
                <a:highlight>
                  <a:srgbClr val="FFFF00"/>
                </a:highlight>
                <a:latin typeface="Maiandra GD" panose="020E0502030308020204" pitchFamily="34" charset="0"/>
              </a:rPr>
              <a:t>II Tesalonicenses.2:14.</a:t>
            </a:r>
          </a:p>
          <a:p>
            <a:r>
              <a:rPr lang="es-ES" b="1" u="sng" dirty="0">
                <a:solidFill>
                  <a:schemeClr val="bg1"/>
                </a:solidFill>
                <a:highlight>
                  <a:srgbClr val="000080"/>
                </a:highlight>
                <a:latin typeface="Maiandra GD" panose="020E0502030308020204" pitchFamily="34" charset="0"/>
              </a:rPr>
              <a:t>Fue para esto que Él los llamó mediante nuestro evangelio,</a:t>
            </a:r>
            <a:r>
              <a:rPr lang="es-ES" b="1" dirty="0">
                <a:latin typeface="Maiandra GD" panose="020E0502030308020204" pitchFamily="34" charset="0"/>
              </a:rPr>
              <a:t> para que alcancen la gloria de nuestro Señor Jesucristo.</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F3F0A99-492B-C91C-2A9F-B56B7EF4175A}"/>
              </a:ext>
            </a:extLst>
          </p:cNvPr>
          <p:cNvPicPr>
            <a:picLocks noChangeAspect="1"/>
          </p:cNvPicPr>
          <p:nvPr/>
        </p:nvPicPr>
        <p:blipFill>
          <a:blip r:embed="rId3"/>
          <a:stretch>
            <a:fillRect/>
          </a:stretch>
        </p:blipFill>
        <p:spPr>
          <a:xfrm>
            <a:off x="-3385" y="1342230"/>
            <a:ext cx="3889585" cy="5517358"/>
          </a:xfrm>
          <a:prstGeom prst="rect">
            <a:avLst/>
          </a:prstGeom>
        </p:spPr>
      </p:pic>
    </p:spTree>
    <p:extLst>
      <p:ext uri="{BB962C8B-B14F-4D97-AF65-F5344CB8AC3E}">
        <p14:creationId xmlns:p14="http://schemas.microsoft.com/office/powerpoint/2010/main" val="10142429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La Palabra de Dios es la que entra en el corazón de las personas que son honestas y que desean la salvación que Dios ofrece. </a:t>
            </a:r>
          </a:p>
          <a:p>
            <a:pPr algn="ctr"/>
            <a:r>
              <a:rPr lang="es-NI" b="1" u="sng" dirty="0">
                <a:highlight>
                  <a:srgbClr val="FFFF00"/>
                </a:highlight>
                <a:latin typeface="Maiandra GD" panose="020E0502030308020204" pitchFamily="34" charset="0"/>
              </a:rPr>
              <a:t>Hebreos.4:12.</a:t>
            </a:r>
          </a:p>
          <a:p>
            <a:r>
              <a:rPr lang="es-ES" b="1" dirty="0">
                <a:latin typeface="Maiandra GD" panose="020E0502030308020204" pitchFamily="34" charset="0"/>
              </a:rPr>
              <a:t>Porque la palabra de Dios es viva y eficaz, y más cortante que cualquier espada de dos filos; </a:t>
            </a:r>
            <a:r>
              <a:rPr lang="es-ES" b="1" u="sng" dirty="0">
                <a:solidFill>
                  <a:schemeClr val="bg1"/>
                </a:solidFill>
                <a:highlight>
                  <a:srgbClr val="008000"/>
                </a:highlight>
                <a:latin typeface="Maiandra GD" panose="020E0502030308020204" pitchFamily="34" charset="0"/>
              </a:rPr>
              <a:t>penetra hasta la división del alma y del espíritu, de las coyunturas y los tuétanos,</a:t>
            </a:r>
            <a:r>
              <a:rPr lang="es-ES" b="1" dirty="0">
                <a:latin typeface="Maiandra GD" panose="020E0502030308020204" pitchFamily="34" charset="0"/>
              </a:rPr>
              <a:t> y es poderosa para discernir los pensamientos y las intenciones del corazón.</a:t>
            </a:r>
          </a:p>
          <a:p>
            <a:r>
              <a:rPr lang="es-ES" b="1" dirty="0">
                <a:latin typeface="Maiandra GD" panose="020E0502030308020204" pitchFamily="34" charset="0"/>
              </a:rPr>
              <a:t>La Palabra de Dios traspasa nuestros corazones y nos hace que nos compunjamos de corazón. </a:t>
            </a:r>
          </a:p>
          <a:p>
            <a:pPr algn="ctr"/>
            <a:r>
              <a:rPr lang="es-ES" b="1" u="sng" dirty="0">
                <a:highlight>
                  <a:srgbClr val="FFFF00"/>
                </a:highlight>
                <a:latin typeface="Maiandra GD" panose="020E0502030308020204" pitchFamily="34" charset="0"/>
              </a:rPr>
              <a:t>Hechos.2:37. </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F3F0A99-492B-C91C-2A9F-B56B7EF4175A}"/>
              </a:ext>
            </a:extLst>
          </p:cNvPr>
          <p:cNvPicPr>
            <a:picLocks noChangeAspect="1"/>
          </p:cNvPicPr>
          <p:nvPr/>
        </p:nvPicPr>
        <p:blipFill>
          <a:blip r:embed="rId3"/>
          <a:stretch>
            <a:fillRect/>
          </a:stretch>
        </p:blipFill>
        <p:spPr>
          <a:xfrm>
            <a:off x="-3385" y="1342230"/>
            <a:ext cx="3889585" cy="5517358"/>
          </a:xfrm>
          <a:prstGeom prst="rect">
            <a:avLst/>
          </a:prstGeom>
        </p:spPr>
      </p:pic>
    </p:spTree>
    <p:extLst>
      <p:ext uri="{BB962C8B-B14F-4D97-AF65-F5344CB8AC3E}">
        <p14:creationId xmlns:p14="http://schemas.microsoft.com/office/powerpoint/2010/main" val="19243133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lnSpcReduction="10000"/>
          </a:bodyPr>
          <a:lstStyle/>
          <a:p>
            <a:r>
              <a:rPr lang="es-ES" b="1" u="sng" dirty="0">
                <a:solidFill>
                  <a:schemeClr val="bg1"/>
                </a:solidFill>
                <a:highlight>
                  <a:srgbClr val="800080"/>
                </a:highlight>
                <a:latin typeface="Maiandra GD" panose="020E0502030308020204" pitchFamily="34" charset="0"/>
              </a:rPr>
              <a:t>Al oír esto, compungidos de corazón,</a:t>
            </a:r>
            <a:r>
              <a:rPr lang="es-ES" b="1" dirty="0">
                <a:latin typeface="Maiandra GD" panose="020E0502030308020204" pitchFamily="34" charset="0"/>
              </a:rPr>
              <a:t> dijeron a Pedro y a los demás apóstoles: Hermanos, ¿qué haremos? </a:t>
            </a:r>
          </a:p>
          <a:p>
            <a:r>
              <a:rPr lang="es-ES" b="1" dirty="0">
                <a:latin typeface="Maiandra GD" panose="020E0502030308020204" pitchFamily="34" charset="0"/>
              </a:rPr>
              <a:t>Es importante que recordemos que la Palabra de Dios puede abrir o cerrar nuestros corazones. Puede derretirlos o endurecerlos. </a:t>
            </a:r>
          </a:p>
          <a:p>
            <a:r>
              <a:rPr lang="es-ES" b="1" dirty="0">
                <a:latin typeface="Maiandra GD" panose="020E0502030308020204" pitchFamily="34" charset="0"/>
              </a:rPr>
              <a:t>El sol que sentimos a cada momento durante el día tiene el poder para derretir la mantequilla o para endurecer el cemento fresco. </a:t>
            </a:r>
          </a:p>
          <a:p>
            <a:r>
              <a:rPr lang="es-ES" b="1" dirty="0">
                <a:latin typeface="Maiandra GD" panose="020E0502030308020204" pitchFamily="34" charset="0"/>
              </a:rPr>
              <a:t>Así es la Palabra de Dios en los corazones de las personas. </a:t>
            </a:r>
          </a:p>
          <a:p>
            <a:r>
              <a:rPr lang="es-ES" b="1" dirty="0">
                <a:latin typeface="Maiandra GD" panose="020E0502030308020204" pitchFamily="34" charset="0"/>
              </a:rPr>
              <a:t>Si el corazón de la persona es honesto y desea encontrar la verdad, la encontrará y su corazón será abierto, pero si la persona rechaza la verdad, el corazón de tal persona se endurecerá.</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1782204-D9AC-9EC0-0EF6-9B9381C738A4}"/>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29122793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LA CONVERSIÓN DE LIDIA.</a:t>
            </a:r>
            <a:br>
              <a:rPr lang="es-ES" b="1" u="sng" dirty="0">
                <a:latin typeface="Maiandra GD" panose="020E0502030308020204" pitchFamily="34" charset="0"/>
              </a:rPr>
            </a:br>
            <a:r>
              <a:rPr lang="es-ES" b="1" u="sng" dirty="0">
                <a:latin typeface="Maiandra GD" panose="020E0502030308020204" pitchFamily="34" charset="0"/>
              </a:rPr>
              <a:t>HECHOS.16:11-15.</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lnSpcReduction="20000"/>
          </a:bodyPr>
          <a:lstStyle/>
          <a:p>
            <a:pPr algn="ctr"/>
            <a:r>
              <a:rPr lang="es-ES" b="1" u="sng" dirty="0">
                <a:highlight>
                  <a:srgbClr val="FFFF00"/>
                </a:highlight>
                <a:latin typeface="Maiandra GD" panose="020E0502030308020204" pitchFamily="34" charset="0"/>
              </a:rPr>
              <a:t>Hechos.16:15.</a:t>
            </a:r>
          </a:p>
          <a:p>
            <a:r>
              <a:rPr lang="es-ES" b="1" u="sng" dirty="0">
                <a:solidFill>
                  <a:schemeClr val="bg1"/>
                </a:solidFill>
                <a:highlight>
                  <a:srgbClr val="800000"/>
                </a:highlight>
                <a:latin typeface="Maiandra GD" panose="020E0502030308020204" pitchFamily="34" charset="0"/>
              </a:rPr>
              <a:t>Cuando ella y su familia se bautizaron,</a:t>
            </a:r>
            <a:r>
              <a:rPr lang="es-ES" b="1" dirty="0">
                <a:latin typeface="Maiandra GD" panose="020E0502030308020204" pitchFamily="34" charset="0"/>
              </a:rPr>
              <a:t> nos rogó, diciendo: Si juzgáis que soy fiel al Señor, venid a mi casa y quedaos en ella. Y nos persuadió a ir. </a:t>
            </a:r>
          </a:p>
          <a:p>
            <a:r>
              <a:rPr lang="es-ES" b="1" dirty="0">
                <a:latin typeface="Maiandra GD" panose="020E0502030308020204" pitchFamily="34" charset="0"/>
              </a:rPr>
              <a:t>El texto nos revela que Lidia fue bautizada como resultado de la Palabra de Dios que no regresó vacía. </a:t>
            </a:r>
          </a:p>
          <a:p>
            <a:pPr algn="ctr"/>
            <a:r>
              <a:rPr lang="es-ES" b="1" u="sng" dirty="0">
                <a:highlight>
                  <a:srgbClr val="FFFF00"/>
                </a:highlight>
                <a:latin typeface="Maiandra GD" panose="020E0502030308020204" pitchFamily="34" charset="0"/>
              </a:rPr>
              <a:t>Isaias.55:11. </a:t>
            </a:r>
          </a:p>
          <a:p>
            <a:r>
              <a:rPr lang="es-ES" b="1" dirty="0">
                <a:latin typeface="Maiandra GD" panose="020E0502030308020204" pitchFamily="34" charset="0"/>
              </a:rPr>
              <a:t>así será mi palabra que sale de mi boca, </a:t>
            </a:r>
            <a:r>
              <a:rPr lang="es-ES" b="1" u="sng" dirty="0">
                <a:solidFill>
                  <a:schemeClr val="bg1"/>
                </a:solidFill>
                <a:highlight>
                  <a:srgbClr val="808000"/>
                </a:highlight>
                <a:latin typeface="Maiandra GD" panose="020E0502030308020204" pitchFamily="34" charset="0"/>
              </a:rPr>
              <a:t>no volverá a mí vacía sin haber realizado lo que deseo,</a:t>
            </a:r>
            <a:r>
              <a:rPr lang="es-ES" b="1" dirty="0">
                <a:latin typeface="Maiandra GD" panose="020E0502030308020204" pitchFamily="34" charset="0"/>
              </a:rPr>
              <a:t> y logrado el propósito para el cual la envié. </a:t>
            </a:r>
          </a:p>
          <a:p>
            <a:r>
              <a:rPr lang="es-ES" b="1" dirty="0">
                <a:latin typeface="Maiandra GD" panose="020E0502030308020204" pitchFamily="34" charset="0"/>
              </a:rPr>
              <a:t>No solo Lidia fue bautizada sino que también su familia. </a:t>
            </a:r>
          </a:p>
          <a:p>
            <a:r>
              <a:rPr lang="es-ES" b="1" dirty="0">
                <a:latin typeface="Maiandra GD" panose="020E0502030308020204" pitchFamily="34" charset="0"/>
              </a:rPr>
              <a:t>El hecho de que el texto diga que su familia fue bautizada no significa que los bebes o niños que pudieran estar en tal familia fueron bautizados.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57D1E47-50A3-CB66-F95A-1042EF482D23}"/>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1802904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a:bodyPr>
          <a:lstStyle/>
          <a:p>
            <a:r>
              <a:rPr lang="es-ES" b="1" dirty="0">
                <a:latin typeface="Maiandra GD" panose="020E0502030308020204" pitchFamily="34" charset="0"/>
              </a:rPr>
              <a:t>Y sucedió que mientras íbamos al lugar de oración, </a:t>
            </a:r>
            <a:r>
              <a:rPr lang="es-ES" b="1" u="sng" dirty="0">
                <a:solidFill>
                  <a:schemeClr val="bg1"/>
                </a:solidFill>
                <a:highlight>
                  <a:srgbClr val="000000"/>
                </a:highlight>
                <a:latin typeface="Maiandra GD" panose="020E0502030308020204" pitchFamily="34" charset="0"/>
              </a:rPr>
              <a:t>nos salió al encuentro una muchacha esclava que tenía espíritu de adivinación,</a:t>
            </a:r>
            <a:r>
              <a:rPr lang="es-ES" b="1" dirty="0">
                <a:latin typeface="Maiandra GD" panose="020E0502030308020204" pitchFamily="34" charset="0"/>
              </a:rPr>
              <a:t> la cual daba grandes ganancias a sus amos, adivinando. </a:t>
            </a:r>
          </a:p>
          <a:p>
            <a:pPr algn="ctr"/>
            <a:r>
              <a:rPr lang="es-ES" b="1" u="sng" dirty="0">
                <a:highlight>
                  <a:srgbClr val="FFFF00"/>
                </a:highlight>
                <a:latin typeface="Maiandra GD" panose="020E0502030308020204" pitchFamily="34" charset="0"/>
              </a:rPr>
              <a:t>V.17.  </a:t>
            </a:r>
          </a:p>
          <a:p>
            <a:r>
              <a:rPr lang="es-ES" b="1" dirty="0">
                <a:latin typeface="Maiandra GD" panose="020E0502030308020204" pitchFamily="34" charset="0"/>
              </a:rPr>
              <a:t>Esta, siguiendo a Pablo y a nosotros, gritaba diciendo: </a:t>
            </a:r>
            <a:r>
              <a:rPr lang="es-ES" b="1" u="sng" dirty="0">
                <a:highlight>
                  <a:srgbClr val="00FF00"/>
                </a:highlight>
                <a:latin typeface="Maiandra GD" panose="020E0502030308020204" pitchFamily="34" charset="0"/>
              </a:rPr>
              <a:t>Estos hombres son siervos del Dios Altísimo,</a:t>
            </a:r>
            <a:r>
              <a:rPr lang="es-ES" b="1" dirty="0">
                <a:latin typeface="Maiandra GD" panose="020E0502030308020204" pitchFamily="34" charset="0"/>
              </a:rPr>
              <a:t> quienes os proclaman el camino de salvación. </a:t>
            </a:r>
          </a:p>
          <a:p>
            <a:pPr algn="ctr"/>
            <a:r>
              <a:rPr lang="es-ES" b="1" u="sng" dirty="0">
                <a:highlight>
                  <a:srgbClr val="FFFF00"/>
                </a:highlight>
                <a:latin typeface="Maiandra GD" panose="020E0502030308020204" pitchFamily="34" charset="0"/>
              </a:rPr>
              <a:t>V.18.</a:t>
            </a:r>
          </a:p>
          <a:p>
            <a:r>
              <a:rPr lang="es-ES" b="1" dirty="0">
                <a:latin typeface="Maiandra GD" panose="020E0502030308020204" pitchFamily="34" charset="0"/>
              </a:rPr>
              <a:t>Y esto lo hacía por muchos días; mas desagradando esto a Pablo, se volvió y dijo al espíritu: </a:t>
            </a:r>
            <a:r>
              <a:rPr lang="es-ES" b="1" u="sng" dirty="0">
                <a:solidFill>
                  <a:schemeClr val="bg1"/>
                </a:solidFill>
                <a:highlight>
                  <a:srgbClr val="FF00FF"/>
                </a:highlight>
                <a:latin typeface="Maiandra GD" panose="020E0502030308020204" pitchFamily="34" charset="0"/>
              </a:rPr>
              <a:t>¡Te ordeno, en el nombre de Jesucristo, que salgas de ella! Y salió en aquel mismo momento.</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AA466A2F-0275-1472-5F64-FADA91F537CC}"/>
              </a:ext>
            </a:extLst>
          </p:cNvPr>
          <p:cNvPicPr>
            <a:picLocks noChangeAspect="1"/>
          </p:cNvPicPr>
          <p:nvPr/>
        </p:nvPicPr>
        <p:blipFill>
          <a:blip r:embed="rId3"/>
          <a:stretch>
            <a:fillRect/>
          </a:stretch>
        </p:blipFill>
        <p:spPr>
          <a:xfrm>
            <a:off x="0" y="1342230"/>
            <a:ext cx="3810330" cy="5517358"/>
          </a:xfrm>
          <a:prstGeom prst="rect">
            <a:avLst/>
          </a:prstGeom>
        </p:spPr>
      </p:pic>
    </p:spTree>
    <p:extLst>
      <p:ext uri="{BB962C8B-B14F-4D97-AF65-F5344CB8AC3E}">
        <p14:creationId xmlns:p14="http://schemas.microsoft.com/office/powerpoint/2010/main" val="2388201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pPr algn="ctr"/>
            <a:r>
              <a:rPr lang="es-ES" b="1" u="sng" dirty="0">
                <a:highlight>
                  <a:srgbClr val="FFFF00"/>
                </a:highlight>
                <a:latin typeface="Maiandra GD" panose="020E0502030308020204" pitchFamily="34" charset="0"/>
              </a:rPr>
              <a:t>V.19.</a:t>
            </a:r>
          </a:p>
          <a:p>
            <a:r>
              <a:rPr lang="es-ES" b="1" dirty="0">
                <a:latin typeface="Maiandra GD" panose="020E0502030308020204" pitchFamily="34" charset="0"/>
              </a:rPr>
              <a:t>Pero cuando sus amos vieron que se les había ido la esperanza de su ganancia, </a:t>
            </a:r>
            <a:r>
              <a:rPr lang="es-ES" b="1" u="sng" dirty="0">
                <a:solidFill>
                  <a:schemeClr val="bg1"/>
                </a:solidFill>
                <a:highlight>
                  <a:srgbClr val="0000FF"/>
                </a:highlight>
                <a:latin typeface="Maiandra GD" panose="020E0502030308020204" pitchFamily="34" charset="0"/>
              </a:rPr>
              <a:t>prendieron a Pablo y a Silas, y los arrastraron hasta la plaza, ante las autoridades;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V.20.  </a:t>
            </a:r>
          </a:p>
          <a:p>
            <a:r>
              <a:rPr lang="es-ES" b="1" dirty="0">
                <a:latin typeface="Maiandra GD" panose="020E0502030308020204" pitchFamily="34" charset="0"/>
              </a:rPr>
              <a:t>y después de haberlos presentado a los magistrados superiores, dijeron: </a:t>
            </a:r>
            <a:r>
              <a:rPr lang="es-ES" b="1" u="sng" dirty="0">
                <a:solidFill>
                  <a:schemeClr val="bg1"/>
                </a:solidFill>
                <a:highlight>
                  <a:srgbClr val="FF0000"/>
                </a:highlight>
                <a:latin typeface="Maiandra GD" panose="020E0502030308020204" pitchFamily="34" charset="0"/>
              </a:rPr>
              <a:t>Estos hombres, siendo judíos, alborotan nuestra ciudad,</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V.21.  </a:t>
            </a:r>
          </a:p>
          <a:p>
            <a:r>
              <a:rPr lang="es-ES" b="1" u="sng" dirty="0">
                <a:solidFill>
                  <a:schemeClr val="bg1"/>
                </a:solidFill>
                <a:highlight>
                  <a:srgbClr val="000080"/>
                </a:highlight>
                <a:latin typeface="Maiandra GD" panose="020E0502030308020204" pitchFamily="34" charset="0"/>
              </a:rPr>
              <a:t>y proclaman costumbres que no nos es lícito aceptar ni observar,</a:t>
            </a:r>
            <a:r>
              <a:rPr lang="es-ES" b="1" dirty="0">
                <a:latin typeface="Maiandra GD" panose="020E0502030308020204" pitchFamily="34" charset="0"/>
              </a:rPr>
              <a:t> puesto que somos romanos. </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5BFBAE7F-B086-435F-F52A-E23C814B925D}"/>
              </a:ext>
            </a:extLst>
          </p:cNvPr>
          <p:cNvPicPr>
            <a:picLocks noChangeAspect="1"/>
          </p:cNvPicPr>
          <p:nvPr/>
        </p:nvPicPr>
        <p:blipFill>
          <a:blip r:embed="rId3"/>
          <a:stretch>
            <a:fillRect/>
          </a:stretch>
        </p:blipFill>
        <p:spPr>
          <a:xfrm>
            <a:off x="0" y="1343818"/>
            <a:ext cx="3886200" cy="5514181"/>
          </a:xfrm>
          <a:prstGeom prst="rect">
            <a:avLst/>
          </a:prstGeom>
        </p:spPr>
      </p:pic>
    </p:spTree>
    <p:extLst>
      <p:ext uri="{BB962C8B-B14F-4D97-AF65-F5344CB8AC3E}">
        <p14:creationId xmlns:p14="http://schemas.microsoft.com/office/powerpoint/2010/main" val="34174405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pPr algn="ctr"/>
            <a:r>
              <a:rPr lang="es-ES" b="1" u="sng" dirty="0">
                <a:highlight>
                  <a:srgbClr val="FFFF00"/>
                </a:highlight>
                <a:latin typeface="Maiandra GD" panose="020E0502030308020204" pitchFamily="34" charset="0"/>
              </a:rPr>
              <a:t>V.22.</a:t>
            </a:r>
          </a:p>
          <a:p>
            <a:r>
              <a:rPr lang="es-ES" b="1" dirty="0">
                <a:latin typeface="Maiandra GD" panose="020E0502030308020204" pitchFamily="34" charset="0"/>
              </a:rPr>
              <a:t>La multitud se levantó a una contra ellos, y los magistrados superiores, rasgándoles sus ropas, </a:t>
            </a:r>
            <a:r>
              <a:rPr lang="es-ES" b="1" u="sng" dirty="0">
                <a:solidFill>
                  <a:schemeClr val="bg1"/>
                </a:solidFill>
                <a:highlight>
                  <a:srgbClr val="008080"/>
                </a:highlight>
                <a:latin typeface="Maiandra GD" panose="020E0502030308020204" pitchFamily="34" charset="0"/>
              </a:rPr>
              <a:t>ordenaron que los azotaran con varas.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V.23.  </a:t>
            </a:r>
          </a:p>
          <a:p>
            <a:r>
              <a:rPr lang="es-ES" b="1" u="sng" dirty="0">
                <a:solidFill>
                  <a:schemeClr val="bg1"/>
                </a:solidFill>
                <a:highlight>
                  <a:srgbClr val="008000"/>
                </a:highlight>
                <a:latin typeface="Maiandra GD" panose="020E0502030308020204" pitchFamily="34" charset="0"/>
              </a:rPr>
              <a:t>Y después de darles muchos azotes, los echaron en la cárcel,</a:t>
            </a:r>
            <a:r>
              <a:rPr lang="es-ES" b="1" dirty="0">
                <a:latin typeface="Maiandra GD" panose="020E0502030308020204" pitchFamily="34" charset="0"/>
              </a:rPr>
              <a:t> ordenando al carcelero que los guardara con seguridad; </a:t>
            </a:r>
          </a:p>
          <a:p>
            <a:pPr algn="ctr"/>
            <a:r>
              <a:rPr lang="es-ES" b="1" u="sng" dirty="0">
                <a:highlight>
                  <a:srgbClr val="FFFF00"/>
                </a:highlight>
                <a:latin typeface="Maiandra GD" panose="020E0502030308020204" pitchFamily="34" charset="0"/>
              </a:rPr>
              <a:t>V.24.  </a:t>
            </a:r>
          </a:p>
          <a:p>
            <a:r>
              <a:rPr lang="es-ES" b="1" dirty="0">
                <a:latin typeface="Maiandra GD" panose="020E0502030308020204" pitchFamily="34" charset="0"/>
              </a:rPr>
              <a:t>el cual, habiendo recibido esa orden, los echó en el calabozo interior y </a:t>
            </a:r>
            <a:r>
              <a:rPr lang="es-ES" b="1" u="sng" dirty="0">
                <a:solidFill>
                  <a:schemeClr val="bg1"/>
                </a:solidFill>
                <a:highlight>
                  <a:srgbClr val="800080"/>
                </a:highlight>
                <a:latin typeface="Maiandra GD" panose="020E0502030308020204" pitchFamily="34" charset="0"/>
              </a:rPr>
              <a:t>les aseguró los pies en el cepo.</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85777519-D2CE-1BE2-F14E-2FDB90EFD851}"/>
              </a:ext>
            </a:extLst>
          </p:cNvPr>
          <p:cNvPicPr>
            <a:picLocks noChangeAspect="1"/>
          </p:cNvPicPr>
          <p:nvPr/>
        </p:nvPicPr>
        <p:blipFill>
          <a:blip r:embed="rId3"/>
          <a:stretch>
            <a:fillRect/>
          </a:stretch>
        </p:blipFill>
        <p:spPr>
          <a:xfrm>
            <a:off x="0" y="1343819"/>
            <a:ext cx="3886199" cy="5514181"/>
          </a:xfrm>
          <a:prstGeom prst="rect">
            <a:avLst/>
          </a:prstGeom>
        </p:spPr>
      </p:pic>
    </p:spTree>
    <p:extLst>
      <p:ext uri="{BB962C8B-B14F-4D97-AF65-F5344CB8AC3E}">
        <p14:creationId xmlns:p14="http://schemas.microsoft.com/office/powerpoint/2010/main" val="9076071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dirty="0">
                <a:latin typeface="Maiandra GD" panose="020E0502030308020204" pitchFamily="34" charset="0"/>
              </a:rPr>
              <a:t>En esta sección de la Escritura aprendemos como Pablo echa fuera un espíritu de adivinación de una mujer que daba ganancias a su amo.</a:t>
            </a:r>
          </a:p>
          <a:p>
            <a:r>
              <a:rPr lang="es-ES" b="1" dirty="0">
                <a:latin typeface="Maiandra GD" panose="020E0502030308020204" pitchFamily="34" charset="0"/>
              </a:rPr>
              <a:t>Al haber echado fuera de esta mujer el espíritu de adivinación, los amos de esta mujer se enojan porque su ganancia se había ido. </a:t>
            </a:r>
          </a:p>
          <a:p>
            <a:r>
              <a:rPr lang="es-ES" b="1" dirty="0">
                <a:latin typeface="Maiandra GD" panose="020E0502030308020204" pitchFamily="34" charset="0"/>
              </a:rPr>
              <a:t>Esto causo que los amos acusaran falsamente a los discípulos. </a:t>
            </a:r>
          </a:p>
          <a:p>
            <a:r>
              <a:rPr lang="es-ES" b="1" dirty="0">
                <a:latin typeface="Maiandra GD" panose="020E0502030308020204" pitchFamily="34" charset="0"/>
              </a:rPr>
              <a:t>Aquí se cumple lo que Jesús dijo en cuanto a sufrir por causa del Evangelio y ser acusados de una manera falsa.</a:t>
            </a:r>
          </a:p>
          <a:p>
            <a:pPr algn="ctr"/>
            <a:r>
              <a:rPr lang="es-ES" b="1" u="sng" dirty="0">
                <a:highlight>
                  <a:srgbClr val="FFFF00"/>
                </a:highlight>
                <a:latin typeface="Maiandra GD" panose="020E0502030308020204" pitchFamily="34" charset="0"/>
              </a:rPr>
              <a:t>Mateo.5:10-12. </a:t>
            </a:r>
          </a:p>
        </p:txBody>
      </p:sp>
      <p:pic>
        <p:nvPicPr>
          <p:cNvPr id="2" name="Imagen 1">
            <a:extLst>
              <a:ext uri="{FF2B5EF4-FFF2-40B4-BE49-F238E27FC236}">
                <a16:creationId xmlns:a16="http://schemas.microsoft.com/office/drawing/2014/main" id="{C17E8546-71A7-4D39-59C1-3598C41B22E1}"/>
              </a:ext>
            </a:extLst>
          </p:cNvPr>
          <p:cNvPicPr>
            <a:picLocks noChangeAspect="1"/>
          </p:cNvPicPr>
          <p:nvPr/>
        </p:nvPicPr>
        <p:blipFill>
          <a:blip r:embed="rId3"/>
          <a:stretch>
            <a:fillRect/>
          </a:stretch>
        </p:blipFill>
        <p:spPr>
          <a:xfrm>
            <a:off x="-1" y="1343819"/>
            <a:ext cx="3810000" cy="5514180"/>
          </a:xfrm>
          <a:prstGeom prst="rect">
            <a:avLst/>
          </a:prstGeom>
        </p:spPr>
      </p:pic>
    </p:spTree>
    <p:extLst>
      <p:ext uri="{BB962C8B-B14F-4D97-AF65-F5344CB8AC3E}">
        <p14:creationId xmlns:p14="http://schemas.microsoft.com/office/powerpoint/2010/main" val="1773985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u="sng" dirty="0">
                <a:solidFill>
                  <a:schemeClr val="bg1"/>
                </a:solidFill>
                <a:highlight>
                  <a:srgbClr val="FF00FF"/>
                </a:highlight>
                <a:latin typeface="Maiandra GD" panose="020E0502030308020204" pitchFamily="34" charset="0"/>
              </a:rPr>
              <a:t>Bienaventurados aquellos que han sido perseguidos por causa de la justicia,</a:t>
            </a:r>
            <a:r>
              <a:rPr lang="es-ES" b="1" dirty="0">
                <a:latin typeface="Maiandra GD" panose="020E0502030308020204" pitchFamily="34" charset="0"/>
              </a:rPr>
              <a:t> pues de ellos es el reino de los cielos. </a:t>
            </a:r>
          </a:p>
          <a:p>
            <a:pPr algn="ctr"/>
            <a:r>
              <a:rPr lang="es-ES" b="1" u="sng" dirty="0">
                <a:highlight>
                  <a:srgbClr val="FFFF00"/>
                </a:highlight>
                <a:latin typeface="Maiandra GD" panose="020E0502030308020204" pitchFamily="34" charset="0"/>
              </a:rPr>
              <a:t>V.11. </a:t>
            </a:r>
          </a:p>
          <a:p>
            <a:r>
              <a:rPr lang="es-ES" b="1" u="sng" dirty="0">
                <a:solidFill>
                  <a:schemeClr val="bg1"/>
                </a:solidFill>
                <a:highlight>
                  <a:srgbClr val="000000"/>
                </a:highlight>
                <a:latin typeface="Maiandra GD" panose="020E0502030308020204" pitchFamily="34" charset="0"/>
              </a:rPr>
              <a:t>Bienaventurados seréis cuando os insulten y persigan,</a:t>
            </a:r>
            <a:r>
              <a:rPr lang="es-ES" b="1" dirty="0">
                <a:latin typeface="Maiandra GD" panose="020E0502030308020204" pitchFamily="34" charset="0"/>
              </a:rPr>
              <a:t> y digan todo género de mal contra vosotros falsamente, por causa de mí. </a:t>
            </a:r>
          </a:p>
          <a:p>
            <a:pPr algn="ctr"/>
            <a:r>
              <a:rPr lang="es-ES" b="1" u="sng" dirty="0">
                <a:highlight>
                  <a:srgbClr val="FFFF00"/>
                </a:highlight>
                <a:latin typeface="Maiandra GD" panose="020E0502030308020204" pitchFamily="34" charset="0"/>
              </a:rPr>
              <a:t>V.12. </a:t>
            </a:r>
          </a:p>
          <a:p>
            <a:r>
              <a:rPr lang="es-ES" b="1" dirty="0">
                <a:latin typeface="Maiandra GD" panose="020E0502030308020204" pitchFamily="34" charset="0"/>
              </a:rPr>
              <a:t>Regocijaos y alegraos, porque vuestra recompensa en los cielos es grande, </a:t>
            </a:r>
            <a:r>
              <a:rPr lang="es-ES" b="1" u="sng" dirty="0">
                <a:highlight>
                  <a:srgbClr val="00FF00"/>
                </a:highlight>
                <a:latin typeface="Maiandra GD" panose="020E0502030308020204" pitchFamily="34" charset="0"/>
              </a:rPr>
              <a:t>porque así persiguieron a los profetas que fueron antes que vosotros.</a:t>
            </a:r>
          </a:p>
          <a:p>
            <a:r>
              <a:rPr lang="es-ES" b="1" dirty="0">
                <a:latin typeface="Maiandra GD" panose="020E0502030308020204" pitchFamily="34" charset="0"/>
              </a:rPr>
              <a:t>Pablo y Silas son puestos en la cárcel por causa de las falsas acusaciones que les hicieron. </a:t>
            </a:r>
            <a:endParaRPr lang="es-ES" b="1" dirty="0">
              <a:highlight>
                <a:srgbClr val="00FF00"/>
              </a:highlight>
              <a:latin typeface="Maiandra GD" panose="020E0502030308020204" pitchFamily="34" charset="0"/>
            </a:endParaRPr>
          </a:p>
        </p:txBody>
      </p:sp>
      <p:pic>
        <p:nvPicPr>
          <p:cNvPr id="3" name="Imagen 2">
            <a:extLst>
              <a:ext uri="{FF2B5EF4-FFF2-40B4-BE49-F238E27FC236}">
                <a16:creationId xmlns:a16="http://schemas.microsoft.com/office/drawing/2014/main" id="{874D7238-2624-9549-FAA8-79388374B2D6}"/>
              </a:ext>
            </a:extLst>
          </p:cNvPr>
          <p:cNvPicPr>
            <a:picLocks noChangeAspect="1"/>
          </p:cNvPicPr>
          <p:nvPr/>
        </p:nvPicPr>
        <p:blipFill>
          <a:blip r:embed="rId3"/>
          <a:stretch>
            <a:fillRect/>
          </a:stretch>
        </p:blipFill>
        <p:spPr>
          <a:xfrm>
            <a:off x="-1" y="1343817"/>
            <a:ext cx="3886200" cy="5514179"/>
          </a:xfrm>
          <a:prstGeom prst="rect">
            <a:avLst/>
          </a:prstGeom>
        </p:spPr>
      </p:pic>
    </p:spTree>
    <p:extLst>
      <p:ext uri="{BB962C8B-B14F-4D97-AF65-F5344CB8AC3E}">
        <p14:creationId xmlns:p14="http://schemas.microsoft.com/office/powerpoint/2010/main" val="622973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dirty="0">
                <a:latin typeface="Maiandra GD" panose="020E0502030308020204" pitchFamily="34" charset="0"/>
              </a:rPr>
              <a:t>No solo son puestos en la cárcel sino también azotados de una manera ilegal y luego les ponen cepos. </a:t>
            </a:r>
          </a:p>
          <a:p>
            <a:r>
              <a:rPr lang="es-ES" b="1" dirty="0">
                <a:latin typeface="Maiandra GD" panose="020E0502030308020204" pitchFamily="34" charset="0"/>
              </a:rPr>
              <a:t>Los cepos eran instrumentos de castigo que se usaban para asegurarles los pies, manos y en ocasiones también el cuello para que no escapasen. </a:t>
            </a:r>
          </a:p>
          <a:p>
            <a:r>
              <a:rPr lang="es-ES" b="1" dirty="0">
                <a:latin typeface="Maiandra GD" panose="020E0502030308020204" pitchFamily="34" charset="0"/>
              </a:rPr>
              <a:t>Podemos encontrar referencia a los cepos en el Antiguo Testamento. </a:t>
            </a:r>
          </a:p>
          <a:p>
            <a:pPr algn="ctr"/>
            <a:r>
              <a:rPr lang="es-ES" b="1" u="sng" dirty="0">
                <a:highlight>
                  <a:srgbClr val="FFFF00"/>
                </a:highlight>
                <a:latin typeface="Maiandra GD" panose="020E0502030308020204" pitchFamily="34" charset="0"/>
              </a:rPr>
              <a:t>Job 13:27. </a:t>
            </a:r>
          </a:p>
          <a:p>
            <a:r>
              <a:rPr lang="es-ES" b="1" u="sng" dirty="0">
                <a:solidFill>
                  <a:schemeClr val="bg1"/>
                </a:solidFill>
                <a:highlight>
                  <a:srgbClr val="FF0000"/>
                </a:highlight>
                <a:latin typeface="Maiandra GD" panose="020E0502030308020204" pitchFamily="34" charset="0"/>
              </a:rPr>
              <a:t>Pones mis pies en el cepo,</a:t>
            </a:r>
            <a:r>
              <a:rPr lang="es-ES" b="1" dirty="0">
                <a:latin typeface="Maiandra GD" panose="020E0502030308020204" pitchFamily="34" charset="0"/>
              </a:rPr>
              <a:t> y vigilas todas mis sendas; pones límite a las plantas de mis pies,</a:t>
            </a:r>
          </a:p>
        </p:txBody>
      </p:sp>
      <p:pic>
        <p:nvPicPr>
          <p:cNvPr id="3" name="Imagen 2">
            <a:extLst>
              <a:ext uri="{FF2B5EF4-FFF2-40B4-BE49-F238E27FC236}">
                <a16:creationId xmlns:a16="http://schemas.microsoft.com/office/drawing/2014/main" id="{F4A496CD-CE3E-C20B-7C5C-028864874153}"/>
              </a:ext>
            </a:extLst>
          </p:cNvPr>
          <p:cNvPicPr>
            <a:picLocks noChangeAspect="1"/>
          </p:cNvPicPr>
          <p:nvPr/>
        </p:nvPicPr>
        <p:blipFill>
          <a:blip r:embed="rId3"/>
          <a:stretch>
            <a:fillRect/>
          </a:stretch>
        </p:blipFill>
        <p:spPr>
          <a:xfrm>
            <a:off x="-1" y="1343818"/>
            <a:ext cx="3886200" cy="5514179"/>
          </a:xfrm>
          <a:prstGeom prst="rect">
            <a:avLst/>
          </a:prstGeom>
        </p:spPr>
      </p:pic>
    </p:spTree>
    <p:extLst>
      <p:ext uri="{BB962C8B-B14F-4D97-AF65-F5344CB8AC3E}">
        <p14:creationId xmlns:p14="http://schemas.microsoft.com/office/powerpoint/2010/main" val="1773444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Porque tengo presente la fe sincera que hay en ti, </a:t>
            </a:r>
            <a:r>
              <a:rPr lang="es-ES" b="1" u="sng" dirty="0">
                <a:solidFill>
                  <a:schemeClr val="bg1"/>
                </a:solidFill>
                <a:highlight>
                  <a:srgbClr val="0000FF"/>
                </a:highlight>
                <a:latin typeface="Maiandra GD" panose="020E0502030308020204" pitchFamily="34" charset="0"/>
              </a:rPr>
              <a:t>la cual habitó primero en tu abuela Loida y en tu madre Eunice,</a:t>
            </a:r>
            <a:r>
              <a:rPr lang="es-ES" b="1" dirty="0">
                <a:latin typeface="Maiandra GD" panose="020E0502030308020204" pitchFamily="34" charset="0"/>
              </a:rPr>
              <a:t> y estoy seguro que en ti también. </a:t>
            </a:r>
          </a:p>
          <a:p>
            <a:r>
              <a:rPr lang="es-ES" b="1" dirty="0">
                <a:latin typeface="Maiandra GD" panose="020E0502030308020204" pitchFamily="34" charset="0"/>
              </a:rPr>
              <a:t>Su Padre es griego- gentil.</a:t>
            </a:r>
          </a:p>
          <a:p>
            <a:r>
              <a:rPr lang="es-ES" b="1" dirty="0">
                <a:latin typeface="Maiandra GD" panose="020E0502030308020204" pitchFamily="34" charset="0"/>
              </a:rPr>
              <a:t>Su Madre y su abuela trabajaron mucho para que Timoteo fuera Él cristiano que era.</a:t>
            </a:r>
          </a:p>
          <a:p>
            <a:pPr algn="ctr"/>
            <a:r>
              <a:rPr lang="es-ES" b="1" u="sng" dirty="0">
                <a:highlight>
                  <a:srgbClr val="FFFF00"/>
                </a:highlight>
                <a:latin typeface="Maiandra GD" panose="020E0502030308020204" pitchFamily="34" charset="0"/>
              </a:rPr>
              <a:t>II Timoteo.3:15.</a:t>
            </a:r>
          </a:p>
          <a:p>
            <a:r>
              <a:rPr lang="es-ES" b="1" u="sng" dirty="0">
                <a:solidFill>
                  <a:schemeClr val="bg1"/>
                </a:solidFill>
                <a:highlight>
                  <a:srgbClr val="FF0000"/>
                </a:highlight>
                <a:latin typeface="Maiandra GD" panose="020E0502030308020204" pitchFamily="34" charset="0"/>
              </a:rPr>
              <a:t>y que desde la niñez has sabido las Sagradas Escrituras,</a:t>
            </a:r>
            <a:r>
              <a:rPr lang="es-ES" b="1" dirty="0">
                <a:latin typeface="Maiandra GD" panose="020E0502030308020204" pitchFamily="34" charset="0"/>
              </a:rPr>
              <a:t> las cuales te pueden dar la sabiduría que lleva a la salvación mediante la fe en Cristo Jesús.</a:t>
            </a:r>
          </a:p>
          <a:p>
            <a:r>
              <a:rPr lang="es-ES" b="1" dirty="0">
                <a:latin typeface="Maiandra GD" panose="020E0502030308020204" pitchFamily="34" charset="0"/>
              </a:rPr>
              <a:t>Desde niño aprendió, comprendido las escrituras.</a:t>
            </a:r>
          </a:p>
          <a:p>
            <a:r>
              <a:rPr lang="es-ES" b="1" dirty="0">
                <a:latin typeface="Maiandra GD" panose="020E0502030308020204" pitchFamily="34" charset="0"/>
              </a:rPr>
              <a:t>¿Qué tanto estamos enseñando a nuestros hijos? </a:t>
            </a:r>
          </a:p>
        </p:txBody>
      </p:sp>
      <p:pic>
        <p:nvPicPr>
          <p:cNvPr id="2" name="Imagen 1">
            <a:extLst>
              <a:ext uri="{FF2B5EF4-FFF2-40B4-BE49-F238E27FC236}">
                <a16:creationId xmlns:a16="http://schemas.microsoft.com/office/drawing/2014/main" id="{0E6EB3CE-11C9-63E2-82EA-876A85FD3406}"/>
              </a:ext>
            </a:extLst>
          </p:cNvPr>
          <p:cNvPicPr>
            <a:picLocks noChangeAspect="1"/>
          </p:cNvPicPr>
          <p:nvPr/>
        </p:nvPicPr>
        <p:blipFill>
          <a:blip r:embed="rId3"/>
          <a:stretch>
            <a:fillRect/>
          </a:stretch>
        </p:blipFill>
        <p:spPr>
          <a:xfrm>
            <a:off x="-1" y="1342230"/>
            <a:ext cx="3883489" cy="5517358"/>
          </a:xfrm>
          <a:prstGeom prst="rect">
            <a:avLst/>
          </a:prstGeom>
        </p:spPr>
      </p:pic>
    </p:spTree>
    <p:extLst>
      <p:ext uri="{BB962C8B-B14F-4D97-AF65-F5344CB8AC3E}">
        <p14:creationId xmlns:p14="http://schemas.microsoft.com/office/powerpoint/2010/main" val="21964986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Job.33:11. </a:t>
            </a:r>
          </a:p>
          <a:p>
            <a:r>
              <a:rPr lang="es-ES" b="1" u="sng" dirty="0">
                <a:solidFill>
                  <a:schemeClr val="bg1"/>
                </a:solidFill>
                <a:highlight>
                  <a:srgbClr val="0000FF"/>
                </a:highlight>
                <a:latin typeface="Maiandra GD" panose="020E0502030308020204" pitchFamily="34" charset="0"/>
              </a:rPr>
              <a:t>"Pone mis pies en el cepo;</a:t>
            </a:r>
            <a:r>
              <a:rPr lang="es-ES" b="1" dirty="0">
                <a:latin typeface="Maiandra GD" panose="020E0502030308020204" pitchFamily="34" charset="0"/>
              </a:rPr>
              <a:t> vigila todas mis sendas."</a:t>
            </a:r>
          </a:p>
          <a:p>
            <a:pPr algn="ctr"/>
            <a:r>
              <a:rPr lang="es-ES" b="1" u="sng" dirty="0">
                <a:highlight>
                  <a:srgbClr val="FFFF00"/>
                </a:highlight>
                <a:latin typeface="Maiandra GD" panose="020E0502030308020204" pitchFamily="34" charset="0"/>
              </a:rPr>
              <a:t>Jeremías.20:2-3. </a:t>
            </a:r>
          </a:p>
          <a:p>
            <a:r>
              <a:rPr lang="es-ES" b="1" u="sng" dirty="0">
                <a:solidFill>
                  <a:schemeClr val="bg1"/>
                </a:solidFill>
                <a:highlight>
                  <a:srgbClr val="800000"/>
                </a:highlight>
                <a:latin typeface="Maiandra GD" panose="020E0502030308020204" pitchFamily="34" charset="0"/>
              </a:rPr>
              <a:t>hizo azotar al profeta Jeremías y lo puso en el cepo</a:t>
            </a:r>
            <a:r>
              <a:rPr lang="es-ES" b="1" dirty="0">
                <a:latin typeface="Maiandra GD" panose="020E0502030308020204" pitchFamily="34" charset="0"/>
              </a:rPr>
              <a:t> que estaba en la puerta superior de Benjamín, la cual conducía a la casa del SEÑOR. </a:t>
            </a:r>
          </a:p>
          <a:p>
            <a:pPr algn="ctr"/>
            <a:r>
              <a:rPr lang="es-ES" b="1" u="sng" dirty="0">
                <a:highlight>
                  <a:srgbClr val="FFFF00"/>
                </a:highlight>
                <a:latin typeface="Maiandra GD" panose="020E0502030308020204" pitchFamily="34" charset="0"/>
              </a:rPr>
              <a:t>V.3. </a:t>
            </a:r>
          </a:p>
          <a:p>
            <a:r>
              <a:rPr lang="es-ES" b="1" u="sng" dirty="0">
                <a:solidFill>
                  <a:schemeClr val="bg1"/>
                </a:solidFill>
                <a:highlight>
                  <a:srgbClr val="800080"/>
                </a:highlight>
                <a:latin typeface="Maiandra GD" panose="020E0502030308020204" pitchFamily="34" charset="0"/>
              </a:rPr>
              <a:t>Y al día siguiente, cuando Pasur soltó a Jeremías del cepo,</a:t>
            </a:r>
            <a:r>
              <a:rPr lang="es-ES" b="1" dirty="0">
                <a:latin typeface="Maiandra GD" panose="020E0502030308020204" pitchFamily="34" charset="0"/>
              </a:rPr>
              <a:t> Jeremías le dijo: No es Pasur el nombre con que el SEÑOR ahora te llama, sino Magor-misabib.</a:t>
            </a:r>
          </a:p>
          <a:p>
            <a:r>
              <a:rPr lang="es-ES" b="1" dirty="0">
                <a:latin typeface="Maiandra GD" panose="020E0502030308020204" pitchFamily="34" charset="0"/>
              </a:rPr>
              <a:t>En ocasiones se usa metafóricamente para indicar o expresar el dolor.</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1AB9D113-F2F4-125C-48B8-068AE11FD8CA}"/>
              </a:ext>
            </a:extLst>
          </p:cNvPr>
          <p:cNvPicPr>
            <a:picLocks noChangeAspect="1"/>
          </p:cNvPicPr>
          <p:nvPr/>
        </p:nvPicPr>
        <p:blipFill>
          <a:blip r:embed="rId3"/>
          <a:stretch>
            <a:fillRect/>
          </a:stretch>
        </p:blipFill>
        <p:spPr>
          <a:xfrm>
            <a:off x="2711" y="1342230"/>
            <a:ext cx="3883489" cy="5514180"/>
          </a:xfrm>
          <a:prstGeom prst="rect">
            <a:avLst/>
          </a:prstGeom>
        </p:spPr>
      </p:pic>
    </p:spTree>
    <p:extLst>
      <p:ext uri="{BB962C8B-B14F-4D97-AF65-F5344CB8AC3E}">
        <p14:creationId xmlns:p14="http://schemas.microsoft.com/office/powerpoint/2010/main" val="1229534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Pablo y Silas se encontraban cantando y orando a la medianoche en vez de estarse quejando por todo lo que estaban sufriendo. </a:t>
            </a:r>
          </a:p>
          <a:p>
            <a:r>
              <a:rPr lang="es-ES" b="1" dirty="0">
                <a:latin typeface="Maiandra GD" panose="020E0502030308020204" pitchFamily="34" charset="0"/>
              </a:rPr>
              <a:t>¿Qué fue lo que motivaba a los discípulos a no quejarse cuando sufrían? </a:t>
            </a:r>
          </a:p>
          <a:p>
            <a:r>
              <a:rPr lang="es-ES" b="1" dirty="0">
                <a:latin typeface="Maiandra GD" panose="020E0502030308020204" pitchFamily="34" charset="0"/>
              </a:rPr>
              <a:t>La respuesta es simple, ellos sabían que a través de muchas tribulaciones era necesario entrar en el reino de los cielos. </a:t>
            </a:r>
          </a:p>
          <a:p>
            <a:pPr algn="ctr"/>
            <a:r>
              <a:rPr lang="es-ES" b="1" u="sng" dirty="0">
                <a:highlight>
                  <a:srgbClr val="FFFF00"/>
                </a:highlight>
                <a:latin typeface="Maiandra GD" panose="020E0502030308020204" pitchFamily="34" charset="0"/>
              </a:rPr>
              <a:t>Hechos.14:22. </a:t>
            </a:r>
          </a:p>
          <a:p>
            <a:r>
              <a:rPr lang="es-ES" b="1" dirty="0">
                <a:latin typeface="Maiandra GD" panose="020E0502030308020204" pitchFamily="34" charset="0"/>
              </a:rPr>
              <a:t>fortaleciendo los ánimos de los discípulos, exhortándolos a que perseveraran en la fe, y diciendo: </a:t>
            </a:r>
            <a:r>
              <a:rPr lang="es-ES" b="1" u="sng" dirty="0">
                <a:solidFill>
                  <a:schemeClr val="bg1"/>
                </a:solidFill>
                <a:highlight>
                  <a:srgbClr val="800000"/>
                </a:highlight>
                <a:latin typeface="Maiandra GD" panose="020E0502030308020204" pitchFamily="34" charset="0"/>
              </a:rPr>
              <a:t>Es necesario que a través de muchas tribulaciones entremos en el reino de Dios.</a:t>
            </a:r>
            <a:r>
              <a:rPr lang="es-ES" b="1" dirty="0">
                <a:latin typeface="Maiandra GD" panose="020E0502030308020204" pitchFamily="34" charset="0"/>
              </a:rPr>
              <a:t>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B11006D4-6461-593F-4A18-DCA97A37BCB3}"/>
              </a:ext>
            </a:extLst>
          </p:cNvPr>
          <p:cNvPicPr>
            <a:picLocks noChangeAspect="1"/>
          </p:cNvPicPr>
          <p:nvPr/>
        </p:nvPicPr>
        <p:blipFill>
          <a:blip r:embed="rId3"/>
          <a:stretch>
            <a:fillRect/>
          </a:stretch>
        </p:blipFill>
        <p:spPr>
          <a:xfrm>
            <a:off x="-1" y="1343818"/>
            <a:ext cx="3886201" cy="5514182"/>
          </a:xfrm>
          <a:prstGeom prst="rect">
            <a:avLst/>
          </a:prstGeom>
        </p:spPr>
      </p:pic>
    </p:spTree>
    <p:extLst>
      <p:ext uri="{BB962C8B-B14F-4D97-AF65-F5344CB8AC3E}">
        <p14:creationId xmlns:p14="http://schemas.microsoft.com/office/powerpoint/2010/main" val="2435298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También sabían que las aflicciones de este tiempo presente no se comparan con la gloria que se les revelara en aquel tiempo. </a:t>
            </a:r>
          </a:p>
          <a:p>
            <a:pPr algn="ctr"/>
            <a:r>
              <a:rPr lang="es-ES" b="1" u="sng" dirty="0">
                <a:highlight>
                  <a:srgbClr val="FFFF00"/>
                </a:highlight>
                <a:latin typeface="Maiandra GD" panose="020E0502030308020204" pitchFamily="34" charset="0"/>
              </a:rPr>
              <a:t>Romanos.8:18.</a:t>
            </a:r>
          </a:p>
          <a:p>
            <a:r>
              <a:rPr lang="es-ES" b="1" dirty="0">
                <a:latin typeface="Maiandra GD" panose="020E0502030308020204" pitchFamily="34" charset="0"/>
              </a:rPr>
              <a:t>Pues considero que los sufrimientos de este tiempo presente </a:t>
            </a:r>
            <a:r>
              <a:rPr lang="es-ES" b="1" u="sng" dirty="0">
                <a:solidFill>
                  <a:schemeClr val="bg1"/>
                </a:solidFill>
                <a:highlight>
                  <a:srgbClr val="808000"/>
                </a:highlight>
                <a:latin typeface="Maiandra GD" panose="020E0502030308020204" pitchFamily="34" charset="0"/>
              </a:rPr>
              <a:t>no son dignos de ser comparados con la gloria que nos ha de ser revelada.</a:t>
            </a:r>
            <a:r>
              <a:rPr lang="es-ES" b="1" dirty="0">
                <a:latin typeface="Maiandra GD" panose="020E0502030308020204" pitchFamily="34" charset="0"/>
              </a:rPr>
              <a:t> </a:t>
            </a:r>
          </a:p>
          <a:p>
            <a:r>
              <a:rPr lang="es-ES" b="1" dirty="0">
                <a:latin typeface="Maiandra GD" panose="020E0502030308020204" pitchFamily="34" charset="0"/>
              </a:rPr>
              <a:t>Esto es lo que debe de motivarnos a no quejarnos cuando sufrimos por Cristo. </a:t>
            </a:r>
          </a:p>
          <a:p>
            <a:r>
              <a:rPr lang="es-ES" b="1" dirty="0">
                <a:latin typeface="Maiandra GD" panose="020E0502030308020204" pitchFamily="34" charset="0"/>
              </a:rPr>
              <a:t>Es interesante notar que para cualquier persona esto hubiera sido una tragedia, estar encarcelado, azotado.</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6A175E04-F478-F447-8E9B-1CBCF42EFED2}"/>
              </a:ext>
            </a:extLst>
          </p:cNvPr>
          <p:cNvPicPr>
            <a:picLocks noChangeAspect="1"/>
          </p:cNvPicPr>
          <p:nvPr/>
        </p:nvPicPr>
        <p:blipFill>
          <a:blip r:embed="rId3"/>
          <a:stretch>
            <a:fillRect/>
          </a:stretch>
        </p:blipFill>
        <p:spPr>
          <a:xfrm>
            <a:off x="0" y="1339053"/>
            <a:ext cx="3889585" cy="5517358"/>
          </a:xfrm>
          <a:prstGeom prst="rect">
            <a:avLst/>
          </a:prstGeom>
        </p:spPr>
      </p:pic>
    </p:spTree>
    <p:extLst>
      <p:ext uri="{BB962C8B-B14F-4D97-AF65-F5344CB8AC3E}">
        <p14:creationId xmlns:p14="http://schemas.microsoft.com/office/powerpoint/2010/main" val="2412095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Pero esto no es así para Dios, Dios tenía un propósito porque permitió que Pablo y Silas fueran encarcelado.</a:t>
            </a:r>
          </a:p>
          <a:p>
            <a:pPr algn="ctr"/>
            <a:r>
              <a:rPr lang="es-NI" b="1" u="sng" dirty="0">
                <a:highlight>
                  <a:srgbClr val="FFFF00"/>
                </a:highlight>
                <a:latin typeface="Maiandra GD" panose="020E0502030308020204" pitchFamily="34" charset="0"/>
              </a:rPr>
              <a:t>Romanos.8:28.</a:t>
            </a:r>
          </a:p>
          <a:p>
            <a:r>
              <a:rPr lang="es-ES" b="1" u="sng" dirty="0">
                <a:solidFill>
                  <a:schemeClr val="bg1"/>
                </a:solidFill>
                <a:highlight>
                  <a:srgbClr val="000000"/>
                </a:highlight>
                <a:latin typeface="Maiandra GD" panose="020E0502030308020204" pitchFamily="34" charset="0"/>
              </a:rPr>
              <a:t>Y sabemos que para los que aman a Dios, todas las cosas cooperan para bien,</a:t>
            </a:r>
            <a:r>
              <a:rPr lang="es-ES" b="1" dirty="0">
                <a:latin typeface="Maiandra GD" panose="020E0502030308020204" pitchFamily="34" charset="0"/>
              </a:rPr>
              <a:t> esto es, para los que son llamados conforme a su propósito. </a:t>
            </a:r>
          </a:p>
          <a:p>
            <a:r>
              <a:rPr lang="es-ES" b="1" dirty="0">
                <a:latin typeface="Maiandra GD" panose="020E0502030308020204" pitchFamily="34" charset="0"/>
              </a:rPr>
              <a:t>Hay un propósito por eso Dios permite que ellos fueran encarcelado, azotados.</a:t>
            </a:r>
          </a:p>
          <a:p>
            <a:r>
              <a:rPr lang="es-ES" b="1" dirty="0">
                <a:latin typeface="Maiandra GD" panose="020E0502030308020204" pitchFamily="34" charset="0"/>
              </a:rPr>
              <a:t>Hermanos nos miremos el problema miremos el propósito que Dios desea al permitir ciertas circunstancias en nuestras vidas.</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7988AC6E-A9FA-FC11-8114-F2D57165A5E6}"/>
              </a:ext>
            </a:extLst>
          </p:cNvPr>
          <p:cNvPicPr>
            <a:picLocks noChangeAspect="1"/>
          </p:cNvPicPr>
          <p:nvPr/>
        </p:nvPicPr>
        <p:blipFill>
          <a:blip r:embed="rId3"/>
          <a:stretch>
            <a:fillRect/>
          </a:stretch>
        </p:blipFill>
        <p:spPr>
          <a:xfrm>
            <a:off x="-3385" y="1339053"/>
            <a:ext cx="3889585" cy="5517358"/>
          </a:xfrm>
          <a:prstGeom prst="rect">
            <a:avLst/>
          </a:prstGeom>
        </p:spPr>
      </p:pic>
    </p:spTree>
    <p:extLst>
      <p:ext uri="{BB962C8B-B14F-4D97-AF65-F5344CB8AC3E}">
        <p14:creationId xmlns:p14="http://schemas.microsoft.com/office/powerpoint/2010/main" val="2724929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u="sng" dirty="0">
                <a:highlight>
                  <a:srgbClr val="00FF00"/>
                </a:highlight>
                <a:latin typeface="Maiandra GD" panose="020E0502030308020204" pitchFamily="34" charset="0"/>
              </a:rPr>
              <a:t>Como a medianoche, Pablo y Silas oraban y cantaban himnos a Dios,</a:t>
            </a:r>
            <a:r>
              <a:rPr lang="es-ES" b="1" dirty="0">
                <a:latin typeface="Maiandra GD" panose="020E0502030308020204" pitchFamily="34" charset="0"/>
              </a:rPr>
              <a:t> y los presos los escuchaban. </a:t>
            </a:r>
          </a:p>
          <a:p>
            <a:r>
              <a:rPr lang="es-ES" b="1" dirty="0">
                <a:latin typeface="Maiandra GD" panose="020E0502030308020204" pitchFamily="34" charset="0"/>
              </a:rPr>
              <a:t>El apóstol Pablo Y Silas están alegres porque están cantando himnos a Dios.</a:t>
            </a:r>
          </a:p>
          <a:p>
            <a:pPr algn="ctr"/>
            <a:r>
              <a:rPr lang="es-ES" b="1" u="sng" dirty="0">
                <a:highlight>
                  <a:srgbClr val="FFFF00"/>
                </a:highlight>
                <a:latin typeface="Maiandra GD" panose="020E0502030308020204" pitchFamily="34" charset="0"/>
              </a:rPr>
              <a:t>Santiago.5:13. </a:t>
            </a:r>
          </a:p>
          <a:p>
            <a:r>
              <a:rPr lang="es-ES" b="1" dirty="0">
                <a:latin typeface="Maiandra GD" panose="020E0502030308020204" pitchFamily="34" charset="0"/>
              </a:rPr>
              <a:t>¿Sufre alguno entre vosotros? Que haga oración. </a:t>
            </a:r>
            <a:r>
              <a:rPr lang="es-ES" b="1" u="sng" dirty="0">
                <a:solidFill>
                  <a:schemeClr val="bg1"/>
                </a:solidFill>
                <a:highlight>
                  <a:srgbClr val="FF00FF"/>
                </a:highlight>
                <a:latin typeface="Maiandra GD" panose="020E0502030308020204" pitchFamily="34" charset="0"/>
              </a:rPr>
              <a:t>¿Está alguno alegre? Que cante alabanzas.</a:t>
            </a:r>
          </a:p>
          <a:p>
            <a:pPr algn="ctr"/>
            <a:r>
              <a:rPr lang="es-ES" b="1" u="sng" dirty="0">
                <a:highlight>
                  <a:srgbClr val="FFFF00"/>
                </a:highlight>
                <a:latin typeface="Maiandra GD" panose="020E0502030308020204" pitchFamily="34" charset="0"/>
              </a:rPr>
              <a:t>Hechos.16:26.  </a:t>
            </a:r>
          </a:p>
          <a:p>
            <a:r>
              <a:rPr lang="es-ES" b="1" u="sng" dirty="0">
                <a:solidFill>
                  <a:schemeClr val="bg1"/>
                </a:solidFill>
                <a:highlight>
                  <a:srgbClr val="0000FF"/>
                </a:highlight>
                <a:latin typeface="Maiandra GD" panose="020E0502030308020204" pitchFamily="34" charset="0"/>
              </a:rPr>
              <a:t>De repente se produjo un gran terremoto,</a:t>
            </a:r>
            <a:r>
              <a:rPr lang="es-ES" b="1" dirty="0">
                <a:latin typeface="Maiandra GD" panose="020E0502030308020204" pitchFamily="34" charset="0"/>
              </a:rPr>
              <a:t> de tal manera que los cimientos de la cárcel fueron sacudidos; al instante se abrieron todas las puertas y las cadenas de todos se soltaron.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8C8BAF3F-3957-378B-8BAB-81AD09ADE7B7}"/>
              </a:ext>
            </a:extLst>
          </p:cNvPr>
          <p:cNvPicPr>
            <a:picLocks noChangeAspect="1"/>
          </p:cNvPicPr>
          <p:nvPr/>
        </p:nvPicPr>
        <p:blipFill>
          <a:blip r:embed="rId3"/>
          <a:stretch>
            <a:fillRect/>
          </a:stretch>
        </p:blipFill>
        <p:spPr>
          <a:xfrm>
            <a:off x="-1" y="1343818"/>
            <a:ext cx="3886201" cy="5514182"/>
          </a:xfrm>
          <a:prstGeom prst="rect">
            <a:avLst/>
          </a:prstGeom>
        </p:spPr>
      </p:pic>
    </p:spTree>
    <p:extLst>
      <p:ext uri="{BB962C8B-B14F-4D97-AF65-F5344CB8AC3E}">
        <p14:creationId xmlns:p14="http://schemas.microsoft.com/office/powerpoint/2010/main" val="8884579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barn(inVertical)">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Un terremoto abre las puertas para predicar el evangelio en tal lugar para que de esta manera Pablo y Silas puedan salir de la cárcel para que continúen adelante predicando el Evangelio de Cristo.</a:t>
            </a:r>
            <a:endParaRPr lang="es-ES" b="1" dirty="0">
              <a:highlight>
                <a:srgbClr val="FFFF00"/>
              </a:highlight>
              <a:latin typeface="Maiandra GD" panose="020E0502030308020204" pitchFamily="34" charset="0"/>
            </a:endParaRPr>
          </a:p>
          <a:p>
            <a:pPr algn="ctr"/>
            <a:r>
              <a:rPr lang="es-ES" b="1" u="sng" dirty="0">
                <a:highlight>
                  <a:srgbClr val="FFFF00"/>
                </a:highlight>
                <a:latin typeface="Maiandra GD" panose="020E0502030308020204" pitchFamily="34" charset="0"/>
              </a:rPr>
              <a:t>V.27.  </a:t>
            </a:r>
          </a:p>
          <a:p>
            <a:r>
              <a:rPr lang="es-ES" b="1" dirty="0">
                <a:latin typeface="Maiandra GD" panose="020E0502030308020204" pitchFamily="34" charset="0"/>
              </a:rPr>
              <a:t>Al despertar el carcelero y ver abiertas todas las puertas de la cárcel, </a:t>
            </a:r>
            <a:r>
              <a:rPr lang="es-ES" b="1" u="sng" dirty="0">
                <a:solidFill>
                  <a:schemeClr val="bg1"/>
                </a:solidFill>
                <a:highlight>
                  <a:srgbClr val="0000FF"/>
                </a:highlight>
                <a:latin typeface="Maiandra GD" panose="020E0502030308020204" pitchFamily="34" charset="0"/>
              </a:rPr>
              <a:t>sacó su espada y se iba a matar, creyendo que los prisioneros se habían escapado.</a:t>
            </a:r>
            <a:r>
              <a:rPr lang="es-ES" b="1" dirty="0">
                <a:latin typeface="Maiandra GD" panose="020E0502030308020204" pitchFamily="34" charset="0"/>
              </a:rPr>
              <a:t> </a:t>
            </a:r>
          </a:p>
          <a:p>
            <a:r>
              <a:rPr lang="es-ES" b="1" dirty="0">
                <a:latin typeface="Maiandra GD" panose="020E0502030308020204" pitchFamily="34" charset="0"/>
              </a:rPr>
              <a:t>El carcelero, al ver que las puertas estaban abiertas, procedió a quitarse la vida porque sabía que, si los presos escapaban, Él iba a pagar con su vida. </a:t>
            </a:r>
          </a:p>
        </p:txBody>
      </p:sp>
      <p:pic>
        <p:nvPicPr>
          <p:cNvPr id="8" name="Imagen 7">
            <a:extLst>
              <a:ext uri="{FF2B5EF4-FFF2-40B4-BE49-F238E27FC236}">
                <a16:creationId xmlns:a16="http://schemas.microsoft.com/office/drawing/2014/main" id="{451C0309-D0CB-16A5-5D66-599F5F7FD201}"/>
              </a:ext>
            </a:extLst>
          </p:cNvPr>
          <p:cNvPicPr>
            <a:picLocks noChangeAspect="1"/>
          </p:cNvPicPr>
          <p:nvPr/>
        </p:nvPicPr>
        <p:blipFill>
          <a:blip r:embed="rId3"/>
          <a:stretch>
            <a:fillRect/>
          </a:stretch>
        </p:blipFill>
        <p:spPr>
          <a:xfrm>
            <a:off x="-1" y="1343817"/>
            <a:ext cx="3886201" cy="5514181"/>
          </a:xfrm>
          <a:prstGeom prst="rect">
            <a:avLst/>
          </a:prstGeom>
        </p:spPr>
      </p:pic>
    </p:spTree>
    <p:extLst>
      <p:ext uri="{BB962C8B-B14F-4D97-AF65-F5344CB8AC3E}">
        <p14:creationId xmlns:p14="http://schemas.microsoft.com/office/powerpoint/2010/main" val="16082288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pPr algn="ctr"/>
            <a:r>
              <a:rPr lang="es-ES" b="1" u="sng" dirty="0">
                <a:highlight>
                  <a:srgbClr val="FFFF00"/>
                </a:highlight>
                <a:latin typeface="Maiandra GD" panose="020E0502030308020204" pitchFamily="34" charset="0"/>
              </a:rPr>
              <a:t>Hechos.12:19. </a:t>
            </a:r>
          </a:p>
          <a:p>
            <a:r>
              <a:rPr lang="es-ES" b="1" dirty="0">
                <a:latin typeface="Maiandra GD" panose="020E0502030308020204" pitchFamily="34" charset="0"/>
              </a:rPr>
              <a:t>Y Herodes, después de buscarlo y no encontrarlo, </a:t>
            </a:r>
            <a:r>
              <a:rPr lang="es-ES" b="1" u="sng" dirty="0">
                <a:solidFill>
                  <a:schemeClr val="bg1"/>
                </a:solidFill>
                <a:highlight>
                  <a:srgbClr val="FF0000"/>
                </a:highlight>
                <a:latin typeface="Maiandra GD" panose="020E0502030308020204" pitchFamily="34" charset="0"/>
              </a:rPr>
              <a:t>interrogó a los guardias y ordenó que los llevaran para ejecutarlos.</a:t>
            </a:r>
            <a:r>
              <a:rPr lang="es-ES" b="1" dirty="0">
                <a:latin typeface="Maiandra GD" panose="020E0502030308020204" pitchFamily="34" charset="0"/>
              </a:rPr>
              <a:t> Después descendió de Judea a Cesarea, y se quedó allí por un tiempo.</a:t>
            </a:r>
          </a:p>
          <a:p>
            <a:r>
              <a:rPr lang="es-ES" b="1" dirty="0">
                <a:latin typeface="Maiandra GD" panose="020E0502030308020204" pitchFamily="34" charset="0"/>
              </a:rPr>
              <a:t>Por eso también los Ancianos habían dado palabra a los soldados que custodiaban el cuerpo de Jesús.</a:t>
            </a:r>
          </a:p>
          <a:p>
            <a:pPr algn="ctr"/>
            <a:r>
              <a:rPr lang="es-NI" b="1" u="sng" dirty="0">
                <a:highlight>
                  <a:srgbClr val="FFFF00"/>
                </a:highlight>
                <a:latin typeface="Maiandra GD" panose="020E0502030308020204" pitchFamily="34" charset="0"/>
              </a:rPr>
              <a:t>Mateo.28:12-14.</a:t>
            </a:r>
          </a:p>
          <a:p>
            <a:r>
              <a:rPr lang="es-ES" b="1" dirty="0">
                <a:latin typeface="Maiandra GD" panose="020E0502030308020204" pitchFamily="34" charset="0"/>
              </a:rPr>
              <a:t>Y después de reunirse con los ancianos y deliberar con ellos, </a:t>
            </a:r>
            <a:r>
              <a:rPr lang="es-ES" b="1" u="sng" dirty="0">
                <a:solidFill>
                  <a:schemeClr val="bg1"/>
                </a:solidFill>
                <a:highlight>
                  <a:srgbClr val="008000"/>
                </a:highlight>
                <a:latin typeface="Maiandra GD" panose="020E0502030308020204" pitchFamily="34" charset="0"/>
              </a:rPr>
              <a:t>dieron una gran cantidad de dinero a los soldados,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V.13. </a:t>
            </a:r>
          </a:p>
        </p:txBody>
      </p:sp>
      <p:pic>
        <p:nvPicPr>
          <p:cNvPr id="3" name="Imagen 2">
            <a:extLst>
              <a:ext uri="{FF2B5EF4-FFF2-40B4-BE49-F238E27FC236}">
                <a16:creationId xmlns:a16="http://schemas.microsoft.com/office/drawing/2014/main" id="{8D194206-88C3-91B8-1344-A2557FE1AA8C}"/>
              </a:ext>
            </a:extLst>
          </p:cNvPr>
          <p:cNvPicPr>
            <a:picLocks noChangeAspect="1"/>
          </p:cNvPicPr>
          <p:nvPr/>
        </p:nvPicPr>
        <p:blipFill>
          <a:blip r:embed="rId3"/>
          <a:stretch>
            <a:fillRect/>
          </a:stretch>
        </p:blipFill>
        <p:spPr>
          <a:xfrm>
            <a:off x="-1" y="1343818"/>
            <a:ext cx="3886201" cy="5514182"/>
          </a:xfrm>
          <a:prstGeom prst="rect">
            <a:avLst/>
          </a:prstGeom>
        </p:spPr>
      </p:pic>
    </p:spTree>
    <p:extLst>
      <p:ext uri="{BB962C8B-B14F-4D97-AF65-F5344CB8AC3E}">
        <p14:creationId xmlns:p14="http://schemas.microsoft.com/office/powerpoint/2010/main" val="3481994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fontScale="90000"/>
          </a:bodyPr>
          <a:lstStyle/>
          <a:p>
            <a:pPr algn="ctr"/>
            <a:r>
              <a:rPr lang="es-ES" b="1" u="sng" dirty="0">
                <a:latin typeface="Maiandra GD" panose="020E0502030308020204" pitchFamily="34" charset="0"/>
              </a:rPr>
              <a:t>EL APOSTOL PABLO HECHA FUERA UN DEMONIO.</a:t>
            </a:r>
            <a:br>
              <a:rPr lang="es-ES" b="1" u="sng" dirty="0">
                <a:latin typeface="Maiandra GD" panose="020E0502030308020204" pitchFamily="34" charset="0"/>
              </a:rPr>
            </a:br>
            <a:r>
              <a:rPr lang="es-ES" b="1" u="sng" dirty="0">
                <a:latin typeface="Maiandra GD" panose="020E0502030308020204" pitchFamily="34" charset="0"/>
              </a:rPr>
              <a:t>HECHOS.16:16-24.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V.14. </a:t>
            </a:r>
          </a:p>
          <a:p>
            <a:r>
              <a:rPr lang="es-ES" b="1" dirty="0">
                <a:latin typeface="Maiandra GD" panose="020E0502030308020204" pitchFamily="34" charset="0"/>
              </a:rPr>
              <a:t>Y si esto llega a oídos del gobernador, nosotros lo </a:t>
            </a:r>
            <a:r>
              <a:rPr lang="es-ES" b="1" u="sng" dirty="0">
                <a:solidFill>
                  <a:schemeClr val="bg1"/>
                </a:solidFill>
                <a:highlight>
                  <a:srgbClr val="800080"/>
                </a:highlight>
                <a:latin typeface="Maiandra GD" panose="020E0502030308020204" pitchFamily="34" charset="0"/>
              </a:rPr>
              <a:t>convenceremos y os evitaremos dificultades.</a:t>
            </a:r>
          </a:p>
          <a:p>
            <a:pPr algn="ctr"/>
            <a:r>
              <a:rPr lang="es-ES" b="1" u="sng" dirty="0">
                <a:highlight>
                  <a:srgbClr val="FFFF00"/>
                </a:highlight>
                <a:latin typeface="Maiandra GD" panose="020E0502030308020204" pitchFamily="34" charset="0"/>
              </a:rPr>
              <a:t>Hechos.16:28. </a:t>
            </a:r>
          </a:p>
          <a:p>
            <a:r>
              <a:rPr lang="es-ES" b="1" dirty="0">
                <a:latin typeface="Maiandra GD" panose="020E0502030308020204" pitchFamily="34" charset="0"/>
              </a:rPr>
              <a:t>Mas Pablo clamó a gran voz, </a:t>
            </a:r>
            <a:r>
              <a:rPr lang="es-ES" b="1" u="sng" dirty="0">
                <a:solidFill>
                  <a:schemeClr val="bg1"/>
                </a:solidFill>
                <a:highlight>
                  <a:srgbClr val="800000"/>
                </a:highlight>
                <a:latin typeface="Maiandra GD" panose="020E0502030308020204" pitchFamily="34" charset="0"/>
              </a:rPr>
              <a:t>diciendo: No te hagas ningún mal,</a:t>
            </a:r>
            <a:r>
              <a:rPr lang="es-ES" b="1" dirty="0">
                <a:latin typeface="Maiandra GD" panose="020E0502030308020204" pitchFamily="34" charset="0"/>
              </a:rPr>
              <a:t> pues todos estamos aquí. </a:t>
            </a:r>
          </a:p>
          <a:p>
            <a:r>
              <a:rPr lang="es-ES" b="1" dirty="0">
                <a:latin typeface="Maiandra GD" panose="020E0502030308020204" pitchFamily="34" charset="0"/>
              </a:rPr>
              <a:t>Sin embargo, Pablo clamo a gran voz diciendo que todos estaban presentes y que nadie había huido. Por lo tanto, Él carcelero de Filipos reconoció que estos hombres eran hombres de Dios que anunciaban el camino de verdad y procedió a hacer la pregunta más importante que cualquier persona puede hacer ¿Qué debo hacer para ser salvo?</a:t>
            </a:r>
            <a:endParaRPr lang="es-ES" b="1" dirty="0">
              <a:highlight>
                <a:srgbClr val="800080"/>
              </a:highlight>
              <a:latin typeface="Maiandra GD" panose="020E0502030308020204" pitchFamily="34" charset="0"/>
            </a:endParaRP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BEAD3644-1C05-0708-673C-16AD421F062A}"/>
              </a:ext>
            </a:extLst>
          </p:cNvPr>
          <p:cNvPicPr>
            <a:picLocks noChangeAspect="1"/>
          </p:cNvPicPr>
          <p:nvPr/>
        </p:nvPicPr>
        <p:blipFill>
          <a:blip r:embed="rId3"/>
          <a:stretch>
            <a:fillRect/>
          </a:stretch>
        </p:blipFill>
        <p:spPr>
          <a:xfrm>
            <a:off x="-1" y="1343817"/>
            <a:ext cx="3886201" cy="5514179"/>
          </a:xfrm>
          <a:prstGeom prst="rect">
            <a:avLst/>
          </a:prstGeom>
        </p:spPr>
      </p:pic>
    </p:spTree>
    <p:extLst>
      <p:ext uri="{BB962C8B-B14F-4D97-AF65-F5344CB8AC3E}">
        <p14:creationId xmlns:p14="http://schemas.microsoft.com/office/powerpoint/2010/main" val="2248784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V.29.  </a:t>
            </a:r>
          </a:p>
          <a:p>
            <a:r>
              <a:rPr lang="es-ES" b="1" dirty="0">
                <a:latin typeface="Maiandra GD" panose="020E0502030308020204" pitchFamily="34" charset="0"/>
              </a:rPr>
              <a:t>Entonces él pidió luz y se precipitó adentro, y temblando, </a:t>
            </a:r>
            <a:r>
              <a:rPr lang="es-ES" b="1" u="sng" dirty="0">
                <a:solidFill>
                  <a:schemeClr val="bg1"/>
                </a:solidFill>
                <a:highlight>
                  <a:srgbClr val="000080"/>
                </a:highlight>
                <a:latin typeface="Maiandra GD" panose="020E0502030308020204" pitchFamily="34" charset="0"/>
              </a:rPr>
              <a:t>se postró ante Pablo y Silas,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V.30.  </a:t>
            </a:r>
          </a:p>
          <a:p>
            <a:r>
              <a:rPr lang="es-ES" b="1" dirty="0">
                <a:latin typeface="Maiandra GD" panose="020E0502030308020204" pitchFamily="34" charset="0"/>
              </a:rPr>
              <a:t>y después de sacarlos, dijo: Señores, </a:t>
            </a:r>
            <a:r>
              <a:rPr lang="es-ES" b="1" u="sng" dirty="0">
                <a:solidFill>
                  <a:schemeClr val="bg1"/>
                </a:solidFill>
                <a:highlight>
                  <a:srgbClr val="008080"/>
                </a:highlight>
                <a:latin typeface="Maiandra GD" panose="020E0502030308020204" pitchFamily="34" charset="0"/>
              </a:rPr>
              <a:t>¿qué debo hacer para ser salvo?</a:t>
            </a:r>
            <a:r>
              <a:rPr lang="es-ES" b="1" dirty="0">
                <a:latin typeface="Maiandra GD" panose="020E0502030308020204" pitchFamily="34" charset="0"/>
              </a:rPr>
              <a:t> </a:t>
            </a:r>
          </a:p>
          <a:p>
            <a:r>
              <a:rPr lang="es-ES" b="1" dirty="0">
                <a:latin typeface="Maiandra GD" panose="020E0502030308020204" pitchFamily="34" charset="0"/>
              </a:rPr>
              <a:t>La misma pregunta que hicieron los judíos en </a:t>
            </a:r>
          </a:p>
          <a:p>
            <a:pPr algn="ctr"/>
            <a:r>
              <a:rPr lang="es-ES" b="1" u="sng" dirty="0">
                <a:highlight>
                  <a:srgbClr val="FFFF00"/>
                </a:highlight>
                <a:latin typeface="Maiandra GD" panose="020E0502030308020204" pitchFamily="34" charset="0"/>
              </a:rPr>
              <a:t>Hechos.2:37. </a:t>
            </a:r>
          </a:p>
          <a:p>
            <a:r>
              <a:rPr lang="es-ES" b="1" dirty="0">
                <a:latin typeface="Maiandra GD" panose="020E0502030308020204" pitchFamily="34" charset="0"/>
              </a:rPr>
              <a:t>Al oír esto, compungidos de corazón, dijeron a Pedro y a los demás apóstoles: Hermanos, </a:t>
            </a:r>
            <a:r>
              <a:rPr lang="es-ES" b="1" u="sng" dirty="0">
                <a:solidFill>
                  <a:schemeClr val="bg1"/>
                </a:solidFill>
                <a:highlight>
                  <a:srgbClr val="008000"/>
                </a:highlight>
                <a:latin typeface="Maiandra GD" panose="020E0502030308020204" pitchFamily="34" charset="0"/>
              </a:rPr>
              <a:t>¿qué haremos?</a:t>
            </a:r>
          </a:p>
          <a:p>
            <a:pPr algn="ctr"/>
            <a:r>
              <a:rPr lang="es-ES" b="1" u="sng" dirty="0">
                <a:highlight>
                  <a:srgbClr val="FFFF00"/>
                </a:highlight>
                <a:latin typeface="Maiandra GD" panose="020E0502030308020204" pitchFamily="34" charset="0"/>
              </a:rPr>
              <a:t>Hechos.16:31.  </a:t>
            </a:r>
          </a:p>
        </p:txBody>
      </p:sp>
      <p:pic>
        <p:nvPicPr>
          <p:cNvPr id="2" name="Imagen 1">
            <a:extLst>
              <a:ext uri="{FF2B5EF4-FFF2-40B4-BE49-F238E27FC236}">
                <a16:creationId xmlns:a16="http://schemas.microsoft.com/office/drawing/2014/main" id="{0F1119BD-EF11-845C-1675-5BCFAFD3CDBB}"/>
              </a:ext>
            </a:extLst>
          </p:cNvPr>
          <p:cNvPicPr>
            <a:picLocks noChangeAspect="1"/>
          </p:cNvPicPr>
          <p:nvPr/>
        </p:nvPicPr>
        <p:blipFill>
          <a:blip r:embed="rId3"/>
          <a:stretch>
            <a:fillRect/>
          </a:stretch>
        </p:blipFill>
        <p:spPr>
          <a:xfrm>
            <a:off x="0" y="1343818"/>
            <a:ext cx="3886200" cy="5514180"/>
          </a:xfrm>
          <a:prstGeom prst="rect">
            <a:avLst/>
          </a:prstGeom>
        </p:spPr>
      </p:pic>
    </p:spTree>
    <p:extLst>
      <p:ext uri="{BB962C8B-B14F-4D97-AF65-F5344CB8AC3E}">
        <p14:creationId xmlns:p14="http://schemas.microsoft.com/office/powerpoint/2010/main" val="38492999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Ellos respondieron: </a:t>
            </a:r>
            <a:r>
              <a:rPr lang="es-ES" b="1" u="sng" dirty="0">
                <a:solidFill>
                  <a:schemeClr val="bg1"/>
                </a:solidFill>
                <a:highlight>
                  <a:srgbClr val="800080"/>
                </a:highlight>
                <a:latin typeface="Maiandra GD" panose="020E0502030308020204" pitchFamily="34" charset="0"/>
              </a:rPr>
              <a:t>Cree en el Señor Jesús,</a:t>
            </a:r>
            <a:r>
              <a:rPr lang="es-ES" b="1" dirty="0">
                <a:latin typeface="Maiandra GD" panose="020E0502030308020204" pitchFamily="34" charset="0"/>
              </a:rPr>
              <a:t> y serás salvo, tú y toda tu casa. </a:t>
            </a:r>
          </a:p>
          <a:p>
            <a:r>
              <a:rPr lang="es-ES" b="1" dirty="0">
                <a:latin typeface="Maiandra GD" panose="020E0502030308020204" pitchFamily="34" charset="0"/>
              </a:rPr>
              <a:t>Pablo rápidamente le hace saber que la fe en Cristo es esencial para la salvación, pero esto no es todo, ya que Pablo tenía que predicarle el Evangelio para que pudiera creer en Él. </a:t>
            </a:r>
          </a:p>
          <a:p>
            <a:pPr algn="ctr"/>
            <a:r>
              <a:rPr lang="es-ES" b="1" u="sng" dirty="0">
                <a:highlight>
                  <a:srgbClr val="FFFF00"/>
                </a:highlight>
                <a:latin typeface="Maiandra GD" panose="020E0502030308020204" pitchFamily="34" charset="0"/>
              </a:rPr>
              <a:t>Romanos.10:17. </a:t>
            </a:r>
          </a:p>
          <a:p>
            <a:r>
              <a:rPr lang="es-ES" b="1" u="sng" dirty="0">
                <a:solidFill>
                  <a:schemeClr val="bg1"/>
                </a:solidFill>
                <a:highlight>
                  <a:srgbClr val="800000"/>
                </a:highlight>
                <a:latin typeface="Maiandra GD" panose="020E0502030308020204" pitchFamily="34" charset="0"/>
              </a:rPr>
              <a:t>Así que la fe viene del oír,</a:t>
            </a:r>
            <a:r>
              <a:rPr lang="es-ES" b="1" dirty="0">
                <a:latin typeface="Maiandra GD" panose="020E0502030308020204" pitchFamily="34" charset="0"/>
              </a:rPr>
              <a:t> y el oír, por la palabra de Cristo.</a:t>
            </a:r>
          </a:p>
          <a:p>
            <a:pPr algn="ctr"/>
            <a:r>
              <a:rPr lang="es-ES" b="1" u="sng" dirty="0">
                <a:highlight>
                  <a:srgbClr val="FFFF00"/>
                </a:highlight>
                <a:latin typeface="Maiandra GD" panose="020E0502030308020204" pitchFamily="34" charset="0"/>
              </a:rPr>
              <a:t>Juan.8:24. </a:t>
            </a:r>
          </a:p>
          <a:p>
            <a:r>
              <a:rPr lang="es-ES" b="1" dirty="0">
                <a:latin typeface="Maiandra GD" panose="020E0502030308020204" pitchFamily="34" charset="0"/>
              </a:rPr>
              <a:t>Por eso os dije que moriréis en vuestros pecados; </a:t>
            </a:r>
            <a:r>
              <a:rPr lang="es-ES" b="1" u="sng" dirty="0">
                <a:solidFill>
                  <a:schemeClr val="bg1"/>
                </a:solidFill>
                <a:highlight>
                  <a:srgbClr val="808000"/>
                </a:highlight>
                <a:latin typeface="Maiandra GD" panose="020E0502030308020204" pitchFamily="34" charset="0"/>
              </a:rPr>
              <a:t>porque si no creéis que yo soy,</a:t>
            </a:r>
            <a:r>
              <a:rPr lang="es-ES" b="1" dirty="0">
                <a:latin typeface="Maiandra GD" panose="020E0502030308020204" pitchFamily="34" charset="0"/>
              </a:rPr>
              <a:t> moriréis en vuestros pecados.</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0E089CD0-A294-AFD1-C7F3-B24AF0018EA3}"/>
              </a:ext>
            </a:extLst>
          </p:cNvPr>
          <p:cNvPicPr>
            <a:picLocks noChangeAspect="1"/>
          </p:cNvPicPr>
          <p:nvPr/>
        </p:nvPicPr>
        <p:blipFill>
          <a:blip r:embed="rId3"/>
          <a:stretch>
            <a:fillRect/>
          </a:stretch>
        </p:blipFill>
        <p:spPr>
          <a:xfrm>
            <a:off x="-1" y="1343819"/>
            <a:ext cx="3886200" cy="5514180"/>
          </a:xfrm>
          <a:prstGeom prst="rect">
            <a:avLst/>
          </a:prstGeom>
        </p:spPr>
      </p:pic>
    </p:spTree>
    <p:extLst>
      <p:ext uri="{BB962C8B-B14F-4D97-AF65-F5344CB8AC3E}">
        <p14:creationId xmlns:p14="http://schemas.microsoft.com/office/powerpoint/2010/main" val="2100299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lstStyle/>
          <a:p>
            <a:r>
              <a:rPr lang="es-ES" b="1" dirty="0">
                <a:latin typeface="Maiandra GD" panose="020E0502030308020204" pitchFamily="34" charset="0"/>
              </a:rPr>
              <a:t>¡Cuán bendecido es un niño cuyos padres y abuelos se preocupan principalmente por su bienestar espiritual! </a:t>
            </a:r>
          </a:p>
          <a:p>
            <a:r>
              <a:rPr lang="es-ES" b="1" dirty="0">
                <a:latin typeface="Maiandra GD" panose="020E0502030308020204" pitchFamily="34" charset="0"/>
              </a:rPr>
              <a:t>Si Usted es un padre con niños pequeños, debe comprender que su mayor responsabilidad es criar a esos niños correctamente ¡y su más grande servicio al Señor es enseñarles el camino de Dios!.</a:t>
            </a:r>
          </a:p>
          <a:p>
            <a:r>
              <a:rPr lang="es-ES" b="1" dirty="0">
                <a:latin typeface="Maiandra GD" panose="020E0502030308020204" pitchFamily="34" charset="0"/>
              </a:rPr>
              <a:t>Era un hombre ejemplar, los hermanos hablaban muy bien de Él.</a:t>
            </a:r>
          </a:p>
          <a:p>
            <a:pPr algn="ctr"/>
            <a:r>
              <a:rPr lang="es-ES" b="1" u="sng" dirty="0">
                <a:highlight>
                  <a:srgbClr val="FFFF00"/>
                </a:highlight>
                <a:latin typeface="Maiandra GD" panose="020E0502030308020204" pitchFamily="34" charset="0"/>
              </a:rPr>
              <a:t>Hechos.16:2.</a:t>
            </a:r>
          </a:p>
          <a:p>
            <a:r>
              <a:rPr lang="es-ES" b="1" u="sng" dirty="0">
                <a:solidFill>
                  <a:schemeClr val="bg1"/>
                </a:solidFill>
                <a:highlight>
                  <a:srgbClr val="000080"/>
                </a:highlight>
                <a:latin typeface="Maiandra GD" panose="020E0502030308020204" pitchFamily="34" charset="0"/>
              </a:rPr>
              <a:t>del cual hablaban elogiosamente los hermanos</a:t>
            </a:r>
            <a:r>
              <a:rPr lang="es-ES" b="1" dirty="0">
                <a:latin typeface="Maiandra GD" panose="020E0502030308020204" pitchFamily="34" charset="0"/>
              </a:rPr>
              <a:t> que estaban en Listra y en </a:t>
            </a:r>
            <a:r>
              <a:rPr lang="es-ES" b="1" dirty="0" err="1">
                <a:latin typeface="Maiandra GD" panose="020E0502030308020204" pitchFamily="34" charset="0"/>
              </a:rPr>
              <a:t>Iconio</a:t>
            </a:r>
            <a:r>
              <a:rPr lang="es-ES" b="1" dirty="0">
                <a:latin typeface="Maiandra GD" panose="020E0502030308020204" pitchFamily="34" charset="0"/>
              </a:rPr>
              <a:t>. </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113DA068-A07E-A48F-FE88-6FE77F795A1B}"/>
              </a:ext>
            </a:extLst>
          </p:cNvPr>
          <p:cNvPicPr>
            <a:picLocks noChangeAspect="1"/>
          </p:cNvPicPr>
          <p:nvPr/>
        </p:nvPicPr>
        <p:blipFill>
          <a:blip r:embed="rId3"/>
          <a:stretch>
            <a:fillRect/>
          </a:stretch>
        </p:blipFill>
        <p:spPr>
          <a:xfrm>
            <a:off x="-1" y="1342230"/>
            <a:ext cx="3883489" cy="5517358"/>
          </a:xfrm>
          <a:prstGeom prst="rect">
            <a:avLst/>
          </a:prstGeom>
        </p:spPr>
      </p:pic>
    </p:spTree>
    <p:extLst>
      <p:ext uri="{BB962C8B-B14F-4D97-AF65-F5344CB8AC3E}">
        <p14:creationId xmlns:p14="http://schemas.microsoft.com/office/powerpoint/2010/main" val="2288932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lnSpcReduction="10000"/>
          </a:bodyPr>
          <a:lstStyle/>
          <a:p>
            <a:pPr algn="ctr"/>
            <a:r>
              <a:rPr lang="es-ES" b="1" u="sng" dirty="0">
                <a:highlight>
                  <a:srgbClr val="FFFF00"/>
                </a:highlight>
                <a:latin typeface="Maiandra GD" panose="020E0502030308020204" pitchFamily="34" charset="0"/>
              </a:rPr>
              <a:t>Hechos.16:32.</a:t>
            </a:r>
          </a:p>
          <a:p>
            <a:r>
              <a:rPr lang="es-ES" b="1" u="sng" dirty="0">
                <a:solidFill>
                  <a:schemeClr val="bg1"/>
                </a:solidFill>
                <a:highlight>
                  <a:srgbClr val="800080"/>
                </a:highlight>
                <a:latin typeface="Maiandra GD" panose="020E0502030308020204" pitchFamily="34" charset="0"/>
              </a:rPr>
              <a:t>Y le hablaron la palabra del Señor a él</a:t>
            </a:r>
            <a:r>
              <a:rPr lang="es-ES" b="1" dirty="0">
                <a:latin typeface="Maiandra GD" panose="020E0502030308020204" pitchFamily="34" charset="0"/>
              </a:rPr>
              <a:t> y a todos los que estaban en su casa. </a:t>
            </a:r>
          </a:p>
          <a:p>
            <a:pPr algn="ctr"/>
            <a:r>
              <a:rPr lang="es-ES" b="1" u="sng" dirty="0">
                <a:highlight>
                  <a:srgbClr val="FFFF00"/>
                </a:highlight>
                <a:latin typeface="Maiandra GD" panose="020E0502030308020204" pitchFamily="34" charset="0"/>
              </a:rPr>
              <a:t>V.33.  </a:t>
            </a:r>
          </a:p>
          <a:p>
            <a:r>
              <a:rPr lang="es-ES" b="1" dirty="0">
                <a:latin typeface="Maiandra GD" panose="020E0502030308020204" pitchFamily="34" charset="0"/>
              </a:rPr>
              <a:t>Y él los tomó en aquella misma hora de la noche, y les lavó las heridas; </a:t>
            </a:r>
            <a:r>
              <a:rPr lang="es-ES" b="1" u="sng" dirty="0">
                <a:solidFill>
                  <a:schemeClr val="bg1"/>
                </a:solidFill>
                <a:highlight>
                  <a:srgbClr val="800000"/>
                </a:highlight>
                <a:latin typeface="Maiandra GD" panose="020E0502030308020204" pitchFamily="34" charset="0"/>
              </a:rPr>
              <a:t>enseguida fue bautizado, él y todos los suyos.</a:t>
            </a:r>
            <a:r>
              <a:rPr lang="es-ES" b="1" dirty="0">
                <a:latin typeface="Maiandra GD" panose="020E0502030308020204" pitchFamily="34" charset="0"/>
              </a:rPr>
              <a:t> </a:t>
            </a:r>
          </a:p>
          <a:p>
            <a:r>
              <a:rPr lang="es-ES" b="1" dirty="0">
                <a:latin typeface="Maiandra GD" panose="020E0502030308020204" pitchFamily="34" charset="0"/>
              </a:rPr>
              <a:t>Después de escuchar el Evangelio procedió a ser bautizado para perdón de pecados. </a:t>
            </a:r>
          </a:p>
          <a:p>
            <a:pPr algn="ctr"/>
            <a:r>
              <a:rPr lang="es-ES" b="1" u="sng" dirty="0">
                <a:highlight>
                  <a:srgbClr val="FFFF00"/>
                </a:highlight>
                <a:latin typeface="Maiandra GD" panose="020E0502030308020204" pitchFamily="34" charset="0"/>
              </a:rPr>
              <a:t>Hechos.2:38. </a:t>
            </a:r>
          </a:p>
          <a:p>
            <a:r>
              <a:rPr lang="es-ES" b="1" u="sng" dirty="0">
                <a:solidFill>
                  <a:schemeClr val="bg1"/>
                </a:solidFill>
                <a:highlight>
                  <a:srgbClr val="808000"/>
                </a:highlight>
                <a:latin typeface="Maiandra GD" panose="020E0502030308020204" pitchFamily="34" charset="0"/>
              </a:rPr>
              <a:t>Y Pedro les dijo: Arrepentíos y sed bautizados cada uno de vosotros</a:t>
            </a:r>
            <a:r>
              <a:rPr lang="es-ES" b="1" dirty="0">
                <a:latin typeface="Maiandra GD" panose="020E0502030308020204" pitchFamily="34" charset="0"/>
              </a:rPr>
              <a:t> en el nombre de Jesucristo para perdón de vuestros pecados, y recibiréis el don del Espíritu Santo.</a:t>
            </a:r>
          </a:p>
        </p:txBody>
      </p:sp>
      <p:pic>
        <p:nvPicPr>
          <p:cNvPr id="2" name="Imagen 1">
            <a:extLst>
              <a:ext uri="{FF2B5EF4-FFF2-40B4-BE49-F238E27FC236}">
                <a16:creationId xmlns:a16="http://schemas.microsoft.com/office/drawing/2014/main" id="{97A384BB-E404-B9FA-A0A0-AFA9738A59A5}"/>
              </a:ext>
            </a:extLst>
          </p:cNvPr>
          <p:cNvPicPr>
            <a:picLocks noChangeAspect="1"/>
          </p:cNvPicPr>
          <p:nvPr/>
        </p:nvPicPr>
        <p:blipFill>
          <a:blip r:embed="rId3"/>
          <a:stretch>
            <a:fillRect/>
          </a:stretch>
        </p:blipFill>
        <p:spPr>
          <a:xfrm>
            <a:off x="0" y="1342230"/>
            <a:ext cx="3889585" cy="5517358"/>
          </a:xfrm>
          <a:prstGeom prst="rect">
            <a:avLst/>
          </a:prstGeom>
        </p:spPr>
      </p:pic>
    </p:spTree>
    <p:extLst>
      <p:ext uri="{BB962C8B-B14F-4D97-AF65-F5344CB8AC3E}">
        <p14:creationId xmlns:p14="http://schemas.microsoft.com/office/powerpoint/2010/main" val="7925642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Hechos.22:16. </a:t>
            </a:r>
          </a:p>
          <a:p>
            <a:r>
              <a:rPr lang="es-ES" b="1" dirty="0">
                <a:latin typeface="Maiandra GD" panose="020E0502030308020204" pitchFamily="34" charset="0"/>
              </a:rPr>
              <a:t>"Y ahora, ¿por qué te detienes? </a:t>
            </a:r>
            <a:r>
              <a:rPr lang="es-ES" b="1" u="sng" dirty="0">
                <a:solidFill>
                  <a:schemeClr val="bg1"/>
                </a:solidFill>
                <a:highlight>
                  <a:srgbClr val="000000"/>
                </a:highlight>
                <a:latin typeface="Maiandra GD" panose="020E0502030308020204" pitchFamily="34" charset="0"/>
              </a:rPr>
              <a:t>Levántate y bautízate,</a:t>
            </a:r>
            <a:r>
              <a:rPr lang="es-ES" b="1" dirty="0">
                <a:latin typeface="Maiandra GD" panose="020E0502030308020204" pitchFamily="34" charset="0"/>
              </a:rPr>
              <a:t> y lava tus pecados invocando su nombre."</a:t>
            </a:r>
          </a:p>
          <a:p>
            <a:r>
              <a:rPr lang="es-ES" b="1" dirty="0">
                <a:latin typeface="Maiandra GD" panose="020E0502030308020204" pitchFamily="34" charset="0"/>
              </a:rPr>
              <a:t>Nuestros amigos religiosos enseñan que la salvación es por fe solamente. </a:t>
            </a:r>
          </a:p>
          <a:p>
            <a:r>
              <a:rPr lang="es-ES" b="1" dirty="0">
                <a:latin typeface="Maiandra GD" panose="020E0502030308020204" pitchFamily="34" charset="0"/>
              </a:rPr>
              <a:t>Lamentablemente solo leen el verso 30 y 31, dejando fuera el resto de la Escritura. La Biblia no enseña la salvación por fe solamente ya que tal enseñanza excluiría el arrepentimiento, confesión y bautismo. </a:t>
            </a:r>
          </a:p>
          <a:p>
            <a:r>
              <a:rPr lang="es-ES" b="1" dirty="0">
                <a:latin typeface="Maiandra GD" panose="020E0502030308020204" pitchFamily="34" charset="0"/>
              </a:rPr>
              <a:t>Es de notar también que Él carcelero de Filipo se bautizó en esta misma hora y no un mes después de haber sido doctrinado.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0AC42F02-BF59-6577-DE9B-EEAC307F1651}"/>
              </a:ext>
            </a:extLst>
          </p:cNvPr>
          <p:cNvPicPr>
            <a:picLocks noChangeAspect="1"/>
          </p:cNvPicPr>
          <p:nvPr/>
        </p:nvPicPr>
        <p:blipFill>
          <a:blip r:embed="rId3"/>
          <a:stretch>
            <a:fillRect/>
          </a:stretch>
        </p:blipFill>
        <p:spPr>
          <a:xfrm>
            <a:off x="0" y="1339053"/>
            <a:ext cx="3889585" cy="5517358"/>
          </a:xfrm>
          <a:prstGeom prst="rect">
            <a:avLst/>
          </a:prstGeom>
        </p:spPr>
      </p:pic>
    </p:spTree>
    <p:extLst>
      <p:ext uri="{BB962C8B-B14F-4D97-AF65-F5344CB8AC3E}">
        <p14:creationId xmlns:p14="http://schemas.microsoft.com/office/powerpoint/2010/main" val="2099200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Tal practica de esperarse un mes o cierto tiempo para ser doctrinado primero y luego ser bautizado esta sin autorización apostólica en las Escrituras. </a:t>
            </a:r>
          </a:p>
          <a:p>
            <a:r>
              <a:rPr lang="es-ES" b="1" dirty="0">
                <a:latin typeface="Maiandra GD" panose="020E0502030308020204" pitchFamily="34" charset="0"/>
              </a:rPr>
              <a:t>La persona debe ser bautizada el mismo momento que cree en el Evangelio y sabe la responsabilidad que conlleva el obedecer a Cristo. </a:t>
            </a:r>
          </a:p>
          <a:p>
            <a:r>
              <a:rPr lang="es-ES" b="1" dirty="0">
                <a:latin typeface="Maiandra GD" panose="020E0502030308020204" pitchFamily="34" charset="0"/>
              </a:rPr>
              <a:t>En cada uno de los ejemplos que vemos en las Escrituras podemos observar como las personas fueron bautizadas inmediatamente, y no meses después.</a:t>
            </a:r>
          </a:p>
          <a:p>
            <a:pPr algn="ctr"/>
            <a:r>
              <a:rPr lang="es-ES" b="1" u="sng" dirty="0">
                <a:highlight>
                  <a:srgbClr val="FFFF00"/>
                </a:highlight>
                <a:latin typeface="Maiandra GD" panose="020E0502030308020204" pitchFamily="34" charset="0"/>
              </a:rPr>
              <a:t>Hechos.16:34.  </a:t>
            </a:r>
          </a:p>
          <a:p>
            <a:r>
              <a:rPr lang="es-ES" b="1" dirty="0">
                <a:latin typeface="Maiandra GD" panose="020E0502030308020204" pitchFamily="34" charset="0"/>
              </a:rPr>
              <a:t>Llevándolos a su hogar, les dio de comer, </a:t>
            </a:r>
            <a:r>
              <a:rPr lang="es-ES" b="1" u="sng" dirty="0">
                <a:highlight>
                  <a:srgbClr val="00FF00"/>
                </a:highlight>
                <a:latin typeface="Maiandra GD" panose="020E0502030308020204" pitchFamily="34" charset="0"/>
              </a:rPr>
              <a:t>y se regocijó grandemente por haber creído en Dios</a:t>
            </a:r>
            <a:r>
              <a:rPr lang="es-ES" b="1" dirty="0">
                <a:latin typeface="Maiandra GD" panose="020E0502030308020204" pitchFamily="34" charset="0"/>
              </a:rPr>
              <a:t> con todos los suyos. </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B5348089-240E-0972-9D49-6EE081D99DF6}"/>
              </a:ext>
            </a:extLst>
          </p:cNvPr>
          <p:cNvPicPr>
            <a:picLocks noChangeAspect="1"/>
          </p:cNvPicPr>
          <p:nvPr/>
        </p:nvPicPr>
        <p:blipFill>
          <a:blip r:embed="rId3"/>
          <a:stretch>
            <a:fillRect/>
          </a:stretch>
        </p:blipFill>
        <p:spPr>
          <a:xfrm>
            <a:off x="-1" y="1342230"/>
            <a:ext cx="3785944" cy="5517358"/>
          </a:xfrm>
          <a:prstGeom prst="rect">
            <a:avLst/>
          </a:prstGeom>
        </p:spPr>
      </p:pic>
    </p:spTree>
    <p:extLst>
      <p:ext uri="{BB962C8B-B14F-4D97-AF65-F5344CB8AC3E}">
        <p14:creationId xmlns:p14="http://schemas.microsoft.com/office/powerpoint/2010/main" val="4347522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a:bodyPr>
          <a:lstStyle/>
          <a:p>
            <a:r>
              <a:rPr lang="es-ES" b="1" dirty="0">
                <a:latin typeface="Maiandra GD" panose="020E0502030308020204" pitchFamily="34" charset="0"/>
              </a:rPr>
              <a:t>Hacemos una pregunta, </a:t>
            </a:r>
          </a:p>
          <a:p>
            <a:r>
              <a:rPr lang="es-ES" b="1" dirty="0">
                <a:latin typeface="Maiandra GD" panose="020E0502030308020204" pitchFamily="34" charset="0"/>
              </a:rPr>
              <a:t>¿Por qué se regocijo el carcelero de Filipos después que fue bautizado? </a:t>
            </a:r>
          </a:p>
          <a:p>
            <a:r>
              <a:rPr lang="es-ES" b="1" dirty="0">
                <a:latin typeface="Maiandra GD" panose="020E0502030308020204" pitchFamily="34" charset="0"/>
              </a:rPr>
              <a:t>La respuesta es simple: 1. Porque fue añadido al cuerpo de Cristo. </a:t>
            </a:r>
          </a:p>
          <a:p>
            <a:pPr algn="ctr"/>
            <a:r>
              <a:rPr lang="es-ES" b="1" u="sng" dirty="0">
                <a:highlight>
                  <a:srgbClr val="FFFF00"/>
                </a:highlight>
                <a:latin typeface="Maiandra GD" panose="020E0502030308020204" pitchFamily="34" charset="0"/>
              </a:rPr>
              <a:t>Hechos.2:47. </a:t>
            </a:r>
          </a:p>
          <a:p>
            <a:r>
              <a:rPr lang="es-ES" b="1" dirty="0">
                <a:latin typeface="Maiandra GD" panose="020E0502030308020204" pitchFamily="34" charset="0"/>
              </a:rPr>
              <a:t>alabando a Dios y hallando favor con todo el pueblo. </a:t>
            </a:r>
            <a:r>
              <a:rPr lang="es-ES" b="1" u="sng" dirty="0">
                <a:solidFill>
                  <a:schemeClr val="bg1"/>
                </a:solidFill>
                <a:highlight>
                  <a:srgbClr val="FF00FF"/>
                </a:highlight>
                <a:latin typeface="Maiandra GD" panose="020E0502030308020204" pitchFamily="34" charset="0"/>
              </a:rPr>
              <a:t>Y el Señor añadía cada día al número de ellos los que iban siendo salvos.</a:t>
            </a:r>
          </a:p>
          <a:p>
            <a:pPr algn="ctr"/>
            <a:r>
              <a:rPr lang="es-ES" b="1" u="sng" dirty="0">
                <a:highlight>
                  <a:srgbClr val="FFFF00"/>
                </a:highlight>
                <a:latin typeface="Maiandra GD" panose="020E0502030308020204" pitchFamily="34" charset="0"/>
              </a:rPr>
              <a:t>Colosenses.1:18. </a:t>
            </a:r>
          </a:p>
          <a:p>
            <a:r>
              <a:rPr lang="es-ES" b="1" u="sng" dirty="0">
                <a:solidFill>
                  <a:schemeClr val="bg1"/>
                </a:solidFill>
                <a:highlight>
                  <a:srgbClr val="0000FF"/>
                </a:highlight>
                <a:latin typeface="Maiandra GD" panose="020E0502030308020204" pitchFamily="34" charset="0"/>
              </a:rPr>
              <a:t>Él es también la cabeza del cuerpo que es la iglesia;</a:t>
            </a:r>
            <a:r>
              <a:rPr lang="es-ES" b="1" dirty="0">
                <a:latin typeface="Maiandra GD" panose="020E0502030308020204" pitchFamily="34" charset="0"/>
              </a:rPr>
              <a:t> y Él es el principio, el primogénito de entre los muertos, a fin de que Él tenga en todo la primacía.</a:t>
            </a:r>
          </a:p>
        </p:txBody>
      </p:sp>
      <p:pic>
        <p:nvPicPr>
          <p:cNvPr id="3" name="Imagen 2">
            <a:extLst>
              <a:ext uri="{FF2B5EF4-FFF2-40B4-BE49-F238E27FC236}">
                <a16:creationId xmlns:a16="http://schemas.microsoft.com/office/drawing/2014/main" id="{6F91369B-E63D-8C1C-5115-C0D0171FAD29}"/>
              </a:ext>
            </a:extLst>
          </p:cNvPr>
          <p:cNvPicPr>
            <a:picLocks noChangeAspect="1"/>
          </p:cNvPicPr>
          <p:nvPr/>
        </p:nvPicPr>
        <p:blipFill>
          <a:blip r:embed="rId3"/>
          <a:stretch>
            <a:fillRect/>
          </a:stretch>
        </p:blipFill>
        <p:spPr>
          <a:xfrm>
            <a:off x="-1" y="1339053"/>
            <a:ext cx="3785944" cy="5517358"/>
          </a:xfrm>
          <a:prstGeom prst="rect">
            <a:avLst/>
          </a:prstGeom>
        </p:spPr>
      </p:pic>
    </p:spTree>
    <p:extLst>
      <p:ext uri="{BB962C8B-B14F-4D97-AF65-F5344CB8AC3E}">
        <p14:creationId xmlns:p14="http://schemas.microsoft.com/office/powerpoint/2010/main" val="122704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pPr algn="ctr"/>
            <a:r>
              <a:rPr lang="es-ES" b="1" u="sng" dirty="0">
                <a:highlight>
                  <a:srgbClr val="FFFF00"/>
                </a:highlight>
                <a:latin typeface="Maiandra GD" panose="020E0502030308020204" pitchFamily="34" charset="0"/>
              </a:rPr>
              <a:t>Efesios.1:22-23. </a:t>
            </a:r>
          </a:p>
          <a:p>
            <a:r>
              <a:rPr lang="es-ES" b="1" dirty="0">
                <a:latin typeface="Maiandra GD" panose="020E0502030308020204" pitchFamily="34" charset="0"/>
              </a:rPr>
              <a:t>Y todo sometió bajo sus pies, y a Él lo dio </a:t>
            </a:r>
            <a:r>
              <a:rPr lang="es-ES" b="1" u="sng" dirty="0">
                <a:solidFill>
                  <a:schemeClr val="bg1"/>
                </a:solidFill>
                <a:highlight>
                  <a:srgbClr val="FF0000"/>
                </a:highlight>
                <a:latin typeface="Maiandra GD" panose="020E0502030308020204" pitchFamily="34" charset="0"/>
              </a:rPr>
              <a:t>por cabeza sobre todas las cosas a la iglesia,</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V.23. </a:t>
            </a:r>
          </a:p>
          <a:p>
            <a:r>
              <a:rPr lang="es-ES" b="1" u="sng" dirty="0">
                <a:solidFill>
                  <a:schemeClr val="bg1"/>
                </a:solidFill>
                <a:highlight>
                  <a:srgbClr val="000080"/>
                </a:highlight>
                <a:latin typeface="Maiandra GD" panose="020E0502030308020204" pitchFamily="34" charset="0"/>
              </a:rPr>
              <a:t>la cual es su cuerpo,</a:t>
            </a:r>
            <a:r>
              <a:rPr lang="es-ES" b="1" dirty="0">
                <a:latin typeface="Maiandra GD" panose="020E0502030308020204" pitchFamily="34" charset="0"/>
              </a:rPr>
              <a:t> la plenitud de aquel que lo llena todo en todo.</a:t>
            </a:r>
          </a:p>
          <a:p>
            <a:r>
              <a:rPr lang="es-ES" b="1" dirty="0">
                <a:latin typeface="Maiandra GD" panose="020E0502030308020204" pitchFamily="34" charset="0"/>
              </a:rPr>
              <a:t>2. Porque fue traslado al reino de su amado Hijo.</a:t>
            </a:r>
          </a:p>
          <a:p>
            <a:pPr algn="ctr"/>
            <a:r>
              <a:rPr lang="es-ES" b="1" u="sng" dirty="0">
                <a:highlight>
                  <a:srgbClr val="FFFF00"/>
                </a:highlight>
                <a:latin typeface="Maiandra GD" panose="020E0502030308020204" pitchFamily="34" charset="0"/>
              </a:rPr>
              <a:t>Colosenses.1:13.</a:t>
            </a:r>
          </a:p>
          <a:p>
            <a:r>
              <a:rPr lang="es-ES" b="1" dirty="0">
                <a:latin typeface="Maiandra GD" panose="020E0502030308020204" pitchFamily="34" charset="0"/>
              </a:rPr>
              <a:t>Porque El nos libró del dominio de las tinieblas </a:t>
            </a:r>
            <a:r>
              <a:rPr lang="es-ES" b="1" u="sng" dirty="0">
                <a:solidFill>
                  <a:schemeClr val="bg1"/>
                </a:solidFill>
                <a:highlight>
                  <a:srgbClr val="008000"/>
                </a:highlight>
                <a:latin typeface="Maiandra GD" panose="020E0502030308020204" pitchFamily="34" charset="0"/>
              </a:rPr>
              <a:t>y nos trasladó al reino de su Hijo amado,</a:t>
            </a:r>
            <a:r>
              <a:rPr lang="es-ES" b="1" dirty="0">
                <a:latin typeface="Maiandra GD" panose="020E0502030308020204" pitchFamily="34" charset="0"/>
              </a:rPr>
              <a:t> </a:t>
            </a:r>
          </a:p>
          <a:p>
            <a:r>
              <a:rPr lang="es-ES" b="1" dirty="0">
                <a:latin typeface="Maiandra GD" panose="020E0502030308020204" pitchFamily="34" charset="0"/>
              </a:rPr>
              <a:t>3. Porque sus ojos fueron abiertos.</a:t>
            </a:r>
            <a:endParaRPr lang="es-NI" b="1" dirty="0">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E6EEFC5F-9EC9-FB06-070D-EA1C3129DA0F}"/>
              </a:ext>
            </a:extLst>
          </p:cNvPr>
          <p:cNvPicPr>
            <a:picLocks noChangeAspect="1"/>
          </p:cNvPicPr>
          <p:nvPr/>
        </p:nvPicPr>
        <p:blipFill>
          <a:blip r:embed="rId3"/>
          <a:stretch>
            <a:fillRect/>
          </a:stretch>
        </p:blipFill>
        <p:spPr>
          <a:xfrm>
            <a:off x="-1" y="1339053"/>
            <a:ext cx="3785944" cy="5517358"/>
          </a:xfrm>
          <a:prstGeom prst="rect">
            <a:avLst/>
          </a:prstGeom>
        </p:spPr>
      </p:pic>
    </p:spTree>
    <p:extLst>
      <p:ext uri="{BB962C8B-B14F-4D97-AF65-F5344CB8AC3E}">
        <p14:creationId xmlns:p14="http://schemas.microsoft.com/office/powerpoint/2010/main" val="915179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pPr algn="ctr"/>
            <a:r>
              <a:rPr lang="es-ES" b="1" u="sng" dirty="0">
                <a:highlight>
                  <a:srgbClr val="FFFF00"/>
                </a:highlight>
                <a:latin typeface="Maiandra GD" panose="020E0502030308020204" pitchFamily="34" charset="0"/>
              </a:rPr>
              <a:t>Hechos.26:18.</a:t>
            </a:r>
          </a:p>
          <a:p>
            <a:r>
              <a:rPr lang="es-ES" b="1" u="sng" dirty="0">
                <a:solidFill>
                  <a:schemeClr val="bg1"/>
                </a:solidFill>
                <a:highlight>
                  <a:srgbClr val="800080"/>
                </a:highlight>
                <a:latin typeface="Maiandra GD" panose="020E0502030308020204" pitchFamily="34" charset="0"/>
              </a:rPr>
              <a:t>para que abras sus ojos a fin de que se vuelvan de la oscuridad a la luz,</a:t>
            </a:r>
            <a:r>
              <a:rPr lang="es-ES" b="1" dirty="0">
                <a:latin typeface="Maiandra GD" panose="020E0502030308020204" pitchFamily="34" charset="0"/>
              </a:rPr>
              <a:t> y del dominio de Satanás a Dios, para que reciban, por la fe en mí, el perdón de pecados y herencia entre los que han sido santificados." </a:t>
            </a:r>
          </a:p>
          <a:p>
            <a:r>
              <a:rPr lang="es-ES" b="1" dirty="0">
                <a:latin typeface="Maiandra GD" panose="020E0502030308020204" pitchFamily="34" charset="0"/>
              </a:rPr>
              <a:t>4. Porque fue salvo al obedecer el Evangelio. </a:t>
            </a:r>
          </a:p>
          <a:p>
            <a:pPr algn="ctr"/>
            <a:r>
              <a:rPr lang="es-ES" b="1" u="sng" dirty="0">
                <a:highlight>
                  <a:srgbClr val="FFFF00"/>
                </a:highlight>
                <a:latin typeface="Maiandra GD" panose="020E0502030308020204" pitchFamily="34" charset="0"/>
              </a:rPr>
              <a:t>Marcos.16:16. </a:t>
            </a:r>
          </a:p>
          <a:p>
            <a:r>
              <a:rPr lang="es-ES" b="1" u="sng" dirty="0">
                <a:solidFill>
                  <a:schemeClr val="bg1"/>
                </a:solidFill>
                <a:highlight>
                  <a:srgbClr val="800000"/>
                </a:highlight>
                <a:latin typeface="Maiandra GD" panose="020E0502030308020204" pitchFamily="34" charset="0"/>
              </a:rPr>
              <a:t>El que crea y sea bautizado será salvo;</a:t>
            </a:r>
            <a:r>
              <a:rPr lang="es-ES" b="1" dirty="0">
                <a:latin typeface="Maiandra GD" panose="020E0502030308020204" pitchFamily="34" charset="0"/>
              </a:rPr>
              <a:t> pero el que no crea será condenado.</a:t>
            </a:r>
          </a:p>
          <a:p>
            <a:pPr algn="ctr"/>
            <a:r>
              <a:rPr lang="es-ES" b="1" u="sng" dirty="0">
                <a:highlight>
                  <a:srgbClr val="FFFF00"/>
                </a:highlight>
                <a:latin typeface="Maiandra GD" panose="020E0502030308020204" pitchFamily="34" charset="0"/>
              </a:rPr>
              <a:t>I Pedro.3:21.</a:t>
            </a:r>
            <a:endParaRPr lang="es-NI" b="1" u="sng" dirty="0">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4640C2CF-9E72-D150-4695-D0C008350E74}"/>
              </a:ext>
            </a:extLst>
          </p:cNvPr>
          <p:cNvPicPr>
            <a:picLocks noChangeAspect="1"/>
          </p:cNvPicPr>
          <p:nvPr/>
        </p:nvPicPr>
        <p:blipFill>
          <a:blip r:embed="rId3"/>
          <a:stretch>
            <a:fillRect/>
          </a:stretch>
        </p:blipFill>
        <p:spPr>
          <a:xfrm>
            <a:off x="-1" y="1339053"/>
            <a:ext cx="3785944" cy="5517358"/>
          </a:xfrm>
          <a:prstGeom prst="rect">
            <a:avLst/>
          </a:prstGeom>
        </p:spPr>
      </p:pic>
    </p:spTree>
    <p:extLst>
      <p:ext uri="{BB962C8B-B14F-4D97-AF65-F5344CB8AC3E}">
        <p14:creationId xmlns:p14="http://schemas.microsoft.com/office/powerpoint/2010/main" val="26353652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lnSpcReduction="10000"/>
          </a:bodyPr>
          <a:lstStyle/>
          <a:p>
            <a:r>
              <a:rPr lang="es-ES" b="1" u="sng" dirty="0">
                <a:solidFill>
                  <a:schemeClr val="bg1"/>
                </a:solidFill>
                <a:highlight>
                  <a:srgbClr val="808000"/>
                </a:highlight>
                <a:latin typeface="Maiandra GD" panose="020E0502030308020204" pitchFamily="34" charset="0"/>
              </a:rPr>
              <a:t>Y correspondiendo a esto, el bautismo ahora os salva</a:t>
            </a:r>
            <a:r>
              <a:rPr lang="es-ES" b="1" dirty="0">
                <a:latin typeface="Maiandra GD" panose="020E0502030308020204" pitchFamily="34" charset="0"/>
              </a:rPr>
              <a:t> (no quitando la suciedad de la carne, sino como una petición a Dios de una buena conciencia) mediante la resurrección de Jesucristo,</a:t>
            </a:r>
          </a:p>
          <a:p>
            <a:r>
              <a:rPr lang="es-ES" b="1" dirty="0">
                <a:latin typeface="Maiandra GD" panose="020E0502030308020204" pitchFamily="34" charset="0"/>
              </a:rPr>
              <a:t>5. Porque fue revestido de Cristo. </a:t>
            </a:r>
          </a:p>
          <a:p>
            <a:pPr algn="ctr"/>
            <a:r>
              <a:rPr lang="es-ES" b="1" u="sng" dirty="0">
                <a:highlight>
                  <a:srgbClr val="FFFF00"/>
                </a:highlight>
                <a:latin typeface="Maiandra GD" panose="020E0502030308020204" pitchFamily="34" charset="0"/>
              </a:rPr>
              <a:t>Galatas.3:27. </a:t>
            </a:r>
          </a:p>
          <a:p>
            <a:r>
              <a:rPr lang="es-ES" b="1" dirty="0">
                <a:latin typeface="Maiandra GD" panose="020E0502030308020204" pitchFamily="34" charset="0"/>
              </a:rPr>
              <a:t>Porque todos los que fuisteis bautizados en Cristo, </a:t>
            </a:r>
            <a:r>
              <a:rPr lang="es-ES" b="1" u="sng" dirty="0">
                <a:solidFill>
                  <a:schemeClr val="bg1"/>
                </a:solidFill>
                <a:highlight>
                  <a:srgbClr val="000000"/>
                </a:highlight>
                <a:latin typeface="Maiandra GD" panose="020E0502030308020204" pitchFamily="34" charset="0"/>
              </a:rPr>
              <a:t>de Cristo os habéis revestido.</a:t>
            </a:r>
          </a:p>
          <a:p>
            <a:r>
              <a:rPr lang="es-ES" b="1" dirty="0">
                <a:latin typeface="Maiandra GD" panose="020E0502030308020204" pitchFamily="34" charset="0"/>
              </a:rPr>
              <a:t>6. Porque recibió el perdón de pecados. </a:t>
            </a:r>
          </a:p>
          <a:p>
            <a:pPr algn="ctr"/>
            <a:r>
              <a:rPr lang="es-ES" b="1" u="sng" dirty="0">
                <a:highlight>
                  <a:srgbClr val="FFFF00"/>
                </a:highlight>
                <a:latin typeface="Maiandra GD" panose="020E0502030308020204" pitchFamily="34" charset="0"/>
              </a:rPr>
              <a:t>Hechos.2:38.</a:t>
            </a:r>
          </a:p>
          <a:p>
            <a:r>
              <a:rPr lang="es-ES" b="1" u="sng" dirty="0">
                <a:highlight>
                  <a:srgbClr val="00FF00"/>
                </a:highlight>
                <a:latin typeface="Maiandra GD" panose="020E0502030308020204" pitchFamily="34" charset="0"/>
              </a:rPr>
              <a:t>Y Pedro les dijo: Arrepentíos y sed bautizados cada uno de vosotros en el nombre de Jesucristo</a:t>
            </a:r>
            <a:r>
              <a:rPr lang="es-ES" b="1" dirty="0">
                <a:latin typeface="Maiandra GD" panose="020E0502030308020204" pitchFamily="34" charset="0"/>
              </a:rPr>
              <a:t> para perdón de vuestros pecados, y recibiréis el don del Espíritu Santo.</a:t>
            </a:r>
            <a:endParaRPr lang="es-NI" b="1" dirty="0">
              <a:highlight>
                <a:srgbClr val="FFFF00"/>
              </a:highlight>
              <a:latin typeface="Maiandra GD" panose="020E0502030308020204" pitchFamily="34" charset="0"/>
            </a:endParaRPr>
          </a:p>
        </p:txBody>
      </p:sp>
      <p:pic>
        <p:nvPicPr>
          <p:cNvPr id="3" name="Imagen 2">
            <a:extLst>
              <a:ext uri="{FF2B5EF4-FFF2-40B4-BE49-F238E27FC236}">
                <a16:creationId xmlns:a16="http://schemas.microsoft.com/office/drawing/2014/main" id="{CCBCE173-D97C-E668-6F41-3A33500C3D4F}"/>
              </a:ext>
            </a:extLst>
          </p:cNvPr>
          <p:cNvPicPr>
            <a:picLocks noChangeAspect="1"/>
          </p:cNvPicPr>
          <p:nvPr/>
        </p:nvPicPr>
        <p:blipFill>
          <a:blip r:embed="rId3"/>
          <a:stretch>
            <a:fillRect/>
          </a:stretch>
        </p:blipFill>
        <p:spPr>
          <a:xfrm>
            <a:off x="0" y="1343819"/>
            <a:ext cx="3785944" cy="5514182"/>
          </a:xfrm>
          <a:prstGeom prst="rect">
            <a:avLst/>
          </a:prstGeom>
        </p:spPr>
      </p:pic>
    </p:spTree>
    <p:extLst>
      <p:ext uri="{BB962C8B-B14F-4D97-AF65-F5344CB8AC3E}">
        <p14:creationId xmlns:p14="http://schemas.microsoft.com/office/powerpoint/2010/main" val="387055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fontScale="92500" lnSpcReduction="10000"/>
          </a:bodyPr>
          <a:lstStyle/>
          <a:p>
            <a:pPr algn="ctr"/>
            <a:r>
              <a:rPr lang="es-ES" b="1" u="sng" dirty="0">
                <a:highlight>
                  <a:srgbClr val="FFFF00"/>
                </a:highlight>
                <a:latin typeface="Maiandra GD" panose="020E0502030308020204" pitchFamily="34" charset="0"/>
              </a:rPr>
              <a:t>Hechos,22:16. </a:t>
            </a:r>
          </a:p>
          <a:p>
            <a:r>
              <a:rPr lang="es-ES" b="1" dirty="0">
                <a:latin typeface="Maiandra GD" panose="020E0502030308020204" pitchFamily="34" charset="0"/>
              </a:rPr>
              <a:t>"Y ahora, ¿por qué te detienes? </a:t>
            </a:r>
            <a:r>
              <a:rPr lang="es-ES" b="1" u="sng" dirty="0">
                <a:solidFill>
                  <a:schemeClr val="bg1"/>
                </a:solidFill>
                <a:highlight>
                  <a:srgbClr val="FF00FF"/>
                </a:highlight>
                <a:latin typeface="Maiandra GD" panose="020E0502030308020204" pitchFamily="34" charset="0"/>
              </a:rPr>
              <a:t>Levántate y bautízate, y lava tus pecados invocando su nombre."</a:t>
            </a:r>
          </a:p>
          <a:p>
            <a:r>
              <a:rPr lang="es-ES" b="1" dirty="0">
                <a:latin typeface="Maiandra GD" panose="020E0502030308020204" pitchFamily="34" charset="0"/>
              </a:rPr>
              <a:t>7. Porque vino a ser una nueva criatura en Cristo. </a:t>
            </a:r>
          </a:p>
          <a:p>
            <a:pPr algn="ctr"/>
            <a:r>
              <a:rPr lang="es-ES" b="1" u="sng" dirty="0">
                <a:highlight>
                  <a:srgbClr val="FFFF00"/>
                </a:highlight>
                <a:latin typeface="Maiandra GD" panose="020E0502030308020204" pitchFamily="34" charset="0"/>
              </a:rPr>
              <a:t>II Corintios.5:17. </a:t>
            </a:r>
          </a:p>
          <a:p>
            <a:r>
              <a:rPr lang="es-ES" b="1" dirty="0">
                <a:latin typeface="Maiandra GD" panose="020E0502030308020204" pitchFamily="34" charset="0"/>
              </a:rPr>
              <a:t>De modo que, si alguno está en Cristo, </a:t>
            </a:r>
            <a:r>
              <a:rPr lang="es-ES" b="1" u="sng" dirty="0">
                <a:solidFill>
                  <a:schemeClr val="bg1"/>
                </a:solidFill>
                <a:highlight>
                  <a:srgbClr val="0000FF"/>
                </a:highlight>
                <a:latin typeface="Maiandra GD" panose="020E0502030308020204" pitchFamily="34" charset="0"/>
              </a:rPr>
              <a:t>nueva criatura es; las cosas viejas pasaron; he aquí, son hechas nuevas.</a:t>
            </a:r>
          </a:p>
          <a:p>
            <a:r>
              <a:rPr lang="es-ES" b="1" dirty="0">
                <a:latin typeface="Maiandra GD" panose="020E0502030308020204" pitchFamily="34" charset="0"/>
              </a:rPr>
              <a:t>8. Porque experimento un nuevo nacimiento. </a:t>
            </a:r>
          </a:p>
          <a:p>
            <a:pPr algn="ctr"/>
            <a:r>
              <a:rPr lang="es-ES" b="1" u="sng" dirty="0">
                <a:highlight>
                  <a:srgbClr val="FFFF00"/>
                </a:highlight>
                <a:latin typeface="Maiandra GD" panose="020E0502030308020204" pitchFamily="34" charset="0"/>
              </a:rPr>
              <a:t>Juan.3:3, 5. </a:t>
            </a:r>
          </a:p>
          <a:p>
            <a:r>
              <a:rPr lang="es-ES" b="1" dirty="0">
                <a:latin typeface="Maiandra GD" panose="020E0502030308020204" pitchFamily="34" charset="0"/>
              </a:rPr>
              <a:t>Respondió Jesús y le dijo: En verdad, </a:t>
            </a:r>
            <a:r>
              <a:rPr lang="es-ES" b="1" u="sng" dirty="0">
                <a:solidFill>
                  <a:schemeClr val="bg1"/>
                </a:solidFill>
                <a:highlight>
                  <a:srgbClr val="FF0000"/>
                </a:highlight>
                <a:latin typeface="Maiandra GD" panose="020E0502030308020204" pitchFamily="34" charset="0"/>
              </a:rPr>
              <a:t>en verdad te digo que el que no nace de nuevo no puede ver el reino de Dios.</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878C91C5-327A-7C64-2005-AFB23E650CE0}"/>
              </a:ext>
            </a:extLst>
          </p:cNvPr>
          <p:cNvPicPr>
            <a:picLocks noChangeAspect="1"/>
          </p:cNvPicPr>
          <p:nvPr/>
        </p:nvPicPr>
        <p:blipFill>
          <a:blip r:embed="rId3"/>
          <a:stretch>
            <a:fillRect/>
          </a:stretch>
        </p:blipFill>
        <p:spPr>
          <a:xfrm>
            <a:off x="-1" y="1343819"/>
            <a:ext cx="3785944" cy="5514182"/>
          </a:xfrm>
          <a:prstGeom prst="rect">
            <a:avLst/>
          </a:prstGeom>
        </p:spPr>
      </p:pic>
    </p:spTree>
    <p:extLst>
      <p:ext uri="{BB962C8B-B14F-4D97-AF65-F5344CB8AC3E}">
        <p14:creationId xmlns:p14="http://schemas.microsoft.com/office/powerpoint/2010/main" val="19477730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pPr algn="ctr"/>
            <a:r>
              <a:rPr lang="es-ES" b="1" u="sng" dirty="0">
                <a:highlight>
                  <a:srgbClr val="FFFF00"/>
                </a:highlight>
                <a:latin typeface="Maiandra GD" panose="020E0502030308020204" pitchFamily="34" charset="0"/>
              </a:rPr>
              <a:t>V.5. </a:t>
            </a:r>
          </a:p>
          <a:p>
            <a:r>
              <a:rPr lang="es-ES" b="1" u="sng" dirty="0">
                <a:solidFill>
                  <a:schemeClr val="bg1"/>
                </a:solidFill>
                <a:highlight>
                  <a:srgbClr val="000080"/>
                </a:highlight>
                <a:latin typeface="Maiandra GD" panose="020E0502030308020204" pitchFamily="34" charset="0"/>
              </a:rPr>
              <a:t>Jesús respondió: En verdad, en verdad te digo que el que no nace de agua y del Espíritu</a:t>
            </a:r>
            <a:r>
              <a:rPr lang="es-ES" b="1" dirty="0">
                <a:latin typeface="Maiandra GD" panose="020E0502030308020204" pitchFamily="34" charset="0"/>
              </a:rPr>
              <a:t> no puede entrar en el reino de Dios.</a:t>
            </a:r>
          </a:p>
          <a:p>
            <a:r>
              <a:rPr lang="es-ES" b="1" dirty="0">
                <a:latin typeface="Maiandra GD" panose="020E0502030308020204" pitchFamily="34" charset="0"/>
              </a:rPr>
              <a:t>8. Porque ahora no hay condenación para Él si permanece en Cristo. </a:t>
            </a:r>
          </a:p>
          <a:p>
            <a:pPr algn="ctr"/>
            <a:r>
              <a:rPr lang="es-ES" b="1" u="sng" dirty="0">
                <a:highlight>
                  <a:srgbClr val="FFFF00"/>
                </a:highlight>
                <a:latin typeface="Maiandra GD" panose="020E0502030308020204" pitchFamily="34" charset="0"/>
              </a:rPr>
              <a:t>Romanos.8:1. </a:t>
            </a:r>
          </a:p>
          <a:p>
            <a:r>
              <a:rPr lang="es-ES" b="1" u="sng" dirty="0">
                <a:solidFill>
                  <a:schemeClr val="bg1"/>
                </a:solidFill>
                <a:highlight>
                  <a:srgbClr val="008080"/>
                </a:highlight>
                <a:latin typeface="Maiandra GD" panose="020E0502030308020204" pitchFamily="34" charset="0"/>
              </a:rPr>
              <a:t>Por consiguiente, no hay ahora condenación para los que están en Cristo Jesús,</a:t>
            </a:r>
            <a:r>
              <a:rPr lang="es-ES" b="1" dirty="0">
                <a:latin typeface="Maiandra GD" panose="020E0502030308020204" pitchFamily="34" charset="0"/>
              </a:rPr>
              <a:t> los que no andan conforme a la carne sino conforme al Espíritu.</a:t>
            </a:r>
          </a:p>
          <a:p>
            <a:r>
              <a:rPr lang="es-ES" b="1" dirty="0">
                <a:latin typeface="Maiandra GD" panose="020E0502030308020204" pitchFamily="34" charset="0"/>
              </a:rPr>
              <a:t>Todas estas razones causaron alegría a este hombre que obedeció el Evangelio de Cristo.</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F95A9AA2-B77D-5DD3-8581-83F0EF52227B}"/>
              </a:ext>
            </a:extLst>
          </p:cNvPr>
          <p:cNvPicPr>
            <a:picLocks noChangeAspect="1"/>
          </p:cNvPicPr>
          <p:nvPr/>
        </p:nvPicPr>
        <p:blipFill>
          <a:blip r:embed="rId3"/>
          <a:stretch>
            <a:fillRect/>
          </a:stretch>
        </p:blipFill>
        <p:spPr>
          <a:xfrm>
            <a:off x="-1" y="1343817"/>
            <a:ext cx="3786810" cy="5583757"/>
          </a:xfrm>
          <a:prstGeom prst="rect">
            <a:avLst/>
          </a:prstGeom>
        </p:spPr>
      </p:pic>
    </p:spTree>
    <p:extLst>
      <p:ext uri="{BB962C8B-B14F-4D97-AF65-F5344CB8AC3E}">
        <p14:creationId xmlns:p14="http://schemas.microsoft.com/office/powerpoint/2010/main" val="4269919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Hechos.16:35. </a:t>
            </a:r>
          </a:p>
          <a:p>
            <a:r>
              <a:rPr lang="es-ES" b="1" dirty="0">
                <a:latin typeface="Maiandra GD" panose="020E0502030308020204" pitchFamily="34" charset="0"/>
              </a:rPr>
              <a:t>Cuando se hizo de día, los magistrados superiores enviaron a sus oficiales, </a:t>
            </a:r>
            <a:r>
              <a:rPr lang="es-ES" b="1" u="sng" dirty="0">
                <a:solidFill>
                  <a:schemeClr val="bg1"/>
                </a:solidFill>
                <a:highlight>
                  <a:srgbClr val="008000"/>
                </a:highlight>
                <a:latin typeface="Maiandra GD" panose="020E0502030308020204" pitchFamily="34" charset="0"/>
              </a:rPr>
              <a:t>diciendo: Suelta a esos hombres.</a:t>
            </a:r>
            <a:r>
              <a:rPr lang="es-ES" b="1" dirty="0">
                <a:latin typeface="Maiandra GD" panose="020E0502030308020204" pitchFamily="34" charset="0"/>
              </a:rPr>
              <a:t> </a:t>
            </a:r>
          </a:p>
          <a:p>
            <a:pPr algn="ctr"/>
            <a:r>
              <a:rPr lang="es-ES" b="1" u="sng" dirty="0">
                <a:highlight>
                  <a:srgbClr val="FFFF00"/>
                </a:highlight>
                <a:latin typeface="Maiandra GD" panose="020E0502030308020204" pitchFamily="34" charset="0"/>
              </a:rPr>
              <a:t>V.36. </a:t>
            </a:r>
          </a:p>
          <a:p>
            <a:r>
              <a:rPr lang="es-ES" b="1" dirty="0">
                <a:latin typeface="Maiandra GD" panose="020E0502030308020204" pitchFamily="34" charset="0"/>
              </a:rPr>
              <a:t>El carcelero comunicó a Pablo estas palabras, diciendo: Los magistrados superiores han dado orden de que se os suelte. </a:t>
            </a:r>
            <a:r>
              <a:rPr lang="es-ES" b="1" u="sng" dirty="0">
                <a:solidFill>
                  <a:schemeClr val="bg1"/>
                </a:solidFill>
                <a:highlight>
                  <a:srgbClr val="800080"/>
                </a:highlight>
                <a:latin typeface="Maiandra GD" panose="020E0502030308020204" pitchFamily="34" charset="0"/>
              </a:rPr>
              <a:t>Así que, salid ahora e id en paz.</a:t>
            </a:r>
            <a:r>
              <a:rPr lang="es-ES" b="1" dirty="0">
                <a:latin typeface="Maiandra GD" panose="020E0502030308020204" pitchFamily="34" charset="0"/>
              </a:rPr>
              <a:t> </a:t>
            </a:r>
          </a:p>
          <a:p>
            <a:r>
              <a:rPr lang="es-ES" b="1" dirty="0">
                <a:latin typeface="Maiandra GD" panose="020E0502030308020204" pitchFamily="34" charset="0"/>
              </a:rPr>
              <a:t>Al día siguiente los magistrados mandan a sacar a los discípulos para que se vayan, sin embargo, Pablo les dio miedo al hacerles saber el error en el cual se encontraban.</a:t>
            </a:r>
          </a:p>
          <a:p>
            <a:pPr algn="ctr"/>
            <a:r>
              <a:rPr lang="es-ES" b="1" u="sng" dirty="0">
                <a:highlight>
                  <a:srgbClr val="FFFF00"/>
                </a:highlight>
                <a:latin typeface="Maiandra GD" panose="020E0502030308020204" pitchFamily="34" charset="0"/>
              </a:rPr>
              <a:t>V.37. </a:t>
            </a:r>
          </a:p>
          <a:p>
            <a:endParaRPr lang="es-ES" b="1" u="sng" dirty="0">
              <a:highlight>
                <a:srgbClr val="FFFF00"/>
              </a:highlight>
              <a:latin typeface="Maiandra GD" panose="020E0502030308020204" pitchFamily="34" charset="0"/>
            </a:endParaRP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3162169F-7A79-92F6-6299-5BC934100B68}"/>
              </a:ext>
            </a:extLst>
          </p:cNvPr>
          <p:cNvPicPr>
            <a:picLocks noChangeAspect="1"/>
          </p:cNvPicPr>
          <p:nvPr/>
        </p:nvPicPr>
        <p:blipFill>
          <a:blip r:embed="rId3"/>
          <a:stretch>
            <a:fillRect/>
          </a:stretch>
        </p:blipFill>
        <p:spPr>
          <a:xfrm>
            <a:off x="-1" y="1342230"/>
            <a:ext cx="3810330" cy="5517358"/>
          </a:xfrm>
          <a:prstGeom prst="rect">
            <a:avLst/>
          </a:prstGeom>
        </p:spPr>
      </p:pic>
    </p:spTree>
    <p:extLst>
      <p:ext uri="{BB962C8B-B14F-4D97-AF65-F5344CB8AC3E}">
        <p14:creationId xmlns:p14="http://schemas.microsoft.com/office/powerpoint/2010/main" val="12430729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Que maravillo que hablemos bien de los hermanos, pero muchas veces lamentablemente casi nunca damos buenas referencias de los hermanos.</a:t>
            </a:r>
          </a:p>
          <a:p>
            <a:r>
              <a:rPr lang="es-ES" b="1" dirty="0">
                <a:latin typeface="Maiandra GD" panose="020E0502030308020204" pitchFamily="34" charset="0"/>
              </a:rPr>
              <a:t>Pablo se interesó en este joven.</a:t>
            </a:r>
          </a:p>
          <a:p>
            <a:pPr algn="ctr"/>
            <a:r>
              <a:rPr lang="es-ES" b="1" u="sng" dirty="0">
                <a:highlight>
                  <a:srgbClr val="FFFF00"/>
                </a:highlight>
                <a:latin typeface="Maiandra GD" panose="020E0502030308020204" pitchFamily="34" charset="0"/>
              </a:rPr>
              <a:t>Hechos.16:3.</a:t>
            </a:r>
          </a:p>
          <a:p>
            <a:r>
              <a:rPr lang="es-ES" b="1" u="sng" dirty="0">
                <a:solidFill>
                  <a:schemeClr val="bg1"/>
                </a:solidFill>
                <a:highlight>
                  <a:srgbClr val="008080"/>
                </a:highlight>
                <a:latin typeface="Maiandra GD" panose="020E0502030308020204" pitchFamily="34" charset="0"/>
              </a:rPr>
              <a:t>Pablo quiso que éste fuera con él, y lo tomó y lo circuncidó por causa de los judíos</a:t>
            </a:r>
            <a:r>
              <a:rPr lang="es-ES" b="1" dirty="0">
                <a:latin typeface="Maiandra GD" panose="020E0502030308020204" pitchFamily="34" charset="0"/>
              </a:rPr>
              <a:t> que había en aquellas regiones, porque todos sabían que su padre era griego. </a:t>
            </a:r>
          </a:p>
          <a:p>
            <a:r>
              <a:rPr lang="es-ES" b="1" dirty="0">
                <a:latin typeface="Maiandra GD" panose="020E0502030308020204" pitchFamily="34" charset="0"/>
              </a:rPr>
              <a:t>Lo circuncidó por causa de los judíos que había en aquellos lugares; porque todos sabían que su padre era griego”.</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72ACF6B8-2BFD-2D40-6B74-3B789C7F21AE}"/>
              </a:ext>
            </a:extLst>
          </p:cNvPr>
          <p:cNvPicPr>
            <a:picLocks noChangeAspect="1"/>
          </p:cNvPicPr>
          <p:nvPr/>
        </p:nvPicPr>
        <p:blipFill>
          <a:blip r:embed="rId3"/>
          <a:stretch>
            <a:fillRect/>
          </a:stretch>
        </p:blipFill>
        <p:spPr>
          <a:xfrm>
            <a:off x="2711" y="1339053"/>
            <a:ext cx="3883489" cy="5517358"/>
          </a:xfrm>
          <a:prstGeom prst="rect">
            <a:avLst/>
          </a:prstGeom>
        </p:spPr>
      </p:pic>
    </p:spTree>
    <p:extLst>
      <p:ext uri="{BB962C8B-B14F-4D97-AF65-F5344CB8AC3E}">
        <p14:creationId xmlns:p14="http://schemas.microsoft.com/office/powerpoint/2010/main" val="7272039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u="sng" dirty="0">
                <a:solidFill>
                  <a:schemeClr val="bg1"/>
                </a:solidFill>
                <a:highlight>
                  <a:srgbClr val="FF00FF"/>
                </a:highlight>
                <a:latin typeface="Maiandra GD" panose="020E0502030308020204" pitchFamily="34" charset="0"/>
              </a:rPr>
              <a:t>Mas Pablo les dijo: Aunque somos ciudadanos romanos,</a:t>
            </a:r>
            <a:r>
              <a:rPr lang="es-ES" b="1" dirty="0">
                <a:latin typeface="Maiandra GD" panose="020E0502030308020204" pitchFamily="34" charset="0"/>
              </a:rPr>
              <a:t> nos han azotado públicamente sin hacernos juicio y nos han echado a la cárcel; ¿y ahora nos sueltan en secreto? ¡De ninguna manera! Que ellos mismos vengan a sacarnos. </a:t>
            </a:r>
          </a:p>
          <a:p>
            <a:pPr algn="ctr"/>
            <a:r>
              <a:rPr lang="es-ES" b="1" u="sng" dirty="0">
                <a:highlight>
                  <a:srgbClr val="FFFF00"/>
                </a:highlight>
                <a:latin typeface="Maiandra GD" panose="020E0502030308020204" pitchFamily="34" charset="0"/>
              </a:rPr>
              <a:t>V.38.</a:t>
            </a:r>
          </a:p>
          <a:p>
            <a:r>
              <a:rPr lang="es-ES" b="1" dirty="0">
                <a:latin typeface="Maiandra GD" panose="020E0502030308020204" pitchFamily="34" charset="0"/>
              </a:rPr>
              <a:t>Y los oficiales informaron esto a los magistrados superiores, </a:t>
            </a:r>
            <a:r>
              <a:rPr lang="es-ES" b="1" u="sng" dirty="0">
                <a:solidFill>
                  <a:schemeClr val="bg1"/>
                </a:solidFill>
                <a:highlight>
                  <a:srgbClr val="800000"/>
                </a:highlight>
                <a:latin typeface="Maiandra GD" panose="020E0502030308020204" pitchFamily="34" charset="0"/>
              </a:rPr>
              <a:t>y al saber que eran romanos, tuvieron temor.</a:t>
            </a:r>
            <a:r>
              <a:rPr lang="es-ES" b="1" dirty="0">
                <a:latin typeface="Maiandra GD" panose="020E0502030308020204" pitchFamily="34" charset="0"/>
              </a:rPr>
              <a:t> </a:t>
            </a:r>
          </a:p>
          <a:p>
            <a:r>
              <a:rPr lang="es-ES" b="1" dirty="0">
                <a:latin typeface="Maiandra GD" panose="020E0502030308020204" pitchFamily="34" charset="0"/>
              </a:rPr>
              <a:t>Habían azotado a ciudadanos romanos, lo cual, parece ser, los magistrados no sabían, y al darse cuenta les entro miedo porque sabían que habían obrado de una manera ilegal.</a:t>
            </a:r>
          </a:p>
          <a:p>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D342C46B-26DD-130B-555D-505B68E7C2FD}"/>
              </a:ext>
            </a:extLst>
          </p:cNvPr>
          <p:cNvPicPr>
            <a:picLocks noChangeAspect="1"/>
          </p:cNvPicPr>
          <p:nvPr/>
        </p:nvPicPr>
        <p:blipFill>
          <a:blip r:embed="rId3"/>
          <a:stretch>
            <a:fillRect/>
          </a:stretch>
        </p:blipFill>
        <p:spPr>
          <a:xfrm>
            <a:off x="-1" y="1343817"/>
            <a:ext cx="3886201" cy="5514181"/>
          </a:xfrm>
          <a:prstGeom prst="rect">
            <a:avLst/>
          </a:prstGeom>
        </p:spPr>
      </p:pic>
    </p:spTree>
    <p:extLst>
      <p:ext uri="{BB962C8B-B14F-4D97-AF65-F5344CB8AC3E}">
        <p14:creationId xmlns:p14="http://schemas.microsoft.com/office/powerpoint/2010/main" val="2250464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normAutofit/>
          </a:bodyPr>
          <a:lstStyle/>
          <a:p>
            <a:pPr algn="ctr"/>
            <a:r>
              <a:rPr lang="es-ES" b="1" u="sng" dirty="0">
                <a:latin typeface="Maiandra GD" panose="020E0502030308020204" pitchFamily="34" charset="0"/>
              </a:rPr>
              <a:t>LA CONVERSIÓN DEL CARCELERO.</a:t>
            </a:r>
            <a:br>
              <a:rPr lang="es-ES" b="1" u="sng" dirty="0">
                <a:latin typeface="Maiandra GD" panose="020E0502030308020204" pitchFamily="34" charset="0"/>
              </a:rPr>
            </a:br>
            <a:r>
              <a:rPr lang="es-ES" b="1" u="sng" dirty="0">
                <a:latin typeface="Maiandra GD" panose="020E0502030308020204" pitchFamily="34" charset="0"/>
              </a:rPr>
              <a:t>HECHOS.16:25-40.</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pPr algn="ctr"/>
            <a:r>
              <a:rPr lang="es-ES" b="1" u="sng" dirty="0">
                <a:highlight>
                  <a:srgbClr val="FFFF00"/>
                </a:highlight>
                <a:latin typeface="Maiandra GD" panose="020E0502030308020204" pitchFamily="34" charset="0"/>
              </a:rPr>
              <a:t>V.39.  </a:t>
            </a:r>
          </a:p>
          <a:p>
            <a:r>
              <a:rPr lang="es-ES" b="1" u="sng" dirty="0">
                <a:solidFill>
                  <a:schemeClr val="bg1"/>
                </a:solidFill>
                <a:highlight>
                  <a:srgbClr val="FF0000"/>
                </a:highlight>
                <a:latin typeface="Maiandra GD" panose="020E0502030308020204" pitchFamily="34" charset="0"/>
              </a:rPr>
              <a:t>Entonces vinieron, y les suplicaron,</a:t>
            </a:r>
            <a:r>
              <a:rPr lang="es-ES" b="1" dirty="0">
                <a:latin typeface="Maiandra GD" panose="020E0502030308020204" pitchFamily="34" charset="0"/>
              </a:rPr>
              <a:t> y después de sacarlos, les rogaban que salieran de la ciudad. </a:t>
            </a:r>
          </a:p>
          <a:p>
            <a:r>
              <a:rPr lang="es-ES" b="1" dirty="0">
                <a:latin typeface="Maiandra GD" panose="020E0502030308020204" pitchFamily="34" charset="0"/>
              </a:rPr>
              <a:t>Es interesante notar que los magistrados no les mandaron que salieran de la cárcel sino más bien les rogaron.</a:t>
            </a:r>
          </a:p>
          <a:p>
            <a:pPr algn="ctr"/>
            <a:r>
              <a:rPr lang="es-ES" b="1" u="sng" dirty="0">
                <a:highlight>
                  <a:srgbClr val="FFFF00"/>
                </a:highlight>
                <a:latin typeface="Maiandra GD" panose="020E0502030308020204" pitchFamily="34" charset="0"/>
              </a:rPr>
              <a:t>V.40.  </a:t>
            </a:r>
          </a:p>
          <a:p>
            <a:r>
              <a:rPr lang="es-ES" b="1" dirty="0">
                <a:latin typeface="Maiandra GD" panose="020E0502030308020204" pitchFamily="34" charset="0"/>
              </a:rPr>
              <a:t>Cuando salieron de la cárcel, fueron a casa de Lidia, y al ver a los hermanos, </a:t>
            </a:r>
            <a:r>
              <a:rPr lang="es-ES" b="1" u="sng" dirty="0">
                <a:solidFill>
                  <a:schemeClr val="bg1"/>
                </a:solidFill>
                <a:highlight>
                  <a:srgbClr val="000080"/>
                </a:highlight>
                <a:latin typeface="Maiandra GD" panose="020E0502030308020204" pitchFamily="34" charset="0"/>
              </a:rPr>
              <a:t>los consolaron y partieron.</a:t>
            </a:r>
            <a:r>
              <a:rPr lang="es-ES" b="1" dirty="0">
                <a:latin typeface="Maiandra GD" panose="020E0502030308020204" pitchFamily="34" charset="0"/>
              </a:rPr>
              <a:t> </a:t>
            </a:r>
          </a:p>
          <a:p>
            <a:r>
              <a:rPr lang="es-ES" b="1" dirty="0">
                <a:latin typeface="Maiandra GD" panose="020E0502030308020204" pitchFamily="34" charset="0"/>
              </a:rPr>
              <a:t>Sin embargo, Pablo no procedió adelante con la demanda y salieron de la cárcel para reunirse con los hermanos. </a:t>
            </a:r>
            <a:endParaRPr lang="es-NI" b="1" dirty="0">
              <a:latin typeface="Maiandra GD" panose="020E0502030308020204" pitchFamily="34" charset="0"/>
            </a:endParaRPr>
          </a:p>
        </p:txBody>
      </p:sp>
      <p:pic>
        <p:nvPicPr>
          <p:cNvPr id="3" name="Imagen 2">
            <a:extLst>
              <a:ext uri="{FF2B5EF4-FFF2-40B4-BE49-F238E27FC236}">
                <a16:creationId xmlns:a16="http://schemas.microsoft.com/office/drawing/2014/main" id="{A43913EE-2495-C01B-348A-E27D30E14C12}"/>
              </a:ext>
            </a:extLst>
          </p:cNvPr>
          <p:cNvPicPr>
            <a:picLocks noChangeAspect="1"/>
          </p:cNvPicPr>
          <p:nvPr/>
        </p:nvPicPr>
        <p:blipFill>
          <a:blip r:embed="rId3"/>
          <a:stretch>
            <a:fillRect/>
          </a:stretch>
        </p:blipFill>
        <p:spPr>
          <a:xfrm>
            <a:off x="-3386" y="1342230"/>
            <a:ext cx="3889585" cy="5517358"/>
          </a:xfrm>
          <a:prstGeom prst="rect">
            <a:avLst/>
          </a:prstGeom>
        </p:spPr>
      </p:pic>
    </p:spTree>
    <p:extLst>
      <p:ext uri="{BB962C8B-B14F-4D97-AF65-F5344CB8AC3E}">
        <p14:creationId xmlns:p14="http://schemas.microsoft.com/office/powerpoint/2010/main" val="18171654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3886200" y="1"/>
            <a:ext cx="8305800" cy="1083364"/>
          </a:xfrm>
          <a:solidFill>
            <a:srgbClr val="00FF99"/>
          </a:solidFill>
        </p:spPr>
        <p:txBody>
          <a:bodyPr>
            <a:normAutofit/>
          </a:bodyPr>
          <a:lstStyle/>
          <a:p>
            <a:pPr algn="ctr"/>
            <a:r>
              <a:rPr lang="es-ES" b="1" u="sng" dirty="0">
                <a:latin typeface="Maiandra GD" panose="020E0502030308020204" pitchFamily="34" charset="0"/>
              </a:rPr>
              <a:t>CONCLUSIÓN:</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083365"/>
            <a:ext cx="8305800" cy="5774634"/>
          </a:xfrm>
        </p:spPr>
        <p:txBody>
          <a:bodyPr/>
          <a:lstStyle/>
          <a:p>
            <a:r>
              <a:rPr lang="es-ES" b="1" dirty="0">
                <a:latin typeface="Maiandra GD" panose="020E0502030308020204" pitchFamily="34" charset="0"/>
              </a:rPr>
              <a:t>Vimos que Pablo encuentra un verdadero discípulo.</a:t>
            </a:r>
          </a:p>
          <a:p>
            <a:r>
              <a:rPr lang="es-ES" b="1" dirty="0">
                <a:latin typeface="Maiandra GD" panose="020E0502030308020204" pitchFamily="34" charset="0"/>
              </a:rPr>
              <a:t>Son llamados para ir a Macedonia.</a:t>
            </a:r>
          </a:p>
          <a:p>
            <a:r>
              <a:rPr lang="es-ES" b="1" dirty="0">
                <a:latin typeface="Maiandra GD" panose="020E0502030308020204" pitchFamily="34" charset="0"/>
              </a:rPr>
              <a:t>Vemos la conversión de Lidia.</a:t>
            </a:r>
          </a:p>
          <a:p>
            <a:r>
              <a:rPr lang="es-ES" b="1" dirty="0">
                <a:latin typeface="Maiandra GD" panose="020E0502030308020204" pitchFamily="34" charset="0"/>
              </a:rPr>
              <a:t>Pablo y Silas encarcelados por sacar un demonio a una joven que les era molestia.</a:t>
            </a:r>
          </a:p>
          <a:p>
            <a:r>
              <a:rPr lang="es-ES" b="1" dirty="0">
                <a:latin typeface="Maiandra GD" panose="020E0502030308020204" pitchFamily="34" charset="0"/>
              </a:rPr>
              <a:t>Vemos la conversión del Carcelero que iba a quitarse la vida, pero encontró a Jesús y su vida cambio.</a:t>
            </a:r>
          </a:p>
          <a:p>
            <a:r>
              <a:rPr lang="es-ES" b="1" dirty="0">
                <a:latin typeface="Maiandra GD" panose="020E0502030308020204" pitchFamily="34" charset="0"/>
              </a:rPr>
              <a:t>Nuestra vida cuando encontramos a Jesús cambia, amigo busque a Jesús Él le cambiara su vida totalmente.</a:t>
            </a:r>
            <a:endParaRPr lang="es-NI" b="1" dirty="0">
              <a:latin typeface="Maiandra GD" panose="020E0502030308020204" pitchFamily="34" charset="0"/>
            </a:endParaRPr>
          </a:p>
        </p:txBody>
      </p:sp>
      <p:pic>
        <p:nvPicPr>
          <p:cNvPr id="6" name="Imagen 5">
            <a:extLst>
              <a:ext uri="{FF2B5EF4-FFF2-40B4-BE49-F238E27FC236}">
                <a16:creationId xmlns:a16="http://schemas.microsoft.com/office/drawing/2014/main" id="{5BFBAE7F-B086-435F-F52A-E23C814B925D}"/>
              </a:ext>
            </a:extLst>
          </p:cNvPr>
          <p:cNvPicPr>
            <a:picLocks noChangeAspect="1"/>
          </p:cNvPicPr>
          <p:nvPr/>
        </p:nvPicPr>
        <p:blipFill>
          <a:blip r:embed="rId3"/>
          <a:stretch>
            <a:fillRect/>
          </a:stretch>
        </p:blipFill>
        <p:spPr>
          <a:xfrm>
            <a:off x="0" y="0"/>
            <a:ext cx="3886200" cy="6857999"/>
          </a:xfrm>
          <a:prstGeom prst="rect">
            <a:avLst/>
          </a:prstGeom>
        </p:spPr>
      </p:pic>
    </p:spTree>
    <p:extLst>
      <p:ext uri="{BB962C8B-B14F-4D97-AF65-F5344CB8AC3E}">
        <p14:creationId xmlns:p14="http://schemas.microsoft.com/office/powerpoint/2010/main" val="33640853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barn(inVertical)">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8" name="Rectángulo: esquinas redondeadas 7">
            <a:extLst>
              <a:ext uri="{FF2B5EF4-FFF2-40B4-BE49-F238E27FC236}">
                <a16:creationId xmlns:a16="http://schemas.microsoft.com/office/drawing/2014/main" id="{C86129F2-B0CD-2F29-203F-871D43E39C06}"/>
              </a:ext>
            </a:extLst>
          </p:cNvPr>
          <p:cNvSpPr/>
          <p:nvPr/>
        </p:nvSpPr>
        <p:spPr>
          <a:xfrm>
            <a:off x="0" y="5784574"/>
            <a:ext cx="12192000" cy="107342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6000" b="1" dirty="0">
                <a:latin typeface="Maiandra GD" panose="020E0502030308020204" pitchFamily="34" charset="0"/>
              </a:rPr>
              <a:t>DIOS NOS BENDIGA A TODOS.</a:t>
            </a:r>
            <a:endParaRPr lang="es-NI" sz="6000" b="1" dirty="0">
              <a:latin typeface="Maiandra GD" panose="020E0502030308020204" pitchFamily="34" charset="0"/>
            </a:endParaRPr>
          </a:p>
        </p:txBody>
      </p:sp>
      <p:pic>
        <p:nvPicPr>
          <p:cNvPr id="10" name="Imagen 9">
            <a:extLst>
              <a:ext uri="{FF2B5EF4-FFF2-40B4-BE49-F238E27FC236}">
                <a16:creationId xmlns:a16="http://schemas.microsoft.com/office/drawing/2014/main" id="{FBDD3FF6-8315-87F0-B7D4-663009B9A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5784574"/>
          </a:xfrm>
          <a:prstGeom prst="rect">
            <a:avLst/>
          </a:prstGeom>
        </p:spPr>
      </p:pic>
    </p:spTree>
    <p:extLst>
      <p:ext uri="{BB962C8B-B14F-4D97-AF65-F5344CB8AC3E}">
        <p14:creationId xmlns:p14="http://schemas.microsoft.com/office/powerpoint/2010/main" val="355866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¿Es éste el mismo Pablo que peleó con los maestros judaizantes, los que decían que un hombre tenía que ser circuncidado para ser cristiano? </a:t>
            </a:r>
          </a:p>
          <a:p>
            <a:pPr algn="ctr"/>
            <a:r>
              <a:rPr lang="es-ES" b="1" u="sng" dirty="0">
                <a:highlight>
                  <a:srgbClr val="FFFF00"/>
                </a:highlight>
                <a:latin typeface="Maiandra GD" panose="020E0502030308020204" pitchFamily="34" charset="0"/>
              </a:rPr>
              <a:t>Hechos.15:2.</a:t>
            </a:r>
          </a:p>
          <a:p>
            <a:r>
              <a:rPr lang="es-ES" b="1" u="sng" dirty="0">
                <a:solidFill>
                  <a:schemeClr val="bg1"/>
                </a:solidFill>
                <a:highlight>
                  <a:srgbClr val="008000"/>
                </a:highlight>
                <a:latin typeface="Maiandra GD" panose="020E0502030308020204" pitchFamily="34" charset="0"/>
              </a:rPr>
              <a:t>Como Pablo y Bernabé tuvieran gran disensión y debate con ellos,</a:t>
            </a:r>
            <a:r>
              <a:rPr lang="es-ES" b="1" dirty="0">
                <a:latin typeface="Maiandra GD" panose="020E0502030308020204" pitchFamily="34" charset="0"/>
              </a:rPr>
              <a:t> los hermanos determinaron que Pablo y Bernabé, y algunos otros de ellos subieran a Jerusalén a los apóstoles y a los ancianos para tratar esta cuestión. </a:t>
            </a:r>
          </a:p>
          <a:p>
            <a:r>
              <a:rPr lang="es-ES" b="1" dirty="0">
                <a:latin typeface="Maiandra GD" panose="020E0502030308020204" pitchFamily="34" charset="0"/>
              </a:rPr>
              <a:t>¿Es éste el mismo Pablo que se rehusó a permitir que Tito se circuncidara la vez que viajaron a la reunión de Jerusalén?</a:t>
            </a:r>
          </a:p>
          <a:p>
            <a:pPr algn="ctr"/>
            <a:r>
              <a:rPr lang="es-ES" b="1" u="sng" dirty="0">
                <a:highlight>
                  <a:srgbClr val="FFFF00"/>
                </a:highlight>
                <a:latin typeface="Maiandra GD" panose="020E0502030308020204" pitchFamily="34" charset="0"/>
              </a:rPr>
              <a:t>Gálatas.2:3.</a:t>
            </a:r>
            <a:endParaRPr lang="es-NI" b="1" u="sng" dirty="0">
              <a:highlight>
                <a:srgbClr val="FFFF00"/>
              </a:highlight>
              <a:latin typeface="Maiandra GD" panose="020E0502030308020204" pitchFamily="34" charset="0"/>
            </a:endParaRPr>
          </a:p>
        </p:txBody>
      </p:sp>
      <p:pic>
        <p:nvPicPr>
          <p:cNvPr id="2" name="Imagen 1">
            <a:extLst>
              <a:ext uri="{FF2B5EF4-FFF2-40B4-BE49-F238E27FC236}">
                <a16:creationId xmlns:a16="http://schemas.microsoft.com/office/drawing/2014/main" id="{59925F48-9FCB-C4AB-1B04-7A8C3C178637}"/>
              </a:ext>
            </a:extLst>
          </p:cNvPr>
          <p:cNvPicPr>
            <a:picLocks noChangeAspect="1"/>
          </p:cNvPicPr>
          <p:nvPr/>
        </p:nvPicPr>
        <p:blipFill>
          <a:blip r:embed="rId3"/>
          <a:stretch>
            <a:fillRect/>
          </a:stretch>
        </p:blipFill>
        <p:spPr>
          <a:xfrm>
            <a:off x="-1" y="1339053"/>
            <a:ext cx="3883489" cy="5517358"/>
          </a:xfrm>
          <a:prstGeom prst="rect">
            <a:avLst/>
          </a:prstGeom>
        </p:spPr>
      </p:pic>
    </p:spTree>
    <p:extLst>
      <p:ext uri="{BB962C8B-B14F-4D97-AF65-F5344CB8AC3E}">
        <p14:creationId xmlns:p14="http://schemas.microsoft.com/office/powerpoint/2010/main" val="37930859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Pero ni aun Tito, que estaba conmigo, </a:t>
            </a:r>
            <a:r>
              <a:rPr lang="es-ES" b="1" u="sng" dirty="0">
                <a:solidFill>
                  <a:schemeClr val="bg1"/>
                </a:solidFill>
                <a:highlight>
                  <a:srgbClr val="800080"/>
                </a:highlight>
                <a:latin typeface="Maiandra GD" panose="020E0502030308020204" pitchFamily="34" charset="0"/>
              </a:rPr>
              <a:t>fue obligado a circuncidarse,</a:t>
            </a:r>
            <a:r>
              <a:rPr lang="es-ES" b="1" dirty="0">
                <a:latin typeface="Maiandra GD" panose="020E0502030308020204" pitchFamily="34" charset="0"/>
              </a:rPr>
              <a:t> aunque era griego. </a:t>
            </a:r>
          </a:p>
          <a:p>
            <a:r>
              <a:rPr lang="es-ES" b="1" dirty="0">
                <a:latin typeface="Maiandra GD" panose="020E0502030308020204" pitchFamily="34" charset="0"/>
              </a:rPr>
              <a:t>¿Es éste el mismo Pablo que escribió a las iglesias de Galacia: “si os circuncidáis, de nada os aprovechará Cristo”? </a:t>
            </a:r>
          </a:p>
          <a:p>
            <a:pPr algn="ctr"/>
            <a:r>
              <a:rPr lang="es-ES" b="1" u="sng" dirty="0">
                <a:highlight>
                  <a:srgbClr val="FFFF00"/>
                </a:highlight>
                <a:latin typeface="Maiandra GD" panose="020E0502030308020204" pitchFamily="34" charset="0"/>
              </a:rPr>
              <a:t>Gálatas.5:2.</a:t>
            </a:r>
          </a:p>
          <a:p>
            <a:r>
              <a:rPr lang="es-ES" b="1" dirty="0">
                <a:latin typeface="Maiandra GD" panose="020E0502030308020204" pitchFamily="34" charset="0"/>
              </a:rPr>
              <a:t>Mirad, yo, </a:t>
            </a:r>
            <a:r>
              <a:rPr lang="es-ES" b="1" u="sng" dirty="0">
                <a:solidFill>
                  <a:schemeClr val="bg1"/>
                </a:solidFill>
                <a:highlight>
                  <a:srgbClr val="800000"/>
                </a:highlight>
                <a:latin typeface="Maiandra GD" panose="020E0502030308020204" pitchFamily="34" charset="0"/>
              </a:rPr>
              <a:t>Pablo, os digo que si os dejáis circuncidar,</a:t>
            </a:r>
            <a:r>
              <a:rPr lang="es-ES" b="1" dirty="0">
                <a:latin typeface="Maiandra GD" panose="020E0502030308020204" pitchFamily="34" charset="0"/>
              </a:rPr>
              <a:t> Cristo de nada os aprovechará. </a:t>
            </a:r>
          </a:p>
          <a:p>
            <a:r>
              <a:rPr lang="es-ES" b="1" dirty="0">
                <a:latin typeface="Maiandra GD" panose="020E0502030308020204" pitchFamily="34" charset="0"/>
              </a:rPr>
              <a:t>¿Es éste el mismo Pablo que llevaba la carta de Jerusalén para informar a las iglesias que la circuncisión no era obligatoria para los cristianos?</a:t>
            </a:r>
          </a:p>
          <a:p>
            <a:r>
              <a:rPr lang="es-ES" b="1" dirty="0">
                <a:latin typeface="Maiandra GD" panose="020E0502030308020204" pitchFamily="34" charset="0"/>
              </a:rPr>
              <a:t>El apóstol Pablo siempre se cuidó de que lo acusaran.</a:t>
            </a:r>
          </a:p>
        </p:txBody>
      </p:sp>
      <p:pic>
        <p:nvPicPr>
          <p:cNvPr id="2" name="Imagen 1">
            <a:extLst>
              <a:ext uri="{FF2B5EF4-FFF2-40B4-BE49-F238E27FC236}">
                <a16:creationId xmlns:a16="http://schemas.microsoft.com/office/drawing/2014/main" id="{6E141D37-25ED-09BE-E689-CBB3701DDE6E}"/>
              </a:ext>
            </a:extLst>
          </p:cNvPr>
          <p:cNvPicPr>
            <a:picLocks noChangeAspect="1"/>
          </p:cNvPicPr>
          <p:nvPr/>
        </p:nvPicPr>
        <p:blipFill>
          <a:blip r:embed="rId3"/>
          <a:stretch>
            <a:fillRect/>
          </a:stretch>
        </p:blipFill>
        <p:spPr>
          <a:xfrm>
            <a:off x="-1" y="1339053"/>
            <a:ext cx="3883489" cy="5517358"/>
          </a:xfrm>
          <a:prstGeom prst="rect">
            <a:avLst/>
          </a:prstGeom>
        </p:spPr>
      </p:pic>
    </p:spTree>
    <p:extLst>
      <p:ext uri="{BB962C8B-B14F-4D97-AF65-F5344CB8AC3E}">
        <p14:creationId xmlns:p14="http://schemas.microsoft.com/office/powerpoint/2010/main" val="14444125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lnSpcReduction="10000"/>
          </a:bodyPr>
          <a:lstStyle/>
          <a:p>
            <a:r>
              <a:rPr lang="es-ES" b="1" dirty="0">
                <a:latin typeface="Maiandra GD" panose="020E0502030308020204" pitchFamily="34" charset="0"/>
              </a:rPr>
              <a:t>Y aunque hizo lo correcto lo acusaron siempre.</a:t>
            </a:r>
          </a:p>
          <a:p>
            <a:pPr algn="ctr"/>
            <a:r>
              <a:rPr lang="es-ES" b="1" u="sng" dirty="0">
                <a:highlight>
                  <a:srgbClr val="FFFF00"/>
                </a:highlight>
                <a:latin typeface="Maiandra GD" panose="020E0502030308020204" pitchFamily="34" charset="0"/>
              </a:rPr>
              <a:t>Hechos.21:28.</a:t>
            </a:r>
          </a:p>
          <a:p>
            <a:r>
              <a:rPr lang="es-ES" b="1" dirty="0">
                <a:latin typeface="Maiandra GD" panose="020E0502030308020204" pitchFamily="34" charset="0"/>
              </a:rPr>
              <a:t>gritando: ¡Israelitas, ayudadnos! Este es el hombre que enseña a todos, por todas partes, contra nuestro pueblo, la ley y este lugar; </a:t>
            </a:r>
            <a:r>
              <a:rPr lang="es-ES" b="1" u="sng" dirty="0">
                <a:solidFill>
                  <a:schemeClr val="bg1"/>
                </a:solidFill>
                <a:highlight>
                  <a:srgbClr val="808000"/>
                </a:highlight>
                <a:latin typeface="Maiandra GD" panose="020E0502030308020204" pitchFamily="34" charset="0"/>
              </a:rPr>
              <a:t>además, incluso ha traído griegos al templo, y ha profanado este lugar santo.</a:t>
            </a:r>
          </a:p>
          <a:p>
            <a:r>
              <a:rPr lang="es-ES" b="1" dirty="0">
                <a:latin typeface="Maiandra GD" panose="020E0502030308020204" pitchFamily="34" charset="0"/>
              </a:rPr>
              <a:t>Circuncido a Timoteo para no causar tropiezo, no porque tuvieran cumpliendo la ley.</a:t>
            </a:r>
          </a:p>
          <a:p>
            <a:r>
              <a:rPr lang="es-ES" b="1" dirty="0">
                <a:latin typeface="Maiandra GD" panose="020E0502030308020204" pitchFamily="34" charset="0"/>
              </a:rPr>
              <a:t>Siendo medio judío y medio griego Timoteo podía tener buena entrada entre judíos y griegos, pero para trabajar con los judíos tenía que ser circuncidado, porque éstos no hubieran tenido respeto por un judío incircunciso. </a:t>
            </a:r>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2C351784-827D-BB8B-9AA1-6D5FAAC96847}"/>
              </a:ext>
            </a:extLst>
          </p:cNvPr>
          <p:cNvPicPr>
            <a:picLocks noChangeAspect="1"/>
          </p:cNvPicPr>
          <p:nvPr/>
        </p:nvPicPr>
        <p:blipFill>
          <a:blip r:embed="rId3"/>
          <a:stretch>
            <a:fillRect/>
          </a:stretch>
        </p:blipFill>
        <p:spPr>
          <a:xfrm>
            <a:off x="2711" y="1342230"/>
            <a:ext cx="3883489" cy="5517358"/>
          </a:xfrm>
          <a:prstGeom prst="rect">
            <a:avLst/>
          </a:prstGeom>
        </p:spPr>
      </p:pic>
    </p:spTree>
    <p:extLst>
      <p:ext uri="{BB962C8B-B14F-4D97-AF65-F5344CB8AC3E}">
        <p14:creationId xmlns:p14="http://schemas.microsoft.com/office/powerpoint/2010/main" val="3632810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6FB311-B006-4D8C-7C78-4489EE7D9809}"/>
              </a:ext>
            </a:extLst>
          </p:cNvPr>
          <p:cNvPicPr>
            <a:picLocks noChangeAspect="1"/>
          </p:cNvPicPr>
          <p:nvPr/>
        </p:nvPicPr>
        <p:blipFill>
          <a:blip r:embed="rId2"/>
          <a:stretch>
            <a:fillRect/>
          </a:stretch>
        </p:blipFill>
        <p:spPr>
          <a:xfrm>
            <a:off x="0" y="0"/>
            <a:ext cx="12191999" cy="6858000"/>
          </a:xfrm>
          <a:prstGeom prst="rect">
            <a:avLst/>
          </a:prstGeom>
        </p:spPr>
      </p:pic>
      <p:sp>
        <p:nvSpPr>
          <p:cNvPr id="4" name="Título 3">
            <a:extLst>
              <a:ext uri="{FF2B5EF4-FFF2-40B4-BE49-F238E27FC236}">
                <a16:creationId xmlns:a16="http://schemas.microsoft.com/office/drawing/2014/main" id="{E4EAE97F-22D0-F29A-D638-75610F4DE5CF}"/>
              </a:ext>
            </a:extLst>
          </p:cNvPr>
          <p:cNvSpPr>
            <a:spLocks noGrp="1"/>
          </p:cNvSpPr>
          <p:nvPr>
            <p:ph type="title"/>
          </p:nvPr>
        </p:nvSpPr>
        <p:spPr>
          <a:xfrm>
            <a:off x="0" y="1"/>
            <a:ext cx="12192000" cy="1343818"/>
          </a:xfrm>
          <a:solidFill>
            <a:srgbClr val="00FF99"/>
          </a:solidFill>
        </p:spPr>
        <p:txBody>
          <a:bodyPr/>
          <a:lstStyle/>
          <a:p>
            <a:pPr algn="ctr"/>
            <a:r>
              <a:rPr lang="es-ES" b="1" u="sng" dirty="0">
                <a:latin typeface="Maiandra GD" panose="020E0502030308020204" pitchFamily="34" charset="0"/>
              </a:rPr>
              <a:t>ÉL APOSTOL PABLO ENCUENTRA A UN VERDEDARO DISCIPULO. HECHOS.16:1-4.</a:t>
            </a:r>
            <a:endParaRPr lang="es-NI" b="1" u="sng" dirty="0">
              <a:latin typeface="Maiandra GD" panose="020E0502030308020204" pitchFamily="34" charset="0"/>
            </a:endParaRPr>
          </a:p>
        </p:txBody>
      </p:sp>
      <p:sp>
        <p:nvSpPr>
          <p:cNvPr id="5" name="Marcador de contenido 4">
            <a:extLst>
              <a:ext uri="{FF2B5EF4-FFF2-40B4-BE49-F238E27FC236}">
                <a16:creationId xmlns:a16="http://schemas.microsoft.com/office/drawing/2014/main" id="{A073DF6C-834A-26F5-C7F8-4D880CE7B4E1}"/>
              </a:ext>
            </a:extLst>
          </p:cNvPr>
          <p:cNvSpPr>
            <a:spLocks noGrp="1"/>
          </p:cNvSpPr>
          <p:nvPr>
            <p:ph idx="1"/>
          </p:nvPr>
        </p:nvSpPr>
        <p:spPr>
          <a:xfrm>
            <a:off x="3886200" y="1343819"/>
            <a:ext cx="8305800" cy="5514180"/>
          </a:xfrm>
        </p:spPr>
        <p:txBody>
          <a:bodyPr>
            <a:normAutofit/>
          </a:bodyPr>
          <a:lstStyle/>
          <a:p>
            <a:r>
              <a:rPr lang="es-ES" b="1" dirty="0">
                <a:latin typeface="Maiandra GD" panose="020E0502030308020204" pitchFamily="34" charset="0"/>
              </a:rPr>
              <a:t>Por lo tanto, aunque no era necesaria la circuncisión para la salvación de Timoteo. </a:t>
            </a:r>
          </a:p>
          <a:p>
            <a:r>
              <a:rPr lang="es-ES" b="1" dirty="0">
                <a:latin typeface="Maiandra GD" panose="020E0502030308020204" pitchFamily="34" charset="0"/>
              </a:rPr>
              <a:t>La incircuncisión hubiera sido un tropiezo para Él entre los judíos. </a:t>
            </a:r>
          </a:p>
          <a:p>
            <a:r>
              <a:rPr lang="es-ES" b="1" dirty="0">
                <a:latin typeface="Maiandra GD" panose="020E0502030308020204" pitchFamily="34" charset="0"/>
              </a:rPr>
              <a:t>Era necesaria la circuncisión para que Él pudiera entrar en hogares judíos y en la sinagoga como judío. </a:t>
            </a:r>
          </a:p>
          <a:p>
            <a:r>
              <a:rPr lang="es-ES" b="1" dirty="0">
                <a:latin typeface="Maiandra GD" panose="020E0502030308020204" pitchFamily="34" charset="0"/>
              </a:rPr>
              <a:t>Cuando fue circuncidado, el prejuicio de los judíos contra Él fue eliminado.</a:t>
            </a:r>
          </a:p>
          <a:p>
            <a:r>
              <a:rPr lang="es-ES" b="1" dirty="0">
                <a:latin typeface="Maiandra GD" panose="020E0502030308020204" pitchFamily="34" charset="0"/>
              </a:rPr>
              <a:t>No fue un acto de salvación, sino de conveniencia, nada más.</a:t>
            </a:r>
          </a:p>
          <a:p>
            <a:endParaRPr lang="es-NI" b="1" dirty="0">
              <a:latin typeface="Maiandra GD" panose="020E0502030308020204" pitchFamily="34" charset="0"/>
            </a:endParaRPr>
          </a:p>
        </p:txBody>
      </p:sp>
      <p:pic>
        <p:nvPicPr>
          <p:cNvPr id="2" name="Imagen 1">
            <a:extLst>
              <a:ext uri="{FF2B5EF4-FFF2-40B4-BE49-F238E27FC236}">
                <a16:creationId xmlns:a16="http://schemas.microsoft.com/office/drawing/2014/main" id="{945D63D5-57C3-E3D7-8A39-54151DE153BD}"/>
              </a:ext>
            </a:extLst>
          </p:cNvPr>
          <p:cNvPicPr>
            <a:picLocks noChangeAspect="1"/>
          </p:cNvPicPr>
          <p:nvPr/>
        </p:nvPicPr>
        <p:blipFill>
          <a:blip r:embed="rId3"/>
          <a:stretch>
            <a:fillRect/>
          </a:stretch>
        </p:blipFill>
        <p:spPr>
          <a:xfrm>
            <a:off x="-1" y="1342230"/>
            <a:ext cx="3883489" cy="5517358"/>
          </a:xfrm>
          <a:prstGeom prst="rect">
            <a:avLst/>
          </a:prstGeom>
        </p:spPr>
      </p:pic>
    </p:spTree>
    <p:extLst>
      <p:ext uri="{BB962C8B-B14F-4D97-AF65-F5344CB8AC3E}">
        <p14:creationId xmlns:p14="http://schemas.microsoft.com/office/powerpoint/2010/main" val="876515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5572</Words>
  <Application>Microsoft Office PowerPoint</Application>
  <PresentationFormat>Panorámica</PresentationFormat>
  <Paragraphs>361</Paragraphs>
  <Slides>53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53</vt:i4>
      </vt:variant>
    </vt:vector>
  </HeadingPairs>
  <TitlesOfParts>
    <vt:vector size="58" baseType="lpstr">
      <vt:lpstr>Arial</vt:lpstr>
      <vt:lpstr>Calibri</vt:lpstr>
      <vt:lpstr>Calibri Light</vt:lpstr>
      <vt:lpstr>Maiandra GD</vt:lpstr>
      <vt:lpstr>Tema de Office</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ÉL APOSTOL PABLO ENCUENTRA A UN VERDEDARO DISCIPULO. HECHOS.16:1-4.</vt:lpstr>
      <vt:lpstr>EL ESPIRITU SANTO LES IMPIDE PREDICAR. HECHOS.16:6-10.</vt:lpstr>
      <vt:lpstr>EL ESPIRITU SANTO LES IMPIDE PREDICAR. HECHOS.16:6-10.</vt:lpstr>
      <vt:lpstr>EL ESPIRITU SANTO LES IMPIDE PREDICAR. HECHOS.16:6-10.</vt:lpstr>
      <vt:lpstr>EL ESPIRITU SANTO LES IMPIDE PREDICAR. HECHOS.16:6-10.</vt:lpstr>
      <vt:lpstr>LA CONVERSIÓN DE LIDIA. HECHOS.16:11-15.</vt:lpstr>
      <vt:lpstr>LA CONVERSIÓN DE LIDIA. HECHOS.16:11-15.</vt:lpstr>
      <vt:lpstr>LA CONVERSIÓN DE LIDIA. HECHOS.16:11-15.</vt:lpstr>
      <vt:lpstr>LA CONVERSIÓN DE LIDIA. HECHOS.16:11-15.</vt:lpstr>
      <vt:lpstr>LA CONVERSIÓN DE LIDIA. HECHOS.16:11-15.</vt:lpstr>
      <vt:lpstr>LA CONVERSIÓN DE LIDIA. HECHOS.16:11-15.</vt:lpstr>
      <vt:lpstr>LA CONVERSIÓN DE LIDIA. HECHOS.16:11-15.</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EL APOSTOL PABLO HECHA FUERA UN DEMONIO. HECHOS.16:16-24.</vt:lpstr>
      <vt:lpstr>LA CONVERSIÓN DEL CARCELERO. HECHOS.16:25-40.</vt:lpstr>
      <vt:lpstr>LA CONVERSIÓN DEL CARCELERO. HECHOS.16:25-40.</vt:lpstr>
      <vt:lpstr>EL APOSTOL PABLO HECHA FUERA UN DEMONIO. HECHOS.16:16-24.</vt:lpstr>
      <vt:lpstr>EL APOSTOL PABLO HECHA FUERA UN DEMONIO. HECHOS.16:16-24.</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LA CONVERSIÓN DEL CARCELERO. HECHOS.16:25-40.</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 APOSTOL PABLO ENCUENTRA A UN VERDEDARO DISCIPULO. HECHOS.16:1-4.</dc:title>
  <dc:creator>MARIO MORENO</dc:creator>
  <cp:lastModifiedBy>MARIO MORENO</cp:lastModifiedBy>
  <cp:revision>15</cp:revision>
  <dcterms:created xsi:type="dcterms:W3CDTF">2023-07-05T23:14:23Z</dcterms:created>
  <dcterms:modified xsi:type="dcterms:W3CDTF">2023-07-25T00:29:24Z</dcterms:modified>
</cp:coreProperties>
</file>